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8" r:id="rId4"/>
    <p:sldId id="273" r:id="rId5"/>
    <p:sldId id="261" r:id="rId6"/>
    <p:sldId id="274" r:id="rId7"/>
    <p:sldId id="275" r:id="rId8"/>
    <p:sldId id="266" r:id="rId9"/>
    <p:sldId id="268" r:id="rId10"/>
    <p:sldId id="279" r:id="rId11"/>
    <p:sldId id="269" r:id="rId12"/>
    <p:sldId id="277" r:id="rId13"/>
    <p:sldId id="278" r:id="rId14"/>
    <p:sldId id="282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rian Hatos" initials="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4660"/>
  </p:normalViewPr>
  <p:slideViewPr>
    <p:cSldViewPr snapToGrid="0">
      <p:cViewPr varScale="1">
        <p:scale>
          <a:sx n="80" d="100"/>
          <a:sy n="80" d="100"/>
        </p:scale>
        <p:origin x="42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luca\Dropbox\RALUCA\UNIVERSITATE\CERCETARI\turisti%20Felix\analize%20turisti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luca\Dropbox\RALUCA\UNIVERSITATE\CERCETARI\turisti%20Felix\analize%20turisti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luca\Dropbox\RALUCA\UNIVERSITATE\CERCETARI\turisti%20Oradea_Primarie\analize%20turisti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ractipass\Dropbox\brand%20primarie\New%20folder\Book1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luca\Dropbox\RALUCA\UNIVERSITATE\CERCETARI\turisti%20Oradea_Primarie\analize%20turisti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luca\Dropbox\RALUCA\UNIVERSITATE\CERCETARI\turisti%20Oradea_Primarie\analiza%20Lucia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Sheet3!$E$27</c:f>
              <c:strCache>
                <c:ptCount val="1"/>
                <c:pt idx="0">
                  <c:v>Cazare în Oradea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Sheet3!$D$28:$D$32</c:f>
              <c:strCache>
                <c:ptCount val="5"/>
                <c:pt idx="0">
                  <c:v>Nu merg la Oradea deloc</c:v>
                </c:pt>
                <c:pt idx="1">
                  <c:v>Mai puțin de 1 zi</c:v>
                </c:pt>
                <c:pt idx="2">
                  <c:v>Între 2-3 zile</c:v>
                </c:pt>
                <c:pt idx="3">
                  <c:v>Între 4-5 zile</c:v>
                </c:pt>
                <c:pt idx="4">
                  <c:v>Peste 5 zile</c:v>
                </c:pt>
              </c:strCache>
            </c:strRef>
          </c:cat>
          <c:val>
            <c:numRef>
              <c:f>Sheet3!$E$28:$E$32</c:f>
              <c:numCache>
                <c:formatCode>General</c:formatCode>
                <c:ptCount val="5"/>
                <c:pt idx="1">
                  <c:v>22.9</c:v>
                </c:pt>
                <c:pt idx="2">
                  <c:v>32.4</c:v>
                </c:pt>
                <c:pt idx="3">
                  <c:v>13.5</c:v>
                </c:pt>
                <c:pt idx="4">
                  <c:v>29.7</c:v>
                </c:pt>
              </c:numCache>
            </c:numRef>
          </c:val>
        </c:ser>
        <c:ser>
          <c:idx val="1"/>
          <c:order val="1"/>
          <c:tx>
            <c:strRef>
              <c:f>Sheet3!$F$27</c:f>
              <c:strCache>
                <c:ptCount val="1"/>
                <c:pt idx="0">
                  <c:v>Cazare în Sânmartin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Sheet3!$D$28:$D$32</c:f>
              <c:strCache>
                <c:ptCount val="5"/>
                <c:pt idx="0">
                  <c:v>Nu merg la Oradea deloc</c:v>
                </c:pt>
                <c:pt idx="1">
                  <c:v>Mai puțin de 1 zi</c:v>
                </c:pt>
                <c:pt idx="2">
                  <c:v>Între 2-3 zile</c:v>
                </c:pt>
                <c:pt idx="3">
                  <c:v>Între 4-5 zile</c:v>
                </c:pt>
                <c:pt idx="4">
                  <c:v>Peste 5 zile</c:v>
                </c:pt>
              </c:strCache>
            </c:strRef>
          </c:cat>
          <c:val>
            <c:numRef>
              <c:f>Sheet3!$F$28:$F$32</c:f>
              <c:numCache>
                <c:formatCode>General</c:formatCode>
                <c:ptCount val="5"/>
                <c:pt idx="0">
                  <c:v>28.8</c:v>
                </c:pt>
                <c:pt idx="1">
                  <c:v>44.1</c:v>
                </c:pt>
                <c:pt idx="2">
                  <c:v>12.9</c:v>
                </c:pt>
                <c:pt idx="3">
                  <c:v>4.0999999999999996</c:v>
                </c:pt>
                <c:pt idx="4">
                  <c:v>10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52929104"/>
        <c:axId val="252928712"/>
      </c:barChart>
      <c:catAx>
        <c:axId val="252929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2928712"/>
        <c:crosses val="autoZero"/>
        <c:auto val="1"/>
        <c:lblAlgn val="ctr"/>
        <c:lblOffset val="100"/>
        <c:noMultiLvlLbl val="0"/>
      </c:catAx>
      <c:valAx>
        <c:axId val="252928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2929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'analizaB1_non-Oradea'!$V$773</c:f>
              <c:strCache>
                <c:ptCount val="1"/>
                <c:pt idx="0">
                  <c:v>sigur da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'analizaB1_non-Oradea'!$U$774:$U$782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'analizaB1_non-Oradea'!$V$774:$V$782</c:f>
              <c:numCache>
                <c:formatCode>General</c:formatCode>
                <c:ptCount val="9"/>
                <c:pt idx="0">
                  <c:v>27.8</c:v>
                </c:pt>
                <c:pt idx="1">
                  <c:v>54.8</c:v>
                </c:pt>
                <c:pt idx="2">
                  <c:v>23</c:v>
                </c:pt>
                <c:pt idx="3">
                  <c:v>26.4</c:v>
                </c:pt>
                <c:pt idx="4">
                  <c:v>14.3</c:v>
                </c:pt>
                <c:pt idx="5">
                  <c:v>11.2</c:v>
                </c:pt>
                <c:pt idx="6">
                  <c:v>9.6</c:v>
                </c:pt>
                <c:pt idx="7">
                  <c:v>46.5</c:v>
                </c:pt>
                <c:pt idx="8">
                  <c:v>31.3</c:v>
                </c:pt>
              </c:numCache>
            </c:numRef>
          </c:val>
        </c:ser>
        <c:ser>
          <c:idx val="1"/>
          <c:order val="1"/>
          <c:tx>
            <c:strRef>
              <c:f>'analizaB1_non-Oradea'!$W$773</c:f>
              <c:strCache>
                <c:ptCount val="1"/>
                <c:pt idx="0">
                  <c:v>probabil da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'analizaB1_non-Oradea'!$U$774:$U$782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'analizaB1_non-Oradea'!$W$774:$W$782</c:f>
              <c:numCache>
                <c:formatCode>General</c:formatCode>
                <c:ptCount val="9"/>
                <c:pt idx="0">
                  <c:v>19.2</c:v>
                </c:pt>
                <c:pt idx="1">
                  <c:v>13.1</c:v>
                </c:pt>
                <c:pt idx="2">
                  <c:v>19.399999999999999</c:v>
                </c:pt>
                <c:pt idx="3">
                  <c:v>17.3</c:v>
                </c:pt>
                <c:pt idx="4">
                  <c:v>12.2</c:v>
                </c:pt>
                <c:pt idx="5">
                  <c:v>11.7</c:v>
                </c:pt>
                <c:pt idx="6">
                  <c:v>8.1</c:v>
                </c:pt>
                <c:pt idx="7">
                  <c:v>14.6</c:v>
                </c:pt>
                <c:pt idx="8">
                  <c:v>19.5</c:v>
                </c:pt>
              </c:numCache>
            </c:numRef>
          </c:val>
        </c:ser>
        <c:ser>
          <c:idx val="2"/>
          <c:order val="2"/>
          <c:tx>
            <c:strRef>
              <c:f>'analizaB1_non-Oradea'!$X$773</c:f>
              <c:strCache>
                <c:ptCount val="1"/>
                <c:pt idx="0">
                  <c:v>probabil nu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'analizaB1_non-Oradea'!$U$774:$U$782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'analizaB1_non-Oradea'!$X$774:$X$782</c:f>
              <c:numCache>
                <c:formatCode>General</c:formatCode>
                <c:ptCount val="9"/>
                <c:pt idx="0">
                  <c:v>27.3</c:v>
                </c:pt>
                <c:pt idx="1">
                  <c:v>11.1</c:v>
                </c:pt>
                <c:pt idx="2">
                  <c:v>29.1</c:v>
                </c:pt>
                <c:pt idx="3">
                  <c:v>26.9</c:v>
                </c:pt>
                <c:pt idx="4">
                  <c:v>30.6</c:v>
                </c:pt>
                <c:pt idx="5">
                  <c:v>34</c:v>
                </c:pt>
                <c:pt idx="6">
                  <c:v>29.3</c:v>
                </c:pt>
                <c:pt idx="7">
                  <c:v>15.7</c:v>
                </c:pt>
                <c:pt idx="8">
                  <c:v>22.6</c:v>
                </c:pt>
              </c:numCache>
            </c:numRef>
          </c:val>
        </c:ser>
        <c:ser>
          <c:idx val="3"/>
          <c:order val="3"/>
          <c:tx>
            <c:strRef>
              <c:f>'analizaB1_non-Oradea'!$Y$773</c:f>
              <c:strCache>
                <c:ptCount val="1"/>
                <c:pt idx="0">
                  <c:v>sigur nu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'analizaB1_non-Oradea'!$U$774:$U$782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'analizaB1_non-Oradea'!$Y$774:$Y$782</c:f>
              <c:numCache>
                <c:formatCode>General</c:formatCode>
                <c:ptCount val="9"/>
                <c:pt idx="0">
                  <c:v>25.8</c:v>
                </c:pt>
                <c:pt idx="1">
                  <c:v>21.1</c:v>
                </c:pt>
                <c:pt idx="2">
                  <c:v>28.6</c:v>
                </c:pt>
                <c:pt idx="3">
                  <c:v>29.4</c:v>
                </c:pt>
                <c:pt idx="4">
                  <c:v>42.3</c:v>
                </c:pt>
                <c:pt idx="5">
                  <c:v>43.1</c:v>
                </c:pt>
                <c:pt idx="6">
                  <c:v>53</c:v>
                </c:pt>
                <c:pt idx="7">
                  <c:v>23.2</c:v>
                </c:pt>
                <c:pt idx="8">
                  <c:v>26.7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52922832"/>
        <c:axId val="252923224"/>
      </c:barChart>
      <c:catAx>
        <c:axId val="252922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2923224"/>
        <c:crosses val="autoZero"/>
        <c:auto val="1"/>
        <c:lblAlgn val="ctr"/>
        <c:lblOffset val="100"/>
        <c:noMultiLvlLbl val="0"/>
      </c:catAx>
      <c:valAx>
        <c:axId val="252923224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52922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6407378375784684E-2"/>
          <c:y val="0.89593748113481453"/>
          <c:w val="0.44259575631791226"/>
          <c:h val="7.485561844749226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Sheet2!$H$25</c:f>
              <c:strCache>
                <c:ptCount val="1"/>
                <c:pt idx="0">
                  <c:v>sigur da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Sheet2!$G$26:$G$34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Sheet2!$H$26:$H$34</c:f>
              <c:numCache>
                <c:formatCode>General</c:formatCode>
                <c:ptCount val="9"/>
                <c:pt idx="0">
                  <c:v>63.33</c:v>
                </c:pt>
                <c:pt idx="1">
                  <c:v>41.1</c:v>
                </c:pt>
                <c:pt idx="2">
                  <c:v>52.03</c:v>
                </c:pt>
                <c:pt idx="3">
                  <c:v>29.45</c:v>
                </c:pt>
                <c:pt idx="4">
                  <c:v>20.55</c:v>
                </c:pt>
                <c:pt idx="5">
                  <c:v>30.39</c:v>
                </c:pt>
                <c:pt idx="6">
                  <c:v>19.309999999999999</c:v>
                </c:pt>
                <c:pt idx="7">
                  <c:v>38</c:v>
                </c:pt>
                <c:pt idx="8">
                  <c:v>26.9</c:v>
                </c:pt>
              </c:numCache>
            </c:numRef>
          </c:val>
        </c:ser>
        <c:ser>
          <c:idx val="1"/>
          <c:order val="1"/>
          <c:tx>
            <c:strRef>
              <c:f>Sheet2!$I$25</c:f>
              <c:strCache>
                <c:ptCount val="1"/>
                <c:pt idx="0">
                  <c:v>probabil da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Sheet2!$G$26:$G$34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Sheet2!$I$26:$I$34</c:f>
              <c:numCache>
                <c:formatCode>General</c:formatCode>
                <c:ptCount val="9"/>
                <c:pt idx="0">
                  <c:v>11.33</c:v>
                </c:pt>
                <c:pt idx="1">
                  <c:v>18.489999999999991</c:v>
                </c:pt>
                <c:pt idx="2">
                  <c:v>19.59</c:v>
                </c:pt>
                <c:pt idx="3">
                  <c:v>21.92</c:v>
                </c:pt>
                <c:pt idx="4">
                  <c:v>15.75</c:v>
                </c:pt>
                <c:pt idx="5">
                  <c:v>32.04</c:v>
                </c:pt>
                <c:pt idx="6">
                  <c:v>11.03</c:v>
                </c:pt>
                <c:pt idx="7">
                  <c:v>20</c:v>
                </c:pt>
                <c:pt idx="8">
                  <c:v>8.9700000000000006</c:v>
                </c:pt>
              </c:numCache>
            </c:numRef>
          </c:val>
        </c:ser>
        <c:ser>
          <c:idx val="2"/>
          <c:order val="2"/>
          <c:tx>
            <c:strRef>
              <c:f>Sheet2!$J$25</c:f>
              <c:strCache>
                <c:ptCount val="1"/>
                <c:pt idx="0">
                  <c:v>probabil nu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Sheet2!$G$26:$G$34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Sheet2!$J$26:$J$34</c:f>
              <c:numCache>
                <c:formatCode>General</c:formatCode>
                <c:ptCount val="9"/>
                <c:pt idx="0">
                  <c:v>6</c:v>
                </c:pt>
                <c:pt idx="1">
                  <c:v>15.07</c:v>
                </c:pt>
                <c:pt idx="2">
                  <c:v>6.76</c:v>
                </c:pt>
                <c:pt idx="3">
                  <c:v>16.440000000000001</c:v>
                </c:pt>
                <c:pt idx="4">
                  <c:v>21.92</c:v>
                </c:pt>
                <c:pt idx="5">
                  <c:v>12.71</c:v>
                </c:pt>
                <c:pt idx="6">
                  <c:v>20.69</c:v>
                </c:pt>
                <c:pt idx="7">
                  <c:v>25</c:v>
                </c:pt>
                <c:pt idx="8">
                  <c:v>22.07</c:v>
                </c:pt>
              </c:numCache>
            </c:numRef>
          </c:val>
        </c:ser>
        <c:ser>
          <c:idx val="3"/>
          <c:order val="3"/>
          <c:tx>
            <c:strRef>
              <c:f>Sheet2!$K$25</c:f>
              <c:strCache>
                <c:ptCount val="1"/>
                <c:pt idx="0">
                  <c:v>sigur nu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Sheet2!$G$26:$G$34</c:f>
              <c:strCache>
                <c:ptCount val="9"/>
                <c:pt idx="0">
                  <c:v>Sa vizitez obiective turistice Cetatea Oradea, Muzee, Zoo, etc</c:v>
                </c:pt>
                <c:pt idx="1">
                  <c:v>Sa ma relaxez la unul din strandurile din Baile Felix sau 1 Mai</c:v>
                </c:pt>
                <c:pt idx="2">
                  <c:v>Sa iau masa la unul din restaurantele din Oradea</c:v>
                </c:pt>
                <c:pt idx="3">
                  <c:v>Sa merg la shopping la mall în Oradea</c:v>
                </c:pt>
                <c:pt idx="4">
                  <c:v>Sa petrec o seara la unul din puburile sau cluburile din Oradea</c:v>
                </c:pt>
                <c:pt idx="5">
                  <c:v>Sa vizitez alte destinatii turistice din judetul Bihor</c:v>
                </c:pt>
                <c:pt idx="6">
                  <c:v>Sa vizitez anumite locatii din Ungaria</c:v>
                </c:pt>
                <c:pt idx="7">
                  <c:v>Sa merg la tratament la bazele de tratament din Felix</c:v>
                </c:pt>
                <c:pt idx="8">
                  <c:v>Sa ma relaxez la un Spa</c:v>
                </c:pt>
              </c:strCache>
            </c:strRef>
          </c:cat>
          <c:val>
            <c:numRef>
              <c:f>Sheet2!$K$26:$K$34</c:f>
              <c:numCache>
                <c:formatCode>General</c:formatCode>
                <c:ptCount val="9"/>
                <c:pt idx="0">
                  <c:v>10</c:v>
                </c:pt>
                <c:pt idx="1">
                  <c:v>10.96</c:v>
                </c:pt>
                <c:pt idx="2">
                  <c:v>9.4600000000000026</c:v>
                </c:pt>
                <c:pt idx="3">
                  <c:v>19.18</c:v>
                </c:pt>
                <c:pt idx="4">
                  <c:v>26.71</c:v>
                </c:pt>
                <c:pt idx="5">
                  <c:v>12.15</c:v>
                </c:pt>
                <c:pt idx="6">
                  <c:v>28.97</c:v>
                </c:pt>
                <c:pt idx="7">
                  <c:v>35</c:v>
                </c:pt>
                <c:pt idx="8">
                  <c:v>26.9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52925184"/>
        <c:axId val="252925576"/>
      </c:barChart>
      <c:catAx>
        <c:axId val="2529251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2925576"/>
        <c:crosses val="autoZero"/>
        <c:auto val="1"/>
        <c:lblAlgn val="ctr"/>
        <c:lblOffset val="100"/>
        <c:noMultiLvlLbl val="0"/>
      </c:catAx>
      <c:valAx>
        <c:axId val="25292557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52925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Sheet3!$D$3</c:f>
              <c:strCache>
                <c:ptCount val="1"/>
                <c:pt idx="0">
                  <c:v>Cazare în Oradea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Sheet3!$C$4:$C$10</c:f>
              <c:strCache>
                <c:ptCount val="7"/>
                <c:pt idx="0">
                  <c:v>sub 100 lei</c:v>
                </c:pt>
                <c:pt idx="1">
                  <c:v>100-200 de lei</c:v>
                </c:pt>
                <c:pt idx="2">
                  <c:v>200-300 de lei</c:v>
                </c:pt>
                <c:pt idx="3">
                  <c:v>300-400 de lei</c:v>
                </c:pt>
                <c:pt idx="4">
                  <c:v>400-500 de lei</c:v>
                </c:pt>
                <c:pt idx="5">
                  <c:v>500-600 de lei</c:v>
                </c:pt>
                <c:pt idx="6">
                  <c:v>peste 600 de lei</c:v>
                </c:pt>
              </c:strCache>
            </c:strRef>
          </c:cat>
          <c:val>
            <c:numRef>
              <c:f>Sheet3!$D$4:$D$10</c:f>
              <c:numCache>
                <c:formatCode>General</c:formatCode>
                <c:ptCount val="7"/>
                <c:pt idx="0">
                  <c:v>24.6</c:v>
                </c:pt>
                <c:pt idx="1">
                  <c:v>30.8</c:v>
                </c:pt>
                <c:pt idx="2">
                  <c:v>22.3</c:v>
                </c:pt>
                <c:pt idx="3">
                  <c:v>10</c:v>
                </c:pt>
                <c:pt idx="4">
                  <c:v>4.41</c:v>
                </c:pt>
                <c:pt idx="5">
                  <c:v>3.68</c:v>
                </c:pt>
                <c:pt idx="6">
                  <c:v>3.68</c:v>
                </c:pt>
              </c:numCache>
            </c:numRef>
          </c:val>
        </c:ser>
        <c:ser>
          <c:idx val="1"/>
          <c:order val="1"/>
          <c:tx>
            <c:strRef>
              <c:f>Sheet3!$E$3</c:f>
              <c:strCache>
                <c:ptCount val="1"/>
                <c:pt idx="0">
                  <c:v>Cazare în Sânmartin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Sheet3!$C$4:$C$10</c:f>
              <c:strCache>
                <c:ptCount val="7"/>
                <c:pt idx="0">
                  <c:v>sub 100 lei</c:v>
                </c:pt>
                <c:pt idx="1">
                  <c:v>100-200 de lei</c:v>
                </c:pt>
                <c:pt idx="2">
                  <c:v>200-300 de lei</c:v>
                </c:pt>
                <c:pt idx="3">
                  <c:v>300-400 de lei</c:v>
                </c:pt>
                <c:pt idx="4">
                  <c:v>400-500 de lei</c:v>
                </c:pt>
                <c:pt idx="5">
                  <c:v>500-600 de lei</c:v>
                </c:pt>
                <c:pt idx="6">
                  <c:v>peste 600 de lei</c:v>
                </c:pt>
              </c:strCache>
            </c:strRef>
          </c:cat>
          <c:val>
            <c:numRef>
              <c:f>Sheet3!$E$4:$E$10</c:f>
              <c:numCache>
                <c:formatCode>General</c:formatCode>
                <c:ptCount val="7"/>
                <c:pt idx="0">
                  <c:v>53.3</c:v>
                </c:pt>
                <c:pt idx="1">
                  <c:v>36.300000000000011</c:v>
                </c:pt>
                <c:pt idx="2">
                  <c:v>7.1</c:v>
                </c:pt>
                <c:pt idx="3">
                  <c:v>1.6</c:v>
                </c:pt>
                <c:pt idx="4">
                  <c:v>1.1000000000000001</c:v>
                </c:pt>
                <c:pt idx="5">
                  <c:v>0.5</c:v>
                </c:pt>
                <c:pt idx="6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56116064"/>
        <c:axId val="256113712"/>
      </c:barChart>
      <c:catAx>
        <c:axId val="2561160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3712"/>
        <c:crosses val="autoZero"/>
        <c:auto val="1"/>
        <c:lblAlgn val="ctr"/>
        <c:lblOffset val="100"/>
        <c:noMultiLvlLbl val="0"/>
      </c:catAx>
      <c:valAx>
        <c:axId val="256113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6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layout>
                <c:manualLayout>
                  <c:x val="-5.8224163027656498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Sheet4!$C$4:$C$21</c:f>
              <c:strCache>
                <c:ptCount val="18"/>
                <c:pt idx="0">
                  <c:v>Oradea este un oras galagios</c:v>
                </c:pt>
                <c:pt idx="1">
                  <c:v>Oradea este un oras in care sa te simti in siguranta</c:v>
                </c:pt>
                <c:pt idx="2">
                  <c:v>Oradea este un oras curat</c:v>
                </c:pt>
                <c:pt idx="3">
                  <c:v>Oradea este un oras cu grupuri etnice si religioase care convietuiesc in armonie</c:v>
                </c:pt>
                <c:pt idx="4">
                  <c:v>Oradea este un oras spatios</c:v>
                </c:pt>
                <c:pt idx="5">
                  <c:v>Oradea este un oras cu multe locuri si monumente istorice de vizitat</c:v>
                </c:pt>
                <c:pt idx="6">
                  <c:v>Oradea este un oras cu o agenda culturala limitata</c:v>
                </c:pt>
                <c:pt idx="7">
                  <c:v>Oradea este un oras tineresc</c:v>
                </c:pt>
                <c:pt idx="8">
                  <c:v>Oradea este un oras plictisitor</c:v>
                </c:pt>
                <c:pt idx="9">
                  <c:v>Oradea este un oras cu o atmosfera universitara</c:v>
                </c:pt>
                <c:pt idx="10">
                  <c:v>Oradea este un oras unde se mananca bine</c:v>
                </c:pt>
                <c:pt idx="11">
                  <c:v>Oradea este un oras bine promovat din punct de vedere turistic</c:v>
                </c:pt>
                <c:pt idx="12">
                  <c:v>Oradea este un oras cu multe spatii verzi</c:v>
                </c:pt>
                <c:pt idx="13">
                  <c:v>Oradea este un oras cu strazi si trotuare bine intretinute</c:v>
                </c:pt>
                <c:pt idx="14">
                  <c:v>Oradea este un oras usor accesibila (se poate ajunge usor de oriunde la Oradea)</c:v>
                </c:pt>
                <c:pt idx="15">
                  <c:v>Oradea este un oras cu servicii de transport local bune</c:v>
                </c:pt>
                <c:pt idx="16">
                  <c:v>Oradea este un oras cu un sistem de iluminat bun</c:v>
                </c:pt>
                <c:pt idx="17">
                  <c:v>Oradea este un oras cu marcaje rutiere insuficiente</c:v>
                </c:pt>
              </c:strCache>
            </c:strRef>
          </c:cat>
          <c:val>
            <c:numRef>
              <c:f>Sheet4!$D$4:$D$21</c:f>
              <c:numCache>
                <c:formatCode>General</c:formatCode>
                <c:ptCount val="18"/>
                <c:pt idx="0">
                  <c:v>23.4</c:v>
                </c:pt>
                <c:pt idx="1">
                  <c:v>0.8</c:v>
                </c:pt>
                <c:pt idx="2">
                  <c:v>1.5</c:v>
                </c:pt>
                <c:pt idx="3">
                  <c:v>1</c:v>
                </c:pt>
                <c:pt idx="4">
                  <c:v>0.8</c:v>
                </c:pt>
                <c:pt idx="5">
                  <c:v>0.8</c:v>
                </c:pt>
                <c:pt idx="6">
                  <c:v>15.5</c:v>
                </c:pt>
                <c:pt idx="7">
                  <c:v>4</c:v>
                </c:pt>
                <c:pt idx="8">
                  <c:v>28.5</c:v>
                </c:pt>
                <c:pt idx="9">
                  <c:v>2.7</c:v>
                </c:pt>
                <c:pt idx="10">
                  <c:v>1.6</c:v>
                </c:pt>
                <c:pt idx="11">
                  <c:v>6.6</c:v>
                </c:pt>
                <c:pt idx="12">
                  <c:v>0.8</c:v>
                </c:pt>
                <c:pt idx="13">
                  <c:v>3.1</c:v>
                </c:pt>
                <c:pt idx="14">
                  <c:v>6.5</c:v>
                </c:pt>
                <c:pt idx="15">
                  <c:v>9.1</c:v>
                </c:pt>
                <c:pt idx="16">
                  <c:v>9</c:v>
                </c:pt>
                <c:pt idx="17">
                  <c:v>17</c:v>
                </c:pt>
              </c:numCache>
            </c:numRef>
          </c:val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1.16448326055313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8816108685103602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5.8224163027655804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Sheet4!$C$4:$C$21</c:f>
              <c:strCache>
                <c:ptCount val="18"/>
                <c:pt idx="0">
                  <c:v>Oradea este un oras galagios</c:v>
                </c:pt>
                <c:pt idx="1">
                  <c:v>Oradea este un oras in care sa te simti in siguranta</c:v>
                </c:pt>
                <c:pt idx="2">
                  <c:v>Oradea este un oras curat</c:v>
                </c:pt>
                <c:pt idx="3">
                  <c:v>Oradea este un oras cu grupuri etnice si religioase care convietuiesc in armonie</c:v>
                </c:pt>
                <c:pt idx="4">
                  <c:v>Oradea este un oras spatios</c:v>
                </c:pt>
                <c:pt idx="5">
                  <c:v>Oradea este un oras cu multe locuri si monumente istorice de vizitat</c:v>
                </c:pt>
                <c:pt idx="6">
                  <c:v>Oradea este un oras cu o agenda culturala limitata</c:v>
                </c:pt>
                <c:pt idx="7">
                  <c:v>Oradea este un oras tineresc</c:v>
                </c:pt>
                <c:pt idx="8">
                  <c:v>Oradea este un oras plictisitor</c:v>
                </c:pt>
                <c:pt idx="9">
                  <c:v>Oradea este un oras cu o atmosfera universitara</c:v>
                </c:pt>
                <c:pt idx="10">
                  <c:v>Oradea este un oras unde se mananca bine</c:v>
                </c:pt>
                <c:pt idx="11">
                  <c:v>Oradea este un oras bine promovat din punct de vedere turistic</c:v>
                </c:pt>
                <c:pt idx="12">
                  <c:v>Oradea este un oras cu multe spatii verzi</c:v>
                </c:pt>
                <c:pt idx="13">
                  <c:v>Oradea este un oras cu strazi si trotuare bine intretinute</c:v>
                </c:pt>
                <c:pt idx="14">
                  <c:v>Oradea este un oras usor accesibila (se poate ajunge usor de oriunde la Oradea)</c:v>
                </c:pt>
                <c:pt idx="15">
                  <c:v>Oradea este un oras cu servicii de transport local bune</c:v>
                </c:pt>
                <c:pt idx="16">
                  <c:v>Oradea este un oras cu un sistem de iluminat bun</c:v>
                </c:pt>
                <c:pt idx="17">
                  <c:v>Oradea este un oras cu marcaje rutiere insuficiente</c:v>
                </c:pt>
              </c:strCache>
            </c:strRef>
          </c:cat>
          <c:val>
            <c:numRef>
              <c:f>Sheet4!$E$4:$E$21</c:f>
              <c:numCache>
                <c:formatCode>General</c:formatCode>
                <c:ptCount val="18"/>
                <c:pt idx="0">
                  <c:v>27.3</c:v>
                </c:pt>
                <c:pt idx="1">
                  <c:v>5.8</c:v>
                </c:pt>
                <c:pt idx="2">
                  <c:v>2.9</c:v>
                </c:pt>
                <c:pt idx="3">
                  <c:v>7.7</c:v>
                </c:pt>
                <c:pt idx="4">
                  <c:v>9.5</c:v>
                </c:pt>
                <c:pt idx="5">
                  <c:v>8.3000000000000007</c:v>
                </c:pt>
                <c:pt idx="6">
                  <c:v>15.5</c:v>
                </c:pt>
                <c:pt idx="7">
                  <c:v>6.5</c:v>
                </c:pt>
                <c:pt idx="8">
                  <c:v>19.5</c:v>
                </c:pt>
                <c:pt idx="9">
                  <c:v>15</c:v>
                </c:pt>
                <c:pt idx="10">
                  <c:v>8.1</c:v>
                </c:pt>
                <c:pt idx="11">
                  <c:v>17.399999999999999</c:v>
                </c:pt>
                <c:pt idx="12">
                  <c:v>4.5</c:v>
                </c:pt>
                <c:pt idx="13">
                  <c:v>4.7</c:v>
                </c:pt>
                <c:pt idx="14">
                  <c:v>4.8</c:v>
                </c:pt>
                <c:pt idx="15">
                  <c:v>7.1</c:v>
                </c:pt>
                <c:pt idx="16">
                  <c:v>9</c:v>
                </c:pt>
                <c:pt idx="17">
                  <c:v>23</c:v>
                </c:pt>
              </c:numCache>
            </c:numRef>
          </c:val>
        </c:ser>
        <c:ser>
          <c:idx val="2"/>
          <c:order val="2"/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Sheet4!$C$4:$C$21</c:f>
              <c:strCache>
                <c:ptCount val="18"/>
                <c:pt idx="0">
                  <c:v>Oradea este un oras galagios</c:v>
                </c:pt>
                <c:pt idx="1">
                  <c:v>Oradea este un oras in care sa te simti in siguranta</c:v>
                </c:pt>
                <c:pt idx="2">
                  <c:v>Oradea este un oras curat</c:v>
                </c:pt>
                <c:pt idx="3">
                  <c:v>Oradea este un oras cu grupuri etnice si religioase care convietuiesc in armonie</c:v>
                </c:pt>
                <c:pt idx="4">
                  <c:v>Oradea este un oras spatios</c:v>
                </c:pt>
                <c:pt idx="5">
                  <c:v>Oradea este un oras cu multe locuri si monumente istorice de vizitat</c:v>
                </c:pt>
                <c:pt idx="6">
                  <c:v>Oradea este un oras cu o agenda culturala limitata</c:v>
                </c:pt>
                <c:pt idx="7">
                  <c:v>Oradea este un oras tineresc</c:v>
                </c:pt>
                <c:pt idx="8">
                  <c:v>Oradea este un oras plictisitor</c:v>
                </c:pt>
                <c:pt idx="9">
                  <c:v>Oradea este un oras cu o atmosfera universitara</c:v>
                </c:pt>
                <c:pt idx="10">
                  <c:v>Oradea este un oras unde se mananca bine</c:v>
                </c:pt>
                <c:pt idx="11">
                  <c:v>Oradea este un oras bine promovat din punct de vedere turistic</c:v>
                </c:pt>
                <c:pt idx="12">
                  <c:v>Oradea este un oras cu multe spatii verzi</c:v>
                </c:pt>
                <c:pt idx="13">
                  <c:v>Oradea este un oras cu strazi si trotuare bine intretinute</c:v>
                </c:pt>
                <c:pt idx="14">
                  <c:v>Oradea este un oras usor accesibila (se poate ajunge usor de oriunde la Oradea)</c:v>
                </c:pt>
                <c:pt idx="15">
                  <c:v>Oradea este un oras cu servicii de transport local bune</c:v>
                </c:pt>
                <c:pt idx="16">
                  <c:v>Oradea este un oras cu un sistem de iluminat bun</c:v>
                </c:pt>
                <c:pt idx="17">
                  <c:v>Oradea este un oras cu marcaje rutiere insuficiente</c:v>
                </c:pt>
              </c:strCache>
            </c:strRef>
          </c:cat>
          <c:val>
            <c:numRef>
              <c:f>Sheet4!$F$4:$F$21</c:f>
              <c:numCache>
                <c:formatCode>General</c:formatCode>
                <c:ptCount val="18"/>
                <c:pt idx="0">
                  <c:v>25.8</c:v>
                </c:pt>
                <c:pt idx="1">
                  <c:v>41.7</c:v>
                </c:pt>
                <c:pt idx="2">
                  <c:v>33.6</c:v>
                </c:pt>
                <c:pt idx="3">
                  <c:v>38.5</c:v>
                </c:pt>
                <c:pt idx="4">
                  <c:v>27.8</c:v>
                </c:pt>
                <c:pt idx="5">
                  <c:v>29.2</c:v>
                </c:pt>
                <c:pt idx="6">
                  <c:v>32.700000000000003</c:v>
                </c:pt>
                <c:pt idx="7">
                  <c:v>31.5</c:v>
                </c:pt>
                <c:pt idx="8">
                  <c:v>29.3</c:v>
                </c:pt>
                <c:pt idx="9">
                  <c:v>40.700000000000003</c:v>
                </c:pt>
                <c:pt idx="10">
                  <c:v>26.8</c:v>
                </c:pt>
                <c:pt idx="11">
                  <c:v>31.4</c:v>
                </c:pt>
                <c:pt idx="12">
                  <c:v>20.5</c:v>
                </c:pt>
                <c:pt idx="13">
                  <c:v>29.1</c:v>
                </c:pt>
                <c:pt idx="14">
                  <c:v>29.8</c:v>
                </c:pt>
                <c:pt idx="15">
                  <c:v>37.4</c:v>
                </c:pt>
                <c:pt idx="16">
                  <c:v>31.5</c:v>
                </c:pt>
                <c:pt idx="17">
                  <c:v>32</c:v>
                </c:pt>
              </c:numCache>
            </c:numRef>
          </c:val>
        </c:ser>
        <c:ser>
          <c:idx val="3"/>
          <c:order val="3"/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Sheet4!$C$4:$C$21</c:f>
              <c:strCache>
                <c:ptCount val="18"/>
                <c:pt idx="0">
                  <c:v>Oradea este un oras galagios</c:v>
                </c:pt>
                <c:pt idx="1">
                  <c:v>Oradea este un oras in care sa te simti in siguranta</c:v>
                </c:pt>
                <c:pt idx="2">
                  <c:v>Oradea este un oras curat</c:v>
                </c:pt>
                <c:pt idx="3">
                  <c:v>Oradea este un oras cu grupuri etnice si religioase care convietuiesc in armonie</c:v>
                </c:pt>
                <c:pt idx="4">
                  <c:v>Oradea este un oras spatios</c:v>
                </c:pt>
                <c:pt idx="5">
                  <c:v>Oradea este un oras cu multe locuri si monumente istorice de vizitat</c:v>
                </c:pt>
                <c:pt idx="6">
                  <c:v>Oradea este un oras cu o agenda culturala limitata</c:v>
                </c:pt>
                <c:pt idx="7">
                  <c:v>Oradea este un oras tineresc</c:v>
                </c:pt>
                <c:pt idx="8">
                  <c:v>Oradea este un oras plictisitor</c:v>
                </c:pt>
                <c:pt idx="9">
                  <c:v>Oradea este un oras cu o atmosfera universitara</c:v>
                </c:pt>
                <c:pt idx="10">
                  <c:v>Oradea este un oras unde se mananca bine</c:v>
                </c:pt>
                <c:pt idx="11">
                  <c:v>Oradea este un oras bine promovat din punct de vedere turistic</c:v>
                </c:pt>
                <c:pt idx="12">
                  <c:v>Oradea este un oras cu multe spatii verzi</c:v>
                </c:pt>
                <c:pt idx="13">
                  <c:v>Oradea este un oras cu strazi si trotuare bine intretinute</c:v>
                </c:pt>
                <c:pt idx="14">
                  <c:v>Oradea este un oras usor accesibila (se poate ajunge usor de oriunde la Oradea)</c:v>
                </c:pt>
                <c:pt idx="15">
                  <c:v>Oradea este un oras cu servicii de transport local bune</c:v>
                </c:pt>
                <c:pt idx="16">
                  <c:v>Oradea este un oras cu un sistem de iluminat bun</c:v>
                </c:pt>
                <c:pt idx="17">
                  <c:v>Oradea este un oras cu marcaje rutiere insuficiente</c:v>
                </c:pt>
              </c:strCache>
            </c:strRef>
          </c:cat>
          <c:val>
            <c:numRef>
              <c:f>Sheet4!$G$4:$G$21</c:f>
              <c:numCache>
                <c:formatCode>General</c:formatCode>
                <c:ptCount val="18"/>
                <c:pt idx="0">
                  <c:v>18.8</c:v>
                </c:pt>
                <c:pt idx="1">
                  <c:v>37.5</c:v>
                </c:pt>
                <c:pt idx="2">
                  <c:v>30.7</c:v>
                </c:pt>
                <c:pt idx="3">
                  <c:v>34.6</c:v>
                </c:pt>
                <c:pt idx="4">
                  <c:v>41.3</c:v>
                </c:pt>
                <c:pt idx="5">
                  <c:v>40.800000000000011</c:v>
                </c:pt>
                <c:pt idx="6">
                  <c:v>28.2</c:v>
                </c:pt>
                <c:pt idx="7">
                  <c:v>41.9</c:v>
                </c:pt>
                <c:pt idx="8">
                  <c:v>17.899999999999999</c:v>
                </c:pt>
                <c:pt idx="9">
                  <c:v>25.7</c:v>
                </c:pt>
                <c:pt idx="10">
                  <c:v>37.4</c:v>
                </c:pt>
                <c:pt idx="11">
                  <c:v>27.3</c:v>
                </c:pt>
                <c:pt idx="12">
                  <c:v>43.2</c:v>
                </c:pt>
                <c:pt idx="13">
                  <c:v>46.5</c:v>
                </c:pt>
                <c:pt idx="14">
                  <c:v>38.700000000000003</c:v>
                </c:pt>
                <c:pt idx="15">
                  <c:v>32.300000000000011</c:v>
                </c:pt>
                <c:pt idx="16">
                  <c:v>31.5</c:v>
                </c:pt>
                <c:pt idx="17">
                  <c:v>23</c:v>
                </c:pt>
              </c:numCache>
            </c:numRef>
          </c:val>
        </c:ser>
        <c:ser>
          <c:idx val="4"/>
          <c:order val="4"/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Sheet4!$C$4:$C$21</c:f>
              <c:strCache>
                <c:ptCount val="18"/>
                <c:pt idx="0">
                  <c:v>Oradea este un oras galagios</c:v>
                </c:pt>
                <c:pt idx="1">
                  <c:v>Oradea este un oras in care sa te simti in siguranta</c:v>
                </c:pt>
                <c:pt idx="2">
                  <c:v>Oradea este un oras curat</c:v>
                </c:pt>
                <c:pt idx="3">
                  <c:v>Oradea este un oras cu grupuri etnice si religioase care convietuiesc in armonie</c:v>
                </c:pt>
                <c:pt idx="4">
                  <c:v>Oradea este un oras spatios</c:v>
                </c:pt>
                <c:pt idx="5">
                  <c:v>Oradea este un oras cu multe locuri si monumente istorice de vizitat</c:v>
                </c:pt>
                <c:pt idx="6">
                  <c:v>Oradea este un oras cu o agenda culturala limitata</c:v>
                </c:pt>
                <c:pt idx="7">
                  <c:v>Oradea este un oras tineresc</c:v>
                </c:pt>
                <c:pt idx="8">
                  <c:v>Oradea este un oras plictisitor</c:v>
                </c:pt>
                <c:pt idx="9">
                  <c:v>Oradea este un oras cu o atmosfera universitara</c:v>
                </c:pt>
                <c:pt idx="10">
                  <c:v>Oradea este un oras unde se mananca bine</c:v>
                </c:pt>
                <c:pt idx="11">
                  <c:v>Oradea este un oras bine promovat din punct de vedere turistic</c:v>
                </c:pt>
                <c:pt idx="12">
                  <c:v>Oradea este un oras cu multe spatii verzi</c:v>
                </c:pt>
                <c:pt idx="13">
                  <c:v>Oradea este un oras cu strazi si trotuare bine intretinute</c:v>
                </c:pt>
                <c:pt idx="14">
                  <c:v>Oradea este un oras usor accesibila (se poate ajunge usor de oriunde la Oradea)</c:v>
                </c:pt>
                <c:pt idx="15">
                  <c:v>Oradea este un oras cu servicii de transport local bune</c:v>
                </c:pt>
                <c:pt idx="16">
                  <c:v>Oradea este un oras cu un sistem de iluminat bun</c:v>
                </c:pt>
                <c:pt idx="17">
                  <c:v>Oradea este un oras cu marcaje rutiere insuficiente</c:v>
                </c:pt>
              </c:strCache>
            </c:strRef>
          </c:cat>
          <c:val>
            <c:numRef>
              <c:f>Sheet4!$H$4:$H$21</c:f>
              <c:numCache>
                <c:formatCode>General</c:formatCode>
                <c:ptCount val="18"/>
                <c:pt idx="0">
                  <c:v>4.7</c:v>
                </c:pt>
                <c:pt idx="1">
                  <c:v>14.2</c:v>
                </c:pt>
                <c:pt idx="2">
                  <c:v>31.4</c:v>
                </c:pt>
                <c:pt idx="3">
                  <c:v>18.3</c:v>
                </c:pt>
                <c:pt idx="4">
                  <c:v>20.6</c:v>
                </c:pt>
                <c:pt idx="5">
                  <c:v>20.8</c:v>
                </c:pt>
                <c:pt idx="6">
                  <c:v>8.2000000000000011</c:v>
                </c:pt>
                <c:pt idx="7">
                  <c:v>16.100000000000001</c:v>
                </c:pt>
                <c:pt idx="8">
                  <c:v>4.9000000000000004</c:v>
                </c:pt>
                <c:pt idx="9">
                  <c:v>15.9</c:v>
                </c:pt>
                <c:pt idx="10">
                  <c:v>26</c:v>
                </c:pt>
                <c:pt idx="11">
                  <c:v>17.399999999999999</c:v>
                </c:pt>
                <c:pt idx="12">
                  <c:v>31.1</c:v>
                </c:pt>
                <c:pt idx="13">
                  <c:v>16.5</c:v>
                </c:pt>
                <c:pt idx="14">
                  <c:v>20.2</c:v>
                </c:pt>
                <c:pt idx="15">
                  <c:v>14.1</c:v>
                </c:pt>
                <c:pt idx="16">
                  <c:v>18</c:v>
                </c:pt>
                <c:pt idx="17">
                  <c:v>5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56114888"/>
        <c:axId val="256117632"/>
      </c:barChart>
      <c:catAx>
        <c:axId val="2561148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7632"/>
        <c:crosses val="autoZero"/>
        <c:auto val="1"/>
        <c:lblAlgn val="ctr"/>
        <c:lblOffset val="100"/>
        <c:noMultiLvlLbl val="0"/>
      </c:catAx>
      <c:valAx>
        <c:axId val="256117632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56114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Sheet5!$D$3</c:f>
              <c:strCache>
                <c:ptCount val="1"/>
                <c:pt idx="0">
                  <c:v>dezacord puternic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538273264617167E-3"/>
                  <c:y val="2.085381769362687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6.315770953834529E-4"/>
                  <c:y val="-7.6463114901537015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2.2938786835682164E-3"/>
                  <c:y val="2.085381769362687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-3.8639714996464235E-3"/>
                  <c:y val="-9.5578893626921269E-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Sheet5!$C$4:$C$21</c:f>
              <c:strCache>
                <c:ptCount val="18"/>
                <c:pt idx="0">
                  <c:v>Oradea este un oraș gălăgios</c:v>
                </c:pt>
                <c:pt idx="1">
                  <c:v>Oradea este un oraș în care sa te simţi în siguranţă</c:v>
                </c:pt>
                <c:pt idx="2">
                  <c:v>Oradea este un oraș curat</c:v>
                </c:pt>
                <c:pt idx="3">
                  <c:v>Oradea este un oraș cu grupuri etnice şi religioase care convieţuiesc în armonie</c:v>
                </c:pt>
                <c:pt idx="4">
                  <c:v>Oradea este un oraș spaţios</c:v>
                </c:pt>
                <c:pt idx="5">
                  <c:v>Oradea este un oraș cu multe locuri şi monumente istorice de vizitat</c:v>
                </c:pt>
                <c:pt idx="6">
                  <c:v>Oradea este un oraș cu o agendă culturală limitată</c:v>
                </c:pt>
                <c:pt idx="7">
                  <c:v>Oradea este un oraș tineresc</c:v>
                </c:pt>
                <c:pt idx="8">
                  <c:v>Oradea este un oraș plictisitor</c:v>
                </c:pt>
                <c:pt idx="9">
                  <c:v>Oradea este un oraș cu o atmosfera universitară</c:v>
                </c:pt>
                <c:pt idx="10">
                  <c:v>Oradea este un oraș unde se mănăncă bine</c:v>
                </c:pt>
                <c:pt idx="11">
                  <c:v>Oradea este un oraș bine promovat din punct de vedere turistic</c:v>
                </c:pt>
                <c:pt idx="12">
                  <c:v>Oradea este un oraș cu multe spaţii verzi</c:v>
                </c:pt>
                <c:pt idx="13">
                  <c:v>Oradea este un oraș cu străzi şi trotuare bine întreţinute</c:v>
                </c:pt>
                <c:pt idx="14">
                  <c:v>Oradea este un oraș uşor accesibil (se poate ajunge uşor de oriunde la Oradea) </c:v>
                </c:pt>
                <c:pt idx="15">
                  <c:v>Oradea este un oraș cu servicii de transport local bune</c:v>
                </c:pt>
                <c:pt idx="16">
                  <c:v>Oradea este un oraș cu sistem de iluminat bun</c:v>
                </c:pt>
                <c:pt idx="17">
                  <c:v>Oradea este un oraș cu marcaje rutiere insuficiente</c:v>
                </c:pt>
              </c:strCache>
            </c:strRef>
          </c:cat>
          <c:val>
            <c:numRef>
              <c:f>Sheet5!$D$4:$D$21</c:f>
              <c:numCache>
                <c:formatCode>General</c:formatCode>
                <c:ptCount val="18"/>
                <c:pt idx="0">
                  <c:v>18.12</c:v>
                </c:pt>
                <c:pt idx="1">
                  <c:v>3.36</c:v>
                </c:pt>
                <c:pt idx="2">
                  <c:v>2.7</c:v>
                </c:pt>
                <c:pt idx="3">
                  <c:v>0.68</c:v>
                </c:pt>
                <c:pt idx="4">
                  <c:v>0</c:v>
                </c:pt>
                <c:pt idx="5">
                  <c:v>1.34</c:v>
                </c:pt>
                <c:pt idx="6">
                  <c:v>9.4600000000000009</c:v>
                </c:pt>
                <c:pt idx="7">
                  <c:v>1.36</c:v>
                </c:pt>
                <c:pt idx="8">
                  <c:v>20.13</c:v>
                </c:pt>
                <c:pt idx="9">
                  <c:v>3.36</c:v>
                </c:pt>
                <c:pt idx="10">
                  <c:v>4.03</c:v>
                </c:pt>
                <c:pt idx="11">
                  <c:v>10.14</c:v>
                </c:pt>
                <c:pt idx="12">
                  <c:v>4.6399999999999997</c:v>
                </c:pt>
                <c:pt idx="13">
                  <c:v>7.43</c:v>
                </c:pt>
                <c:pt idx="14">
                  <c:v>4.05</c:v>
                </c:pt>
                <c:pt idx="15">
                  <c:v>1.35</c:v>
                </c:pt>
                <c:pt idx="16">
                  <c:v>2.68</c:v>
                </c:pt>
                <c:pt idx="17">
                  <c:v>13.7</c:v>
                </c:pt>
              </c:numCache>
            </c:numRef>
          </c:val>
        </c:ser>
        <c:ser>
          <c:idx val="1"/>
          <c:order val="1"/>
          <c:tx>
            <c:strRef>
              <c:f>Sheet5!$E$3</c:f>
              <c:strCache>
                <c:ptCount val="1"/>
                <c:pt idx="0">
                  <c:v>dezacord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4.026025766946462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7848226692828521E-4"/>
                  <c:y val="2.085381769362687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6960644130206843E-3"/>
                  <c:y val="-2.085381769362687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4.0517806308797005E-3"/>
                  <c:y val="-2.085381769362687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Sheet5!$C$4:$C$21</c:f>
              <c:strCache>
                <c:ptCount val="18"/>
                <c:pt idx="0">
                  <c:v>Oradea este un oraș gălăgios</c:v>
                </c:pt>
                <c:pt idx="1">
                  <c:v>Oradea este un oraș în care sa te simţi în siguranţă</c:v>
                </c:pt>
                <c:pt idx="2">
                  <c:v>Oradea este un oraș curat</c:v>
                </c:pt>
                <c:pt idx="3">
                  <c:v>Oradea este un oraș cu grupuri etnice şi religioase care convieţuiesc în armonie</c:v>
                </c:pt>
                <c:pt idx="4">
                  <c:v>Oradea este un oraș spaţios</c:v>
                </c:pt>
                <c:pt idx="5">
                  <c:v>Oradea este un oraș cu multe locuri şi monumente istorice de vizitat</c:v>
                </c:pt>
                <c:pt idx="6">
                  <c:v>Oradea este un oraș cu o agendă culturală limitată</c:v>
                </c:pt>
                <c:pt idx="7">
                  <c:v>Oradea este un oraș tineresc</c:v>
                </c:pt>
                <c:pt idx="8">
                  <c:v>Oradea este un oraș plictisitor</c:v>
                </c:pt>
                <c:pt idx="9">
                  <c:v>Oradea este un oraș cu o atmosfera universitară</c:v>
                </c:pt>
                <c:pt idx="10">
                  <c:v>Oradea este un oraș unde se mănăncă bine</c:v>
                </c:pt>
                <c:pt idx="11">
                  <c:v>Oradea este un oraș bine promovat din punct de vedere turistic</c:v>
                </c:pt>
                <c:pt idx="12">
                  <c:v>Oradea este un oraș cu multe spaţii verzi</c:v>
                </c:pt>
                <c:pt idx="13">
                  <c:v>Oradea este un oraș cu străzi şi trotuare bine întreţinute</c:v>
                </c:pt>
                <c:pt idx="14">
                  <c:v>Oradea este un oraș uşor accesibil (se poate ajunge uşor de oriunde la Oradea) </c:v>
                </c:pt>
                <c:pt idx="15">
                  <c:v>Oradea este un oraș cu servicii de transport local bune</c:v>
                </c:pt>
                <c:pt idx="16">
                  <c:v>Oradea este un oraș cu sistem de iluminat bun</c:v>
                </c:pt>
                <c:pt idx="17">
                  <c:v>Oradea este un oraș cu marcaje rutiere insuficiente</c:v>
                </c:pt>
              </c:strCache>
            </c:strRef>
          </c:cat>
          <c:val>
            <c:numRef>
              <c:f>Sheet5!$E$4:$E$21</c:f>
              <c:numCache>
                <c:formatCode>General</c:formatCode>
                <c:ptCount val="18"/>
                <c:pt idx="0">
                  <c:v>20.13</c:v>
                </c:pt>
                <c:pt idx="1">
                  <c:v>4.03</c:v>
                </c:pt>
                <c:pt idx="2">
                  <c:v>9.4600000000000009</c:v>
                </c:pt>
                <c:pt idx="3">
                  <c:v>4.7300000000000004</c:v>
                </c:pt>
                <c:pt idx="4">
                  <c:v>5.37</c:v>
                </c:pt>
                <c:pt idx="5">
                  <c:v>7.38</c:v>
                </c:pt>
                <c:pt idx="6">
                  <c:v>17.57</c:v>
                </c:pt>
                <c:pt idx="7">
                  <c:v>10.88</c:v>
                </c:pt>
                <c:pt idx="8">
                  <c:v>20.8</c:v>
                </c:pt>
                <c:pt idx="9">
                  <c:v>9.4</c:v>
                </c:pt>
                <c:pt idx="10">
                  <c:v>4.03</c:v>
                </c:pt>
                <c:pt idx="11">
                  <c:v>8.7799999999999994</c:v>
                </c:pt>
                <c:pt idx="12">
                  <c:v>5.3</c:v>
                </c:pt>
                <c:pt idx="13">
                  <c:v>13.51</c:v>
                </c:pt>
                <c:pt idx="14">
                  <c:v>12.84</c:v>
                </c:pt>
                <c:pt idx="15">
                  <c:v>7.43</c:v>
                </c:pt>
                <c:pt idx="16">
                  <c:v>6.04</c:v>
                </c:pt>
                <c:pt idx="17">
                  <c:v>13.01</c:v>
                </c:pt>
              </c:numCache>
            </c:numRef>
          </c:val>
        </c:ser>
        <c:ser>
          <c:idx val="2"/>
          <c:order val="2"/>
          <c:tx>
            <c:strRef>
              <c:f>Sheet5!$F$3</c:f>
              <c:strCache>
                <c:ptCount val="1"/>
                <c:pt idx="0">
                  <c:v>nici de acord nici dezacord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Sheet5!$C$4:$C$21</c:f>
              <c:strCache>
                <c:ptCount val="18"/>
                <c:pt idx="0">
                  <c:v>Oradea este un oraș gălăgios</c:v>
                </c:pt>
                <c:pt idx="1">
                  <c:v>Oradea este un oraș în care sa te simţi în siguranţă</c:v>
                </c:pt>
                <c:pt idx="2">
                  <c:v>Oradea este un oraș curat</c:v>
                </c:pt>
                <c:pt idx="3">
                  <c:v>Oradea este un oraș cu grupuri etnice şi religioase care convieţuiesc în armonie</c:v>
                </c:pt>
                <c:pt idx="4">
                  <c:v>Oradea este un oraș spaţios</c:v>
                </c:pt>
                <c:pt idx="5">
                  <c:v>Oradea este un oraș cu multe locuri şi monumente istorice de vizitat</c:v>
                </c:pt>
                <c:pt idx="6">
                  <c:v>Oradea este un oraș cu o agendă culturală limitată</c:v>
                </c:pt>
                <c:pt idx="7">
                  <c:v>Oradea este un oraș tineresc</c:v>
                </c:pt>
                <c:pt idx="8">
                  <c:v>Oradea este un oraș plictisitor</c:v>
                </c:pt>
                <c:pt idx="9">
                  <c:v>Oradea este un oraș cu o atmosfera universitară</c:v>
                </c:pt>
                <c:pt idx="10">
                  <c:v>Oradea este un oraș unde se mănăncă bine</c:v>
                </c:pt>
                <c:pt idx="11">
                  <c:v>Oradea este un oraș bine promovat din punct de vedere turistic</c:v>
                </c:pt>
                <c:pt idx="12">
                  <c:v>Oradea este un oraș cu multe spaţii verzi</c:v>
                </c:pt>
                <c:pt idx="13">
                  <c:v>Oradea este un oraș cu străzi şi trotuare bine întreţinute</c:v>
                </c:pt>
                <c:pt idx="14">
                  <c:v>Oradea este un oraș uşor accesibil (se poate ajunge uşor de oriunde la Oradea) </c:v>
                </c:pt>
                <c:pt idx="15">
                  <c:v>Oradea este un oraș cu servicii de transport local bune</c:v>
                </c:pt>
                <c:pt idx="16">
                  <c:v>Oradea este un oraș cu sistem de iluminat bun</c:v>
                </c:pt>
                <c:pt idx="17">
                  <c:v>Oradea este un oraș cu marcaje rutiere insuficiente</c:v>
                </c:pt>
              </c:strCache>
            </c:strRef>
          </c:cat>
          <c:val>
            <c:numRef>
              <c:f>Sheet5!$F$4:$F$21</c:f>
              <c:numCache>
                <c:formatCode>General</c:formatCode>
                <c:ptCount val="18"/>
                <c:pt idx="0">
                  <c:v>23.49</c:v>
                </c:pt>
                <c:pt idx="1">
                  <c:v>17.45</c:v>
                </c:pt>
                <c:pt idx="2">
                  <c:v>21.62</c:v>
                </c:pt>
                <c:pt idx="3">
                  <c:v>20.27</c:v>
                </c:pt>
                <c:pt idx="4">
                  <c:v>20.81</c:v>
                </c:pt>
                <c:pt idx="5">
                  <c:v>15.44</c:v>
                </c:pt>
                <c:pt idx="6">
                  <c:v>18.920000000000002</c:v>
                </c:pt>
                <c:pt idx="7">
                  <c:v>29.93</c:v>
                </c:pt>
                <c:pt idx="8">
                  <c:v>22.82</c:v>
                </c:pt>
                <c:pt idx="9">
                  <c:v>23.49</c:v>
                </c:pt>
                <c:pt idx="10">
                  <c:v>15.44</c:v>
                </c:pt>
                <c:pt idx="11">
                  <c:v>27.03</c:v>
                </c:pt>
                <c:pt idx="12">
                  <c:v>19.87</c:v>
                </c:pt>
                <c:pt idx="13">
                  <c:v>26.35</c:v>
                </c:pt>
                <c:pt idx="14">
                  <c:v>29.73</c:v>
                </c:pt>
                <c:pt idx="15">
                  <c:v>25</c:v>
                </c:pt>
                <c:pt idx="16">
                  <c:v>22.82</c:v>
                </c:pt>
                <c:pt idx="17">
                  <c:v>15.75</c:v>
                </c:pt>
              </c:numCache>
            </c:numRef>
          </c:val>
        </c:ser>
        <c:ser>
          <c:idx val="3"/>
          <c:order val="3"/>
          <c:tx>
            <c:strRef>
              <c:f>Sheet5!$G$3</c:f>
              <c:strCache>
                <c:ptCount val="1"/>
                <c:pt idx="0">
                  <c:v>de acord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Sheet5!$C$4:$C$21</c:f>
              <c:strCache>
                <c:ptCount val="18"/>
                <c:pt idx="0">
                  <c:v>Oradea este un oraș gălăgios</c:v>
                </c:pt>
                <c:pt idx="1">
                  <c:v>Oradea este un oraș în care sa te simţi în siguranţă</c:v>
                </c:pt>
                <c:pt idx="2">
                  <c:v>Oradea este un oraș curat</c:v>
                </c:pt>
                <c:pt idx="3">
                  <c:v>Oradea este un oraș cu grupuri etnice şi religioase care convieţuiesc în armonie</c:v>
                </c:pt>
                <c:pt idx="4">
                  <c:v>Oradea este un oraș spaţios</c:v>
                </c:pt>
                <c:pt idx="5">
                  <c:v>Oradea este un oraș cu multe locuri şi monumente istorice de vizitat</c:v>
                </c:pt>
                <c:pt idx="6">
                  <c:v>Oradea este un oraș cu o agendă culturală limitată</c:v>
                </c:pt>
                <c:pt idx="7">
                  <c:v>Oradea este un oraș tineresc</c:v>
                </c:pt>
                <c:pt idx="8">
                  <c:v>Oradea este un oraș plictisitor</c:v>
                </c:pt>
                <c:pt idx="9">
                  <c:v>Oradea este un oraș cu o atmosfera universitară</c:v>
                </c:pt>
                <c:pt idx="10">
                  <c:v>Oradea este un oraș unde se mănăncă bine</c:v>
                </c:pt>
                <c:pt idx="11">
                  <c:v>Oradea este un oraș bine promovat din punct de vedere turistic</c:v>
                </c:pt>
                <c:pt idx="12">
                  <c:v>Oradea este un oraș cu multe spaţii verzi</c:v>
                </c:pt>
                <c:pt idx="13">
                  <c:v>Oradea este un oraș cu străzi şi trotuare bine întreţinute</c:v>
                </c:pt>
                <c:pt idx="14">
                  <c:v>Oradea este un oraș uşor accesibil (se poate ajunge uşor de oriunde la Oradea) </c:v>
                </c:pt>
                <c:pt idx="15">
                  <c:v>Oradea este un oraș cu servicii de transport local bune</c:v>
                </c:pt>
                <c:pt idx="16">
                  <c:v>Oradea este un oraș cu sistem de iluminat bun</c:v>
                </c:pt>
                <c:pt idx="17">
                  <c:v>Oradea este un oraș cu marcaje rutiere insuficiente</c:v>
                </c:pt>
              </c:strCache>
            </c:strRef>
          </c:cat>
          <c:val>
            <c:numRef>
              <c:f>Sheet5!$G$4:$G$21</c:f>
              <c:numCache>
                <c:formatCode>General</c:formatCode>
                <c:ptCount val="18"/>
                <c:pt idx="0">
                  <c:v>12.08</c:v>
                </c:pt>
                <c:pt idx="1">
                  <c:v>31.54</c:v>
                </c:pt>
                <c:pt idx="2">
                  <c:v>27.7</c:v>
                </c:pt>
                <c:pt idx="3">
                  <c:v>25</c:v>
                </c:pt>
                <c:pt idx="4">
                  <c:v>37.58</c:v>
                </c:pt>
                <c:pt idx="5">
                  <c:v>24.83</c:v>
                </c:pt>
                <c:pt idx="6">
                  <c:v>19.59</c:v>
                </c:pt>
                <c:pt idx="7">
                  <c:v>20.41</c:v>
                </c:pt>
                <c:pt idx="8">
                  <c:v>10.07</c:v>
                </c:pt>
                <c:pt idx="9">
                  <c:v>17.45</c:v>
                </c:pt>
                <c:pt idx="10">
                  <c:v>29.53</c:v>
                </c:pt>
                <c:pt idx="11">
                  <c:v>22.97</c:v>
                </c:pt>
                <c:pt idx="12">
                  <c:v>31.13</c:v>
                </c:pt>
                <c:pt idx="13">
                  <c:v>24.32</c:v>
                </c:pt>
                <c:pt idx="14">
                  <c:v>22.3</c:v>
                </c:pt>
                <c:pt idx="15">
                  <c:v>23.65</c:v>
                </c:pt>
                <c:pt idx="16">
                  <c:v>23.49</c:v>
                </c:pt>
                <c:pt idx="17">
                  <c:v>20.55</c:v>
                </c:pt>
              </c:numCache>
            </c:numRef>
          </c:val>
        </c:ser>
        <c:ser>
          <c:idx val="4"/>
          <c:order val="4"/>
          <c:tx>
            <c:strRef>
              <c:f>Sheet5!$H$3</c:f>
              <c:strCache>
                <c:ptCount val="1"/>
                <c:pt idx="0">
                  <c:v>puternic de acord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Sheet5!$C$4:$C$21</c:f>
              <c:strCache>
                <c:ptCount val="18"/>
                <c:pt idx="0">
                  <c:v>Oradea este un oraș gălăgios</c:v>
                </c:pt>
                <c:pt idx="1">
                  <c:v>Oradea este un oraș în care sa te simţi în siguranţă</c:v>
                </c:pt>
                <c:pt idx="2">
                  <c:v>Oradea este un oraș curat</c:v>
                </c:pt>
                <c:pt idx="3">
                  <c:v>Oradea este un oraș cu grupuri etnice şi religioase care convieţuiesc în armonie</c:v>
                </c:pt>
                <c:pt idx="4">
                  <c:v>Oradea este un oraș spaţios</c:v>
                </c:pt>
                <c:pt idx="5">
                  <c:v>Oradea este un oraș cu multe locuri şi monumente istorice de vizitat</c:v>
                </c:pt>
                <c:pt idx="6">
                  <c:v>Oradea este un oraș cu o agendă culturală limitată</c:v>
                </c:pt>
                <c:pt idx="7">
                  <c:v>Oradea este un oraș tineresc</c:v>
                </c:pt>
                <c:pt idx="8">
                  <c:v>Oradea este un oraș plictisitor</c:v>
                </c:pt>
                <c:pt idx="9">
                  <c:v>Oradea este un oraș cu o atmosfera universitară</c:v>
                </c:pt>
                <c:pt idx="10">
                  <c:v>Oradea este un oraș unde se mănăncă bine</c:v>
                </c:pt>
                <c:pt idx="11">
                  <c:v>Oradea este un oraș bine promovat din punct de vedere turistic</c:v>
                </c:pt>
                <c:pt idx="12">
                  <c:v>Oradea este un oraș cu multe spaţii verzi</c:v>
                </c:pt>
                <c:pt idx="13">
                  <c:v>Oradea este un oraș cu străzi şi trotuare bine întreţinute</c:v>
                </c:pt>
                <c:pt idx="14">
                  <c:v>Oradea este un oraș uşor accesibil (se poate ajunge uşor de oriunde la Oradea) </c:v>
                </c:pt>
                <c:pt idx="15">
                  <c:v>Oradea este un oraș cu servicii de transport local bune</c:v>
                </c:pt>
                <c:pt idx="16">
                  <c:v>Oradea este un oraș cu sistem de iluminat bun</c:v>
                </c:pt>
                <c:pt idx="17">
                  <c:v>Oradea este un oraș cu marcaje rutiere insuficiente</c:v>
                </c:pt>
              </c:strCache>
            </c:strRef>
          </c:cat>
          <c:val>
            <c:numRef>
              <c:f>Sheet5!$H$4:$H$21</c:f>
              <c:numCache>
                <c:formatCode>General</c:formatCode>
                <c:ptCount val="18"/>
                <c:pt idx="0">
                  <c:v>8.7200000000000006</c:v>
                </c:pt>
                <c:pt idx="1">
                  <c:v>24.16</c:v>
                </c:pt>
                <c:pt idx="2">
                  <c:v>27.7</c:v>
                </c:pt>
                <c:pt idx="3">
                  <c:v>22.3</c:v>
                </c:pt>
                <c:pt idx="4">
                  <c:v>23.49</c:v>
                </c:pt>
                <c:pt idx="5">
                  <c:v>35.57</c:v>
                </c:pt>
                <c:pt idx="6">
                  <c:v>7.43</c:v>
                </c:pt>
                <c:pt idx="7">
                  <c:v>14.29</c:v>
                </c:pt>
                <c:pt idx="8">
                  <c:v>4.7</c:v>
                </c:pt>
                <c:pt idx="9">
                  <c:v>16.78</c:v>
                </c:pt>
                <c:pt idx="10">
                  <c:v>27.52</c:v>
                </c:pt>
                <c:pt idx="11">
                  <c:v>12.16</c:v>
                </c:pt>
                <c:pt idx="12">
                  <c:v>27.81</c:v>
                </c:pt>
                <c:pt idx="13">
                  <c:v>18.239999999999998</c:v>
                </c:pt>
                <c:pt idx="14">
                  <c:v>18.239999999999998</c:v>
                </c:pt>
                <c:pt idx="15">
                  <c:v>14.86</c:v>
                </c:pt>
                <c:pt idx="16">
                  <c:v>20.81</c:v>
                </c:pt>
                <c:pt idx="17">
                  <c:v>13.01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56118024"/>
        <c:axId val="256112536"/>
      </c:barChart>
      <c:catAx>
        <c:axId val="2561180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2536"/>
        <c:crosses val="autoZero"/>
        <c:auto val="1"/>
        <c:lblAlgn val="ctr"/>
        <c:lblOffset val="100"/>
        <c:noMultiLvlLbl val="0"/>
      </c:catAx>
      <c:valAx>
        <c:axId val="25611253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56118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Sheet26!$B$1</c:f>
              <c:strCache>
                <c:ptCount val="1"/>
                <c:pt idx="0">
                  <c:v>Cunosc foarte bine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Sheet26!$A$2:$A$10</c:f>
              <c:strCache>
                <c:ptCount val="9"/>
                <c:pt idx="0">
                  <c:v> Gradina Zoologica</c:v>
                </c:pt>
                <c:pt idx="1">
                  <c:v>Dealul Ciuperca</c:v>
                </c:pt>
                <c:pt idx="2">
                  <c:v>Palatul Baroc</c:v>
                </c:pt>
                <c:pt idx="3">
                  <c:v>Teatrul Oradea</c:v>
                </c:pt>
                <c:pt idx="4">
                  <c:v>Biserica cu Luna</c:v>
                </c:pt>
                <c:pt idx="5">
                  <c:v> Pasajul Vulturul Negru</c:v>
                </c:pt>
                <c:pt idx="6">
                  <c:v>Cladirea si turnul Primariei</c:v>
                </c:pt>
                <c:pt idx="7">
                  <c:v>Cetatea Oradea</c:v>
                </c:pt>
                <c:pt idx="8">
                  <c:v>Strada Republicii</c:v>
                </c:pt>
              </c:strCache>
            </c:strRef>
          </c:cat>
          <c:val>
            <c:numRef>
              <c:f>Sheet26!$B$2:$B$10</c:f>
              <c:numCache>
                <c:formatCode>General</c:formatCode>
                <c:ptCount val="9"/>
                <c:pt idx="0">
                  <c:v>24.16</c:v>
                </c:pt>
                <c:pt idx="1">
                  <c:v>24.830000000000009</c:v>
                </c:pt>
                <c:pt idx="2">
                  <c:v>29.73</c:v>
                </c:pt>
                <c:pt idx="3">
                  <c:v>34.9</c:v>
                </c:pt>
                <c:pt idx="4">
                  <c:v>38.260000000000012</c:v>
                </c:pt>
                <c:pt idx="5">
                  <c:v>41.61</c:v>
                </c:pt>
                <c:pt idx="6">
                  <c:v>44.97</c:v>
                </c:pt>
                <c:pt idx="7">
                  <c:v>51.01</c:v>
                </c:pt>
                <c:pt idx="8">
                  <c:v>52.35</c:v>
                </c:pt>
              </c:numCache>
            </c:numRef>
          </c:val>
        </c:ser>
        <c:ser>
          <c:idx val="1"/>
          <c:order val="1"/>
          <c:tx>
            <c:strRef>
              <c:f>Sheet26!$C$1</c:f>
              <c:strCache>
                <c:ptCount val="1"/>
                <c:pt idx="0">
                  <c:v>Cunosc putin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Sheet26!$A$2:$A$10</c:f>
              <c:strCache>
                <c:ptCount val="9"/>
                <c:pt idx="0">
                  <c:v> Gradina Zoologica</c:v>
                </c:pt>
                <c:pt idx="1">
                  <c:v>Dealul Ciuperca</c:v>
                </c:pt>
                <c:pt idx="2">
                  <c:v>Palatul Baroc</c:v>
                </c:pt>
                <c:pt idx="3">
                  <c:v>Teatrul Oradea</c:v>
                </c:pt>
                <c:pt idx="4">
                  <c:v>Biserica cu Luna</c:v>
                </c:pt>
                <c:pt idx="5">
                  <c:v> Pasajul Vulturul Negru</c:v>
                </c:pt>
                <c:pt idx="6">
                  <c:v>Cladirea si turnul Primariei</c:v>
                </c:pt>
                <c:pt idx="7">
                  <c:v>Cetatea Oradea</c:v>
                </c:pt>
                <c:pt idx="8">
                  <c:v>Strada Republicii</c:v>
                </c:pt>
              </c:strCache>
            </c:strRef>
          </c:cat>
          <c:val>
            <c:numRef>
              <c:f>Sheet26!$C$2:$C$10</c:f>
              <c:numCache>
                <c:formatCode>General</c:formatCode>
                <c:ptCount val="9"/>
                <c:pt idx="0">
                  <c:v>24.16</c:v>
                </c:pt>
                <c:pt idx="1">
                  <c:v>24.16</c:v>
                </c:pt>
                <c:pt idx="2">
                  <c:v>29.05</c:v>
                </c:pt>
                <c:pt idx="3">
                  <c:v>36.24</c:v>
                </c:pt>
                <c:pt idx="4">
                  <c:v>30.2</c:v>
                </c:pt>
                <c:pt idx="5">
                  <c:v>24.830000000000009</c:v>
                </c:pt>
                <c:pt idx="6">
                  <c:v>31.54</c:v>
                </c:pt>
                <c:pt idx="7">
                  <c:v>32.21</c:v>
                </c:pt>
                <c:pt idx="8">
                  <c:v>23.49</c:v>
                </c:pt>
              </c:numCache>
            </c:numRef>
          </c:val>
        </c:ser>
        <c:ser>
          <c:idx val="2"/>
          <c:order val="2"/>
          <c:tx>
            <c:strRef>
              <c:f>Sheet26!$D$1</c:f>
              <c:strCache>
                <c:ptCount val="1"/>
                <c:pt idx="0">
                  <c:v>Nu cunosc deloc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Sheet26!$A$2:$A$10</c:f>
              <c:strCache>
                <c:ptCount val="9"/>
                <c:pt idx="0">
                  <c:v> Gradina Zoologica</c:v>
                </c:pt>
                <c:pt idx="1">
                  <c:v>Dealul Ciuperca</c:v>
                </c:pt>
                <c:pt idx="2">
                  <c:v>Palatul Baroc</c:v>
                </c:pt>
                <c:pt idx="3">
                  <c:v>Teatrul Oradea</c:v>
                </c:pt>
                <c:pt idx="4">
                  <c:v>Biserica cu Luna</c:v>
                </c:pt>
                <c:pt idx="5">
                  <c:v> Pasajul Vulturul Negru</c:v>
                </c:pt>
                <c:pt idx="6">
                  <c:v>Cladirea si turnul Primariei</c:v>
                </c:pt>
                <c:pt idx="7">
                  <c:v>Cetatea Oradea</c:v>
                </c:pt>
                <c:pt idx="8">
                  <c:v>Strada Republicii</c:v>
                </c:pt>
              </c:strCache>
            </c:strRef>
          </c:cat>
          <c:val>
            <c:numRef>
              <c:f>Sheet26!$D$2:$D$10</c:f>
              <c:numCache>
                <c:formatCode>0.00</c:formatCode>
                <c:ptCount val="9"/>
                <c:pt idx="0">
                  <c:v>46.31</c:v>
                </c:pt>
                <c:pt idx="1">
                  <c:v>42.28</c:v>
                </c:pt>
                <c:pt idx="2">
                  <c:v>34.46</c:v>
                </c:pt>
                <c:pt idx="3">
                  <c:v>24.830000000000009</c:v>
                </c:pt>
                <c:pt idx="4">
                  <c:v>26.85</c:v>
                </c:pt>
                <c:pt idx="5">
                  <c:v>25.5</c:v>
                </c:pt>
                <c:pt idx="6">
                  <c:v>20.13000000000001</c:v>
                </c:pt>
                <c:pt idx="7">
                  <c:v>11.41</c:v>
                </c:pt>
                <c:pt idx="8">
                  <c:v>20.810000000000009</c:v>
                </c:pt>
              </c:numCache>
            </c:numRef>
          </c:val>
        </c:ser>
        <c:ser>
          <c:idx val="3"/>
          <c:order val="3"/>
          <c:tx>
            <c:strRef>
              <c:f>Sheet26!$E$1</c:f>
              <c:strCache>
                <c:ptCount val="1"/>
                <c:pt idx="0">
                  <c:v>Nu ştiu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Sheet26!$A$2:$A$10</c:f>
              <c:strCache>
                <c:ptCount val="9"/>
                <c:pt idx="0">
                  <c:v> Gradina Zoologica</c:v>
                </c:pt>
                <c:pt idx="1">
                  <c:v>Dealul Ciuperca</c:v>
                </c:pt>
                <c:pt idx="2">
                  <c:v>Palatul Baroc</c:v>
                </c:pt>
                <c:pt idx="3">
                  <c:v>Teatrul Oradea</c:v>
                </c:pt>
                <c:pt idx="4">
                  <c:v>Biserica cu Luna</c:v>
                </c:pt>
                <c:pt idx="5">
                  <c:v> Pasajul Vulturul Negru</c:v>
                </c:pt>
                <c:pt idx="6">
                  <c:v>Cladirea si turnul Primariei</c:v>
                </c:pt>
                <c:pt idx="7">
                  <c:v>Cetatea Oradea</c:v>
                </c:pt>
                <c:pt idx="8">
                  <c:v>Strada Republicii</c:v>
                </c:pt>
              </c:strCache>
            </c:strRef>
          </c:cat>
          <c:val>
            <c:numRef>
              <c:f>Sheet26!$E$2:$E$10</c:f>
              <c:numCache>
                <c:formatCode>General</c:formatCode>
                <c:ptCount val="9"/>
                <c:pt idx="0">
                  <c:v>2.0099999999999998</c:v>
                </c:pt>
                <c:pt idx="1">
                  <c:v>4.7</c:v>
                </c:pt>
                <c:pt idx="2">
                  <c:v>3.38</c:v>
                </c:pt>
                <c:pt idx="3">
                  <c:v>1.34</c:v>
                </c:pt>
                <c:pt idx="4">
                  <c:v>2.68</c:v>
                </c:pt>
                <c:pt idx="5">
                  <c:v>4.03</c:v>
                </c:pt>
                <c:pt idx="6">
                  <c:v>1.34</c:v>
                </c:pt>
                <c:pt idx="7">
                  <c:v>2.68</c:v>
                </c:pt>
                <c:pt idx="8">
                  <c:v>2.0099999999999998</c:v>
                </c:pt>
              </c:numCache>
            </c:numRef>
          </c:val>
        </c:ser>
        <c:ser>
          <c:idx val="4"/>
          <c:order val="4"/>
          <c:tx>
            <c:strRef>
              <c:f>Sheet26!$F$1</c:f>
              <c:strCache>
                <c:ptCount val="1"/>
                <c:pt idx="0">
                  <c:v>Nu răspund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Sheet26!$A$2:$A$10</c:f>
              <c:strCache>
                <c:ptCount val="9"/>
                <c:pt idx="0">
                  <c:v> Gradina Zoologica</c:v>
                </c:pt>
                <c:pt idx="1">
                  <c:v>Dealul Ciuperca</c:v>
                </c:pt>
                <c:pt idx="2">
                  <c:v>Palatul Baroc</c:v>
                </c:pt>
                <c:pt idx="3">
                  <c:v>Teatrul Oradea</c:v>
                </c:pt>
                <c:pt idx="4">
                  <c:v>Biserica cu Luna</c:v>
                </c:pt>
                <c:pt idx="5">
                  <c:v> Pasajul Vulturul Negru</c:v>
                </c:pt>
                <c:pt idx="6">
                  <c:v>Cladirea si turnul Primariei</c:v>
                </c:pt>
                <c:pt idx="7">
                  <c:v>Cetatea Oradea</c:v>
                </c:pt>
                <c:pt idx="8">
                  <c:v>Strada Republicii</c:v>
                </c:pt>
              </c:strCache>
            </c:strRef>
          </c:cat>
          <c:val>
            <c:numRef>
              <c:f>Sheet26!$F$2:$F$10</c:f>
              <c:numCache>
                <c:formatCode>General</c:formatCode>
                <c:ptCount val="9"/>
                <c:pt idx="0">
                  <c:v>3.36</c:v>
                </c:pt>
                <c:pt idx="1">
                  <c:v>4.03</c:v>
                </c:pt>
                <c:pt idx="2">
                  <c:v>3.38</c:v>
                </c:pt>
                <c:pt idx="3">
                  <c:v>2.68</c:v>
                </c:pt>
                <c:pt idx="4">
                  <c:v>2.0099999999999998</c:v>
                </c:pt>
                <c:pt idx="5">
                  <c:v>4.03</c:v>
                </c:pt>
                <c:pt idx="6">
                  <c:v>2.0099999999999998</c:v>
                </c:pt>
                <c:pt idx="7">
                  <c:v>2.68</c:v>
                </c:pt>
                <c:pt idx="8">
                  <c:v>1.34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56116456"/>
        <c:axId val="256110576"/>
      </c:barChart>
      <c:catAx>
        <c:axId val="25611645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0576"/>
        <c:crosses val="autoZero"/>
        <c:auto val="1"/>
        <c:lblAlgn val="ctr"/>
        <c:lblOffset val="100"/>
        <c:noMultiLvlLbl val="0"/>
      </c:catAx>
      <c:valAx>
        <c:axId val="256110576"/>
        <c:scaling>
          <c:orientation val="minMax"/>
        </c:scaling>
        <c:delete val="1"/>
        <c:axPos val="b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crossAx val="256116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25400" cap="flat" cmpd="sng" algn="ctr">
      <a:noFill/>
      <a:prstDash val="solid"/>
      <a:miter lim="800000"/>
    </a:ln>
    <a:effectLst/>
  </c:spPr>
  <c:txPr>
    <a:bodyPr/>
    <a:lstStyle/>
    <a:p>
      <a:pPr>
        <a:defRPr sz="1200"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Sheet2!$N$290</c:f>
              <c:strCache>
                <c:ptCount val="1"/>
                <c:pt idx="0">
                  <c:v>Cunosc foarte bine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Sheet2!$M$291:$M$299</c:f>
              <c:strCache>
                <c:ptCount val="9"/>
                <c:pt idx="0">
                  <c:v>Pasajul Vulturul Negru</c:v>
                </c:pt>
                <c:pt idx="1">
                  <c:v>Palatul Baroc</c:v>
                </c:pt>
                <c:pt idx="2">
                  <c:v>Cetatea Oradea</c:v>
                </c:pt>
                <c:pt idx="3">
                  <c:v>Strada Republicii</c:v>
                </c:pt>
                <c:pt idx="4">
                  <c:v>Teatrul Oradea</c:v>
                </c:pt>
                <c:pt idx="5">
                  <c:v>Clădirea Primăriei și Turnul Primăriei</c:v>
                </c:pt>
                <c:pt idx="6">
                  <c:v>Dealul Ciuperca</c:v>
                </c:pt>
                <c:pt idx="7">
                  <c:v>Biserica cu Lună</c:v>
                </c:pt>
                <c:pt idx="8">
                  <c:v>Grădina zoologică</c:v>
                </c:pt>
              </c:strCache>
            </c:strRef>
          </c:cat>
          <c:val>
            <c:numRef>
              <c:f>Sheet2!$N$291:$N$299</c:f>
              <c:numCache>
                <c:formatCode>General</c:formatCode>
                <c:ptCount val="9"/>
                <c:pt idx="0">
                  <c:v>11.8</c:v>
                </c:pt>
                <c:pt idx="1">
                  <c:v>13.2</c:v>
                </c:pt>
                <c:pt idx="2">
                  <c:v>17.8</c:v>
                </c:pt>
                <c:pt idx="3">
                  <c:v>17.7</c:v>
                </c:pt>
                <c:pt idx="4">
                  <c:v>19.7</c:v>
                </c:pt>
                <c:pt idx="5">
                  <c:v>18.7</c:v>
                </c:pt>
                <c:pt idx="6">
                  <c:v>10.1</c:v>
                </c:pt>
                <c:pt idx="7">
                  <c:v>13.7</c:v>
                </c:pt>
                <c:pt idx="8">
                  <c:v>18.8</c:v>
                </c:pt>
              </c:numCache>
            </c:numRef>
          </c:val>
        </c:ser>
        <c:ser>
          <c:idx val="1"/>
          <c:order val="1"/>
          <c:tx>
            <c:strRef>
              <c:f>Sheet2!$O$290</c:f>
              <c:strCache>
                <c:ptCount val="1"/>
                <c:pt idx="0">
                  <c:v>Cunosc putin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Sheet2!$M$291:$M$299</c:f>
              <c:strCache>
                <c:ptCount val="9"/>
                <c:pt idx="0">
                  <c:v>Pasajul Vulturul Negru</c:v>
                </c:pt>
                <c:pt idx="1">
                  <c:v>Palatul Baroc</c:v>
                </c:pt>
                <c:pt idx="2">
                  <c:v>Cetatea Oradea</c:v>
                </c:pt>
                <c:pt idx="3">
                  <c:v>Strada Republicii</c:v>
                </c:pt>
                <c:pt idx="4">
                  <c:v>Teatrul Oradea</c:v>
                </c:pt>
                <c:pt idx="5">
                  <c:v>Clădirea Primăriei și Turnul Primăriei</c:v>
                </c:pt>
                <c:pt idx="6">
                  <c:v>Dealul Ciuperca</c:v>
                </c:pt>
                <c:pt idx="7">
                  <c:v>Biserica cu Lună</c:v>
                </c:pt>
                <c:pt idx="8">
                  <c:v>Grădina zoologică</c:v>
                </c:pt>
              </c:strCache>
            </c:strRef>
          </c:cat>
          <c:val>
            <c:numRef>
              <c:f>Sheet2!$O$291:$O$299</c:f>
              <c:numCache>
                <c:formatCode>General</c:formatCode>
                <c:ptCount val="9"/>
                <c:pt idx="0">
                  <c:v>21.5</c:v>
                </c:pt>
                <c:pt idx="1">
                  <c:v>19.8</c:v>
                </c:pt>
                <c:pt idx="2">
                  <c:v>23.4</c:v>
                </c:pt>
                <c:pt idx="3">
                  <c:v>15.7</c:v>
                </c:pt>
                <c:pt idx="4">
                  <c:v>17.2</c:v>
                </c:pt>
                <c:pt idx="5">
                  <c:v>16.2</c:v>
                </c:pt>
                <c:pt idx="6">
                  <c:v>12.1</c:v>
                </c:pt>
                <c:pt idx="7">
                  <c:v>12.7</c:v>
                </c:pt>
                <c:pt idx="8">
                  <c:v>18.8</c:v>
                </c:pt>
              </c:numCache>
            </c:numRef>
          </c:val>
        </c:ser>
        <c:ser>
          <c:idx val="2"/>
          <c:order val="2"/>
          <c:tx>
            <c:strRef>
              <c:f>Sheet2!$P$290</c:f>
              <c:strCache>
                <c:ptCount val="1"/>
                <c:pt idx="0">
                  <c:v>Nu cunosc deloc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Sheet2!$M$291:$M$299</c:f>
              <c:strCache>
                <c:ptCount val="9"/>
                <c:pt idx="0">
                  <c:v>Pasajul Vulturul Negru</c:v>
                </c:pt>
                <c:pt idx="1">
                  <c:v>Palatul Baroc</c:v>
                </c:pt>
                <c:pt idx="2">
                  <c:v>Cetatea Oradea</c:v>
                </c:pt>
                <c:pt idx="3">
                  <c:v>Strada Republicii</c:v>
                </c:pt>
                <c:pt idx="4">
                  <c:v>Teatrul Oradea</c:v>
                </c:pt>
                <c:pt idx="5">
                  <c:v>Clădirea Primăriei și Turnul Primăriei</c:v>
                </c:pt>
                <c:pt idx="6">
                  <c:v>Dealul Ciuperca</c:v>
                </c:pt>
                <c:pt idx="7">
                  <c:v>Biserica cu Lună</c:v>
                </c:pt>
                <c:pt idx="8">
                  <c:v>Grădina zoologică</c:v>
                </c:pt>
              </c:strCache>
            </c:strRef>
          </c:cat>
          <c:val>
            <c:numRef>
              <c:f>Sheet2!$P$291:$P$299</c:f>
              <c:numCache>
                <c:formatCode>General</c:formatCode>
                <c:ptCount val="9"/>
                <c:pt idx="0">
                  <c:v>66.7</c:v>
                </c:pt>
                <c:pt idx="1">
                  <c:v>67</c:v>
                </c:pt>
                <c:pt idx="2">
                  <c:v>58.9</c:v>
                </c:pt>
                <c:pt idx="3">
                  <c:v>66.7</c:v>
                </c:pt>
                <c:pt idx="4">
                  <c:v>63.1</c:v>
                </c:pt>
                <c:pt idx="5">
                  <c:v>65.2</c:v>
                </c:pt>
                <c:pt idx="6">
                  <c:v>77.8</c:v>
                </c:pt>
                <c:pt idx="7">
                  <c:v>73.599999999999994</c:v>
                </c:pt>
                <c:pt idx="8">
                  <c:v>62.4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56117240"/>
        <c:axId val="256110968"/>
      </c:barChart>
      <c:catAx>
        <c:axId val="2561172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0968"/>
        <c:crosses val="autoZero"/>
        <c:auto val="1"/>
        <c:lblAlgn val="ctr"/>
        <c:lblOffset val="100"/>
        <c:noMultiLvlLbl val="0"/>
      </c:catAx>
      <c:valAx>
        <c:axId val="25611096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56117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bg2">
              <a:lumMod val="25000"/>
            </a:schemeClr>
          </a:solidFill>
        </a:defRPr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Sheet1!$H$290</c:f>
              <c:strCache>
                <c:ptCount val="1"/>
                <c:pt idx="0">
                  <c:v>Cazare Oradea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Sheet1!$G$291:$G$294</c:f>
              <c:strCache>
                <c:ptCount val="4"/>
                <c:pt idx="0">
                  <c:v>Mai mult de 2 zile</c:v>
                </c:pt>
                <c:pt idx="1">
                  <c:v>2 zile</c:v>
                </c:pt>
                <c:pt idx="2">
                  <c:v>1 zi</c:v>
                </c:pt>
                <c:pt idx="3">
                  <c:v>Mai puțin de 1 zi </c:v>
                </c:pt>
              </c:strCache>
            </c:strRef>
          </c:cat>
          <c:val>
            <c:numRef>
              <c:f>Sheet1!$H$291:$H$294</c:f>
              <c:numCache>
                <c:formatCode>General</c:formatCode>
                <c:ptCount val="4"/>
                <c:pt idx="0">
                  <c:v>63.58</c:v>
                </c:pt>
                <c:pt idx="1">
                  <c:v>23.84</c:v>
                </c:pt>
                <c:pt idx="2">
                  <c:v>7.95</c:v>
                </c:pt>
                <c:pt idx="3">
                  <c:v>1.32</c:v>
                </c:pt>
              </c:numCache>
            </c:numRef>
          </c:val>
        </c:ser>
        <c:ser>
          <c:idx val="1"/>
          <c:order val="1"/>
          <c:tx>
            <c:strRef>
              <c:f>Sheet1!$I$290</c:f>
              <c:strCache>
                <c:ptCount val="1"/>
                <c:pt idx="0">
                  <c:v>Cazare Sânmartin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Sheet1!$G$291:$G$294</c:f>
              <c:strCache>
                <c:ptCount val="4"/>
                <c:pt idx="0">
                  <c:v>Mai mult de 2 zile</c:v>
                </c:pt>
                <c:pt idx="1">
                  <c:v>2 zile</c:v>
                </c:pt>
                <c:pt idx="2">
                  <c:v>1 zi</c:v>
                </c:pt>
                <c:pt idx="3">
                  <c:v>Mai puțin de 1 zi </c:v>
                </c:pt>
              </c:strCache>
            </c:strRef>
          </c:cat>
          <c:val>
            <c:numRef>
              <c:f>Sheet1!$I$291:$I$294</c:f>
              <c:numCache>
                <c:formatCode>General</c:formatCode>
                <c:ptCount val="4"/>
                <c:pt idx="0">
                  <c:v>72.599999999999994</c:v>
                </c:pt>
                <c:pt idx="1">
                  <c:v>7.4</c:v>
                </c:pt>
                <c:pt idx="2">
                  <c:v>10.3</c:v>
                </c:pt>
                <c:pt idx="3">
                  <c:v>9.6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56112144"/>
        <c:axId val="256112928"/>
      </c:barChart>
      <c:catAx>
        <c:axId val="2561121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2928"/>
        <c:crosses val="autoZero"/>
        <c:auto val="1"/>
        <c:lblAlgn val="ctr"/>
        <c:lblOffset val="100"/>
        <c:noMultiLvlLbl val="0"/>
      </c:catAx>
      <c:valAx>
        <c:axId val="2561129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112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3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522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791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357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836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6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832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323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354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12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103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52AD3-082C-4F71-A563-7F2FA8615343}" type="datetimeFigureOut">
              <a:rPr lang="en-US" smtClean="0"/>
              <a:t>12/9/2015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414E0-1B17-4F8E-B82E-54221C18D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06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ralubuhas@gmail.com" TargetMode="External"/><Relationship Id="rId2" Type="http://schemas.openxmlformats.org/officeDocument/2006/relationships/hyperlink" Target="mailto:adrian@hatos.ro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609" y="3990726"/>
            <a:ext cx="9144000" cy="863600"/>
          </a:xfrm>
        </p:spPr>
        <p:txBody>
          <a:bodyPr>
            <a:normAutofit fontScale="90000"/>
          </a:bodyPr>
          <a:lstStyle/>
          <a:p>
            <a:r>
              <a:rPr lang="ro-RO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Imaginea municipiului Oradea și evaluarea serviciilor turistice din Oradea și regiune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2234" y="4036764"/>
            <a:ext cx="9144000" cy="817562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o-RO" sz="2800" b="1" i="1" dirty="0" smtClean="0">
                <a:solidFill>
                  <a:schemeClr val="bg2">
                    <a:lumMod val="25000"/>
                  </a:schemeClr>
                </a:solidFill>
              </a:rPr>
              <a:t>sondaj sociologic</a:t>
            </a:r>
            <a:endParaRPr lang="en-US" sz="2800" i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en-US" sz="2800" i="1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917660" y="5077244"/>
            <a:ext cx="9144000" cy="99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sz="1400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o-RO" sz="1400" b="1" i="1" dirty="0"/>
              <a:t>Realizat</a:t>
            </a:r>
            <a:r>
              <a:rPr lang="ro-RO" sz="1400" i="1" dirty="0"/>
              <a:t>: Universitatea din Oradea, Facultatea de Științe </a:t>
            </a:r>
            <a:r>
              <a:rPr lang="ro-RO" sz="1400" i="1" dirty="0" err="1"/>
              <a:t>Socio</a:t>
            </a:r>
            <a:r>
              <a:rPr lang="ro-RO" sz="1400" i="1" dirty="0"/>
              <a:t>-Umane, Centrul de Studii Asupra Transformărilor Sociale</a:t>
            </a:r>
            <a:endParaRPr lang="en-US" sz="1400" i="1" dirty="0"/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o-RO" sz="1400" b="1" i="1" dirty="0"/>
              <a:t>Beneficiar</a:t>
            </a:r>
            <a:r>
              <a:rPr lang="ro-RO" sz="1400" i="1" dirty="0"/>
              <a:t>: Primăria Oradea</a:t>
            </a:r>
            <a:endParaRPr lang="en-US" sz="1400" i="1" dirty="0"/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o-RO" sz="1400" b="1" i="1" dirty="0"/>
              <a:t>Coordonator</a:t>
            </a:r>
            <a:r>
              <a:rPr lang="ro-RO" sz="1400" i="1" dirty="0"/>
              <a:t>: prof. univ. dr. Adrian </a:t>
            </a:r>
            <a:r>
              <a:rPr lang="ro-RO" sz="1400" i="1" dirty="0" smtClean="0"/>
              <a:t>HATOS</a:t>
            </a:r>
            <a:endParaRPr lang="ro-RO" sz="1400" i="1" dirty="0"/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o-RO" sz="1400" b="1" i="1" dirty="0" smtClean="0"/>
              <a:t>Elaborat </a:t>
            </a:r>
            <a:r>
              <a:rPr lang="ro-RO" sz="1400" b="1" i="1" dirty="0"/>
              <a:t>de</a:t>
            </a:r>
            <a:r>
              <a:rPr lang="ro-RO" sz="1400" i="1" dirty="0"/>
              <a:t>: asist. univ. dr. Raluca </a:t>
            </a:r>
            <a:r>
              <a:rPr lang="ro-RO" sz="1400" i="1" dirty="0" err="1"/>
              <a:t>Buhaș</a:t>
            </a:r>
            <a:endParaRPr lang="en-US" sz="1400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en-US" sz="1400" i="1" dirty="0"/>
          </a:p>
        </p:txBody>
      </p:sp>
      <p:pic>
        <p:nvPicPr>
          <p:cNvPr id="12290" name="Picture 2" descr="sig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40" y="93650"/>
            <a:ext cx="1267660" cy="1207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SIGLA FSSUbun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990" y="93650"/>
            <a:ext cx="1016670" cy="977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logo CSTSf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948" y="589547"/>
            <a:ext cx="2100661" cy="499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17660" y="6340642"/>
            <a:ext cx="6533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400" i="1" dirty="0" smtClean="0">
                <a:solidFill>
                  <a:schemeClr val="bg1">
                    <a:lumMod val="65000"/>
                  </a:schemeClr>
                </a:solidFill>
              </a:rPr>
              <a:t>Oradea, 9 Decembrie 2015</a:t>
            </a:r>
            <a:endParaRPr lang="en-US" sz="1400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9" name="Picture 2" descr="sig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40" y="57556"/>
            <a:ext cx="1267660" cy="1207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2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181390" y="199583"/>
            <a:ext cx="5947626" cy="910368"/>
            <a:chOff x="433681" y="595990"/>
            <a:chExt cx="1786606" cy="1397552"/>
          </a:xfrm>
          <a:solidFill>
            <a:schemeClr val="accent2">
              <a:lumMod val="75000"/>
            </a:schemeClr>
          </a:solidFill>
        </p:grpSpPr>
        <p:sp>
          <p:nvSpPr>
            <p:cNvPr id="6" name="Rounded Rectangle 5"/>
            <p:cNvSpPr/>
            <p:nvPr/>
          </p:nvSpPr>
          <p:spPr>
            <a:xfrm>
              <a:off x="433681" y="595990"/>
              <a:ext cx="1786606" cy="13975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498130" y="636923"/>
              <a:ext cx="1704740" cy="131568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3600" b="1" kern="1200" dirty="0" smtClean="0">
                  <a:solidFill>
                    <a:schemeClr val="bg1"/>
                  </a:solidFill>
                </a:rPr>
                <a:t>CADRUL METODOLOGIC</a:t>
              </a:r>
              <a:endParaRPr lang="en-US" sz="2400" i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2250" y="2298828"/>
            <a:ext cx="2641894" cy="3690630"/>
            <a:chOff x="447635" y="620146"/>
            <a:chExt cx="1786606" cy="1397552"/>
          </a:xfrm>
          <a:solidFill>
            <a:schemeClr val="accent2">
              <a:lumMod val="75000"/>
            </a:schemeClr>
          </a:solidFill>
        </p:grpSpPr>
        <p:sp>
          <p:nvSpPr>
            <p:cNvPr id="22" name="Rounded Rectangle 21"/>
            <p:cNvSpPr/>
            <p:nvPr/>
          </p:nvSpPr>
          <p:spPr>
            <a:xfrm>
              <a:off x="447635" y="620146"/>
              <a:ext cx="1786606" cy="13975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ounded Rectangle 4"/>
            <p:cNvSpPr/>
            <p:nvPr/>
          </p:nvSpPr>
          <p:spPr>
            <a:xfrm>
              <a:off x="482328" y="661079"/>
              <a:ext cx="1704740" cy="13156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t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3200" b="1" kern="1200" dirty="0" smtClean="0"/>
                <a:t>OBIECTIV</a:t>
              </a:r>
            </a:p>
            <a:p>
              <a:pPr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/>
                <a:t>impresiil</a:t>
              </a:r>
              <a:r>
                <a:rPr lang="ro-RO" sz="2000" dirty="0"/>
                <a:t>e</a:t>
              </a:r>
              <a:r>
                <a:rPr lang="en-US" sz="2000" dirty="0"/>
                <a:t> </a:t>
              </a:r>
              <a:r>
                <a:rPr lang="en-US" sz="2000" dirty="0" err="1"/>
                <a:t>turiștilor</a:t>
              </a:r>
              <a:r>
                <a:rPr lang="en-US" sz="2000" dirty="0"/>
                <a:t> </a:t>
              </a:r>
              <a:r>
                <a:rPr lang="ro-RO" sz="2000" dirty="0"/>
                <a:t>cazați în Oradea și </a:t>
              </a:r>
              <a:r>
                <a:rPr lang="ro-RO" sz="2000" dirty="0" smtClean="0"/>
                <a:t>Sânmartin </a:t>
              </a:r>
              <a:r>
                <a:rPr lang="en-US" sz="2000" dirty="0" err="1"/>
                <a:t>despre</a:t>
              </a:r>
              <a:r>
                <a:rPr lang="en-US" sz="2000" dirty="0"/>
                <a:t> </a:t>
              </a:r>
              <a:r>
                <a:rPr lang="en-US" sz="2000" dirty="0" err="1"/>
                <a:t>mun</a:t>
              </a:r>
              <a:r>
                <a:rPr lang="en-US" sz="2000" dirty="0"/>
                <a:t>. Oradea </a:t>
              </a:r>
              <a:r>
                <a:rPr lang="en-US" sz="2000" dirty="0" err="1"/>
                <a:t>și</a:t>
              </a:r>
              <a:r>
                <a:rPr lang="en-US" sz="2000" dirty="0"/>
                <a:t> </a:t>
              </a:r>
              <a:r>
                <a:rPr lang="en-US" sz="2000" dirty="0" err="1"/>
                <a:t>serviciile</a:t>
              </a:r>
              <a:r>
                <a:rPr lang="en-US" sz="2000" dirty="0"/>
                <a:t> </a:t>
              </a:r>
              <a:r>
                <a:rPr lang="en-US" sz="2000" dirty="0" err="1"/>
                <a:t>turistice</a:t>
              </a:r>
              <a:r>
                <a:rPr lang="en-US" sz="2000" dirty="0"/>
                <a:t> din </a:t>
              </a:r>
              <a:r>
                <a:rPr lang="en-US" sz="2000" dirty="0" err="1"/>
                <a:t>localitate</a:t>
              </a:r>
              <a:r>
                <a:rPr lang="en-US" sz="2000" dirty="0"/>
                <a:t> </a:t>
              </a:r>
              <a:r>
                <a:rPr lang="en-US" sz="2000" dirty="0" err="1"/>
                <a:t>și</a:t>
              </a:r>
              <a:r>
                <a:rPr lang="en-US" sz="2000" dirty="0"/>
                <a:t> din </a:t>
              </a:r>
              <a:r>
                <a:rPr lang="en-US" sz="2000" dirty="0" err="1"/>
                <a:t>regiune</a:t>
              </a:r>
              <a:endParaRPr lang="en-US" sz="2000" dirty="0"/>
            </a:p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i="1" kern="12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181389" y="2309159"/>
            <a:ext cx="2788105" cy="3690630"/>
            <a:chOff x="433681" y="595990"/>
            <a:chExt cx="1786606" cy="1397552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28" name="Rounded Rectangle 27"/>
            <p:cNvSpPr/>
            <p:nvPr/>
          </p:nvSpPr>
          <p:spPr>
            <a:xfrm>
              <a:off x="433681" y="595990"/>
              <a:ext cx="1786606" cy="13975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unded Rectangle 4"/>
            <p:cNvSpPr/>
            <p:nvPr/>
          </p:nvSpPr>
          <p:spPr>
            <a:xfrm>
              <a:off x="474614" y="636923"/>
              <a:ext cx="1704740" cy="13156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t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dirty="0"/>
                <a:t>INSTRUMENT CULEGERE </a:t>
              </a:r>
              <a:r>
                <a:rPr lang="ro-RO" sz="2800" b="1" dirty="0" smtClean="0"/>
                <a:t>DATE</a:t>
              </a:r>
              <a:endParaRPr lang="ro-RO" sz="2800" b="1" kern="1200" dirty="0" smtClean="0"/>
            </a:p>
            <a:p>
              <a:pPr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 err="1" smtClean="0"/>
                <a:t>chestionar</a:t>
              </a:r>
              <a:r>
                <a:rPr lang="en-US" sz="2000" dirty="0" smtClean="0"/>
                <a:t> </a:t>
              </a:r>
              <a:r>
                <a:rPr lang="en-US" sz="2000" dirty="0"/>
                <a:t>sociologic semi-</a:t>
              </a:r>
              <a:r>
                <a:rPr lang="en-US" sz="2000" dirty="0" err="1"/>
                <a:t>structurat</a:t>
              </a:r>
              <a:endParaRPr lang="en-US" sz="2000" dirty="0"/>
            </a:p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i="1" kern="1200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171819" y="2309159"/>
            <a:ext cx="2691729" cy="3690630"/>
            <a:chOff x="517029" y="610461"/>
            <a:chExt cx="1786606" cy="1397552"/>
          </a:xfrm>
          <a:solidFill>
            <a:schemeClr val="accent2">
              <a:lumMod val="75000"/>
            </a:schemeClr>
          </a:solidFill>
        </p:grpSpPr>
        <p:sp>
          <p:nvSpPr>
            <p:cNvPr id="31" name="Rounded Rectangle 30"/>
            <p:cNvSpPr/>
            <p:nvPr/>
          </p:nvSpPr>
          <p:spPr>
            <a:xfrm>
              <a:off x="517029" y="610461"/>
              <a:ext cx="1786606" cy="13975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ed Rectangle 4"/>
            <p:cNvSpPr/>
            <p:nvPr/>
          </p:nvSpPr>
          <p:spPr>
            <a:xfrm>
              <a:off x="557962" y="651394"/>
              <a:ext cx="1704740" cy="13156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t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3200" b="1" dirty="0"/>
                <a:t>POPULAȚIA </a:t>
              </a:r>
              <a:r>
                <a:rPr lang="ro-RO" sz="3200" b="1" dirty="0" smtClean="0"/>
                <a:t>INVESTIGATĂ</a:t>
              </a:r>
              <a:endParaRPr lang="ro-RO" sz="3200" b="1" kern="1200" dirty="0" smtClean="0"/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ro-RO" sz="2000" dirty="0"/>
                <a:t>t</a:t>
              </a:r>
              <a:r>
                <a:rPr lang="en-US" sz="2000" dirty="0" err="1"/>
                <a:t>uri</a:t>
              </a:r>
              <a:r>
                <a:rPr lang="ro-RO" sz="2000" dirty="0"/>
                <a:t>ș</a:t>
              </a:r>
              <a:r>
                <a:rPr lang="en-US" sz="2000" dirty="0" err="1"/>
                <a:t>ti</a:t>
              </a:r>
              <a:r>
                <a:rPr lang="en-US" sz="2000" dirty="0"/>
                <a:t>/</a:t>
              </a:r>
              <a:r>
                <a:rPr lang="en-US" sz="2000" dirty="0" err="1"/>
                <a:t>vizitatori</a:t>
              </a:r>
              <a:r>
                <a:rPr lang="en-US" sz="2000" dirty="0"/>
                <a:t> din </a:t>
              </a:r>
              <a:r>
                <a:rPr lang="en-US" sz="2000" dirty="0" err="1"/>
                <a:t>afara</a:t>
              </a:r>
              <a:r>
                <a:rPr lang="en-US" sz="2000" dirty="0"/>
                <a:t> </a:t>
              </a:r>
              <a:r>
                <a:rPr lang="en-US" sz="2000" dirty="0" err="1"/>
                <a:t>mun</a:t>
              </a:r>
              <a:r>
                <a:rPr lang="en-US" sz="2000" dirty="0"/>
                <a:t>. Oradea, </a:t>
              </a:r>
              <a:r>
                <a:rPr lang="en-US" sz="2000" dirty="0" err="1"/>
                <a:t>caza</a:t>
              </a:r>
              <a:r>
                <a:rPr lang="ro-RO" sz="2000" dirty="0"/>
                <a:t>ț</a:t>
              </a:r>
              <a:r>
                <a:rPr lang="en-US" sz="2000" dirty="0" err="1"/>
                <a:t>i</a:t>
              </a:r>
              <a:r>
                <a:rPr lang="en-US" sz="2000" dirty="0"/>
                <a:t> </a:t>
              </a:r>
              <a:r>
                <a:rPr lang="en-US" sz="2000" dirty="0" err="1"/>
                <a:t>în</a:t>
              </a:r>
              <a:r>
                <a:rPr lang="en-US" sz="2000" dirty="0"/>
                <a:t> </a:t>
              </a:r>
              <a:r>
                <a:rPr lang="en-US" sz="2000" dirty="0" err="1" smtClean="0"/>
                <a:t>Sânmartin</a:t>
              </a:r>
              <a:endParaRPr lang="ro-RO" sz="2000" dirty="0" smtClean="0"/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ro-RO" sz="2000" dirty="0"/>
                <a:t>t</a:t>
              </a:r>
              <a:r>
                <a:rPr lang="en-US" sz="2000" dirty="0" err="1"/>
                <a:t>uri</a:t>
              </a:r>
              <a:r>
                <a:rPr lang="ro-RO" sz="2000" dirty="0"/>
                <a:t>ș</a:t>
              </a:r>
              <a:r>
                <a:rPr lang="en-US" sz="2000" dirty="0" err="1"/>
                <a:t>ti</a:t>
              </a:r>
              <a:r>
                <a:rPr lang="en-US" sz="2000" dirty="0"/>
                <a:t>/</a:t>
              </a:r>
              <a:r>
                <a:rPr lang="en-US" sz="2000" dirty="0" err="1"/>
                <a:t>vizitatori</a:t>
              </a:r>
              <a:r>
                <a:rPr lang="en-US" sz="2000" dirty="0"/>
                <a:t> din </a:t>
              </a:r>
              <a:r>
                <a:rPr lang="en-US" sz="2000" dirty="0" err="1"/>
                <a:t>afara</a:t>
              </a:r>
              <a:r>
                <a:rPr lang="en-US" sz="2000" dirty="0"/>
                <a:t> </a:t>
              </a:r>
              <a:r>
                <a:rPr lang="en-US" sz="2000" dirty="0" err="1"/>
                <a:t>mun</a:t>
              </a:r>
              <a:r>
                <a:rPr lang="en-US" sz="2000" dirty="0"/>
                <a:t>. Oradea, </a:t>
              </a:r>
              <a:r>
                <a:rPr lang="en-US" sz="2000" dirty="0" err="1"/>
                <a:t>caza</a:t>
              </a:r>
              <a:r>
                <a:rPr lang="ro-RO" sz="2000" dirty="0"/>
                <a:t>ț</a:t>
              </a:r>
              <a:r>
                <a:rPr lang="en-US" sz="2000" dirty="0" err="1"/>
                <a:t>i</a:t>
              </a:r>
              <a:r>
                <a:rPr lang="en-US" sz="2000" dirty="0"/>
                <a:t> </a:t>
              </a:r>
              <a:r>
                <a:rPr lang="en-US" sz="2000" dirty="0" err="1"/>
                <a:t>în</a:t>
              </a:r>
              <a:r>
                <a:rPr lang="en-US" sz="2000" dirty="0"/>
                <a:t> </a:t>
              </a:r>
              <a:r>
                <a:rPr lang="ro-RO" sz="2000" dirty="0" smtClean="0"/>
                <a:t>Oradea</a:t>
              </a:r>
              <a:endParaRPr lang="en-US" sz="2000" i="1" kern="12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129016" y="2309159"/>
            <a:ext cx="2653926" cy="3690630"/>
            <a:chOff x="314462" y="631365"/>
            <a:chExt cx="1786606" cy="1397552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314462" y="631365"/>
              <a:ext cx="1786606" cy="13975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ounded Rectangle 4"/>
            <p:cNvSpPr/>
            <p:nvPr/>
          </p:nvSpPr>
          <p:spPr>
            <a:xfrm>
              <a:off x="355395" y="668171"/>
              <a:ext cx="1704740" cy="13156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t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3200" b="1" dirty="0"/>
                <a:t>EȘANTION </a:t>
              </a:r>
              <a:endParaRPr lang="ro-RO" sz="3200" b="1" kern="1200" dirty="0" smtClean="0"/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ro-RO" sz="2000" dirty="0" smtClean="0"/>
                <a:t>de oportunitate</a:t>
              </a:r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ro-RO" sz="2000" dirty="0"/>
                <a:t>200 respondenți cazați în </a:t>
              </a:r>
              <a:r>
                <a:rPr lang="ro-RO" sz="2000" dirty="0" smtClean="0"/>
                <a:t>Sânmartin</a:t>
              </a:r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ro-RO" sz="2000" dirty="0"/>
                <a:t>151 respondenți cazați în Oradea</a:t>
              </a:r>
              <a:endParaRPr lang="ro-RO" sz="2000" dirty="0" smtClean="0"/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ro-RO" sz="2000" dirty="0"/>
                <a:t>p</a:t>
              </a:r>
              <a:r>
                <a:rPr lang="ro-RO" sz="2000" dirty="0" smtClean="0"/>
                <a:t>ersoane peste </a:t>
              </a:r>
              <a:r>
                <a:rPr lang="ro-RO" sz="2000" dirty="0" smtClean="0"/>
                <a:t>18 ani</a:t>
              </a:r>
            </a:p>
            <a:p>
              <a:pPr marL="342900" indent="-34290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endParaRPr lang="en-US" sz="2000" dirty="0"/>
            </a:p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i="1" kern="1200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521136" y="1189345"/>
            <a:ext cx="5394545" cy="753976"/>
            <a:chOff x="433681" y="694646"/>
            <a:chExt cx="1786606" cy="1397552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37" name="Rounded Rectangle 36"/>
            <p:cNvSpPr/>
            <p:nvPr/>
          </p:nvSpPr>
          <p:spPr>
            <a:xfrm>
              <a:off x="433681" y="694646"/>
              <a:ext cx="1786606" cy="139755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ounded Rectangle 4"/>
            <p:cNvSpPr/>
            <p:nvPr/>
          </p:nvSpPr>
          <p:spPr>
            <a:xfrm>
              <a:off x="498281" y="776512"/>
              <a:ext cx="1704740" cy="13156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spcBef>
                  <a:spcPct val="0"/>
                </a:spcBef>
              </a:pPr>
              <a:r>
                <a:rPr lang="ro-RO" sz="2400" b="1" kern="1200" dirty="0" smtClean="0">
                  <a:solidFill>
                    <a:schemeClr val="bg2">
                      <a:lumMod val="25000"/>
                    </a:schemeClr>
                  </a:solidFill>
                </a:rPr>
                <a:t>PERIOADĂ DERULARE</a:t>
              </a:r>
            </a:p>
            <a:p>
              <a:pPr lvl="0" algn="ctr" defTabSz="533400">
                <a:spcBef>
                  <a:spcPct val="0"/>
                </a:spcBef>
              </a:pPr>
              <a:r>
                <a:rPr lang="ro-RO" sz="2000" dirty="0" smtClean="0">
                  <a:solidFill>
                    <a:schemeClr val="bg2">
                      <a:lumMod val="25000"/>
                    </a:schemeClr>
                  </a:solidFill>
                </a:rPr>
                <a:t>august-septembrie 2015</a:t>
              </a:r>
              <a:endParaRPr lang="en-US" sz="1400" kern="12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88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723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900695"/>
              </p:ext>
            </p:extLst>
          </p:nvPr>
        </p:nvGraphicFramePr>
        <p:xfrm>
          <a:off x="5556362" y="796570"/>
          <a:ext cx="2866708" cy="82296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780690"/>
                <a:gridCol w="1086018"/>
              </a:tblGrid>
              <a:tr h="2743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B</a:t>
                      </a:r>
                      <a:r>
                        <a:rPr lang="ro-RO" sz="1600" dirty="0" smtClean="0">
                          <a:effectLst/>
                        </a:rPr>
                        <a:t>ă</a:t>
                      </a:r>
                      <a:r>
                        <a:rPr lang="en-US" sz="1600" dirty="0" err="1" smtClean="0">
                          <a:effectLst/>
                        </a:rPr>
                        <a:t>ile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>
                          <a:effectLst/>
                        </a:rPr>
                        <a:t>Felix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68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Oraș</a:t>
                      </a:r>
                      <a:r>
                        <a:rPr lang="ro-RO" sz="1600" baseline="0" dirty="0" smtClean="0">
                          <a:effectLst/>
                        </a:rPr>
                        <a:t> </a:t>
                      </a:r>
                      <a:r>
                        <a:rPr lang="ro-RO" sz="1600" baseline="0" dirty="0" err="1" smtClean="0">
                          <a:effectLst/>
                        </a:rPr>
                        <a:t>fr</a:t>
                      </a:r>
                      <a:r>
                        <a:rPr lang="en-US" sz="1600" dirty="0" err="1" smtClean="0">
                          <a:effectLst/>
                        </a:rPr>
                        <a:t>umos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29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Cur</a:t>
                      </a:r>
                      <a:r>
                        <a:rPr lang="ro-RO" sz="1600" dirty="0" err="1" smtClean="0">
                          <a:effectLst/>
                        </a:rPr>
                        <a:t>ăț</a:t>
                      </a:r>
                      <a:r>
                        <a:rPr lang="en-US" sz="1600" dirty="0" err="1" smtClean="0">
                          <a:effectLst/>
                        </a:rPr>
                        <a:t>enie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002495"/>
              </p:ext>
            </p:extLst>
          </p:nvPr>
        </p:nvGraphicFramePr>
        <p:xfrm>
          <a:off x="5531386" y="2105828"/>
          <a:ext cx="2866708" cy="106988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843972"/>
                <a:gridCol w="1022736"/>
              </a:tblGrid>
              <a:tr h="2411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600" dirty="0" smtClean="0">
                          <a:effectLst/>
                        </a:rPr>
                        <a:t>Oraș</a:t>
                      </a:r>
                      <a:r>
                        <a:rPr lang="ro-RO" sz="1600" baseline="0" dirty="0" smtClean="0">
                          <a:effectLst/>
                        </a:rPr>
                        <a:t> </a:t>
                      </a:r>
                      <a:r>
                        <a:rPr lang="ro-RO" sz="1600" baseline="0" dirty="0" err="1" smtClean="0">
                          <a:effectLst/>
                        </a:rPr>
                        <a:t>fr</a:t>
                      </a:r>
                      <a:r>
                        <a:rPr lang="en-US" sz="1600" dirty="0" err="1" smtClean="0">
                          <a:effectLst/>
                        </a:rPr>
                        <a:t>umos</a:t>
                      </a:r>
                      <a:endParaRPr lang="en-US" sz="16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387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</a:rPr>
                        <a:t>B</a:t>
                      </a:r>
                      <a:r>
                        <a:rPr lang="ro-RO" sz="1600" dirty="0" smtClean="0">
                          <a:effectLst/>
                        </a:rPr>
                        <a:t>ă</a:t>
                      </a:r>
                      <a:r>
                        <a:rPr lang="en-US" sz="1600" dirty="0" err="1" smtClean="0">
                          <a:effectLst/>
                        </a:rPr>
                        <a:t>ile</a:t>
                      </a:r>
                      <a:r>
                        <a:rPr lang="en-US" sz="1600" dirty="0" smtClean="0">
                          <a:effectLst/>
                        </a:rPr>
                        <a:t> Felix</a:t>
                      </a:r>
                      <a:endParaRPr lang="en-US" sz="16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3878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Cetatea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871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Granița cu Ungaria</a:t>
                      </a:r>
                      <a:endParaRPr lang="en-US" sz="16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8829916" y="1517848"/>
            <a:ext cx="2229981" cy="8413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ro-RO" sz="1800" dirty="0" smtClean="0">
                <a:latin typeface="+mn-lt"/>
              </a:rPr>
              <a:t>Obiective turistice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ro-RO" sz="1800" dirty="0" smtClean="0">
                <a:latin typeface="+mn-lt"/>
              </a:rPr>
              <a:t>Aspecte particulare</a:t>
            </a:r>
            <a:endParaRPr lang="en-US" sz="1800" dirty="0">
              <a:latin typeface="+mn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967174"/>
              </p:ext>
            </p:extLst>
          </p:nvPr>
        </p:nvGraphicFramePr>
        <p:xfrm>
          <a:off x="5556362" y="5161550"/>
          <a:ext cx="2805585" cy="1279805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734775"/>
                <a:gridCol w="1070810"/>
              </a:tblGrid>
              <a:tr h="25596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Cetatea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25596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Atmosfera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25596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Oamenii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25596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Centrul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25596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Cladiri</a:t>
                      </a:r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v</a:t>
                      </a:r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echi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200460"/>
              </p:ext>
            </p:extLst>
          </p:nvPr>
        </p:nvGraphicFramePr>
        <p:xfrm>
          <a:off x="5531386" y="3627143"/>
          <a:ext cx="2866708" cy="130461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819909"/>
                <a:gridCol w="1046799"/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Centrul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Curatenia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Orasul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Lotus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Cladiri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vechi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21" name="Title 1"/>
          <p:cNvSpPr txBox="1">
            <a:spLocks/>
          </p:cNvSpPr>
          <p:nvPr/>
        </p:nvSpPr>
        <p:spPr>
          <a:xfrm>
            <a:off x="0" y="1677510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b="1" dirty="0">
                <a:latin typeface="+mn-lt"/>
              </a:rPr>
              <a:t>Care este primul cuvânt care vă vine în minte când auziți de Oradea</a:t>
            </a:r>
            <a:r>
              <a:rPr lang="ro-RO" sz="1600" b="1" dirty="0" smtClean="0">
                <a:latin typeface="+mn-lt"/>
              </a:rPr>
              <a:t>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i="1" dirty="0" smtClean="0">
                <a:latin typeface="+mn-lt"/>
              </a:rPr>
              <a:t>(valori absolute) </a:t>
            </a:r>
            <a:endParaRPr lang="ro-RO" sz="1600" i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97319" y="888556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4123691" y="2410441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cxnSp>
        <p:nvCxnSpPr>
          <p:cNvPr id="25" name="Straight Connector 24"/>
          <p:cNvCxnSpPr>
            <a:stCxn id="21" idx="3"/>
          </p:cNvCxnSpPr>
          <p:nvPr/>
        </p:nvCxnSpPr>
        <p:spPr>
          <a:xfrm flipV="1">
            <a:off x="3421712" y="1287380"/>
            <a:ext cx="1126225" cy="76100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1" idx="3"/>
          </p:cNvCxnSpPr>
          <p:nvPr/>
        </p:nvCxnSpPr>
        <p:spPr>
          <a:xfrm>
            <a:off x="3421712" y="2048380"/>
            <a:ext cx="1207126" cy="6216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9" name="Title 1"/>
          <p:cNvSpPr txBox="1">
            <a:spLocks/>
          </p:cNvSpPr>
          <p:nvPr/>
        </p:nvSpPr>
        <p:spPr>
          <a:xfrm>
            <a:off x="0" y="4635753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b="1" dirty="0">
                <a:latin typeface="+mn-lt"/>
              </a:rPr>
              <a:t>Ce anume v-a </a:t>
            </a:r>
            <a:r>
              <a:rPr lang="ro-RO" sz="1600" b="1" dirty="0" smtClean="0">
                <a:latin typeface="+mn-lt"/>
              </a:rPr>
              <a:t>plăcut </a:t>
            </a:r>
            <a:r>
              <a:rPr lang="ro-RO" sz="1600" b="1" dirty="0">
                <a:latin typeface="+mn-lt"/>
              </a:rPr>
              <a:t>cel mai mult în Oradea</a:t>
            </a:r>
            <a:r>
              <a:rPr lang="ro-RO" sz="1600" b="1" dirty="0" smtClean="0">
                <a:latin typeface="+mn-lt"/>
              </a:rPr>
              <a:t>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i="1" dirty="0"/>
              <a:t>(valori absolute) </a:t>
            </a: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3421712" y="4305648"/>
            <a:ext cx="1126225" cy="76100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421712" y="5066648"/>
            <a:ext cx="1207126" cy="6216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375415" y="4001715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35" name="TextBox 34"/>
          <p:cNvSpPr txBox="1"/>
          <p:nvPr/>
        </p:nvSpPr>
        <p:spPr>
          <a:xfrm>
            <a:off x="4101787" y="5523600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816801" y="4740862"/>
            <a:ext cx="2229981" cy="8413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ro-RO" sz="1800" dirty="0" smtClean="0">
                <a:latin typeface="+mn-lt"/>
              </a:rPr>
              <a:t>Obiective turistice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ro-RO" sz="1800" dirty="0" smtClean="0">
                <a:latin typeface="+mn-lt"/>
              </a:rPr>
              <a:t>Oamenii</a:t>
            </a:r>
          </a:p>
        </p:txBody>
      </p:sp>
    </p:spTree>
    <p:extLst>
      <p:ext uri="{BB962C8B-B14F-4D97-AF65-F5344CB8AC3E}">
        <p14:creationId xmlns:p14="http://schemas.microsoft.com/office/powerpoint/2010/main" val="362239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723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0" y="1677510"/>
            <a:ext cx="3421712" cy="7329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1600" b="1" dirty="0">
                <a:latin typeface="+mn-lt"/>
              </a:rPr>
              <a:t>Ce nu v-a </a:t>
            </a:r>
            <a:r>
              <a:rPr lang="fr-FR" sz="1600" b="1" dirty="0" err="1" smtClean="0">
                <a:latin typeface="+mn-lt"/>
              </a:rPr>
              <a:t>pl</a:t>
            </a:r>
            <a:r>
              <a:rPr lang="ro-RO" sz="1600" b="1" dirty="0" smtClean="0">
                <a:latin typeface="+mn-lt"/>
              </a:rPr>
              <a:t>ă</a:t>
            </a:r>
            <a:r>
              <a:rPr lang="fr-FR" sz="1600" b="1" dirty="0" err="1" smtClean="0">
                <a:latin typeface="+mn-lt"/>
              </a:rPr>
              <a:t>cut</a:t>
            </a:r>
            <a:r>
              <a:rPr lang="fr-FR" sz="1600" b="1" dirty="0" smtClean="0">
                <a:latin typeface="+mn-lt"/>
              </a:rPr>
              <a:t> </a:t>
            </a:r>
            <a:r>
              <a:rPr lang="fr-FR" sz="1600" b="1" dirty="0" err="1">
                <a:latin typeface="+mn-lt"/>
              </a:rPr>
              <a:t>în</a:t>
            </a:r>
            <a:r>
              <a:rPr lang="fr-FR" sz="1600" b="1" dirty="0">
                <a:latin typeface="+mn-lt"/>
              </a:rPr>
              <a:t> Oradea</a:t>
            </a:r>
            <a:r>
              <a:rPr lang="fr-FR" sz="1600" b="1" dirty="0" smtClean="0">
                <a:latin typeface="+mn-lt"/>
              </a:rPr>
              <a:t>?</a:t>
            </a:r>
            <a:endParaRPr lang="ro-RO" sz="1600" b="1" dirty="0" smtClean="0">
              <a:latin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i="1" dirty="0"/>
              <a:t>(valori absolute)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397319" y="888556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4123691" y="2410441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cxnSp>
        <p:nvCxnSpPr>
          <p:cNvPr id="25" name="Straight Connector 24"/>
          <p:cNvCxnSpPr>
            <a:stCxn id="21" idx="3"/>
          </p:cNvCxnSpPr>
          <p:nvPr/>
        </p:nvCxnSpPr>
        <p:spPr>
          <a:xfrm flipV="1">
            <a:off x="3421712" y="1287380"/>
            <a:ext cx="1126225" cy="756596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1" idx="3"/>
          </p:cNvCxnSpPr>
          <p:nvPr/>
        </p:nvCxnSpPr>
        <p:spPr>
          <a:xfrm>
            <a:off x="3421712" y="2043976"/>
            <a:ext cx="1207126" cy="626091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9" name="Title 1"/>
          <p:cNvSpPr txBox="1">
            <a:spLocks/>
          </p:cNvSpPr>
          <p:nvPr/>
        </p:nvSpPr>
        <p:spPr>
          <a:xfrm>
            <a:off x="0" y="4635753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1600" b="1" dirty="0">
                <a:latin typeface="+mn-lt"/>
              </a:rPr>
              <a:t>Ce </a:t>
            </a:r>
            <a:r>
              <a:rPr lang="it-IT" sz="1600" b="1" dirty="0" smtClean="0">
                <a:latin typeface="+mn-lt"/>
              </a:rPr>
              <a:t>lipse</a:t>
            </a:r>
            <a:r>
              <a:rPr lang="ro-RO" sz="1600" b="1" dirty="0" smtClean="0">
                <a:latin typeface="+mn-lt"/>
              </a:rPr>
              <a:t>ș</a:t>
            </a:r>
            <a:r>
              <a:rPr lang="it-IT" sz="1600" b="1" dirty="0" smtClean="0">
                <a:latin typeface="+mn-lt"/>
              </a:rPr>
              <a:t>te ora</a:t>
            </a:r>
            <a:r>
              <a:rPr lang="ro-RO" sz="1600" b="1" dirty="0" smtClean="0">
                <a:latin typeface="+mn-lt"/>
              </a:rPr>
              <a:t>ș</a:t>
            </a:r>
            <a:r>
              <a:rPr lang="it-IT" sz="1600" b="1" dirty="0" smtClean="0">
                <a:latin typeface="+mn-lt"/>
              </a:rPr>
              <a:t>ului </a:t>
            </a:r>
            <a:r>
              <a:rPr lang="it-IT" sz="1600" b="1" dirty="0">
                <a:latin typeface="+mn-lt"/>
              </a:rPr>
              <a:t>pentru a </a:t>
            </a:r>
            <a:r>
              <a:rPr lang="it-IT" sz="1600" b="1" dirty="0" smtClean="0">
                <a:latin typeface="+mn-lt"/>
              </a:rPr>
              <a:t>v</a:t>
            </a:r>
            <a:r>
              <a:rPr lang="ro-RO" sz="1600" b="1" dirty="0" smtClean="0">
                <a:latin typeface="+mn-lt"/>
              </a:rPr>
              <a:t>ă</a:t>
            </a:r>
            <a:r>
              <a:rPr lang="it-IT" sz="1600" b="1" dirty="0" smtClean="0">
                <a:latin typeface="+mn-lt"/>
              </a:rPr>
              <a:t> </a:t>
            </a:r>
            <a:r>
              <a:rPr lang="it-IT" sz="1600" b="1" dirty="0">
                <a:latin typeface="+mn-lt"/>
              </a:rPr>
              <a:t>face ultima </a:t>
            </a:r>
            <a:r>
              <a:rPr lang="it-IT" sz="1600" b="1" dirty="0" smtClean="0">
                <a:latin typeface="+mn-lt"/>
              </a:rPr>
              <a:t>c</a:t>
            </a:r>
            <a:r>
              <a:rPr lang="ro-RO" sz="1600" b="1" dirty="0" smtClean="0">
                <a:latin typeface="+mn-lt"/>
              </a:rPr>
              <a:t>ă</a:t>
            </a:r>
            <a:r>
              <a:rPr lang="it-IT" sz="1600" b="1" dirty="0" smtClean="0">
                <a:latin typeface="+mn-lt"/>
              </a:rPr>
              <a:t>l</a:t>
            </a:r>
            <a:r>
              <a:rPr lang="ro-RO" sz="1600" b="1" dirty="0" smtClean="0">
                <a:latin typeface="+mn-lt"/>
              </a:rPr>
              <a:t>ă</a:t>
            </a:r>
            <a:r>
              <a:rPr lang="it-IT" sz="1600" b="1" dirty="0" smtClean="0">
                <a:latin typeface="+mn-lt"/>
              </a:rPr>
              <a:t>torie </a:t>
            </a:r>
            <a:r>
              <a:rPr lang="it-IT" sz="1600" b="1" dirty="0">
                <a:latin typeface="+mn-lt"/>
              </a:rPr>
              <a:t>la Oradea mai </a:t>
            </a:r>
            <a:r>
              <a:rPr lang="it-IT" sz="1600" b="1" dirty="0" smtClean="0">
                <a:latin typeface="+mn-lt"/>
              </a:rPr>
              <a:t>pl</a:t>
            </a:r>
            <a:r>
              <a:rPr lang="ro-RO" sz="1600" b="1" dirty="0" smtClean="0">
                <a:latin typeface="+mn-lt"/>
              </a:rPr>
              <a:t>ă</a:t>
            </a:r>
            <a:r>
              <a:rPr lang="it-IT" sz="1600" b="1" dirty="0" smtClean="0">
                <a:latin typeface="+mn-lt"/>
              </a:rPr>
              <a:t>cut</a:t>
            </a:r>
            <a:r>
              <a:rPr lang="ro-RO" sz="1600" b="1" dirty="0" smtClean="0">
                <a:latin typeface="+mn-lt"/>
              </a:rPr>
              <a:t>ă</a:t>
            </a:r>
            <a:r>
              <a:rPr lang="it-IT" sz="1600" b="1" dirty="0" smtClean="0">
                <a:latin typeface="+mn-lt"/>
              </a:rPr>
              <a:t>?</a:t>
            </a:r>
            <a:r>
              <a:rPr lang="ro-RO" sz="1600" b="1" dirty="0" smtClean="0">
                <a:latin typeface="+mn-lt"/>
              </a:rPr>
              <a:t> </a:t>
            </a:r>
            <a:r>
              <a:rPr lang="ro-RO" sz="1600" i="1" dirty="0"/>
              <a:t>(valori absolute) </a:t>
            </a: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3421712" y="4305648"/>
            <a:ext cx="1126225" cy="76100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421712" y="5066648"/>
            <a:ext cx="1207126" cy="6216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375415" y="4001715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35" name="TextBox 34"/>
          <p:cNvSpPr txBox="1"/>
          <p:nvPr/>
        </p:nvSpPr>
        <p:spPr>
          <a:xfrm>
            <a:off x="4101787" y="5523600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9093526" y="4524935"/>
            <a:ext cx="2974147" cy="151763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it-IT" sz="1600" dirty="0">
                <a:latin typeface="+mn-lt"/>
              </a:rPr>
              <a:t>Infrastructura </a:t>
            </a:r>
            <a:r>
              <a:rPr lang="it-IT" sz="1600" dirty="0" smtClean="0">
                <a:latin typeface="+mn-lt"/>
              </a:rPr>
              <a:t>rutieră</a:t>
            </a:r>
            <a:r>
              <a:rPr lang="ro-RO" sz="1600" dirty="0" smtClean="0">
                <a:latin typeface="+mn-lt"/>
              </a:rPr>
              <a:t>, de transport</a:t>
            </a:r>
            <a:r>
              <a:rPr lang="it-IT" sz="1600" dirty="0" smtClean="0">
                <a:latin typeface="+mn-lt"/>
              </a:rPr>
              <a:t> </a:t>
            </a:r>
            <a:endParaRPr lang="ro-RO" sz="1600" dirty="0" smtClean="0">
              <a:latin typeface="+mn-lt"/>
            </a:endParaRP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it-IT" sz="1600" dirty="0" smtClean="0">
                <a:latin typeface="+mn-lt"/>
              </a:rPr>
              <a:t>Calitatea </a:t>
            </a:r>
            <a:r>
              <a:rPr lang="it-IT" sz="1600" dirty="0" smtClean="0">
                <a:latin typeface="+mn-lt"/>
              </a:rPr>
              <a:t>mediului</a:t>
            </a:r>
            <a:endParaRPr lang="it-IT" sz="1600" dirty="0">
              <a:latin typeface="+mn-lt"/>
            </a:endParaRP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it-IT" sz="1600" dirty="0">
                <a:latin typeface="+mn-lt"/>
              </a:rPr>
              <a:t>Promovarea turistică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946274"/>
              </p:ext>
            </p:extLst>
          </p:nvPr>
        </p:nvGraphicFramePr>
        <p:xfrm>
          <a:off x="5532921" y="814876"/>
          <a:ext cx="2852465" cy="1043688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877907"/>
                <a:gridCol w="974558"/>
              </a:tblGrid>
              <a:tr h="2286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Șantierul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Aglomerația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Mizeria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Drumurile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24319"/>
              </p:ext>
            </p:extLst>
          </p:nvPr>
        </p:nvGraphicFramePr>
        <p:xfrm>
          <a:off x="5509482" y="2453405"/>
          <a:ext cx="2900592" cy="76009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914002"/>
                <a:gridCol w="98659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Santierul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Mizeria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Drumurile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952272"/>
              </p:ext>
            </p:extLst>
          </p:nvPr>
        </p:nvGraphicFramePr>
        <p:xfrm>
          <a:off x="5501640" y="3920344"/>
          <a:ext cx="3125002" cy="78276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547486"/>
                <a:gridCol w="577516"/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Transport </a:t>
                      </a:r>
                      <a:r>
                        <a:rPr lang="ro-RO" sz="1600" dirty="0" smtClean="0">
                          <a:effectLst/>
                        </a:rPr>
                        <a:t>î</a:t>
                      </a:r>
                      <a:r>
                        <a:rPr lang="en-US" sz="1600" dirty="0" smtClean="0">
                          <a:effectLst/>
                        </a:rPr>
                        <a:t>n </a:t>
                      </a:r>
                      <a:r>
                        <a:rPr lang="en-US" sz="1600" dirty="0" err="1">
                          <a:effectLst/>
                        </a:rPr>
                        <a:t>comun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mai</a:t>
                      </a:r>
                      <a:r>
                        <a:rPr lang="en-US" sz="1600" dirty="0">
                          <a:effectLst/>
                        </a:rPr>
                        <a:t> bun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Cur</a:t>
                      </a:r>
                      <a:r>
                        <a:rPr lang="ro-RO" sz="1600" dirty="0" err="1" smtClean="0">
                          <a:effectLst/>
                        </a:rPr>
                        <a:t>ăț</a:t>
                      </a:r>
                      <a:r>
                        <a:rPr lang="en-US" sz="1600" dirty="0" err="1" smtClean="0">
                          <a:effectLst/>
                        </a:rPr>
                        <a:t>enia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Spa</a:t>
                      </a:r>
                      <a:r>
                        <a:rPr lang="ro-RO" sz="1600" dirty="0" smtClean="0">
                          <a:effectLst/>
                        </a:rPr>
                        <a:t>ț</a:t>
                      </a:r>
                      <a:r>
                        <a:rPr lang="en-US" sz="1600" dirty="0" smtClean="0">
                          <a:effectLst/>
                        </a:rPr>
                        <a:t>ii </a:t>
                      </a:r>
                      <a:r>
                        <a:rPr lang="en-US" sz="1600" dirty="0" err="1">
                          <a:effectLst/>
                        </a:rPr>
                        <a:t>verzi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885673"/>
              </p:ext>
            </p:extLst>
          </p:nvPr>
        </p:nvGraphicFramePr>
        <p:xfrm>
          <a:off x="5498334" y="5124830"/>
          <a:ext cx="3128307" cy="12668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5150"/>
                <a:gridCol w="1203157"/>
              </a:tblGrid>
              <a:tr h="207584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Drumuri mai bune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Curățenia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Spații </a:t>
                      </a:r>
                      <a:r>
                        <a:rPr lang="ro-R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verzi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Finisarea 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lucrărilor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o-RO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Ghid turistic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600" u="none" strike="noStrike" dirty="0">
                          <a:effectLst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5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-15387" y="254842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15387" y="3112250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600" b="1" dirty="0" smtClean="0"/>
              <a:t>C</a:t>
            </a:r>
            <a:r>
              <a:rPr lang="ro-RO" sz="1600" b="1" dirty="0" smtClean="0"/>
              <a:t>â</a:t>
            </a:r>
            <a:r>
              <a:rPr lang="en-US" sz="1600" b="1" dirty="0" err="1" smtClean="0"/>
              <a:t>te</a:t>
            </a:r>
            <a:r>
              <a:rPr lang="en-US" sz="1600" b="1" dirty="0" smtClean="0"/>
              <a:t> </a:t>
            </a:r>
            <a:r>
              <a:rPr lang="en-US" sz="1600" b="1" dirty="0" err="1"/>
              <a:t>zile</a:t>
            </a:r>
            <a:r>
              <a:rPr lang="en-US" sz="1600" b="1" dirty="0"/>
              <a:t> </a:t>
            </a:r>
            <a:r>
              <a:rPr lang="en-US" sz="1600" b="1" dirty="0" err="1" smtClean="0"/>
              <a:t>petrece</a:t>
            </a:r>
            <a:r>
              <a:rPr lang="ro-RO" sz="1600" b="1" dirty="0" smtClean="0"/>
              <a:t>ț</a:t>
            </a:r>
            <a:r>
              <a:rPr lang="en-US" sz="1600" b="1" dirty="0" err="1" smtClean="0"/>
              <a:t>i</a:t>
            </a:r>
            <a:r>
              <a:rPr lang="en-US" sz="1600" b="1" dirty="0" smtClean="0"/>
              <a:t> </a:t>
            </a:r>
            <a:r>
              <a:rPr lang="en-US" sz="1600" b="1" dirty="0" err="1"/>
              <a:t>sau</a:t>
            </a:r>
            <a:r>
              <a:rPr lang="en-US" sz="1600" b="1" dirty="0"/>
              <a:t> </a:t>
            </a:r>
            <a:r>
              <a:rPr lang="en-US" sz="1600" b="1" dirty="0" smtClean="0"/>
              <a:t>a</a:t>
            </a:r>
            <a:r>
              <a:rPr lang="ro-RO" sz="1600" b="1" dirty="0" smtClean="0"/>
              <a:t>ț</a:t>
            </a:r>
            <a:r>
              <a:rPr lang="en-US" sz="1600" b="1" dirty="0" err="1" smtClean="0"/>
              <a:t>i</a:t>
            </a:r>
            <a:r>
              <a:rPr lang="en-US" sz="1600" b="1" dirty="0" smtClean="0"/>
              <a:t> </a:t>
            </a:r>
            <a:r>
              <a:rPr lang="en-US" sz="1600" b="1" dirty="0" err="1"/>
              <a:t>petrecut</a:t>
            </a:r>
            <a:r>
              <a:rPr lang="en-US" sz="1600" b="1" dirty="0"/>
              <a:t> </a:t>
            </a:r>
            <a:r>
              <a:rPr lang="ro-RO" sz="1600" b="1" dirty="0" smtClean="0"/>
              <a:t>î</a:t>
            </a:r>
            <a:r>
              <a:rPr lang="en-US" sz="1600" b="1" dirty="0" smtClean="0"/>
              <a:t>n </a:t>
            </a:r>
            <a:r>
              <a:rPr lang="en-US" sz="1600" b="1" dirty="0"/>
              <a:t>Oradea (</a:t>
            </a:r>
            <a:r>
              <a:rPr lang="en-US" sz="1600" b="1" dirty="0" smtClean="0"/>
              <a:t>f</a:t>
            </a:r>
            <a:r>
              <a:rPr lang="ro-RO" sz="1600" b="1" dirty="0" smtClean="0"/>
              <a:t>ă</a:t>
            </a:r>
            <a:r>
              <a:rPr lang="en-US" sz="1600" b="1" dirty="0" smtClean="0"/>
              <a:t>r</a:t>
            </a:r>
            <a:r>
              <a:rPr lang="ro-RO" sz="1600" b="1" dirty="0" smtClean="0"/>
              <a:t>ă</a:t>
            </a:r>
            <a:r>
              <a:rPr lang="en-US" sz="1600" b="1" dirty="0" smtClean="0"/>
              <a:t> </a:t>
            </a:r>
            <a:r>
              <a:rPr lang="ro-RO" sz="1600" b="1" dirty="0" err="1"/>
              <a:t>î</a:t>
            </a:r>
            <a:r>
              <a:rPr lang="en-US" sz="1600" b="1" dirty="0" err="1" smtClean="0"/>
              <a:t>mprejurimi</a:t>
            </a:r>
            <a:r>
              <a:rPr lang="en-US" sz="1600" b="1" dirty="0"/>
              <a:t>)?</a:t>
            </a:r>
            <a:r>
              <a:rPr lang="ro-RO" sz="1600" b="1" dirty="0"/>
              <a:t> (%)</a:t>
            </a:r>
            <a:endParaRPr lang="en-US" sz="1600" b="1" dirty="0"/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5185338"/>
              </p:ext>
            </p:extLst>
          </p:nvPr>
        </p:nvGraphicFramePr>
        <p:xfrm>
          <a:off x="3669631" y="1299412"/>
          <a:ext cx="7976937" cy="4776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6191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0" y="2393672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600" b="1" dirty="0" err="1"/>
              <a:t>În</a:t>
            </a:r>
            <a:r>
              <a:rPr lang="en-US" sz="1600" b="1" dirty="0"/>
              <a:t> </a:t>
            </a:r>
            <a:r>
              <a:rPr lang="en-US" sz="1600" b="1" dirty="0" err="1"/>
              <a:t>timpul</a:t>
            </a:r>
            <a:r>
              <a:rPr lang="en-US" sz="1600" b="1" dirty="0"/>
              <a:t> </a:t>
            </a:r>
            <a:r>
              <a:rPr lang="en-US" sz="1600" b="1" dirty="0" err="1"/>
              <a:t>sejurului</a:t>
            </a:r>
            <a:r>
              <a:rPr lang="en-US" sz="1600" b="1" dirty="0"/>
              <a:t> </a:t>
            </a:r>
            <a:r>
              <a:rPr lang="en-US" sz="1600" b="1" dirty="0" err="1"/>
              <a:t>dvs</a:t>
            </a:r>
            <a:r>
              <a:rPr lang="en-US" sz="1600" b="1" dirty="0"/>
              <a:t>. </a:t>
            </a:r>
            <a:r>
              <a:rPr lang="en-US" sz="1600" b="1" dirty="0" err="1"/>
              <a:t>ați</a:t>
            </a:r>
            <a:r>
              <a:rPr lang="en-US" sz="1600" b="1" dirty="0"/>
              <a:t> </a:t>
            </a:r>
            <a:r>
              <a:rPr lang="en-US" sz="1600" b="1" dirty="0" err="1"/>
              <a:t>realizat</a:t>
            </a:r>
            <a:r>
              <a:rPr lang="en-US" sz="1600" b="1" dirty="0"/>
              <a:t> </a:t>
            </a:r>
            <a:r>
              <a:rPr lang="en-US" sz="1600" b="1" dirty="0" err="1"/>
              <a:t>sau</a:t>
            </a:r>
            <a:r>
              <a:rPr lang="en-US" sz="1600" b="1" dirty="0"/>
              <a:t> </a:t>
            </a:r>
            <a:r>
              <a:rPr lang="en-US" sz="1600" b="1" dirty="0" err="1"/>
              <a:t>plănuiți</a:t>
            </a:r>
            <a:r>
              <a:rPr lang="en-US" sz="1600" b="1" dirty="0"/>
              <a:t> </a:t>
            </a:r>
            <a:r>
              <a:rPr lang="en-US" sz="1600" b="1" dirty="0" err="1"/>
              <a:t>să</a:t>
            </a:r>
            <a:r>
              <a:rPr lang="en-US" sz="1600" b="1" dirty="0"/>
              <a:t> </a:t>
            </a:r>
            <a:r>
              <a:rPr lang="en-US" sz="1600" b="1" dirty="0" err="1"/>
              <a:t>efectuați</a:t>
            </a:r>
            <a:r>
              <a:rPr lang="en-US" sz="1600" b="1" dirty="0"/>
              <a:t> </a:t>
            </a:r>
            <a:r>
              <a:rPr lang="en-US" sz="1600" b="1" dirty="0" err="1"/>
              <a:t>următoarele</a:t>
            </a:r>
            <a:r>
              <a:rPr lang="en-US" sz="1600" b="1" dirty="0"/>
              <a:t> </a:t>
            </a:r>
            <a:r>
              <a:rPr lang="en-US" sz="1600" b="1" dirty="0" err="1"/>
              <a:t>activități</a:t>
            </a:r>
            <a:r>
              <a:rPr lang="en-US" sz="1600" b="1" dirty="0"/>
              <a:t>? (%)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26671" y="662642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109032" y="5728987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243683652"/>
              </p:ext>
            </p:extLst>
          </p:nvPr>
        </p:nvGraphicFramePr>
        <p:xfrm>
          <a:off x="3876674" y="0"/>
          <a:ext cx="8315326" cy="3478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6461652"/>
              </p:ext>
            </p:extLst>
          </p:nvPr>
        </p:nvGraphicFramePr>
        <p:xfrm>
          <a:off x="87142" y="3592379"/>
          <a:ext cx="8021890" cy="323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360568" y="5122719"/>
            <a:ext cx="2831432" cy="17081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o-RO" sz="1500" dirty="0" smtClean="0"/>
              <a:t>Vizitare obiective turistice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Masa la un restaurant din </a:t>
            </a:r>
            <a:r>
              <a:rPr lang="ro-RO" sz="1500" dirty="0" smtClean="0"/>
              <a:t>oraș</a:t>
            </a:r>
          </a:p>
          <a:p>
            <a:pPr>
              <a:spcAft>
                <a:spcPts val="1200"/>
              </a:spcAft>
            </a:pPr>
            <a:r>
              <a:rPr lang="ro-RO" sz="1500" dirty="0"/>
              <a:t>Vizitare destinații turistice din </a:t>
            </a:r>
            <a:r>
              <a:rPr lang="ro-RO" sz="1500" dirty="0" smtClean="0"/>
              <a:t>Bihor</a:t>
            </a:r>
            <a:endParaRPr lang="ro-RO" sz="1500" dirty="0" smtClean="0"/>
          </a:p>
          <a:p>
            <a:pPr>
              <a:spcAft>
                <a:spcPts val="1200"/>
              </a:spcAft>
            </a:pPr>
            <a:r>
              <a:rPr lang="ro-RO" sz="1500" dirty="0"/>
              <a:t>Relaxare la ștrandurile din </a:t>
            </a:r>
            <a:r>
              <a:rPr lang="ro-RO" sz="1500" dirty="0" smtClean="0"/>
              <a:t>stațiuni</a:t>
            </a:r>
            <a:endParaRPr lang="ro-RO" sz="15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9621672" y="3088565"/>
            <a:ext cx="2570328" cy="9387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o-RO" sz="1500" dirty="0" smtClean="0"/>
              <a:t>Relaxare la ștrandurile din stațiunile Băile Felix și 1 Mai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Urmare tratament – Băile Felix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247714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723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0" y="1450391"/>
            <a:ext cx="3420288" cy="10295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1600" b="1" dirty="0">
                <a:latin typeface="+mn-lt"/>
              </a:rPr>
              <a:t>Prin ce este </a:t>
            </a:r>
            <a:r>
              <a:rPr lang="fr-FR" sz="1600" b="1" dirty="0" err="1" smtClean="0">
                <a:latin typeface="+mn-lt"/>
              </a:rPr>
              <a:t>deosebit</a:t>
            </a:r>
            <a:r>
              <a:rPr lang="ro-RO" sz="1600" b="1" dirty="0" smtClean="0">
                <a:latin typeface="+mn-lt"/>
              </a:rPr>
              <a:t>ă</a:t>
            </a:r>
            <a:r>
              <a:rPr lang="fr-FR" sz="1600" b="1" dirty="0" smtClean="0">
                <a:latin typeface="+mn-lt"/>
              </a:rPr>
              <a:t> </a:t>
            </a:r>
            <a:r>
              <a:rPr lang="ro-RO" sz="1600" b="1" dirty="0">
                <a:latin typeface="+mn-lt"/>
              </a:rPr>
              <a:t>î</a:t>
            </a:r>
            <a:r>
              <a:rPr lang="fr-FR" sz="1600" b="1" dirty="0" smtClean="0">
                <a:latin typeface="+mn-lt"/>
              </a:rPr>
              <a:t>n </a:t>
            </a:r>
            <a:r>
              <a:rPr lang="fr-FR" sz="1600" b="1" dirty="0" err="1">
                <a:latin typeface="+mn-lt"/>
              </a:rPr>
              <a:t>opinia</a:t>
            </a:r>
            <a:r>
              <a:rPr lang="fr-FR" sz="1600" b="1" dirty="0">
                <a:latin typeface="+mn-lt"/>
              </a:rPr>
              <a:t> </a:t>
            </a:r>
            <a:r>
              <a:rPr lang="fr-FR" sz="1600" b="1" dirty="0" err="1">
                <a:latin typeface="+mn-lt"/>
              </a:rPr>
              <a:t>dvs</a:t>
            </a:r>
            <a:r>
              <a:rPr lang="fr-FR" sz="1600" b="1" dirty="0">
                <a:latin typeface="+mn-lt"/>
              </a:rPr>
              <a:t>. Oradea de </a:t>
            </a:r>
            <a:r>
              <a:rPr lang="fr-FR" sz="1600" b="1" dirty="0" err="1">
                <a:latin typeface="+mn-lt"/>
              </a:rPr>
              <a:t>alte</a:t>
            </a:r>
            <a:r>
              <a:rPr lang="fr-FR" sz="1600" b="1" dirty="0">
                <a:latin typeface="+mn-lt"/>
              </a:rPr>
              <a:t> </a:t>
            </a:r>
            <a:r>
              <a:rPr lang="fr-FR" sz="1600" b="1" dirty="0" err="1" smtClean="0">
                <a:latin typeface="+mn-lt"/>
              </a:rPr>
              <a:t>ora</a:t>
            </a:r>
            <a:r>
              <a:rPr lang="ro-RO" sz="1600" b="1" dirty="0" smtClean="0">
                <a:latin typeface="+mn-lt"/>
              </a:rPr>
              <a:t>ș</a:t>
            </a:r>
            <a:r>
              <a:rPr lang="fr-FR" sz="1600" b="1" dirty="0" smtClean="0">
                <a:latin typeface="+mn-lt"/>
              </a:rPr>
              <a:t>e </a:t>
            </a:r>
            <a:r>
              <a:rPr lang="fr-FR" sz="1600" b="1" dirty="0" err="1">
                <a:latin typeface="+mn-lt"/>
              </a:rPr>
              <a:t>precum</a:t>
            </a:r>
            <a:r>
              <a:rPr lang="fr-FR" sz="1600" b="1" dirty="0">
                <a:latin typeface="+mn-lt"/>
              </a:rPr>
              <a:t> Cluj-Napoca, </a:t>
            </a:r>
            <a:r>
              <a:rPr lang="fr-FR" sz="1600" b="1" dirty="0" err="1" smtClean="0">
                <a:latin typeface="+mn-lt"/>
              </a:rPr>
              <a:t>Timi</a:t>
            </a:r>
            <a:r>
              <a:rPr lang="ro-RO" sz="1600" b="1" dirty="0" smtClean="0">
                <a:latin typeface="+mn-lt"/>
              </a:rPr>
              <a:t>ș</a:t>
            </a:r>
            <a:r>
              <a:rPr lang="fr-FR" sz="1600" b="1" dirty="0" err="1" smtClean="0">
                <a:latin typeface="+mn-lt"/>
              </a:rPr>
              <a:t>oara</a:t>
            </a:r>
            <a:r>
              <a:rPr lang="fr-FR" sz="1600" b="1" dirty="0">
                <a:latin typeface="+mn-lt"/>
              </a:rPr>
              <a:t>, Debrecen, Arad </a:t>
            </a:r>
            <a:r>
              <a:rPr lang="fr-FR" sz="1600" b="1" dirty="0" err="1">
                <a:latin typeface="+mn-lt"/>
              </a:rPr>
              <a:t>sau</a:t>
            </a:r>
            <a:r>
              <a:rPr lang="fr-FR" sz="1600" b="1" dirty="0">
                <a:latin typeface="+mn-lt"/>
              </a:rPr>
              <a:t> Sibiu</a:t>
            </a:r>
            <a:r>
              <a:rPr lang="fr-FR" sz="1600" b="1" dirty="0" smtClean="0">
                <a:latin typeface="+mn-lt"/>
              </a:rPr>
              <a:t>?</a:t>
            </a:r>
            <a:r>
              <a:rPr lang="ro-RO" sz="1600" b="1" dirty="0" smtClean="0">
                <a:latin typeface="+mn-lt"/>
              </a:rPr>
              <a:t> </a:t>
            </a:r>
            <a:r>
              <a:rPr lang="ro-RO" sz="1600" i="1" dirty="0" smtClean="0">
                <a:latin typeface="+mn-lt"/>
              </a:rPr>
              <a:t>(valori absolute)</a:t>
            </a:r>
            <a:endParaRPr lang="ro-RO" sz="1600" i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97319" y="768239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4123691" y="2290124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cxnSp>
        <p:nvCxnSpPr>
          <p:cNvPr id="25" name="Straight Connector 24"/>
          <p:cNvCxnSpPr>
            <a:stCxn id="21" idx="3"/>
          </p:cNvCxnSpPr>
          <p:nvPr/>
        </p:nvCxnSpPr>
        <p:spPr>
          <a:xfrm flipV="1">
            <a:off x="3420288" y="1227500"/>
            <a:ext cx="1096000" cy="73768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1" idx="3"/>
          </p:cNvCxnSpPr>
          <p:nvPr/>
        </p:nvCxnSpPr>
        <p:spPr>
          <a:xfrm>
            <a:off x="3420288" y="1965189"/>
            <a:ext cx="1208550" cy="47775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0" name="Title 1"/>
          <p:cNvSpPr txBox="1">
            <a:spLocks/>
          </p:cNvSpPr>
          <p:nvPr/>
        </p:nvSpPr>
        <p:spPr>
          <a:xfrm>
            <a:off x="-1424" y="4692052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FR" sz="1600" b="1" dirty="0">
                <a:latin typeface="+mn-lt"/>
              </a:rPr>
              <a:t>Cu ce </a:t>
            </a:r>
            <a:r>
              <a:rPr lang="fr-FR" sz="1600" b="1" dirty="0" err="1">
                <a:latin typeface="+mn-lt"/>
              </a:rPr>
              <a:t>alt</a:t>
            </a:r>
            <a:r>
              <a:rPr lang="fr-FR" sz="1600" b="1" dirty="0">
                <a:latin typeface="+mn-lt"/>
              </a:rPr>
              <a:t> </a:t>
            </a:r>
            <a:r>
              <a:rPr lang="fr-FR" sz="1600" b="1" dirty="0" err="1" smtClean="0">
                <a:latin typeface="+mn-lt"/>
              </a:rPr>
              <a:t>ora</a:t>
            </a:r>
            <a:r>
              <a:rPr lang="ro-RO" sz="1600" b="1" dirty="0" smtClean="0">
                <a:latin typeface="+mn-lt"/>
              </a:rPr>
              <a:t>ș</a:t>
            </a:r>
            <a:r>
              <a:rPr lang="fr-FR" sz="1600" b="1" dirty="0" smtClean="0">
                <a:latin typeface="+mn-lt"/>
              </a:rPr>
              <a:t> </a:t>
            </a:r>
            <a:r>
              <a:rPr lang="fr-FR" sz="1600" b="1" dirty="0">
                <a:latin typeface="+mn-lt"/>
              </a:rPr>
              <a:t>se </a:t>
            </a:r>
            <a:r>
              <a:rPr lang="fr-FR" sz="1600" b="1" dirty="0" err="1" smtClean="0">
                <a:latin typeface="+mn-lt"/>
              </a:rPr>
              <a:t>aseam</a:t>
            </a:r>
            <a:r>
              <a:rPr lang="ro-RO" sz="1600" b="1" dirty="0" smtClean="0">
                <a:latin typeface="+mn-lt"/>
              </a:rPr>
              <a:t>ă</a:t>
            </a:r>
            <a:r>
              <a:rPr lang="fr-FR" sz="1600" b="1" dirty="0" smtClean="0">
                <a:latin typeface="+mn-lt"/>
              </a:rPr>
              <a:t>n</a:t>
            </a:r>
            <a:r>
              <a:rPr lang="ro-RO" sz="1600" b="1" dirty="0" smtClean="0">
                <a:latin typeface="+mn-lt"/>
              </a:rPr>
              <a:t>ă</a:t>
            </a:r>
            <a:r>
              <a:rPr lang="fr-FR" sz="1600" b="1" dirty="0" smtClean="0">
                <a:latin typeface="+mn-lt"/>
              </a:rPr>
              <a:t> </a:t>
            </a:r>
            <a:r>
              <a:rPr lang="fr-FR" sz="1600" b="1" dirty="0">
                <a:latin typeface="+mn-lt"/>
              </a:rPr>
              <a:t>Oradea </a:t>
            </a:r>
            <a:r>
              <a:rPr lang="ro-RO" sz="1600" b="1" dirty="0" smtClean="0">
                <a:latin typeface="+mn-lt"/>
              </a:rPr>
              <a:t>î</a:t>
            </a:r>
            <a:r>
              <a:rPr lang="fr-FR" sz="1600" b="1" dirty="0" smtClean="0">
                <a:latin typeface="+mn-lt"/>
              </a:rPr>
              <a:t>n </a:t>
            </a:r>
            <a:r>
              <a:rPr lang="fr-FR" sz="1600" b="1" dirty="0" err="1">
                <a:latin typeface="+mn-lt"/>
              </a:rPr>
              <a:t>opinia</a:t>
            </a:r>
            <a:r>
              <a:rPr lang="fr-FR" sz="1600" b="1" dirty="0">
                <a:latin typeface="+mn-lt"/>
              </a:rPr>
              <a:t> </a:t>
            </a:r>
            <a:r>
              <a:rPr lang="fr-FR" sz="1600" b="1" dirty="0" smtClean="0">
                <a:latin typeface="+mn-lt"/>
              </a:rPr>
              <a:t>d-</a:t>
            </a:r>
            <a:r>
              <a:rPr lang="fr-FR" sz="1600" b="1" dirty="0" err="1" smtClean="0">
                <a:latin typeface="+mn-lt"/>
              </a:rPr>
              <a:t>voastr</a:t>
            </a:r>
            <a:r>
              <a:rPr lang="ro-RO" sz="1600" b="1" dirty="0" smtClean="0">
                <a:latin typeface="+mn-lt"/>
              </a:rPr>
              <a:t>ă</a:t>
            </a:r>
            <a:r>
              <a:rPr lang="fr-FR" sz="1600" b="1" dirty="0" smtClean="0">
                <a:latin typeface="+mn-lt"/>
              </a:rPr>
              <a:t>?</a:t>
            </a:r>
            <a:r>
              <a:rPr lang="ro-RO" sz="1600" b="1" dirty="0" smtClean="0">
                <a:latin typeface="+mn-lt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i="1" dirty="0" smtClean="0">
                <a:latin typeface="+mn-lt"/>
              </a:rPr>
              <a:t>(valori absolute)</a:t>
            </a:r>
            <a:endParaRPr lang="ro-RO" sz="1600" i="1" dirty="0">
              <a:latin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95895" y="3903098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37" name="TextBox 36"/>
          <p:cNvSpPr txBox="1"/>
          <p:nvPr/>
        </p:nvSpPr>
        <p:spPr>
          <a:xfrm>
            <a:off x="4122267" y="5424983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cxnSp>
        <p:nvCxnSpPr>
          <p:cNvPr id="38" name="Straight Connector 37"/>
          <p:cNvCxnSpPr>
            <a:stCxn id="20" idx="3"/>
          </p:cNvCxnSpPr>
          <p:nvPr/>
        </p:nvCxnSpPr>
        <p:spPr>
          <a:xfrm flipV="1">
            <a:off x="3420288" y="4301922"/>
            <a:ext cx="1126225" cy="76100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0" idx="3"/>
          </p:cNvCxnSpPr>
          <p:nvPr/>
        </p:nvCxnSpPr>
        <p:spPr>
          <a:xfrm>
            <a:off x="3420288" y="5062922"/>
            <a:ext cx="1207126" cy="6216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080201"/>
              </p:ext>
            </p:extLst>
          </p:nvPr>
        </p:nvGraphicFramePr>
        <p:xfrm>
          <a:off x="5966406" y="3858553"/>
          <a:ext cx="2189581" cy="1204368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305646"/>
                <a:gridCol w="883935"/>
              </a:tblGrid>
              <a:tr h="3010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Cluj-Napoca</a:t>
                      </a:r>
                      <a:endParaRPr lang="en-US" sz="1600" strike="sngStrik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3010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Arad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3010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Sibiu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3010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Timi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oara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942243"/>
              </p:ext>
            </p:extLst>
          </p:nvPr>
        </p:nvGraphicFramePr>
        <p:xfrm>
          <a:off x="5966406" y="5373765"/>
          <a:ext cx="2188157" cy="12668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9852"/>
                <a:gridCol w="878305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Arad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Cluj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-Napoca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Sibiu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Debre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ce</a:t>
                      </a:r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Timi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ș</a:t>
                      </a:r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oara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231554"/>
              </p:ext>
            </p:extLst>
          </p:nvPr>
        </p:nvGraphicFramePr>
        <p:xfrm>
          <a:off x="5647603" y="213701"/>
          <a:ext cx="2509808" cy="156553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854468"/>
                <a:gridCol w="655340"/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Baile</a:t>
                      </a:r>
                      <a:r>
                        <a:rPr lang="en-US" sz="1600" dirty="0">
                          <a:effectLst/>
                        </a:rPr>
                        <a:t> Felix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Cur</a:t>
                      </a:r>
                      <a:r>
                        <a:rPr lang="ro-RO" sz="1600" dirty="0" err="1" smtClean="0">
                          <a:effectLst/>
                        </a:rPr>
                        <a:t>ăț</a:t>
                      </a:r>
                      <a:r>
                        <a:rPr lang="en-US" sz="1600" dirty="0" err="1" smtClean="0">
                          <a:effectLst/>
                        </a:rPr>
                        <a:t>enie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Lini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A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ezare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</a:rPr>
                        <a:t>geografic</a:t>
                      </a:r>
                      <a:r>
                        <a:rPr lang="ro-RO" sz="1600" dirty="0" smtClean="0">
                          <a:effectLst/>
                        </a:rPr>
                        <a:t>ă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Oameni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buni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Arhitectur</a:t>
                      </a:r>
                      <a:r>
                        <a:rPr lang="ro-RO" sz="1600" dirty="0" smtClean="0">
                          <a:effectLst/>
                        </a:rPr>
                        <a:t>ă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818406"/>
              </p:ext>
            </p:extLst>
          </p:nvPr>
        </p:nvGraphicFramePr>
        <p:xfrm>
          <a:off x="5647603" y="1965189"/>
          <a:ext cx="2509808" cy="156553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872134"/>
                <a:gridCol w="637674"/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Băile Felix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Arhitectură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Lini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>
                          <a:effectLst/>
                        </a:rPr>
                        <a:t>Oameni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</a:rPr>
                        <a:t>buni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511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</a:rPr>
                        <a:t>A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ezare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</a:rPr>
                        <a:t>geografic</a:t>
                      </a:r>
                      <a:r>
                        <a:rPr lang="ro-RO" sz="1600" dirty="0" smtClean="0">
                          <a:effectLst/>
                        </a:rPr>
                        <a:t>ă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Curățenie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991277" y="1352580"/>
            <a:ext cx="2570328" cy="113877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o-RO" sz="1600" dirty="0" smtClean="0"/>
              <a:t>Stațiuni balneare</a:t>
            </a:r>
          </a:p>
          <a:p>
            <a:pPr>
              <a:spcAft>
                <a:spcPts val="1200"/>
              </a:spcAft>
            </a:pPr>
            <a:r>
              <a:rPr lang="ro-RO" sz="1600" dirty="0" smtClean="0"/>
              <a:t>Arhitectura</a:t>
            </a:r>
          </a:p>
          <a:p>
            <a:pPr>
              <a:spcAft>
                <a:spcPts val="1200"/>
              </a:spcAft>
            </a:pPr>
            <a:r>
              <a:rPr lang="ro-RO" sz="1600" dirty="0" smtClean="0"/>
              <a:t>Curățenie, liniște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9392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693" y="279103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4171029"/>
            <a:ext cx="3961745" cy="138756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500" b="1" dirty="0" smtClean="0"/>
              <a:t>C</a:t>
            </a:r>
            <a:r>
              <a:rPr lang="ro-RO" sz="1500" b="1" dirty="0" smtClean="0"/>
              <a:t>â</a:t>
            </a:r>
            <a:r>
              <a:rPr lang="en-US" sz="1500" b="1" dirty="0" smtClean="0"/>
              <a:t>t a</a:t>
            </a:r>
            <a:r>
              <a:rPr lang="ro-RO" sz="1500" b="1" dirty="0" smtClean="0"/>
              <a:t>ț</a:t>
            </a:r>
            <a:r>
              <a:rPr lang="en-US" sz="1500" b="1" dirty="0" err="1" smtClean="0"/>
              <a:t>i</a:t>
            </a:r>
            <a:r>
              <a:rPr lang="en-US" sz="1500" b="1" dirty="0" smtClean="0"/>
              <a:t> </a:t>
            </a:r>
            <a:r>
              <a:rPr lang="en-US" sz="1500" b="1" dirty="0" err="1"/>
              <a:t>cheltuit</a:t>
            </a:r>
            <a:r>
              <a:rPr lang="en-US" sz="1500" b="1" dirty="0"/>
              <a:t> (</a:t>
            </a:r>
            <a:r>
              <a:rPr lang="en-US" sz="1500" b="1" dirty="0" err="1"/>
              <a:t>sau</a:t>
            </a:r>
            <a:r>
              <a:rPr lang="en-US" sz="1500" b="1" dirty="0"/>
              <a:t> </a:t>
            </a:r>
            <a:r>
              <a:rPr lang="en-US" sz="1500" b="1" dirty="0" err="1" smtClean="0"/>
              <a:t>planifica</a:t>
            </a:r>
            <a:r>
              <a:rPr lang="ro-RO" sz="1500" b="1" dirty="0" smtClean="0"/>
              <a:t>ț</a:t>
            </a:r>
            <a:r>
              <a:rPr lang="en-US" sz="1500" b="1" dirty="0" err="1" smtClean="0"/>
              <a:t>i</a:t>
            </a:r>
            <a:r>
              <a:rPr lang="en-US" sz="1500" b="1" dirty="0" smtClean="0"/>
              <a:t> s</a:t>
            </a:r>
            <a:r>
              <a:rPr lang="ro-RO" sz="1500" b="1" dirty="0" smtClean="0"/>
              <a:t>ă</a:t>
            </a:r>
            <a:r>
              <a:rPr lang="en-US" sz="1500" b="1" dirty="0" smtClean="0"/>
              <a:t> </a:t>
            </a:r>
            <a:r>
              <a:rPr lang="en-US" sz="1500" b="1" dirty="0" err="1" smtClean="0"/>
              <a:t>cheltui</a:t>
            </a:r>
            <a:r>
              <a:rPr lang="ro-RO" sz="1500" b="1" dirty="0" smtClean="0"/>
              <a:t>ț</a:t>
            </a:r>
            <a:r>
              <a:rPr lang="en-US" sz="1500" b="1" dirty="0" err="1" smtClean="0"/>
              <a:t>i</a:t>
            </a:r>
            <a:r>
              <a:rPr lang="en-US" sz="1500" b="1" dirty="0"/>
              <a:t>) </a:t>
            </a:r>
            <a:r>
              <a:rPr lang="ro-RO" sz="1500" b="1" dirty="0" smtClean="0"/>
              <a:t>î</a:t>
            </a:r>
            <a:r>
              <a:rPr lang="en-US" sz="1500" b="1" dirty="0" smtClean="0"/>
              <a:t>n </a:t>
            </a:r>
            <a:r>
              <a:rPr lang="en-US" sz="1500" b="1" dirty="0" err="1"/>
              <a:t>medie</a:t>
            </a:r>
            <a:r>
              <a:rPr lang="en-US" sz="1500" b="1" dirty="0"/>
              <a:t> </a:t>
            </a:r>
            <a:r>
              <a:rPr lang="en-US" sz="1500" b="1" dirty="0" err="1"/>
              <a:t>pe</a:t>
            </a:r>
            <a:r>
              <a:rPr lang="en-US" sz="1500" b="1" dirty="0"/>
              <a:t> </a:t>
            </a:r>
            <a:r>
              <a:rPr lang="en-US" sz="1500" b="1" dirty="0" err="1" smtClean="0"/>
              <a:t>persoan</a:t>
            </a:r>
            <a:r>
              <a:rPr lang="ro-RO" sz="1500" b="1" dirty="0" smtClean="0"/>
              <a:t>ă</a:t>
            </a:r>
            <a:r>
              <a:rPr lang="en-US" sz="1500" b="1" dirty="0" smtClean="0"/>
              <a:t> </a:t>
            </a:r>
            <a:r>
              <a:rPr lang="en-US" sz="1500" b="1" dirty="0" err="1"/>
              <a:t>pe</a:t>
            </a:r>
            <a:r>
              <a:rPr lang="en-US" sz="1500" b="1" dirty="0"/>
              <a:t> </a:t>
            </a:r>
            <a:r>
              <a:rPr lang="en-US" sz="1500" b="1" dirty="0" err="1"/>
              <a:t>zi</a:t>
            </a:r>
            <a:r>
              <a:rPr lang="en-US" sz="1500" b="1" dirty="0"/>
              <a:t> </a:t>
            </a:r>
            <a:r>
              <a:rPr lang="ro-RO" sz="1500" b="1" dirty="0" smtClean="0"/>
              <a:t>î</a:t>
            </a:r>
            <a:r>
              <a:rPr lang="en-US" sz="1500" b="1" dirty="0" smtClean="0"/>
              <a:t>n </a:t>
            </a:r>
            <a:r>
              <a:rPr lang="en-US" sz="1500" b="1" dirty="0" err="1"/>
              <a:t>timpul</a:t>
            </a:r>
            <a:r>
              <a:rPr lang="en-US" sz="1500" b="1" dirty="0"/>
              <a:t> </a:t>
            </a:r>
            <a:r>
              <a:rPr lang="ro-RO" sz="1500" b="1" dirty="0" err="1"/>
              <a:t>ș</a:t>
            </a:r>
            <a:r>
              <a:rPr lang="en-US" sz="1500" b="1" dirty="0" err="1" smtClean="0"/>
              <a:t>ederii</a:t>
            </a:r>
            <a:r>
              <a:rPr lang="en-US" sz="1500" b="1" dirty="0" smtClean="0"/>
              <a:t> </a:t>
            </a:r>
            <a:r>
              <a:rPr lang="en-US" sz="1500" b="1" dirty="0" err="1"/>
              <a:t>aici</a:t>
            </a:r>
            <a:r>
              <a:rPr lang="en-US" sz="1500" b="1" dirty="0"/>
              <a:t>? (</a:t>
            </a:r>
            <a:r>
              <a:rPr lang="en-US" sz="1500" b="1" dirty="0" err="1"/>
              <a:t>exclusiv</a:t>
            </a:r>
            <a:r>
              <a:rPr lang="en-US" sz="1500" b="1" dirty="0"/>
              <a:t> </a:t>
            </a:r>
            <a:r>
              <a:rPr lang="en-US" sz="1500" b="1" dirty="0" err="1"/>
              <a:t>cazare</a:t>
            </a:r>
            <a:r>
              <a:rPr lang="en-US" sz="1500" b="1" dirty="0"/>
              <a:t> </a:t>
            </a:r>
            <a:r>
              <a:rPr lang="ro-RO" sz="1500" b="1" dirty="0" err="1"/>
              <a:t>ș</a:t>
            </a:r>
            <a:r>
              <a:rPr lang="en-US" sz="1500" b="1" dirty="0" err="1" smtClean="0"/>
              <a:t>i</a:t>
            </a:r>
            <a:r>
              <a:rPr lang="en-US" sz="1500" b="1" dirty="0" smtClean="0"/>
              <a:t> </a:t>
            </a:r>
            <a:r>
              <a:rPr lang="en-US" sz="1500" b="1" dirty="0"/>
              <a:t>transport </a:t>
            </a:r>
            <a:r>
              <a:rPr lang="en-US" sz="1500" b="1" dirty="0" smtClean="0"/>
              <a:t>c</a:t>
            </a:r>
            <a:r>
              <a:rPr lang="ro-RO" sz="1500" b="1" dirty="0" smtClean="0"/>
              <a:t>ă</a:t>
            </a:r>
            <a:r>
              <a:rPr lang="en-US" sz="1500" b="1" dirty="0" err="1" smtClean="0"/>
              <a:t>tre</a:t>
            </a:r>
            <a:r>
              <a:rPr lang="en-US" sz="1500" b="1" dirty="0" smtClean="0"/>
              <a:t> </a:t>
            </a:r>
            <a:r>
              <a:rPr lang="en-US" sz="1500" b="1" dirty="0" err="1"/>
              <a:t>Sanmartin</a:t>
            </a:r>
            <a:r>
              <a:rPr lang="en-US" sz="1500" b="1" dirty="0"/>
              <a:t>, </a:t>
            </a:r>
            <a:r>
              <a:rPr lang="en-US" sz="1500" b="1" dirty="0" err="1"/>
              <a:t>dar</a:t>
            </a:r>
            <a:r>
              <a:rPr lang="en-US" sz="1500" b="1" dirty="0"/>
              <a:t> </a:t>
            </a:r>
            <a:r>
              <a:rPr lang="en-US" sz="1500" b="1" dirty="0" err="1" smtClean="0"/>
              <a:t>incluz</a:t>
            </a:r>
            <a:r>
              <a:rPr lang="ro-RO" sz="1500" b="1" dirty="0" smtClean="0"/>
              <a:t>â</a:t>
            </a:r>
            <a:r>
              <a:rPr lang="en-US" sz="1500" b="1" dirty="0" err="1" smtClean="0"/>
              <a:t>nd</a:t>
            </a:r>
            <a:r>
              <a:rPr lang="en-US" sz="1500" b="1" dirty="0" smtClean="0"/>
              <a:t> </a:t>
            </a:r>
            <a:r>
              <a:rPr lang="en-US" sz="1500" b="1" dirty="0"/>
              <a:t>transport </a:t>
            </a:r>
            <a:r>
              <a:rPr lang="en-US" sz="1500" b="1" dirty="0" err="1"/>
              <a:t>în</a:t>
            </a:r>
            <a:r>
              <a:rPr lang="en-US" sz="1500" b="1" dirty="0"/>
              <a:t> Oradea </a:t>
            </a:r>
            <a:r>
              <a:rPr lang="ro-RO" sz="1500" b="1" dirty="0" err="1"/>
              <a:t>ș</a:t>
            </a:r>
            <a:r>
              <a:rPr lang="en-US" sz="1500" b="1" dirty="0" err="1" smtClean="0"/>
              <a:t>i</a:t>
            </a:r>
            <a:r>
              <a:rPr lang="en-US" sz="1500" b="1" dirty="0" smtClean="0"/>
              <a:t> </a:t>
            </a:r>
            <a:r>
              <a:rPr lang="ro-RO" sz="1500" b="1" dirty="0" err="1" smtClean="0"/>
              <a:t>î</a:t>
            </a:r>
            <a:r>
              <a:rPr lang="en-US" sz="1500" b="1" dirty="0" err="1" smtClean="0"/>
              <a:t>mprejurimi</a:t>
            </a:r>
            <a:r>
              <a:rPr lang="en-US" sz="1500" b="1" dirty="0"/>
              <a:t>, </a:t>
            </a:r>
            <a:r>
              <a:rPr lang="en-US" sz="1500" b="1" dirty="0" smtClean="0"/>
              <a:t>m</a:t>
            </a:r>
            <a:r>
              <a:rPr lang="ro-RO" sz="1500" b="1" dirty="0" smtClean="0"/>
              <a:t>â</a:t>
            </a:r>
            <a:r>
              <a:rPr lang="en-US" sz="1500" b="1" dirty="0" err="1" smtClean="0"/>
              <a:t>ncare</a:t>
            </a:r>
            <a:r>
              <a:rPr lang="en-US" sz="1500" b="1" dirty="0" smtClean="0"/>
              <a:t> </a:t>
            </a:r>
            <a:r>
              <a:rPr lang="ro-RO" sz="1500" b="1" dirty="0" err="1" smtClean="0"/>
              <a:t>ș</a:t>
            </a:r>
            <a:r>
              <a:rPr lang="en-US" sz="1500" b="1" dirty="0" err="1" smtClean="0"/>
              <a:t>i</a:t>
            </a:r>
            <a:r>
              <a:rPr lang="en-US" sz="1500" b="1" dirty="0" smtClean="0"/>
              <a:t> b</a:t>
            </a:r>
            <a:r>
              <a:rPr lang="ro-RO" sz="1500" b="1" dirty="0" smtClean="0"/>
              <a:t>ă</a:t>
            </a:r>
            <a:r>
              <a:rPr lang="en-US" sz="1500" b="1" dirty="0" err="1" smtClean="0"/>
              <a:t>utur</a:t>
            </a:r>
            <a:r>
              <a:rPr lang="ro-RO" sz="1500" b="1" dirty="0" smtClean="0"/>
              <a:t>ă</a:t>
            </a:r>
            <a:r>
              <a:rPr lang="en-US" sz="1500" b="1" dirty="0" smtClean="0"/>
              <a:t>, </a:t>
            </a:r>
            <a:r>
              <a:rPr lang="en-US" sz="1500" b="1" dirty="0" err="1" smtClean="0"/>
              <a:t>cump</a:t>
            </a:r>
            <a:r>
              <a:rPr lang="ro-RO" sz="1500" b="1" dirty="0" smtClean="0"/>
              <a:t>ă</a:t>
            </a:r>
            <a:r>
              <a:rPr lang="en-US" sz="1500" b="1" dirty="0" smtClean="0"/>
              <a:t>r</a:t>
            </a:r>
            <a:r>
              <a:rPr lang="ro-RO" sz="1500" b="1" dirty="0" smtClean="0"/>
              <a:t>ă</a:t>
            </a:r>
            <a:r>
              <a:rPr lang="en-US" sz="1500" b="1" dirty="0" err="1" smtClean="0"/>
              <a:t>turi</a:t>
            </a:r>
            <a:r>
              <a:rPr lang="en-US" sz="1500" b="1" dirty="0" smtClean="0"/>
              <a:t> </a:t>
            </a:r>
            <a:r>
              <a:rPr lang="ro-RO" sz="1500" b="1" dirty="0" err="1"/>
              <a:t>ș</a:t>
            </a:r>
            <a:r>
              <a:rPr lang="en-US" sz="1500" b="1" dirty="0" err="1" smtClean="0"/>
              <a:t>i</a:t>
            </a:r>
            <a:r>
              <a:rPr lang="en-US" sz="1500" b="1" dirty="0" smtClean="0"/>
              <a:t> </a:t>
            </a:r>
            <a:r>
              <a:rPr lang="en-US" sz="1500" b="1" dirty="0" err="1"/>
              <a:t>divertisment</a:t>
            </a:r>
            <a:r>
              <a:rPr lang="en-US" sz="1500" b="1" dirty="0"/>
              <a:t>)? (%)</a:t>
            </a:r>
          </a:p>
        </p:txBody>
      </p: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0782088"/>
              </p:ext>
            </p:extLst>
          </p:nvPr>
        </p:nvGraphicFramePr>
        <p:xfrm>
          <a:off x="4049977" y="1251482"/>
          <a:ext cx="8142023" cy="4968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1172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963" y="905040"/>
            <a:ext cx="11493500" cy="567155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o-RO" sz="2300" dirty="0" smtClean="0"/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300" dirty="0"/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763820678"/>
              </p:ext>
            </p:extLst>
          </p:nvPr>
        </p:nvGraphicFramePr>
        <p:xfrm>
          <a:off x="1407693" y="401737"/>
          <a:ext cx="10789642" cy="6047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2025508"/>
            <a:ext cx="1883391" cy="22467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o-RO" sz="1500" dirty="0"/>
              <a:t>Multe </a:t>
            </a:r>
            <a:r>
              <a:rPr lang="ro-RO" sz="1500" dirty="0" err="1"/>
              <a:t>spaţii</a:t>
            </a:r>
            <a:r>
              <a:rPr lang="ro-RO" sz="1500" dirty="0"/>
              <a:t> verzi </a:t>
            </a:r>
            <a:endParaRPr lang="ro-RO" sz="1500" dirty="0" smtClean="0"/>
          </a:p>
          <a:p>
            <a:pPr>
              <a:spcAft>
                <a:spcPts val="1200"/>
              </a:spcAft>
            </a:pPr>
            <a:r>
              <a:rPr lang="ro-RO" sz="1500" dirty="0" smtClean="0"/>
              <a:t>Străzi bine întreținute</a:t>
            </a:r>
          </a:p>
          <a:p>
            <a:pPr>
              <a:spcAft>
                <a:spcPts val="1200"/>
              </a:spcAft>
            </a:pPr>
            <a:r>
              <a:rPr lang="ro-RO" sz="1500" dirty="0" err="1" smtClean="0"/>
              <a:t>Spaţios</a:t>
            </a:r>
            <a:endParaRPr lang="ro-RO" sz="1500" dirty="0" smtClean="0"/>
          </a:p>
          <a:p>
            <a:pPr>
              <a:spcAft>
                <a:spcPts val="1200"/>
              </a:spcAft>
            </a:pPr>
            <a:r>
              <a:rPr lang="ro-RO" sz="1500" dirty="0" smtClean="0"/>
              <a:t>Curat </a:t>
            </a:r>
            <a:endParaRPr lang="ro-RO" sz="1500" dirty="0"/>
          </a:p>
          <a:p>
            <a:pPr>
              <a:spcAft>
                <a:spcPts val="1200"/>
              </a:spcAft>
            </a:pPr>
            <a:r>
              <a:rPr lang="ro-RO" sz="1500" dirty="0" smtClean="0"/>
              <a:t>Monumente istorice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Se mănâncă bine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1" y="295474"/>
            <a:ext cx="2815389" cy="6937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o-RO" sz="1600" b="1" dirty="0" smtClean="0"/>
              <a:t>Evaluarea municipiului Oradea de către vizitatorii cazați în Sânmartin (%)</a:t>
            </a:r>
            <a:endParaRPr lang="en-US"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00568" y="6187316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154727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963" y="905040"/>
            <a:ext cx="11493500" cy="567155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o-RO" sz="2300" dirty="0" smtClean="0"/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3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4380399"/>
            <a:ext cx="1824379" cy="247760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o-RO" sz="1500" dirty="0" smtClean="0"/>
              <a:t>Spațios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Multe locuri </a:t>
            </a:r>
            <a:r>
              <a:rPr lang="ro-RO" sz="1500" dirty="0" err="1"/>
              <a:t>şi</a:t>
            </a:r>
            <a:r>
              <a:rPr lang="ro-RO" sz="1500" dirty="0"/>
              <a:t> m</a:t>
            </a:r>
            <a:r>
              <a:rPr lang="ro-RO" sz="1500" dirty="0" smtClean="0"/>
              <a:t>onumente istorice 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Multe </a:t>
            </a:r>
            <a:r>
              <a:rPr lang="ro-RO" sz="1500" dirty="0" err="1" smtClean="0"/>
              <a:t>spaţii</a:t>
            </a:r>
            <a:r>
              <a:rPr lang="ro-RO" sz="1500" dirty="0" smtClean="0"/>
              <a:t> verzi 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Se mănâncă bine</a:t>
            </a:r>
          </a:p>
          <a:p>
            <a:pPr>
              <a:spcAft>
                <a:spcPts val="1200"/>
              </a:spcAft>
            </a:pPr>
            <a:r>
              <a:rPr lang="ro-RO" sz="1500" dirty="0" err="1" smtClean="0"/>
              <a:t>Siguranţă</a:t>
            </a:r>
            <a:r>
              <a:rPr lang="ro-RO" sz="1500" dirty="0" smtClean="0"/>
              <a:t> </a:t>
            </a:r>
          </a:p>
          <a:p>
            <a:pPr>
              <a:spcAft>
                <a:spcPts val="1200"/>
              </a:spcAft>
            </a:pPr>
            <a:r>
              <a:rPr lang="ro-RO" sz="1500" dirty="0" smtClean="0"/>
              <a:t>Curat</a:t>
            </a:r>
            <a:endParaRPr lang="en-US" sz="150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1" y="295474"/>
            <a:ext cx="2815389" cy="6937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o-RO" sz="1600" b="1" dirty="0" smtClean="0"/>
              <a:t>Evaluarea municipiului Oradea de către vizitatorii cazați în Oradea (%)</a:t>
            </a:r>
            <a:endParaRPr lang="en-US" sz="1600" b="1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988893"/>
              </p:ext>
            </p:extLst>
          </p:nvPr>
        </p:nvGraphicFramePr>
        <p:xfrm>
          <a:off x="1824379" y="295474"/>
          <a:ext cx="10445047" cy="6090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77710" y="6264580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23470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3840003217"/>
              </p:ext>
            </p:extLst>
          </p:nvPr>
        </p:nvGraphicFramePr>
        <p:xfrm>
          <a:off x="5029915" y="3434415"/>
          <a:ext cx="7025340" cy="3423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243404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2998977"/>
            <a:ext cx="2815389" cy="6937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o-RO" sz="1600" b="1" dirty="0"/>
              <a:t>În opinia dvs., cât de bine cunoașteți….(%)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48870" y="2265441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4159668" y="6009928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2722888"/>
              </p:ext>
            </p:extLst>
          </p:nvPr>
        </p:nvGraphicFramePr>
        <p:xfrm>
          <a:off x="4623871" y="-101159"/>
          <a:ext cx="7431384" cy="369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8715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723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0" y="4747478"/>
            <a:ext cx="3420288" cy="83973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1600" b="1" dirty="0">
                <a:latin typeface="+mn-lt"/>
              </a:rPr>
              <a:t>Care sunt ultimele </a:t>
            </a:r>
            <a:r>
              <a:rPr lang="it-IT" sz="1600" b="1" dirty="0" smtClean="0">
                <a:latin typeface="+mn-lt"/>
              </a:rPr>
              <a:t>4 ora</a:t>
            </a:r>
            <a:r>
              <a:rPr lang="ro-RO" sz="1600" b="1" dirty="0" smtClean="0">
                <a:latin typeface="+mn-lt"/>
              </a:rPr>
              <a:t>ș</a:t>
            </a:r>
            <a:r>
              <a:rPr lang="it-IT" sz="1600" b="1" dirty="0" smtClean="0">
                <a:latin typeface="+mn-lt"/>
              </a:rPr>
              <a:t>e </a:t>
            </a:r>
            <a:r>
              <a:rPr lang="it-IT" sz="1600" b="1" dirty="0">
                <a:latin typeface="+mn-lt"/>
              </a:rPr>
              <a:t>pe care </a:t>
            </a:r>
            <a:r>
              <a:rPr lang="it-IT" sz="1600" b="1" dirty="0" smtClean="0">
                <a:latin typeface="+mn-lt"/>
              </a:rPr>
              <a:t>le-a</a:t>
            </a:r>
            <a:r>
              <a:rPr lang="ro-RO" sz="1600" b="1" dirty="0" smtClean="0">
                <a:latin typeface="+mn-lt"/>
              </a:rPr>
              <a:t>ț</a:t>
            </a:r>
            <a:r>
              <a:rPr lang="it-IT" sz="1600" b="1" dirty="0" smtClean="0">
                <a:latin typeface="+mn-lt"/>
              </a:rPr>
              <a:t>i </a:t>
            </a:r>
            <a:r>
              <a:rPr lang="it-IT" sz="1600" b="1" dirty="0">
                <a:latin typeface="+mn-lt"/>
              </a:rPr>
              <a:t>vizitat </a:t>
            </a:r>
            <a:r>
              <a:rPr lang="ro-RO" sz="1600" b="1" dirty="0" smtClean="0">
                <a:latin typeface="+mn-lt"/>
              </a:rPr>
              <a:t>î</a:t>
            </a:r>
            <a:r>
              <a:rPr lang="it-IT" sz="1600" b="1" dirty="0" smtClean="0">
                <a:latin typeface="+mn-lt"/>
              </a:rPr>
              <a:t>n </a:t>
            </a:r>
            <a:r>
              <a:rPr lang="it-IT" sz="1600" b="1" dirty="0">
                <a:latin typeface="+mn-lt"/>
              </a:rPr>
              <a:t>scop turistic, </a:t>
            </a:r>
            <a:r>
              <a:rPr lang="ro-RO" sz="1600" b="1" dirty="0">
                <a:latin typeface="+mn-lt"/>
              </a:rPr>
              <a:t>î</a:t>
            </a:r>
            <a:r>
              <a:rPr lang="it-IT" sz="1600" b="1" dirty="0" smtClean="0">
                <a:latin typeface="+mn-lt"/>
              </a:rPr>
              <a:t>n Rom</a:t>
            </a:r>
            <a:r>
              <a:rPr lang="ro-RO" sz="1600" b="1" dirty="0" smtClean="0">
                <a:latin typeface="+mn-lt"/>
              </a:rPr>
              <a:t>â</a:t>
            </a:r>
            <a:r>
              <a:rPr lang="it-IT" sz="1600" b="1" dirty="0" smtClean="0">
                <a:latin typeface="+mn-lt"/>
              </a:rPr>
              <a:t>nia</a:t>
            </a:r>
            <a:r>
              <a:rPr lang="it-IT" sz="1600" b="1" dirty="0">
                <a:latin typeface="+mn-lt"/>
              </a:rPr>
              <a:t>?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o-RO" sz="1600" i="1" dirty="0" smtClean="0">
                <a:latin typeface="+mn-lt"/>
              </a:rPr>
              <a:t>(valori absolute)</a:t>
            </a:r>
            <a:endParaRPr lang="ro-RO" sz="1600" i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53835" y="4065326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4080207" y="5587211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cxnSp>
        <p:nvCxnSpPr>
          <p:cNvPr id="25" name="Straight Connector 24"/>
          <p:cNvCxnSpPr>
            <a:stCxn id="21" idx="3"/>
          </p:cNvCxnSpPr>
          <p:nvPr/>
        </p:nvCxnSpPr>
        <p:spPr>
          <a:xfrm flipV="1">
            <a:off x="3420288" y="4524589"/>
            <a:ext cx="1096000" cy="642756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1" idx="3"/>
          </p:cNvCxnSpPr>
          <p:nvPr/>
        </p:nvCxnSpPr>
        <p:spPr>
          <a:xfrm>
            <a:off x="3420288" y="5167345"/>
            <a:ext cx="1208550" cy="57269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0" name="Title 1"/>
          <p:cNvSpPr txBox="1">
            <a:spLocks/>
          </p:cNvSpPr>
          <p:nvPr/>
        </p:nvSpPr>
        <p:spPr>
          <a:xfrm>
            <a:off x="5373" y="1308354"/>
            <a:ext cx="3421712" cy="741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t-IT" sz="1600" b="1" dirty="0" smtClean="0">
                <a:latin typeface="+mn-lt"/>
              </a:rPr>
              <a:t>Numi</a:t>
            </a:r>
            <a:r>
              <a:rPr lang="ro-RO" sz="1600" b="1" dirty="0" smtClean="0">
                <a:latin typeface="+mn-lt"/>
              </a:rPr>
              <a:t>ț</a:t>
            </a:r>
            <a:r>
              <a:rPr lang="it-IT" sz="1600" b="1" dirty="0" smtClean="0">
                <a:latin typeface="+mn-lt"/>
              </a:rPr>
              <a:t>i </a:t>
            </a:r>
            <a:r>
              <a:rPr lang="ro-RO" sz="1600" b="1" dirty="0" smtClean="0">
                <a:latin typeface="+mn-lt"/>
              </a:rPr>
              <a:t>alte </a:t>
            </a:r>
            <a:r>
              <a:rPr lang="it-IT" sz="1600" b="1" dirty="0" smtClean="0">
                <a:latin typeface="+mn-lt"/>
              </a:rPr>
              <a:t>c</a:t>
            </a:r>
            <a:r>
              <a:rPr lang="ro-RO" sz="1600" b="1" dirty="0">
                <a:latin typeface="+mn-lt"/>
              </a:rPr>
              <a:t>â</a:t>
            </a:r>
            <a:r>
              <a:rPr lang="it-IT" sz="1600" b="1" dirty="0" smtClean="0">
                <a:latin typeface="+mn-lt"/>
              </a:rPr>
              <a:t>teva loca</a:t>
            </a:r>
            <a:r>
              <a:rPr lang="ro-RO" sz="1600" b="1" dirty="0" smtClean="0">
                <a:latin typeface="+mn-lt"/>
              </a:rPr>
              <a:t>ț</a:t>
            </a:r>
            <a:r>
              <a:rPr lang="it-IT" sz="1600" b="1" dirty="0" smtClean="0">
                <a:latin typeface="+mn-lt"/>
              </a:rPr>
              <a:t>ii </a:t>
            </a:r>
            <a:r>
              <a:rPr lang="it-IT" sz="1600" b="1" dirty="0">
                <a:latin typeface="+mn-lt"/>
              </a:rPr>
              <a:t>foarte cunoscute din </a:t>
            </a:r>
            <a:r>
              <a:rPr lang="it-IT" sz="1600" b="1" dirty="0" smtClean="0">
                <a:latin typeface="+mn-lt"/>
              </a:rPr>
              <a:t>Oradea</a:t>
            </a:r>
            <a:r>
              <a:rPr lang="ro-RO" sz="1600" b="1" dirty="0" smtClean="0">
                <a:latin typeface="+mn-lt"/>
              </a:rPr>
              <a:t> </a:t>
            </a:r>
            <a:r>
              <a:rPr lang="ro-RO" sz="1600" i="1" dirty="0" smtClean="0">
                <a:latin typeface="+mn-lt"/>
              </a:rPr>
              <a:t>(valori absolute)</a:t>
            </a:r>
            <a:endParaRPr lang="ro-RO" sz="1600" i="1" dirty="0">
              <a:latin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02692" y="519400"/>
            <a:ext cx="1150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Sânmartin</a:t>
            </a:r>
            <a:endParaRPr lang="en-US" sz="1400" i="1" dirty="0"/>
          </a:p>
        </p:txBody>
      </p:sp>
      <p:sp>
        <p:nvSpPr>
          <p:cNvPr id="37" name="TextBox 36"/>
          <p:cNvSpPr txBox="1"/>
          <p:nvPr/>
        </p:nvSpPr>
        <p:spPr>
          <a:xfrm>
            <a:off x="4129064" y="2041285"/>
            <a:ext cx="1407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400" i="1" dirty="0" smtClean="0"/>
              <a:t>Cazare în Oradea</a:t>
            </a:r>
            <a:endParaRPr lang="en-US" sz="1400" i="1" dirty="0"/>
          </a:p>
        </p:txBody>
      </p:sp>
      <p:cxnSp>
        <p:nvCxnSpPr>
          <p:cNvPr id="38" name="Straight Connector 37"/>
          <p:cNvCxnSpPr>
            <a:stCxn id="20" idx="3"/>
          </p:cNvCxnSpPr>
          <p:nvPr/>
        </p:nvCxnSpPr>
        <p:spPr>
          <a:xfrm flipV="1">
            <a:off x="3427085" y="918224"/>
            <a:ext cx="1126225" cy="76100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0" idx="3"/>
          </p:cNvCxnSpPr>
          <p:nvPr/>
        </p:nvCxnSpPr>
        <p:spPr>
          <a:xfrm>
            <a:off x="3427085" y="1679224"/>
            <a:ext cx="1207126" cy="6216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324484"/>
              </p:ext>
            </p:extLst>
          </p:nvPr>
        </p:nvGraphicFramePr>
        <p:xfrm>
          <a:off x="5740077" y="3796122"/>
          <a:ext cx="2247900" cy="1013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33287"/>
                <a:gridCol w="614613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Cluj-Napoca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51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Bra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ș</a:t>
                      </a:r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ov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Constan</a:t>
                      </a:r>
                      <a:r>
                        <a:rPr lang="ro-RO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ț</a:t>
                      </a:r>
                      <a:r>
                        <a:rPr lang="en-US" sz="16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Sibiu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355004"/>
              </p:ext>
            </p:extLst>
          </p:nvPr>
        </p:nvGraphicFramePr>
        <p:xfrm>
          <a:off x="5740077" y="5322846"/>
          <a:ext cx="2253534" cy="140208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631388"/>
                <a:gridCol w="622146"/>
              </a:tblGrid>
              <a:tr h="256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Cluj</a:t>
                      </a:r>
                      <a:r>
                        <a:rPr lang="ro-RO" sz="1600" dirty="0" smtClean="0">
                          <a:effectLst/>
                        </a:rPr>
                        <a:t>-Napoca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49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56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Bra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ov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56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Sibiu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56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Timi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oara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256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Bucure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ti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52051"/>
              </p:ext>
            </p:extLst>
          </p:nvPr>
        </p:nvGraphicFramePr>
        <p:xfrm>
          <a:off x="5750014" y="294717"/>
          <a:ext cx="2229471" cy="156553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627893"/>
                <a:gridCol w="601578"/>
              </a:tblGrid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Lotus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Gara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Hotel </a:t>
                      </a:r>
                      <a:r>
                        <a:rPr lang="en-US" sz="1600" dirty="0" smtClean="0">
                          <a:effectLst/>
                        </a:rPr>
                        <a:t>Ramada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Biserica</a:t>
                      </a:r>
                      <a:r>
                        <a:rPr lang="en-US" sz="1600" dirty="0">
                          <a:effectLst/>
                        </a:rPr>
                        <a:t> Emanuel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Cri</a:t>
                      </a:r>
                      <a:r>
                        <a:rPr lang="ro-RO" sz="1600" dirty="0" smtClean="0">
                          <a:effectLst/>
                        </a:rPr>
                        <a:t>ș</a:t>
                      </a:r>
                      <a:r>
                        <a:rPr lang="en-US" sz="1600" dirty="0" err="1" smtClean="0">
                          <a:effectLst/>
                        </a:rPr>
                        <a:t>ul</a:t>
                      </a:r>
                      <a:r>
                        <a:rPr lang="en-US" sz="1600" dirty="0" smtClean="0">
                          <a:effectLst/>
                        </a:rPr>
                        <a:t> Rep</a:t>
                      </a:r>
                      <a:r>
                        <a:rPr lang="ro-RO" sz="1600" dirty="0" smtClean="0">
                          <a:effectLst/>
                        </a:rPr>
                        <a:t>e</a:t>
                      </a:r>
                      <a:r>
                        <a:rPr lang="en-US" sz="1600" dirty="0" smtClean="0">
                          <a:effectLst/>
                        </a:rPr>
                        <a:t>de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Hotel Dacia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349229"/>
              </p:ext>
            </p:extLst>
          </p:nvPr>
        </p:nvGraphicFramePr>
        <p:xfrm>
          <a:off x="5740077" y="1975529"/>
          <a:ext cx="2217439" cy="156553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639923"/>
                <a:gridCol w="577516"/>
              </a:tblGrid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Lotus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Hotel Dacia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Universitatea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Șirul Canonicilor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</a:rPr>
                        <a:t>Sala Sporturilor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o-RO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Crișul</a:t>
                      </a:r>
                      <a:r>
                        <a:rPr lang="ro-RO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Repede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146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0" y="134723"/>
            <a:ext cx="10515600" cy="767842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REZULTATE SINTETICE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2715208"/>
            <a:ext cx="3961745" cy="7859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it-IT" sz="1500" b="1" dirty="0" smtClean="0"/>
              <a:t>C</a:t>
            </a:r>
            <a:r>
              <a:rPr lang="ro-RO" sz="1500" b="1" dirty="0" smtClean="0"/>
              <a:t>â</a:t>
            </a:r>
            <a:r>
              <a:rPr lang="it-IT" sz="1500" b="1" dirty="0" smtClean="0"/>
              <a:t>t </a:t>
            </a:r>
            <a:r>
              <a:rPr lang="it-IT" sz="1500" b="1" dirty="0"/>
              <a:t>timp </a:t>
            </a:r>
            <a:r>
              <a:rPr lang="it-IT" sz="1500" b="1" dirty="0" smtClean="0"/>
              <a:t>i-a</a:t>
            </a:r>
            <a:r>
              <a:rPr lang="ro-RO" sz="1500" b="1" dirty="0" smtClean="0"/>
              <a:t>ț</a:t>
            </a:r>
            <a:r>
              <a:rPr lang="it-IT" sz="1500" b="1" dirty="0" smtClean="0"/>
              <a:t>i </a:t>
            </a:r>
            <a:r>
              <a:rPr lang="it-IT" sz="1500" b="1" dirty="0"/>
              <a:t>recomanda unui prieten </a:t>
            </a:r>
            <a:r>
              <a:rPr lang="it-IT" sz="1500" b="1" dirty="0" smtClean="0"/>
              <a:t>s</a:t>
            </a:r>
            <a:r>
              <a:rPr lang="ro-RO" sz="1500" b="1" dirty="0" smtClean="0"/>
              <a:t>ă</a:t>
            </a:r>
            <a:r>
              <a:rPr lang="it-IT" sz="1500" b="1" dirty="0" smtClean="0"/>
              <a:t> petreac</a:t>
            </a:r>
            <a:r>
              <a:rPr lang="ro-RO" sz="1500" b="1" dirty="0" smtClean="0"/>
              <a:t>ă</a:t>
            </a:r>
            <a:r>
              <a:rPr lang="it-IT" sz="1500" b="1" dirty="0" smtClean="0"/>
              <a:t> </a:t>
            </a:r>
            <a:r>
              <a:rPr lang="ro-RO" sz="1500" b="1" dirty="0" smtClean="0"/>
              <a:t>î</a:t>
            </a:r>
            <a:r>
              <a:rPr lang="it-IT" sz="1500" b="1" dirty="0" smtClean="0"/>
              <a:t>n </a:t>
            </a:r>
            <a:r>
              <a:rPr lang="it-IT" sz="1500" b="1" dirty="0"/>
              <a:t>Oradea</a:t>
            </a:r>
            <a:r>
              <a:rPr lang="it-IT" sz="1500" b="1" dirty="0" smtClean="0"/>
              <a:t>?</a:t>
            </a:r>
            <a:r>
              <a:rPr lang="ro-RO" sz="1500" b="1" dirty="0" smtClean="0"/>
              <a:t> (%)</a:t>
            </a:r>
            <a:endParaRPr lang="en-US" sz="1500" b="1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1718291"/>
              </p:ext>
            </p:extLst>
          </p:nvPr>
        </p:nvGraphicFramePr>
        <p:xfrm>
          <a:off x="3961745" y="1215386"/>
          <a:ext cx="7874758" cy="4824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1468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704"/>
            <a:ext cx="10515600" cy="841375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DESCRIEREA EȘANTIOANELOR</a:t>
            </a:r>
            <a:endParaRPr lang="en-US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3187699" y="1218478"/>
          <a:ext cx="5343358" cy="1737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43747"/>
                <a:gridCol w="2899611"/>
              </a:tblGrid>
              <a:tr h="346509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Vârsta</a:t>
                      </a:r>
                      <a:r>
                        <a:rPr lang="ro-RO" b="1" baseline="0" dirty="0" smtClean="0">
                          <a:solidFill>
                            <a:schemeClr val="bg1"/>
                          </a:solidFill>
                        </a:rPr>
                        <a:t> medie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b="0" dirty="0" smtClean="0">
                          <a:solidFill>
                            <a:schemeClr val="tx1"/>
                          </a:solidFill>
                        </a:rPr>
                        <a:t>45.8 ani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46509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Cetățenia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b="0" dirty="0" smtClean="0">
                          <a:solidFill>
                            <a:schemeClr val="tx1"/>
                          </a:solidFill>
                        </a:rPr>
                        <a:t>Majoritar română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46509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Etnia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b="0" dirty="0" smtClean="0">
                          <a:solidFill>
                            <a:schemeClr val="tx1"/>
                          </a:solidFill>
                        </a:rPr>
                        <a:t>Majoritar română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06392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Nivel educațional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50%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nivel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mediu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(11, 12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clase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</a:rPr>
                        <a:t>bacalaureat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3187699" y="3445369"/>
          <a:ext cx="5343358" cy="1463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43747"/>
                <a:gridCol w="2899611"/>
              </a:tblGrid>
              <a:tr h="342900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Vârsta</a:t>
                      </a:r>
                      <a:r>
                        <a:rPr lang="ro-RO" b="1" baseline="0" dirty="0" smtClean="0">
                          <a:solidFill>
                            <a:schemeClr val="bg1"/>
                          </a:solidFill>
                        </a:rPr>
                        <a:t> medie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b="0" dirty="0" smtClean="0">
                          <a:solidFill>
                            <a:schemeClr val="tx1"/>
                          </a:solidFill>
                        </a:rPr>
                        <a:t>38.2 ani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Cetățenia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b="0" dirty="0" smtClean="0">
                          <a:solidFill>
                            <a:schemeClr val="tx1"/>
                          </a:solidFill>
                        </a:rPr>
                        <a:t>Majoritar română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Etnia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b="0" dirty="0" smtClean="0">
                          <a:solidFill>
                            <a:schemeClr val="tx1"/>
                          </a:solidFill>
                        </a:rPr>
                        <a:t>Majoritar română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r>
                        <a:rPr lang="ro-RO" b="1" dirty="0" smtClean="0">
                          <a:solidFill>
                            <a:schemeClr val="bg1"/>
                          </a:solidFill>
                        </a:rPr>
                        <a:t>Nivel educațional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o-RO" b="0" baseline="0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% </a:t>
                      </a:r>
                      <a:r>
                        <a:rPr lang="ro-RO" b="0" baseline="0" dirty="0" smtClean="0">
                          <a:solidFill>
                            <a:schemeClr val="tx1"/>
                          </a:solidFill>
                        </a:rPr>
                        <a:t>studii superioare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0" y="1467744"/>
            <a:ext cx="2863516" cy="6194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o-RO" sz="1800" b="1" dirty="0" smtClean="0"/>
              <a:t>TURIȘTI CAZAȚI ÎN SÂNMARTIN</a:t>
            </a:r>
            <a:endParaRPr lang="ro-RO" sz="1800" b="1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3729868"/>
            <a:ext cx="2863516" cy="6797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o-RO" sz="1800" b="1" dirty="0" smtClean="0"/>
              <a:t>TURIȘTI CAZAȚI </a:t>
            </a:r>
          </a:p>
          <a:p>
            <a:pPr algn="ctr">
              <a:defRPr sz="1440" b="1" i="0" u="none" strike="noStrike" kern="1200" spc="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o-RO" sz="1800" b="1" dirty="0" smtClean="0"/>
              <a:t>ÎN ORADEA</a:t>
            </a:r>
            <a:endParaRPr lang="ro-RO" sz="1800" b="1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646821" y="5881614"/>
            <a:ext cx="6545179" cy="9023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o-RO" sz="2000" b="1" dirty="0" smtClean="0">
                <a:latin typeface="+mn-lt"/>
              </a:rPr>
              <a:t>Orașe de reședință (România)</a:t>
            </a:r>
            <a:r>
              <a:rPr lang="ro-RO" sz="2000" dirty="0" smtClean="0">
                <a:latin typeface="+mn-lt"/>
              </a:rPr>
              <a:t>: </a:t>
            </a:r>
          </a:p>
          <a:p>
            <a:pPr algn="r"/>
            <a:r>
              <a:rPr lang="ro-RO" sz="2000" dirty="0" smtClean="0">
                <a:latin typeface="+mn-lt"/>
              </a:rPr>
              <a:t>Timișoara, Cluj-Napoca, București, Sibiu, Alba Iulia, Baia Mare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" y="5881614"/>
            <a:ext cx="5245768" cy="9023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000" b="1" dirty="0" smtClean="0">
                <a:latin typeface="+mn-lt"/>
              </a:rPr>
              <a:t>Țări de reședință</a:t>
            </a:r>
            <a:r>
              <a:rPr lang="ro-RO" sz="2000" dirty="0" smtClean="0">
                <a:latin typeface="+mn-lt"/>
              </a:rPr>
              <a:t>: </a:t>
            </a:r>
          </a:p>
          <a:p>
            <a:r>
              <a:rPr lang="ro-RO" sz="2000" dirty="0" smtClean="0">
                <a:latin typeface="+mn-lt"/>
              </a:rPr>
              <a:t>România, Austria, USA, Anglia, Germania, Spania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7918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037725" y="2632336"/>
            <a:ext cx="10515600" cy="767842"/>
          </a:xfrm>
        </p:spPr>
        <p:txBody>
          <a:bodyPr>
            <a:noAutofit/>
          </a:bodyPr>
          <a:lstStyle/>
          <a:p>
            <a:pPr algn="ctr"/>
            <a:r>
              <a:rPr lang="ro-RO" sz="6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VĂ MULȚUMESC PENTRU ATENȚIE !</a:t>
            </a:r>
            <a:endParaRPr lang="en-US" sz="6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593432" y="4592046"/>
            <a:ext cx="8221580" cy="1794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Universitatea din Oradea</a:t>
            </a:r>
          </a:p>
          <a:p>
            <a:pPr algn="r"/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Facultatea de Științe </a:t>
            </a:r>
            <a:r>
              <a:rPr lang="ro-RO" sz="2000" i="1" dirty="0" err="1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Socio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-Umane</a:t>
            </a:r>
          </a:p>
          <a:p>
            <a:pPr algn="r"/>
            <a:endParaRPr lang="ro-RO" sz="2000" i="1" dirty="0" smtClean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algn="r"/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Prof.univ.dr. Adrian HATOS</a:t>
            </a:r>
          </a:p>
          <a:p>
            <a:pPr algn="r"/>
            <a:r>
              <a:rPr lang="ro-RO" sz="2000" i="1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e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-mail: 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  <a:hlinkClick r:id="rId2"/>
              </a:rPr>
              <a:t>adrian@hatos.ro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  </a:t>
            </a:r>
          </a:p>
          <a:p>
            <a:pPr algn="r"/>
            <a:r>
              <a:rPr lang="ro-RO" sz="2000" i="1" dirty="0" err="1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Asist.univ.dr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. Raluca BUHAȘ</a:t>
            </a:r>
          </a:p>
          <a:p>
            <a:pPr algn="r"/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e-mail: 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  <a:hlinkClick r:id="rId3"/>
              </a:rPr>
              <a:t>ralubuhas@gmail.com</a:t>
            </a:r>
            <a:r>
              <a:rPr lang="ro-RO" sz="2000" i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 </a:t>
            </a:r>
            <a:endParaRPr lang="en-US" sz="2000" i="1" dirty="0">
              <a:solidFill>
                <a:schemeClr val="bg2">
                  <a:lumMod val="25000"/>
                </a:schemeClr>
              </a:solidFill>
              <a:latin typeface="+mn-lt"/>
            </a:endParaRPr>
          </a:p>
        </p:txBody>
      </p:sp>
      <p:pic>
        <p:nvPicPr>
          <p:cNvPr id="7" name="Picture 3" descr="SIGLA FSSUbun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990" y="93650"/>
            <a:ext cx="1016670" cy="977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logo CSTSfi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948" y="589547"/>
            <a:ext cx="2100661" cy="499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sigl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40" y="57556"/>
            <a:ext cx="1267660" cy="1207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417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1004</Words>
  <Application>Microsoft Office PowerPoint</Application>
  <PresentationFormat>Widescreen</PresentationFormat>
  <Paragraphs>294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Imaginea municipiului Oradea și evaluarea serviciilor turistice din Oradea și regiune </vt:lpstr>
      <vt:lpstr>PowerPoint Presentation</vt:lpstr>
      <vt:lpstr>REZULTATE SINTETICE</vt:lpstr>
      <vt:lpstr>REZULTATE SINTETICE</vt:lpstr>
      <vt:lpstr>REZULTATE SINTETICE</vt:lpstr>
      <vt:lpstr>PowerPoint Presentation</vt:lpstr>
      <vt:lpstr>REZULTATE SINTETICE</vt:lpstr>
      <vt:lpstr>REZULTATE SINTETICE</vt:lpstr>
      <vt:lpstr>PowerPoint Presentation</vt:lpstr>
      <vt:lpstr>PowerPoint Presentation</vt:lpstr>
      <vt:lpstr>REZULTATE SINTETICE</vt:lpstr>
      <vt:lpstr>REZULTATE SINTETICE</vt:lpstr>
      <vt:lpstr>REZULTATE SINTETICE</vt:lpstr>
      <vt:lpstr>DESCRIEREA EȘANTIOANELOR</vt:lpstr>
      <vt:lpstr>VĂ MULȚUMESC PENTRU ATENȚIE 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RSB</dc:creator>
  <cp:lastModifiedBy>RSB</cp:lastModifiedBy>
  <cp:revision>113</cp:revision>
  <dcterms:created xsi:type="dcterms:W3CDTF">2015-12-08T11:32:26Z</dcterms:created>
  <dcterms:modified xsi:type="dcterms:W3CDTF">2015-12-09T06:55:14Z</dcterms:modified>
</cp:coreProperties>
</file>