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14" r:id="rId1"/>
  </p:sldMasterIdLst>
  <p:notesMasterIdLst>
    <p:notesMasterId r:id="rId13"/>
  </p:notesMasterIdLst>
  <p:sldIdLst>
    <p:sldId id="256" r:id="rId2"/>
    <p:sldId id="258" r:id="rId3"/>
    <p:sldId id="289" r:id="rId4"/>
    <p:sldId id="290" r:id="rId5"/>
    <p:sldId id="291" r:id="rId6"/>
    <p:sldId id="292" r:id="rId7"/>
    <p:sldId id="293" r:id="rId8"/>
    <p:sldId id="294" r:id="rId9"/>
    <p:sldId id="295" r:id="rId10"/>
    <p:sldId id="296" r:id="rId11"/>
    <p:sldId id="297" r:id="rId12"/>
  </p:sldIdLst>
  <p:sldSz cx="9144000" cy="6858000" type="screen4x3"/>
  <p:notesSz cx="6858000" cy="9144000"/>
  <p:embeddedFontLst>
    <p:embeddedFont>
      <p:font typeface="Georgia" panose="02040502050405020303" pitchFamily="18" charset="0"/>
      <p:regular r:id="rId14"/>
      <p:bold r:id="rId15"/>
      <p:italic r:id="rId16"/>
      <p:boldItalic r:id="rId17"/>
    </p:embeddedFont>
    <p:embeddedFont>
      <p:font typeface="Century Gothic" panose="020B0502020202020204" pitchFamily="34" charset="0"/>
      <p:regular r:id="rId18"/>
      <p:bold r:id="rId19"/>
      <p:italic r:id="rId20"/>
      <p:boldItalic r:id="rId21"/>
    </p:embeddedFont>
    <p:embeddedFont>
      <p:font typeface="Wingdings 3" panose="05040102010807070707" pitchFamily="18" charset="2"/>
      <p:regular r:id="rId22"/>
    </p:embeddedFont>
    <p:embeddedFont>
      <p:font typeface="Calibri" panose="020F0502020204030204" pitchFamily="34" charset="0"/>
      <p:regular r:id="rId23"/>
      <p:bold r:id="rId24"/>
      <p:italic r:id="rId25"/>
      <p:boldItalic r:id="rId2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B50442F-55E2-4F95-99B2-AFBA8F560256}">
  <a:tblStyle styleId="{0B50442F-55E2-4F95-99B2-AFBA8F560256}" styleName="Table_0"/>
  <a:tblStyle styleId="{6ACFD61E-B8DE-464F-B97C-38DE6655119D}" styleName="Table_1">
    <a:wholeTbl>
      <a:tcStyle>
        <a:tcBdr>
          <a:left>
            <a:ln w="9525" cap="flat" cmpd="sng">
              <a:solidFill>
                <a:srgbClr val="9E9E9E"/>
              </a:solidFill>
              <a:prstDash val="solid"/>
              <a:round/>
              <a:headEnd type="none" w="med" len="med"/>
              <a:tailEnd type="none" w="med" len="med"/>
            </a:ln>
          </a:left>
          <a:right>
            <a:ln w="9525" cap="flat" cmpd="sng">
              <a:solidFill>
                <a:srgbClr val="9E9E9E"/>
              </a:solidFill>
              <a:prstDash val="solid"/>
              <a:round/>
              <a:headEnd type="none" w="med" len="med"/>
              <a:tailEnd type="none" w="med" len="med"/>
            </a:ln>
          </a:right>
          <a:top>
            <a:ln w="9525" cap="flat" cmpd="sng">
              <a:solidFill>
                <a:srgbClr val="9E9E9E"/>
              </a:solidFill>
              <a:prstDash val="solid"/>
              <a:round/>
              <a:headEnd type="none" w="med" len="med"/>
              <a:tailEnd type="none" w="med" len="med"/>
            </a:ln>
          </a:top>
          <a:bottom>
            <a:ln w="9525" cap="flat" cmpd="sng">
              <a:solidFill>
                <a:srgbClr val="9E9E9E"/>
              </a:solidFill>
              <a:prstDash val="solid"/>
              <a:round/>
              <a:headEnd type="none" w="med" len="med"/>
              <a:tailEnd type="none" w="med" len="med"/>
            </a:ln>
          </a:bottom>
          <a:insideH>
            <a:ln w="9525" cap="flat" cmpd="sng">
              <a:solidFill>
                <a:srgbClr val="9E9E9E"/>
              </a:solidFill>
              <a:prstDash val="solid"/>
              <a:round/>
              <a:headEnd type="none" w="med" len="med"/>
              <a:tailEnd type="none" w="med" len="med"/>
            </a:ln>
          </a:insideH>
          <a:insideV>
            <a:ln w="9525" cap="flat" cmpd="sng">
              <a:solidFill>
                <a:srgbClr val="9E9E9E"/>
              </a:solidFill>
              <a:prstDash val="solid"/>
              <a:round/>
              <a:headEnd type="none" w="med" len="med"/>
              <a:tailEnd type="none" w="med" len="med"/>
            </a:ln>
          </a:insideV>
        </a:tcBdr>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164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939067285"/>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noAutofit/>
          </a:bodyPr>
          <a:lstStyle/>
          <a:p>
            <a:pPr lvl="0">
              <a:spcBef>
                <a:spcPts val="0"/>
              </a:spcBef>
              <a:buNone/>
            </a:pPr>
            <a:endParaRPr/>
          </a:p>
        </p:txBody>
      </p:sp>
      <p:sp>
        <p:nvSpPr>
          <p:cNvPr id="82" name="Shape 8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7291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3229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7247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66024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3284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7814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30521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9528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4609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77177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lvl="0" rtl="0">
              <a:spcBef>
                <a:spcPts val="0"/>
              </a:spcBef>
              <a:buNone/>
            </a:pPr>
            <a:endParaRPr/>
          </a:p>
        </p:txBody>
      </p:sp>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3941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3337033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59594518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250880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86414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81907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33360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3267471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974509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a:xfrm>
            <a:off x="533400" y="6172200"/>
            <a:ext cx="5811724" cy="365125"/>
          </a:xfrm>
        </p:spPr>
        <p:txBody>
          <a:bodyPr/>
          <a:lstStyle/>
          <a:p>
            <a:endParaRPr lang="en-US"/>
          </a:p>
        </p:txBody>
      </p:sp>
      <p:sp>
        <p:nvSpPr>
          <p:cNvPr id="7" name="Slide Number Placeholder 6"/>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170132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358772456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328244270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9680415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1202699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52826210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7821640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39493324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rtl="0">
              <a:spcBef>
                <a:spcPts val="0"/>
              </a:spcBef>
              <a:buSzPct val="25000"/>
              <a:buNone/>
            </a:pPr>
            <a:fld id="{00000000-1234-1234-1234-123412341234}" type="slidenum">
              <a:rPr lang="ro-RO" sz="1200" smtClean="0">
                <a:solidFill>
                  <a:srgbClr val="888888"/>
                </a:solidFill>
                <a:latin typeface="Calibri"/>
                <a:ea typeface="Calibri"/>
                <a:cs typeface="Calibri"/>
                <a:sym typeface="Calibri"/>
              </a:rPr>
              <a:t>‹#›</a:t>
            </a:fld>
            <a:endParaRPr lang="ro-RO" sz="12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4146851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endParaRPr 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marL="0" marR="0" lvl="0" indent="0" algn="r" rtl="0">
              <a:spcBef>
                <a:spcPts val="0"/>
              </a:spcBef>
              <a:buSzPct val="25000"/>
              <a:buNone/>
            </a:pPr>
            <a:fld id="{00000000-1234-1234-1234-123412341234}" type="slidenum">
              <a:rPr lang="ro-RO" sz="1200" b="0" i="0" u="none" strike="noStrike" cap="none" smtClean="0">
                <a:solidFill>
                  <a:srgbClr val="888888"/>
                </a:solidFill>
                <a:latin typeface="Calibri"/>
                <a:ea typeface="Calibri"/>
                <a:cs typeface="Calibri"/>
                <a:sym typeface="Calibri"/>
              </a:rPr>
              <a:t>‹#›</a:t>
            </a:fld>
            <a:endParaRPr lang="ro-RO" sz="1200" b="0" i="0" u="none" strike="noStrike" cap="none">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2156958"/>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hf sldNum="0" hdr="0" ftr="0" dt="0"/>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Shape 86"/>
          <p:cNvSpPr txBox="1">
            <a:spLocks noGrp="1"/>
          </p:cNvSpPr>
          <p:nvPr>
            <p:ph type="subTitle" idx="1"/>
          </p:nvPr>
        </p:nvSpPr>
        <p:spPr>
          <a:xfrm>
            <a:off x="234850" y="79131"/>
            <a:ext cx="8832900" cy="2485289"/>
          </a:xfrm>
          <a:prstGeom prst="rect">
            <a:avLst/>
          </a:prstGeom>
          <a:noFill/>
          <a:ln>
            <a:noFill/>
          </a:ln>
        </p:spPr>
        <p:txBody>
          <a:bodyPr lIns="91425" tIns="45700" rIns="91425" bIns="45700" anchor="t" anchorCtr="0">
            <a:noAutofit/>
          </a:bodyPr>
          <a:lstStyle/>
          <a:p>
            <a:pPr marL="0" marR="0" lvl="0" indent="0" algn="ctr" rtl="0">
              <a:lnSpc>
                <a:spcPct val="110000"/>
              </a:lnSpc>
              <a:spcBef>
                <a:spcPts val="0"/>
              </a:spcBef>
              <a:spcAft>
                <a:spcPts val="0"/>
              </a:spcAft>
              <a:buClr>
                <a:schemeClr val="dk1"/>
              </a:buClr>
              <a:buSzPct val="25000"/>
              <a:buFont typeface="Arial"/>
              <a:buNone/>
            </a:pPr>
            <a:r>
              <a:rPr lang="ro-RO" sz="3000" b="1" i="1" u="none" strike="noStrike" cap="none" dirty="0">
                <a:solidFill>
                  <a:schemeClr val="dk1"/>
                </a:solidFill>
                <a:latin typeface="Georgia"/>
                <a:ea typeface="Georgia"/>
                <a:cs typeface="Georgia"/>
                <a:sym typeface="Georgia"/>
              </a:rPr>
              <a:t>DEMERSURI REALIZATE PENTRU PRELUAREA ÎN ADMINISTRARE A PARCULUI NATURAL CEFA</a:t>
            </a:r>
          </a:p>
          <a:p>
            <a:pPr marL="0" marR="0" lvl="0" indent="0" algn="ctr" rtl="0">
              <a:lnSpc>
                <a:spcPct val="110000"/>
              </a:lnSpc>
              <a:spcBef>
                <a:spcPts val="0"/>
              </a:spcBef>
              <a:spcAft>
                <a:spcPts val="0"/>
              </a:spcAft>
              <a:buClr>
                <a:schemeClr val="dk1"/>
              </a:buClr>
              <a:buSzPct val="25000"/>
              <a:buFont typeface="Arial"/>
              <a:buNone/>
            </a:pPr>
            <a:r>
              <a:rPr lang="ro-RO" b="1" i="1" u="none" strike="noStrike" cap="none" dirty="0">
                <a:solidFill>
                  <a:schemeClr val="dk1"/>
                </a:solidFill>
                <a:latin typeface="Georgia"/>
                <a:ea typeface="Georgia"/>
                <a:cs typeface="Georgia"/>
                <a:sym typeface="Georgia"/>
              </a:rPr>
              <a:t/>
            </a:r>
            <a:br>
              <a:rPr lang="ro-RO" b="1" i="1" u="none" strike="noStrike" cap="none" dirty="0">
                <a:solidFill>
                  <a:schemeClr val="dk1"/>
                </a:solidFill>
                <a:latin typeface="Georgia"/>
                <a:ea typeface="Georgia"/>
                <a:cs typeface="Georgia"/>
                <a:sym typeface="Georgia"/>
              </a:rPr>
            </a:br>
            <a:endParaRPr lang="ro-RO" b="1" i="1" u="none" strike="noStrike" cap="none" dirty="0">
              <a:solidFill>
                <a:schemeClr val="dk1"/>
              </a:solidFill>
              <a:latin typeface="Georgia"/>
              <a:ea typeface="Georgia"/>
              <a:cs typeface="Georgia"/>
              <a:sym typeface="Georgia"/>
            </a:endParaRPr>
          </a:p>
        </p:txBody>
      </p:sp>
      <p:pic>
        <p:nvPicPr>
          <p:cNvPr id="3" name="Picture 2"/>
          <p:cNvPicPr>
            <a:picLocks noChangeAspect="1"/>
          </p:cNvPicPr>
          <p:nvPr/>
        </p:nvPicPr>
        <p:blipFill>
          <a:blip r:embed="rId3"/>
          <a:stretch>
            <a:fillRect/>
          </a:stretch>
        </p:blipFill>
        <p:spPr>
          <a:xfrm>
            <a:off x="-1" y="2476494"/>
            <a:ext cx="9144001" cy="438150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gn="l">
              <a:lnSpc>
                <a:spcPct val="110000"/>
              </a:lnSpc>
              <a:buSzPct val="45833"/>
            </a:pPr>
            <a:r>
              <a:rPr lang="ro-RO" dirty="0">
                <a:solidFill>
                  <a:schemeClr val="bg1"/>
                </a:solidFill>
              </a:rPr>
              <a:t>În data de 09 decembrie 2016 Ministerul Mediului, Apelor și Pădurilor a anunțat deschiderea celei de-a 8–a sesiuni de depunere a dosarelor pentru preluarea în administrare a ariilor naturale protejate.</a:t>
            </a:r>
          </a:p>
          <a:p>
            <a:pPr lvl="0" indent="-69850" algn="l">
              <a:lnSpc>
                <a:spcPct val="110000"/>
              </a:lnSpc>
              <a:buSzPct val="45833"/>
            </a:pPr>
            <a:endParaRPr lang="ro-RO" dirty="0">
              <a:solidFill>
                <a:schemeClr val="bg1"/>
              </a:solidFill>
            </a:endParaRPr>
          </a:p>
          <a:p>
            <a:pPr lvl="0" indent="-69850" algn="l">
              <a:lnSpc>
                <a:spcPct val="110000"/>
              </a:lnSpc>
              <a:buSzPct val="45833"/>
            </a:pPr>
            <a:r>
              <a:rPr lang="ro-RO" dirty="0">
                <a:solidFill>
                  <a:schemeClr val="bg1"/>
                </a:solidFill>
              </a:rPr>
              <a:t>06.01.2017 - Agenția de Management al Destinației Bihor, în parteneriat cu APS Aqua </a:t>
            </a:r>
            <a:r>
              <a:rPr lang="ro-RO" dirty="0" err="1">
                <a:solidFill>
                  <a:schemeClr val="bg1"/>
                </a:solidFill>
              </a:rPr>
              <a:t>Crisius</a:t>
            </a:r>
            <a:r>
              <a:rPr lang="ro-RO" dirty="0">
                <a:solidFill>
                  <a:schemeClr val="bg1"/>
                </a:solidFill>
              </a:rPr>
              <a:t> și Asociația „Grupul MILVUS”, cu sprijinul esențial al Consiliului Județean Bihor a depus dosarul de candidatură pentru preluarea în administrare a Parcului Natural Cefa, împreună cu ROSCI0025 Cefa, ROSCI0387 Salonta, ROSPA0097 Pescăria CEFA – Pădurea </a:t>
            </a:r>
            <a:r>
              <a:rPr lang="ro-RO" dirty="0" err="1">
                <a:solidFill>
                  <a:schemeClr val="bg1"/>
                </a:solidFill>
              </a:rPr>
              <a:t>Rădvani</a:t>
            </a:r>
            <a:r>
              <a:rPr lang="ro-RO" dirty="0">
                <a:solidFill>
                  <a:schemeClr val="bg1"/>
                </a:solidFill>
              </a:rPr>
              <a:t> și rezervația naturală 2194 Colonia de păsări de la pădurea </a:t>
            </a:r>
            <a:r>
              <a:rPr lang="ro-RO" dirty="0" err="1">
                <a:solidFill>
                  <a:schemeClr val="bg1"/>
                </a:solidFill>
              </a:rPr>
              <a:t>Rădvani</a:t>
            </a:r>
            <a:r>
              <a:rPr lang="ro-RO" dirty="0">
                <a:solidFill>
                  <a:schemeClr val="bg1"/>
                </a:solidFill>
              </a:rPr>
              <a:t>.</a:t>
            </a:r>
            <a:endParaRPr lang="ro-RO" cap="small" dirty="0">
              <a:solidFill>
                <a:schemeClr val="bg1"/>
              </a:solidFill>
            </a:endParaRPr>
          </a:p>
          <a:p>
            <a:pPr lvl="0" indent="-69850" algn="l">
              <a:lnSpc>
                <a:spcPct val="110000"/>
              </a:lnSpc>
              <a:buSzPct val="45833"/>
            </a:pPr>
            <a:endParaRPr dirty="0"/>
          </a:p>
          <a:p>
            <a:pPr marL="0" marR="0" lvl="0" indent="0" algn="l" rtl="0">
              <a:lnSpc>
                <a:spcPct val="110000"/>
              </a:lnSpc>
              <a:spcBef>
                <a:spcPts val="1000"/>
              </a:spcBef>
              <a:buClr>
                <a:schemeClr val="dk1"/>
              </a:buClr>
              <a:buSzPct val="25000"/>
              <a:buFont typeface="Arial"/>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gn="l">
              <a:lnSpc>
                <a:spcPct val="110000"/>
              </a:lnSpc>
              <a:buSzPct val="45833"/>
            </a:pPr>
            <a:endParaRPr lang="ro-RO" dirty="0">
              <a:solidFill>
                <a:schemeClr val="bg1"/>
              </a:solidFill>
            </a:endParaRPr>
          </a:p>
          <a:p>
            <a:pPr lvl="0" indent="-69850" algn="l">
              <a:lnSpc>
                <a:spcPct val="110000"/>
              </a:lnSpc>
              <a:buSzPct val="45833"/>
            </a:pPr>
            <a:r>
              <a:rPr lang="ro-RO" dirty="0">
                <a:solidFill>
                  <a:schemeClr val="bg1"/>
                </a:solidFill>
              </a:rPr>
              <a:t>În data de 02 februarie 2017 Ministerul Mediului a publicat lista rezultatelor evaluării dosarelor de candidatură din sesiunea a VIII-a de atribuire în administrare a ariilor naturale protejate</a:t>
            </a:r>
          </a:p>
          <a:p>
            <a:pPr lvl="0" indent="-69850" algn="l">
              <a:lnSpc>
                <a:spcPct val="110000"/>
              </a:lnSpc>
              <a:buSzPct val="45833"/>
            </a:pPr>
            <a:endParaRPr lang="ro-RO" dirty="0">
              <a:solidFill>
                <a:schemeClr val="bg1"/>
              </a:solidFill>
            </a:endParaRPr>
          </a:p>
          <a:p>
            <a:pPr lvl="0" indent="-69850" algn="l">
              <a:lnSpc>
                <a:spcPct val="110000"/>
              </a:lnSpc>
              <a:buSzPct val="45833"/>
            </a:pPr>
            <a:r>
              <a:rPr lang="ro-RO" dirty="0">
                <a:solidFill>
                  <a:schemeClr val="bg1"/>
                </a:solidFill>
              </a:rPr>
              <a:t>Asocierea dintre Agenția de Management al Destinației Bihor, APS Aqua </a:t>
            </a:r>
            <a:r>
              <a:rPr lang="ro-RO" dirty="0" err="1">
                <a:solidFill>
                  <a:schemeClr val="bg1"/>
                </a:solidFill>
              </a:rPr>
              <a:t>Crisius</a:t>
            </a:r>
            <a:r>
              <a:rPr lang="ro-RO" dirty="0">
                <a:solidFill>
                  <a:schemeClr val="bg1"/>
                </a:solidFill>
              </a:rPr>
              <a:t> și Asociația „Grupul MILVUS”, a obținut 125 puncte și a fost declarată admisă, urmând a fi semnat Contractul de Administrare.</a:t>
            </a:r>
          </a:p>
          <a:p>
            <a:pPr lvl="0" indent="-69850" algn="l">
              <a:lnSpc>
                <a:spcPct val="110000"/>
              </a:lnSpc>
              <a:buSzPct val="45833"/>
            </a:pPr>
            <a:endParaRPr lang="ro-RO" cap="small" dirty="0">
              <a:solidFill>
                <a:schemeClr val="bg1"/>
              </a:solidFill>
            </a:endParaRP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2176799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gn="l">
              <a:lnSpc>
                <a:spcPct val="110000"/>
              </a:lnSpc>
              <a:buSzPct val="45833"/>
            </a:pPr>
            <a:r>
              <a:rPr lang="ro-RO" dirty="0">
                <a:solidFill>
                  <a:schemeClr val="bg1"/>
                </a:solidFill>
              </a:rPr>
              <a:t>Conform legislației în vigoare, administratorul este obligat să realizeze structura de administrare cu personalitate juridică, după caz, în termen de maximum 6 luni de la data semnării contractului de administrare;</a:t>
            </a:r>
          </a:p>
          <a:p>
            <a:pPr lvl="0" indent="-69850" algn="l">
              <a:lnSpc>
                <a:spcPct val="110000"/>
              </a:lnSpc>
              <a:buSzPct val="45833"/>
            </a:pPr>
            <a:endParaRPr lang="ro-RO" dirty="0">
              <a:solidFill>
                <a:schemeClr val="bg1"/>
              </a:solidFill>
            </a:endParaRPr>
          </a:p>
          <a:p>
            <a:pPr lvl="0" indent="-69850" algn="l">
              <a:lnSpc>
                <a:spcPct val="110000"/>
              </a:lnSpc>
              <a:buSzPct val="45833"/>
            </a:pPr>
            <a:endParaRPr lang="ro-RO" cap="small" dirty="0">
              <a:solidFill>
                <a:schemeClr val="bg1"/>
              </a:solidFill>
            </a:endParaRP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1017205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gn="l">
              <a:lnSpc>
                <a:spcPct val="110000"/>
              </a:lnSpc>
              <a:buSzPct val="45833"/>
            </a:pPr>
            <a:r>
              <a:rPr lang="ro-RO" dirty="0">
                <a:solidFill>
                  <a:schemeClr val="bg1"/>
                </a:solidFill>
              </a:rPr>
              <a:t>Conform planului de acțiune depus, în perioada premergătoare realizării și aprobării Planului de Management, activitățile de management al Parcului Natural Cefa se vor desfășura pe mai multe axe:</a:t>
            </a:r>
          </a:p>
          <a:p>
            <a:pPr lvl="0" indent="-69850" algn="l">
              <a:lnSpc>
                <a:spcPct val="110000"/>
              </a:lnSpc>
              <a:buSzPct val="45833"/>
            </a:pPr>
            <a:endParaRPr lang="ro-RO" dirty="0">
              <a:solidFill>
                <a:schemeClr val="bg1"/>
              </a:solidFill>
            </a:endParaRPr>
          </a:p>
          <a:p>
            <a:pPr lvl="0" indent="-69850" algn="l">
              <a:lnSpc>
                <a:spcPct val="110000"/>
              </a:lnSpc>
              <a:buSzPct val="45833"/>
            </a:pPr>
            <a:r>
              <a:rPr lang="ro-RO" dirty="0">
                <a:solidFill>
                  <a:schemeClr val="bg1"/>
                </a:solidFill>
              </a:rPr>
              <a:t>1. </a:t>
            </a:r>
            <a:r>
              <a:rPr lang="it-IT" dirty="0">
                <a:solidFill>
                  <a:schemeClr val="bg1"/>
                </a:solidFill>
              </a:rPr>
              <a:t>Axa 1- Stabilire limite, informare, acces</a:t>
            </a:r>
            <a:endParaRPr lang="ro-RO" dirty="0">
              <a:solidFill>
                <a:schemeClr val="bg1"/>
              </a:solidFill>
            </a:endParaRPr>
          </a:p>
          <a:p>
            <a:pPr lvl="0" indent="-69850" algn="l">
              <a:lnSpc>
                <a:spcPct val="110000"/>
              </a:lnSpc>
              <a:buSzPct val="45833"/>
            </a:pPr>
            <a:r>
              <a:rPr lang="ro-RO" dirty="0">
                <a:solidFill>
                  <a:schemeClr val="bg1"/>
                </a:solidFill>
              </a:rPr>
              <a:t>2. Axa 2 - Turism responsabil și managementul vizitatorilor</a:t>
            </a:r>
          </a:p>
          <a:p>
            <a:pPr lvl="0" indent="-69850" algn="l">
              <a:lnSpc>
                <a:spcPct val="110000"/>
              </a:lnSpc>
              <a:buSzPct val="45833"/>
            </a:pPr>
            <a:r>
              <a:rPr lang="ro-RO" dirty="0">
                <a:solidFill>
                  <a:schemeClr val="bg1"/>
                </a:solidFill>
              </a:rPr>
              <a:t>3. Axa 3 - Control și pază</a:t>
            </a:r>
          </a:p>
          <a:p>
            <a:pPr lvl="0" indent="-69850" algn="l">
              <a:lnSpc>
                <a:spcPct val="110000"/>
              </a:lnSpc>
              <a:buSzPct val="45833"/>
            </a:pPr>
            <a:r>
              <a:rPr lang="ro-RO" dirty="0">
                <a:solidFill>
                  <a:schemeClr val="bg1"/>
                </a:solidFill>
              </a:rPr>
              <a:t>4. </a:t>
            </a:r>
            <a:r>
              <a:rPr lang="pt-BR" dirty="0">
                <a:solidFill>
                  <a:schemeClr val="bg1"/>
                </a:solidFill>
              </a:rPr>
              <a:t>Axa 4</a:t>
            </a:r>
            <a:r>
              <a:rPr lang="ro-RO" dirty="0">
                <a:solidFill>
                  <a:schemeClr val="bg1"/>
                </a:solidFill>
              </a:rPr>
              <a:t> </a:t>
            </a:r>
            <a:r>
              <a:rPr lang="pt-BR" dirty="0">
                <a:solidFill>
                  <a:schemeClr val="bg1"/>
                </a:solidFill>
              </a:rPr>
              <a:t>- Activități educative și de conștientizare</a:t>
            </a:r>
            <a:endParaRPr lang="ro-RO" dirty="0">
              <a:solidFill>
                <a:schemeClr val="bg1"/>
              </a:solidFill>
            </a:endParaRPr>
          </a:p>
          <a:p>
            <a:pPr lvl="0" indent="-69850" algn="l">
              <a:lnSpc>
                <a:spcPct val="110000"/>
              </a:lnSpc>
              <a:buSzPct val="45833"/>
            </a:pPr>
            <a:r>
              <a:rPr lang="ro-RO" dirty="0">
                <a:solidFill>
                  <a:schemeClr val="bg1"/>
                </a:solidFill>
              </a:rPr>
              <a:t>5. Axa 5 - Relația cu comunitățile și implicarea lor</a:t>
            </a:r>
          </a:p>
          <a:p>
            <a:pPr lvl="0" indent="-69850" algn="l">
              <a:lnSpc>
                <a:spcPct val="110000"/>
              </a:lnSpc>
              <a:buSzPct val="45833"/>
            </a:pPr>
            <a:endParaRPr lang="ro-RO" dirty="0">
              <a:solidFill>
                <a:schemeClr val="bg1"/>
              </a:solidFill>
            </a:endParaRPr>
          </a:p>
          <a:p>
            <a:pPr lvl="0" indent="-69850" algn="l">
              <a:lnSpc>
                <a:spcPct val="110000"/>
              </a:lnSpc>
              <a:buSzPct val="45833"/>
            </a:pPr>
            <a:endParaRPr lang="ro-RO" cap="small" dirty="0">
              <a:solidFill>
                <a:schemeClr val="bg1"/>
              </a:solidFill>
            </a:endParaRP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1816227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gn="l">
              <a:lnSpc>
                <a:spcPct val="110000"/>
              </a:lnSpc>
              <a:buSzPct val="45833"/>
            </a:pPr>
            <a:r>
              <a:rPr lang="ro-RO" dirty="0">
                <a:solidFill>
                  <a:schemeClr val="bg1"/>
                </a:solidFill>
              </a:rPr>
              <a:t>1. </a:t>
            </a:r>
            <a:r>
              <a:rPr lang="it-IT" dirty="0">
                <a:solidFill>
                  <a:schemeClr val="bg1"/>
                </a:solidFill>
              </a:rPr>
              <a:t>Axa 1</a:t>
            </a:r>
            <a:r>
              <a:rPr lang="ro-RO" dirty="0">
                <a:solidFill>
                  <a:schemeClr val="bg1"/>
                </a:solidFill>
              </a:rPr>
              <a:t> </a:t>
            </a:r>
            <a:r>
              <a:rPr lang="it-IT" dirty="0">
                <a:solidFill>
                  <a:schemeClr val="bg1"/>
                </a:solidFill>
              </a:rPr>
              <a:t>- Stabilire limite, informare, acces</a:t>
            </a:r>
            <a:endParaRPr lang="ro-RO" dirty="0">
              <a:solidFill>
                <a:schemeClr val="bg1"/>
              </a:solidFill>
            </a:endParaRPr>
          </a:p>
          <a:p>
            <a:pPr lvl="0" indent="-69850" algn="l">
              <a:lnSpc>
                <a:spcPct val="110000"/>
              </a:lnSpc>
              <a:buSzPct val="45833"/>
            </a:pPr>
            <a:r>
              <a:rPr lang="ro-RO" dirty="0">
                <a:solidFill>
                  <a:schemeClr val="bg1"/>
                </a:solidFill>
              </a:rPr>
              <a:t>	- amplasarea de marcaje și panouri informative pentru delimitarea ariei protejate, a zonelor de protecție strictă și a zonelor de acces public</a:t>
            </a:r>
          </a:p>
          <a:p>
            <a:pPr lvl="0" indent="-69850" algn="l">
              <a:lnSpc>
                <a:spcPct val="110000"/>
              </a:lnSpc>
              <a:buSzPct val="45833"/>
            </a:pPr>
            <a:r>
              <a:rPr lang="ro-RO" dirty="0">
                <a:solidFill>
                  <a:schemeClr val="bg1"/>
                </a:solidFill>
              </a:rPr>
              <a:t>	- amplasarea de panouri de informare cu privire la speciile din parcul natural și evidențierea speciilor protejate</a:t>
            </a:r>
          </a:p>
          <a:p>
            <a:pPr lvl="0" indent="-69850" algn="l">
              <a:lnSpc>
                <a:spcPct val="110000"/>
              </a:lnSpc>
              <a:buSzPct val="45833"/>
            </a:pPr>
            <a:r>
              <a:rPr lang="ro-RO" dirty="0">
                <a:solidFill>
                  <a:schemeClr val="bg1"/>
                </a:solidFill>
              </a:rPr>
              <a:t>	- amplasarea de bariere pentru îngrădirea accesului în zonele unde se practică braconajul și pășunatul intensiv</a:t>
            </a:r>
          </a:p>
          <a:p>
            <a:pPr lvl="0" indent="-69850" algn="l">
              <a:lnSpc>
                <a:spcPct val="110000"/>
              </a:lnSpc>
              <a:buSzPct val="45833"/>
            </a:pPr>
            <a:endParaRPr lang="ro-RO" dirty="0">
              <a:solidFill>
                <a:schemeClr val="bg1"/>
              </a:solidFill>
            </a:endParaRPr>
          </a:p>
          <a:p>
            <a:pPr lvl="0" indent="-69850" algn="l">
              <a:lnSpc>
                <a:spcPct val="110000"/>
              </a:lnSpc>
              <a:buSzPct val="45833"/>
            </a:pPr>
            <a:endParaRPr lang="ro-RO" cap="small" dirty="0">
              <a:solidFill>
                <a:schemeClr val="bg1"/>
              </a:solidFill>
            </a:endParaRP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1591706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gn="l">
              <a:lnSpc>
                <a:spcPct val="110000"/>
              </a:lnSpc>
              <a:buSzPct val="45833"/>
            </a:pPr>
            <a:r>
              <a:rPr lang="ro-RO" dirty="0">
                <a:solidFill>
                  <a:schemeClr val="bg1"/>
                </a:solidFill>
              </a:rPr>
              <a:t>2. Axa 2 - Turism responsabil și managementul vizitatorilor</a:t>
            </a:r>
          </a:p>
          <a:p>
            <a:pPr lvl="0" indent="-69850" algn="l">
              <a:lnSpc>
                <a:spcPct val="110000"/>
              </a:lnSpc>
              <a:buSzPct val="45833"/>
            </a:pPr>
            <a:endParaRPr lang="ro-RO" dirty="0">
              <a:solidFill>
                <a:schemeClr val="bg1"/>
              </a:solidFill>
            </a:endParaRPr>
          </a:p>
          <a:p>
            <a:pPr lvl="0" indent="-69850" algn="l">
              <a:lnSpc>
                <a:spcPct val="110000"/>
              </a:lnSpc>
              <a:buSzPct val="45833"/>
            </a:pPr>
            <a:r>
              <a:rPr lang="ro-RO" dirty="0">
                <a:solidFill>
                  <a:schemeClr val="bg1"/>
                </a:solidFill>
              </a:rPr>
              <a:t>Este necesara dezvoltarea turismului atât din punct de vedere </a:t>
            </a:r>
            <a:r>
              <a:rPr lang="ro-RO" dirty="0" err="1">
                <a:solidFill>
                  <a:schemeClr val="bg1"/>
                </a:solidFill>
              </a:rPr>
              <a:t>socio</a:t>
            </a:r>
            <a:r>
              <a:rPr lang="ro-RO" dirty="0">
                <a:solidFill>
                  <a:schemeClr val="bg1"/>
                </a:solidFill>
              </a:rPr>
              <a:t>-economic cât și pentru dezvoltarea zonei și a regiunii. Aceasta dezvoltare trebuie însă făcută controlat, pentru a nu </a:t>
            </a:r>
            <a:r>
              <a:rPr lang="ro-RO" dirty="0" err="1">
                <a:solidFill>
                  <a:schemeClr val="bg1"/>
                </a:solidFill>
              </a:rPr>
              <a:t>impiedica</a:t>
            </a:r>
            <a:r>
              <a:rPr lang="ro-RO" dirty="0">
                <a:solidFill>
                  <a:schemeClr val="bg1"/>
                </a:solidFill>
              </a:rPr>
              <a:t> sau afecta în vreun fel conservarea </a:t>
            </a:r>
            <a:r>
              <a:rPr lang="ro-RO" dirty="0" err="1">
                <a:solidFill>
                  <a:schemeClr val="bg1"/>
                </a:solidFill>
              </a:rPr>
              <a:t>biodiverstății</a:t>
            </a:r>
            <a:r>
              <a:rPr lang="ro-RO" dirty="0">
                <a:solidFill>
                  <a:schemeClr val="bg1"/>
                </a:solidFill>
              </a:rPr>
              <a:t>, se dorește promovarea </a:t>
            </a:r>
            <a:r>
              <a:rPr lang="ro-RO" dirty="0" err="1">
                <a:solidFill>
                  <a:schemeClr val="bg1"/>
                </a:solidFill>
              </a:rPr>
              <a:t>eco</a:t>
            </a:r>
            <a:r>
              <a:rPr lang="ro-RO" dirty="0">
                <a:solidFill>
                  <a:schemeClr val="bg1"/>
                </a:solidFill>
              </a:rPr>
              <a:t>-turismului, respectarea statutului parcului, promovarea și stimularea </a:t>
            </a:r>
            <a:r>
              <a:rPr lang="ro-RO" dirty="0" err="1">
                <a:solidFill>
                  <a:schemeClr val="bg1"/>
                </a:solidFill>
              </a:rPr>
              <a:t>investitiilor</a:t>
            </a:r>
            <a:r>
              <a:rPr lang="ro-RO" dirty="0">
                <a:solidFill>
                  <a:schemeClr val="bg1"/>
                </a:solidFill>
              </a:rPr>
              <a:t> care ocrotesc și </a:t>
            </a:r>
            <a:r>
              <a:rPr lang="ro-RO" dirty="0" err="1">
                <a:solidFill>
                  <a:schemeClr val="bg1"/>
                </a:solidFill>
              </a:rPr>
              <a:t>sustin</a:t>
            </a:r>
            <a:r>
              <a:rPr lang="ro-RO" dirty="0">
                <a:solidFill>
                  <a:schemeClr val="bg1"/>
                </a:solidFill>
              </a:rPr>
              <a:t> modul responsabil de a face turism. </a:t>
            </a:r>
          </a:p>
          <a:p>
            <a:pPr lvl="0" indent="-69850" algn="l">
              <a:lnSpc>
                <a:spcPct val="110000"/>
              </a:lnSpc>
              <a:buSzPct val="45833"/>
            </a:pPr>
            <a:endParaRPr lang="ro-RO" cap="small" dirty="0">
              <a:solidFill>
                <a:schemeClr val="bg1"/>
              </a:solidFill>
            </a:endParaRP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1125406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gn="l">
              <a:lnSpc>
                <a:spcPct val="110000"/>
              </a:lnSpc>
              <a:buSzPct val="45833"/>
            </a:pPr>
            <a:r>
              <a:rPr lang="ro-RO" dirty="0">
                <a:solidFill>
                  <a:schemeClr val="bg1"/>
                </a:solidFill>
              </a:rPr>
              <a:t>3. Axa 3 - Control și pază</a:t>
            </a:r>
          </a:p>
          <a:p>
            <a:pPr lvl="0" indent="-69850" algn="l">
              <a:lnSpc>
                <a:spcPct val="110000"/>
              </a:lnSpc>
              <a:buSzPct val="45833"/>
            </a:pPr>
            <a:r>
              <a:rPr lang="ro-RO" dirty="0">
                <a:solidFill>
                  <a:schemeClr val="bg1"/>
                </a:solidFill>
              </a:rPr>
              <a:t>	- Controlul și paza vor fi asigurate în principal de </a:t>
            </a:r>
            <a:r>
              <a:rPr lang="ro-RO" dirty="0" err="1">
                <a:solidFill>
                  <a:schemeClr val="bg1"/>
                </a:solidFill>
              </a:rPr>
              <a:t>rangerii</a:t>
            </a:r>
            <a:r>
              <a:rPr lang="ro-RO" dirty="0">
                <a:solidFill>
                  <a:schemeClr val="bg1"/>
                </a:solidFill>
              </a:rPr>
              <a:t> parcului. Se vor face patrulări regulate, pe diferite trasee stabilite din parc, în locurile special amenajate pentru public dar și în cele greu accesibile. </a:t>
            </a:r>
          </a:p>
          <a:p>
            <a:pPr lvl="0" indent="-69850" algn="l">
              <a:lnSpc>
                <a:spcPct val="110000"/>
              </a:lnSpc>
              <a:buSzPct val="45833"/>
            </a:pPr>
            <a:r>
              <a:rPr lang="ro-RO" dirty="0">
                <a:solidFill>
                  <a:schemeClr val="bg1"/>
                </a:solidFill>
              </a:rPr>
              <a:t>	- </a:t>
            </a:r>
            <a:r>
              <a:rPr lang="ro-RO" dirty="0" err="1">
                <a:solidFill>
                  <a:schemeClr val="bg1"/>
                </a:solidFill>
              </a:rPr>
              <a:t>Rangerii</a:t>
            </a:r>
            <a:r>
              <a:rPr lang="ro-RO" dirty="0">
                <a:solidFill>
                  <a:schemeClr val="bg1"/>
                </a:solidFill>
              </a:rPr>
              <a:t> vor avea responsabilitatea supravegherii parcului, împreună cu reprezentanți ai instituțiilor ce activează deja în zona, încercându-se o cât mai buna armonizare a acțiunilor.</a:t>
            </a:r>
          </a:p>
          <a:p>
            <a:pPr lvl="0" indent="-69850" algn="l">
              <a:lnSpc>
                <a:spcPct val="110000"/>
              </a:lnSpc>
              <a:buSzPct val="45833"/>
            </a:pPr>
            <a:endParaRPr lang="ro-RO" cap="small" dirty="0">
              <a:solidFill>
                <a:schemeClr val="bg1"/>
              </a:solidFill>
            </a:endParaRP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3077218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gn="l">
              <a:lnSpc>
                <a:spcPct val="110000"/>
              </a:lnSpc>
              <a:buSzPct val="45833"/>
            </a:pPr>
            <a:r>
              <a:rPr lang="ro-RO" dirty="0">
                <a:solidFill>
                  <a:schemeClr val="bg1"/>
                </a:solidFill>
              </a:rPr>
              <a:t>4. </a:t>
            </a:r>
            <a:r>
              <a:rPr lang="pt-BR" dirty="0">
                <a:solidFill>
                  <a:schemeClr val="bg1"/>
                </a:solidFill>
              </a:rPr>
              <a:t>Axa 4</a:t>
            </a:r>
            <a:r>
              <a:rPr lang="ro-RO" dirty="0">
                <a:solidFill>
                  <a:schemeClr val="bg1"/>
                </a:solidFill>
              </a:rPr>
              <a:t> </a:t>
            </a:r>
            <a:r>
              <a:rPr lang="pt-BR" dirty="0">
                <a:solidFill>
                  <a:schemeClr val="bg1"/>
                </a:solidFill>
              </a:rPr>
              <a:t>- Activități educative și de conștientizare</a:t>
            </a:r>
            <a:endParaRPr lang="ro-RO" dirty="0">
              <a:solidFill>
                <a:schemeClr val="bg1"/>
              </a:solidFill>
            </a:endParaRPr>
          </a:p>
          <a:p>
            <a:pPr lvl="0" indent="-69850" algn="l">
              <a:lnSpc>
                <a:spcPct val="110000"/>
              </a:lnSpc>
              <a:buSzPct val="45833"/>
            </a:pPr>
            <a:r>
              <a:rPr lang="ro-RO" dirty="0">
                <a:solidFill>
                  <a:schemeClr val="bg1"/>
                </a:solidFill>
              </a:rPr>
              <a:t>	- Se urmărește dezvoltarea și educarea conștiinței ecologice a oamenilor în așa fel încât aceștia să devină conștienți de locul și rolul lor în natură. </a:t>
            </a:r>
          </a:p>
          <a:p>
            <a:pPr lvl="0" indent="-69850" algn="l">
              <a:lnSpc>
                <a:spcPct val="110000"/>
              </a:lnSpc>
              <a:buSzPct val="45833"/>
            </a:pPr>
            <a:r>
              <a:rPr lang="ro-RO" dirty="0">
                <a:solidFill>
                  <a:schemeClr val="bg1"/>
                </a:solidFill>
              </a:rPr>
              <a:t>Grupurile țintă sunt: </a:t>
            </a:r>
          </a:p>
          <a:p>
            <a:pPr lvl="0" indent="-69850" algn="l">
              <a:lnSpc>
                <a:spcPct val="110000"/>
              </a:lnSpc>
              <a:buSzPct val="45833"/>
            </a:pPr>
            <a:r>
              <a:rPr lang="ro-RO" dirty="0">
                <a:solidFill>
                  <a:schemeClr val="bg1"/>
                </a:solidFill>
              </a:rPr>
              <a:t>	- Copii;</a:t>
            </a:r>
          </a:p>
          <a:p>
            <a:pPr lvl="0" indent="-69850" algn="l">
              <a:lnSpc>
                <a:spcPct val="110000"/>
              </a:lnSpc>
              <a:buSzPct val="45833"/>
            </a:pPr>
            <a:r>
              <a:rPr lang="ro-RO" dirty="0">
                <a:solidFill>
                  <a:schemeClr val="bg1"/>
                </a:solidFill>
              </a:rPr>
              <a:t>	- Comunități locale;</a:t>
            </a:r>
          </a:p>
          <a:p>
            <a:pPr lvl="0" indent="-69850" algn="l">
              <a:lnSpc>
                <a:spcPct val="110000"/>
              </a:lnSpc>
              <a:buSzPct val="45833"/>
            </a:pPr>
            <a:r>
              <a:rPr lang="ro-RO" dirty="0">
                <a:solidFill>
                  <a:schemeClr val="bg1"/>
                </a:solidFill>
              </a:rPr>
              <a:t>	- Cercetători/oameni de știință;</a:t>
            </a:r>
          </a:p>
          <a:p>
            <a:pPr lvl="0" indent="-69850" algn="l">
              <a:lnSpc>
                <a:spcPct val="110000"/>
              </a:lnSpc>
              <a:buSzPct val="45833"/>
            </a:pPr>
            <a:r>
              <a:rPr lang="ro-RO" dirty="0">
                <a:solidFill>
                  <a:schemeClr val="bg1"/>
                </a:solidFill>
              </a:rPr>
              <a:t>	- Turiști; vizitatori</a:t>
            </a:r>
          </a:p>
          <a:p>
            <a:pPr lvl="0" indent="-69850" algn="l">
              <a:lnSpc>
                <a:spcPct val="110000"/>
              </a:lnSpc>
              <a:buSzPct val="45833"/>
            </a:pPr>
            <a:r>
              <a:rPr lang="ro-RO" dirty="0">
                <a:solidFill>
                  <a:schemeClr val="bg1"/>
                </a:solidFill>
              </a:rPr>
              <a:t>	- Mass-media pentru informarea publicului larg (din alte categorii decât cele menționate anterior).</a:t>
            </a:r>
          </a:p>
          <a:p>
            <a:pPr lvl="0" indent="-69850" algn="l">
              <a:lnSpc>
                <a:spcPct val="110000"/>
              </a:lnSpc>
              <a:buSzPct val="45833"/>
            </a:pPr>
            <a:endParaRPr lang="ro-RO" dirty="0">
              <a:solidFill>
                <a:schemeClr val="bg1"/>
              </a:solidFill>
            </a:endParaRPr>
          </a:p>
          <a:p>
            <a:pPr lvl="0" indent="-69850" algn="l">
              <a:lnSpc>
                <a:spcPct val="110000"/>
              </a:lnSpc>
              <a:buSzPct val="45833"/>
            </a:pPr>
            <a:endParaRPr lang="ro-RO" cap="small" dirty="0">
              <a:solidFill>
                <a:schemeClr val="bg1"/>
              </a:solidFill>
            </a:endParaRP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1131117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406769"/>
            <a:ext cx="8724000" cy="5286206"/>
          </a:xfrm>
          <a:prstGeom prst="rect">
            <a:avLst/>
          </a:prstGeom>
          <a:noFill/>
          <a:ln>
            <a:noFill/>
          </a:ln>
        </p:spPr>
        <p:txBody>
          <a:bodyPr lIns="91425" tIns="45700" rIns="91425" bIns="45700" anchor="t" anchorCtr="0">
            <a:noAutofit/>
          </a:bodyPr>
          <a:lstStyle/>
          <a:p>
            <a:pPr lvl="0" indent="-69850" algn="l">
              <a:lnSpc>
                <a:spcPct val="110000"/>
              </a:lnSpc>
              <a:buSzPct val="45833"/>
            </a:pPr>
            <a:r>
              <a:rPr lang="ro-RO" dirty="0">
                <a:solidFill>
                  <a:schemeClr val="bg1"/>
                </a:solidFill>
              </a:rPr>
              <a:t>5. Axa 5 - Relația cu comunitățile și implicarea lor</a:t>
            </a:r>
          </a:p>
          <a:p>
            <a:pPr lvl="0" indent="-69850" algn="l">
              <a:lnSpc>
                <a:spcPct val="110000"/>
              </a:lnSpc>
              <a:buSzPct val="45833"/>
            </a:pPr>
            <a:r>
              <a:rPr lang="ro-RO" cap="small" dirty="0">
                <a:solidFill>
                  <a:schemeClr val="bg1"/>
                </a:solidFill>
              </a:rPr>
              <a:t>	</a:t>
            </a:r>
            <a:r>
              <a:rPr lang="ro-RO" dirty="0">
                <a:solidFill>
                  <a:schemeClr val="bg1"/>
                </a:solidFill>
              </a:rPr>
              <a:t>- Informarea și conștientizarea localnicilor cu privire la problemele de mediu și la importanța zonelor protejate, respectiv a existentei Parcului și conservarea biodiversității, reprezintă una din acțiunile foarte importante, mai ales pentru că deschide noi oportunități de dezvoltare economica și sociala cu condiționate de păstrarea echilibrului între acțiuni și efectele lor. </a:t>
            </a: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1458700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Shape 101"/>
          <p:cNvSpPr txBox="1">
            <a:spLocks noGrp="1"/>
          </p:cNvSpPr>
          <p:nvPr>
            <p:ph type="subTitle" idx="1"/>
          </p:nvPr>
        </p:nvSpPr>
        <p:spPr>
          <a:xfrm>
            <a:off x="233275" y="1244075"/>
            <a:ext cx="8724000" cy="5448900"/>
          </a:xfrm>
          <a:prstGeom prst="rect">
            <a:avLst/>
          </a:prstGeom>
          <a:noFill/>
          <a:ln>
            <a:noFill/>
          </a:ln>
        </p:spPr>
        <p:txBody>
          <a:bodyPr lIns="91425" tIns="45700" rIns="91425" bIns="45700" anchor="t" anchorCtr="0">
            <a:noAutofit/>
          </a:bodyPr>
          <a:lstStyle/>
          <a:p>
            <a:pPr lvl="0" indent="-69850">
              <a:lnSpc>
                <a:spcPct val="110000"/>
              </a:lnSpc>
              <a:buSzPct val="45833"/>
            </a:pPr>
            <a:endParaRPr lang="ro-RO" sz="6600" dirty="0">
              <a:solidFill>
                <a:schemeClr val="bg1"/>
              </a:solidFill>
            </a:endParaRPr>
          </a:p>
          <a:p>
            <a:pPr lvl="0" indent="-69850">
              <a:lnSpc>
                <a:spcPct val="110000"/>
              </a:lnSpc>
              <a:buSzPct val="45833"/>
            </a:pPr>
            <a:r>
              <a:rPr lang="ro-RO" sz="6600" dirty="0">
                <a:solidFill>
                  <a:schemeClr val="bg1"/>
                </a:solidFill>
              </a:rPr>
              <a:t>Vă mulțumim!</a:t>
            </a:r>
          </a:p>
          <a:p>
            <a:pPr lvl="0" indent="-69850" algn="l">
              <a:lnSpc>
                <a:spcPct val="110000"/>
              </a:lnSpc>
              <a:buSzPct val="45833"/>
            </a:pPr>
            <a:endParaRPr lang="ro-RO" dirty="0">
              <a:solidFill>
                <a:schemeClr val="bg1"/>
              </a:solidFill>
            </a:endParaRPr>
          </a:p>
          <a:p>
            <a:pPr lvl="0" indent="-69850" algn="l">
              <a:lnSpc>
                <a:spcPct val="110000"/>
              </a:lnSpc>
              <a:buSzPct val="45833"/>
            </a:pPr>
            <a:endParaRPr lang="ro-RO" cap="small" dirty="0">
              <a:solidFill>
                <a:schemeClr val="bg1"/>
              </a:solidFill>
            </a:endParaRPr>
          </a:p>
          <a:p>
            <a:pPr lvl="0" indent="-69850" algn="l">
              <a:lnSpc>
                <a:spcPct val="110000"/>
              </a:lnSpc>
              <a:buSzPct val="45833"/>
            </a:pPr>
            <a:endParaRPr dirty="0">
              <a:solidFill>
                <a:schemeClr val="bg1"/>
              </a:solidFill>
            </a:endParaRPr>
          </a:p>
          <a:p>
            <a:pPr marL="0" marR="0" lvl="0" indent="0" algn="l" rtl="0">
              <a:lnSpc>
                <a:spcPct val="110000"/>
              </a:lnSpc>
              <a:spcBef>
                <a:spcPts val="1000"/>
              </a:spcBef>
              <a:buClr>
                <a:schemeClr val="dk1"/>
              </a:buClr>
              <a:buSzPct val="25000"/>
              <a:buFont typeface="Arial"/>
              <a:buNone/>
            </a:pPr>
            <a:endParaRPr dirty="0">
              <a:solidFill>
                <a:schemeClr val="bg1"/>
              </a:solidFill>
            </a:endParaRPr>
          </a:p>
        </p:txBody>
      </p:sp>
    </p:spTree>
    <p:extLst>
      <p:ext uri="{BB962C8B-B14F-4D97-AF65-F5344CB8AC3E}">
        <p14:creationId xmlns:p14="http://schemas.microsoft.com/office/powerpoint/2010/main" val="3454059366"/>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85</TotalTime>
  <Words>403</Words>
  <Application>Microsoft Office PowerPoint</Application>
  <PresentationFormat>On-screen Show (4:3)</PresentationFormat>
  <Paragraphs>52</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Georgia</vt:lpstr>
      <vt:lpstr>Century Gothic</vt:lpstr>
      <vt:lpstr>Arial</vt:lpstr>
      <vt:lpstr>Wingdings 3</vt:lpstr>
      <vt:lpstr>Calibri</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Razvan Dumbrava</dc:creator>
  <cp:lastModifiedBy>Adrian Simon</cp:lastModifiedBy>
  <cp:revision>12</cp:revision>
  <dcterms:modified xsi:type="dcterms:W3CDTF">2017-02-16T14:03:04Z</dcterms:modified>
</cp:coreProperties>
</file>