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8" r:id="rId5"/>
    <p:sldId id="271" r:id="rId6"/>
    <p:sldId id="268" r:id="rId7"/>
    <p:sldId id="277" r:id="rId8"/>
    <p:sldId id="266" r:id="rId9"/>
    <p:sldId id="267" r:id="rId10"/>
    <p:sldId id="274" r:id="rId11"/>
    <p:sldId id="272" r:id="rId12"/>
    <p:sldId id="270" r:id="rId13"/>
    <p:sldId id="275" r:id="rId14"/>
    <p:sldId id="273" r:id="rId15"/>
    <p:sldId id="276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5" autoAdjust="0"/>
    <p:restoredTop sz="94660"/>
  </p:normalViewPr>
  <p:slideViewPr>
    <p:cSldViewPr snapToGrid="0">
      <p:cViewPr varScale="1">
        <p:scale>
          <a:sx n="86" d="100"/>
          <a:sy n="86" d="100"/>
        </p:scale>
        <p:origin x="138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160CD-2B27-45F0-99E1-C7BF9B35CC36}" type="datetimeFigureOut">
              <a:rPr lang="ro-RO" smtClean="0"/>
              <a:t>23.11.2020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02A87-AFBC-4742-A37D-31839A2736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7042252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160CD-2B27-45F0-99E1-C7BF9B35CC36}" type="datetimeFigureOut">
              <a:rPr lang="ro-RO" smtClean="0"/>
              <a:t>23.11.2020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02A87-AFBC-4742-A37D-31839A2736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584783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160CD-2B27-45F0-99E1-C7BF9B35CC36}" type="datetimeFigureOut">
              <a:rPr lang="ro-RO" smtClean="0"/>
              <a:t>23.11.2020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02A87-AFBC-4742-A37D-31839A2736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167075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160CD-2B27-45F0-99E1-C7BF9B35CC36}" type="datetimeFigureOut">
              <a:rPr lang="ro-RO" smtClean="0"/>
              <a:t>23.11.2020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02A87-AFBC-4742-A37D-31839A2736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64841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160CD-2B27-45F0-99E1-C7BF9B35CC36}" type="datetimeFigureOut">
              <a:rPr lang="ro-RO" smtClean="0"/>
              <a:t>23.11.2020</a:t>
            </a:fld>
            <a:endParaRPr lang="ro-R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02A87-AFBC-4742-A37D-31839A2736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170582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160CD-2B27-45F0-99E1-C7BF9B35CC36}" type="datetimeFigureOut">
              <a:rPr lang="ro-RO" smtClean="0"/>
              <a:t>23.11.2020</a:t>
            </a:fld>
            <a:endParaRPr 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02A87-AFBC-4742-A37D-31839A2736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5174440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160CD-2B27-45F0-99E1-C7BF9B35CC36}" type="datetimeFigureOut">
              <a:rPr lang="ro-RO" smtClean="0"/>
              <a:t>23.11.2020</a:t>
            </a:fld>
            <a:endParaRPr lang="ro-R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02A87-AFBC-4742-A37D-31839A2736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4411975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160CD-2B27-45F0-99E1-C7BF9B35CC36}" type="datetimeFigureOut">
              <a:rPr lang="ro-RO" smtClean="0"/>
              <a:t>23.11.2020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02A87-AFBC-4742-A37D-31839A2736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409578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160CD-2B27-45F0-99E1-C7BF9B35CC36}" type="datetimeFigureOut">
              <a:rPr lang="ro-RO" smtClean="0"/>
              <a:t>23.11.2020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02A87-AFBC-4742-A37D-31839A2736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70039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160CD-2B27-45F0-99E1-C7BF9B35CC36}" type="datetimeFigureOut">
              <a:rPr lang="ro-RO" smtClean="0"/>
              <a:t>23.11.2020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02A87-AFBC-4742-A37D-31839A2736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906339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160CD-2B27-45F0-99E1-C7BF9B35CC36}" type="datetimeFigureOut">
              <a:rPr lang="ro-RO" smtClean="0"/>
              <a:t>23.11.2020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02A87-AFBC-4742-A37D-31839A2736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454155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F160CD-2B27-45F0-99E1-C7BF9B35CC36}" type="datetimeFigureOut">
              <a:rPr lang="ro-RO" smtClean="0"/>
              <a:t>23.11.2020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502A87-AFBC-4742-A37D-31839A2736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883915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6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7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555B3DCC-BF8D-4C1E-8910-E0ADDF6C1D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9950" y="254000"/>
            <a:ext cx="1523998" cy="39528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DDAE5C2-D107-4F5E-86D2-21BB3788B7F2}"/>
              </a:ext>
            </a:extLst>
          </p:cNvPr>
          <p:cNvSpPr txBox="1"/>
          <p:nvPr/>
        </p:nvSpPr>
        <p:spPr>
          <a:xfrm>
            <a:off x="947876" y="220810"/>
            <a:ext cx="627207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o-RO" sz="2400" b="1" dirty="0">
                <a:solidFill>
                  <a:schemeClr val="bg1"/>
                </a:solidFill>
              </a:rPr>
              <a:t>Dotare </a:t>
            </a:r>
            <a:r>
              <a:rPr lang="es-ES" sz="2400" b="1" dirty="0" err="1">
                <a:solidFill>
                  <a:schemeClr val="bg1"/>
                </a:solidFill>
              </a:rPr>
              <a:t>Spitalul</a:t>
            </a:r>
            <a:r>
              <a:rPr lang="es-ES" sz="2400" b="1" dirty="0">
                <a:solidFill>
                  <a:schemeClr val="bg1"/>
                </a:solidFill>
              </a:rPr>
              <a:t> </a:t>
            </a:r>
            <a:r>
              <a:rPr lang="es-ES" sz="2400" b="1" dirty="0" err="1">
                <a:solidFill>
                  <a:schemeClr val="bg1"/>
                </a:solidFill>
              </a:rPr>
              <a:t>Județean</a:t>
            </a:r>
            <a:r>
              <a:rPr lang="es-ES" sz="2400" b="1" dirty="0">
                <a:solidFill>
                  <a:schemeClr val="bg1"/>
                </a:solidFill>
              </a:rPr>
              <a:t> de </a:t>
            </a:r>
            <a:r>
              <a:rPr lang="es-ES" sz="2400" b="1" dirty="0" err="1">
                <a:solidFill>
                  <a:schemeClr val="bg1"/>
                </a:solidFill>
              </a:rPr>
              <a:t>Urgență</a:t>
            </a:r>
            <a:r>
              <a:rPr lang="es-ES" sz="2400" b="1" dirty="0">
                <a:solidFill>
                  <a:schemeClr val="bg1"/>
                </a:solidFill>
              </a:rPr>
              <a:t> Oradea </a:t>
            </a:r>
            <a:endParaRPr lang="en-US" sz="2400" b="1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9BEE8AD-7A03-4F37-BE5A-ECE0B63499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4478" y="1766656"/>
            <a:ext cx="8135043" cy="4322419"/>
          </a:xfrm>
          <a:prstGeom prst="rect">
            <a:avLst/>
          </a:prstGeom>
        </p:spPr>
      </p:pic>
      <p:sp>
        <p:nvSpPr>
          <p:cNvPr id="12" name="Title 11">
            <a:extLst>
              <a:ext uri="{FF2B5EF4-FFF2-40B4-BE49-F238E27FC236}">
                <a16:creationId xmlns:a16="http://schemas.microsoft.com/office/drawing/2014/main" id="{5C6E9ED0-6014-46F6-BDA2-C45B198242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5470" y="1273140"/>
            <a:ext cx="4084468" cy="636569"/>
          </a:xfrm>
        </p:spPr>
        <p:txBody>
          <a:bodyPr>
            <a:normAutofit/>
          </a:bodyPr>
          <a:lstStyle/>
          <a:p>
            <a:r>
              <a:rPr lang="en-US" sz="2000" b="1" dirty="0">
                <a:latin typeface="+mn-lt"/>
              </a:rPr>
              <a:t>25 </a:t>
            </a:r>
            <a:r>
              <a:rPr lang="en-US" sz="2000" b="1" dirty="0" err="1">
                <a:latin typeface="+mn-lt"/>
              </a:rPr>
              <a:t>Noiembrie</a:t>
            </a:r>
            <a:r>
              <a:rPr lang="en-US" sz="2000" b="1" dirty="0">
                <a:latin typeface="+mn-lt"/>
              </a:rPr>
              <a:t> 2020</a:t>
            </a:r>
          </a:p>
        </p:txBody>
      </p:sp>
    </p:spTree>
    <p:extLst>
      <p:ext uri="{BB962C8B-B14F-4D97-AF65-F5344CB8AC3E}">
        <p14:creationId xmlns:p14="http://schemas.microsoft.com/office/powerpoint/2010/main" val="15966413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555B3DCC-BF8D-4C1E-8910-E0ADDF6C1D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9950" y="254000"/>
            <a:ext cx="1523998" cy="395287"/>
          </a:xfrm>
          <a:prstGeom prst="rect">
            <a:avLst/>
          </a:prstGeo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844C933-A28B-450B-8334-4278375818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71853" y="4461010"/>
            <a:ext cx="2423604" cy="646232"/>
          </a:xfrm>
        </p:spPr>
        <p:txBody>
          <a:bodyPr>
            <a:noAutofit/>
          </a:bodyPr>
          <a:lstStyle/>
          <a:p>
            <a:endParaRPr lang="ro-RO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o-RO" sz="12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67F273-630D-4AB1-9BAC-DFFE0C2F7D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7872" y="247989"/>
            <a:ext cx="6364776" cy="64623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8C338AA-C106-48E7-B022-76EAAF24072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32" r="-4404"/>
          <a:stretch/>
        </p:blipFill>
        <p:spPr>
          <a:xfrm>
            <a:off x="4818504" y="1139154"/>
            <a:ext cx="2725442" cy="4134839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29F7394-4330-4150-9AAE-D8FCC3EA832A}"/>
              </a:ext>
            </a:extLst>
          </p:cNvPr>
          <p:cNvSpPr txBox="1"/>
          <p:nvPr/>
        </p:nvSpPr>
        <p:spPr>
          <a:xfrm>
            <a:off x="4701393" y="5403547"/>
            <a:ext cx="328055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latin typeface="+mj-lt"/>
              </a:rPr>
              <a:t>Incubator de transport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89C83C-61B4-4E27-9E3E-2A21F475A86E}"/>
              </a:ext>
            </a:extLst>
          </p:cNvPr>
          <p:cNvSpPr txBox="1"/>
          <p:nvPr/>
        </p:nvSpPr>
        <p:spPr>
          <a:xfrm>
            <a:off x="3528875" y="6098520"/>
            <a:ext cx="48205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latin typeface="+mj-lt"/>
              </a:rPr>
              <a:t>47.097 de Euro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2DF91AB-24F2-4E49-9B83-19C89F48E51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75" r="12777" b="8220"/>
          <a:stretch/>
        </p:blipFill>
        <p:spPr>
          <a:xfrm>
            <a:off x="1328249" y="1032117"/>
            <a:ext cx="2110812" cy="4286606"/>
          </a:xfrm>
          <a:prstGeom prst="rect">
            <a:avLst/>
          </a:prstGeom>
        </p:spPr>
      </p:pic>
      <p:sp>
        <p:nvSpPr>
          <p:cNvPr id="18" name="Title 17">
            <a:extLst>
              <a:ext uri="{FF2B5EF4-FFF2-40B4-BE49-F238E27FC236}">
                <a16:creationId xmlns:a16="http://schemas.microsoft.com/office/drawing/2014/main" id="{89829FFC-B79C-4ABE-A60B-04D6F103D6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1919" y="5450609"/>
            <a:ext cx="2647081" cy="461665"/>
          </a:xfrm>
        </p:spPr>
        <p:txBody>
          <a:bodyPr>
            <a:normAutofit/>
          </a:bodyPr>
          <a:lstStyle/>
          <a:p>
            <a:r>
              <a:rPr lang="en-US" sz="2400" b="1" dirty="0" err="1"/>
              <a:t>Ecograf</a:t>
            </a:r>
            <a:r>
              <a:rPr lang="en-US" sz="2400" b="1" dirty="0"/>
              <a:t> cu 3 sonde</a:t>
            </a:r>
          </a:p>
        </p:txBody>
      </p:sp>
    </p:spTree>
    <p:extLst>
      <p:ext uri="{BB962C8B-B14F-4D97-AF65-F5344CB8AC3E}">
        <p14:creationId xmlns:p14="http://schemas.microsoft.com/office/powerpoint/2010/main" val="42706987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555B3DCC-BF8D-4C1E-8910-E0ADDF6C1D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9950" y="254000"/>
            <a:ext cx="1523998" cy="395287"/>
          </a:xfrm>
          <a:prstGeom prst="rect">
            <a:avLst/>
          </a:prstGeo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844C933-A28B-450B-8334-4278375818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60198" y="254000"/>
            <a:ext cx="4495162" cy="395287"/>
          </a:xfrm>
        </p:spPr>
        <p:txBody>
          <a:bodyPr>
            <a:normAutofit fontScale="62500" lnSpcReduction="20000"/>
          </a:bodyPr>
          <a:lstStyle/>
          <a:p>
            <a:r>
              <a:rPr lang="en-US" sz="4400" b="1" dirty="0">
                <a:solidFill>
                  <a:schemeClr val="bg1"/>
                </a:solidFill>
              </a:rPr>
              <a:t>Dot</a:t>
            </a:r>
            <a:r>
              <a:rPr lang="ro-RO" sz="4400" b="1" dirty="0">
                <a:solidFill>
                  <a:schemeClr val="bg1"/>
                </a:solidFill>
              </a:rPr>
              <a:t>ări anterioare 2014-2019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DA6BA85-F5F7-47A2-B521-09BBAD6EDEE8}"/>
              </a:ext>
            </a:extLst>
          </p:cNvPr>
          <p:cNvSpPr txBox="1"/>
          <p:nvPr/>
        </p:nvSpPr>
        <p:spPr>
          <a:xfrm>
            <a:off x="203200" y="1536174"/>
            <a:ext cx="400304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u="none" strike="noStrike" dirty="0">
                <a:effectLst/>
              </a:rPr>
              <a:t>2  </a:t>
            </a:r>
            <a:r>
              <a:rPr lang="en-US" sz="2400" u="none" strike="noStrike" dirty="0" err="1">
                <a:effectLst/>
              </a:rPr>
              <a:t>Pulsoximetr</a:t>
            </a:r>
            <a:r>
              <a:rPr lang="ro-RO" sz="2400" u="none" strike="noStrike" dirty="0">
                <a:effectLst/>
              </a:rPr>
              <a:t>e</a:t>
            </a:r>
            <a:endParaRPr lang="en-US" sz="2400" u="none" strike="noStrike" dirty="0">
              <a:effectLst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o-RO" sz="2400" dirty="0"/>
              <a:t>2</a:t>
            </a:r>
            <a:r>
              <a:rPr lang="en-US" sz="2400" u="none" strike="noStrike" dirty="0">
                <a:effectLst/>
              </a:rPr>
              <a:t>  </a:t>
            </a:r>
            <a:r>
              <a:rPr lang="en-US" sz="2400" u="none" strike="noStrike" dirty="0" err="1">
                <a:effectLst/>
              </a:rPr>
              <a:t>Bilirubinometr</a:t>
            </a:r>
            <a:r>
              <a:rPr lang="ro-RO" sz="2400" u="none" strike="noStrike" dirty="0">
                <a:effectLst/>
              </a:rPr>
              <a:t>e</a:t>
            </a:r>
            <a:r>
              <a:rPr lang="en-US" sz="2400" u="none" strike="noStrike" dirty="0">
                <a:effectLst/>
              </a:rPr>
              <a:t> </a:t>
            </a:r>
            <a:r>
              <a:rPr lang="en-US" sz="2400" u="none" strike="noStrike" dirty="0" err="1">
                <a:effectLst/>
              </a:rPr>
              <a:t>transcutana</a:t>
            </a:r>
            <a:r>
              <a:rPr lang="ro-RO" sz="2400" u="none" strike="noStrike" dirty="0">
                <a:effectLst/>
              </a:rPr>
              <a:t>te</a:t>
            </a:r>
            <a:endParaRPr lang="en-US" sz="2400" u="none" strike="noStrike" dirty="0">
              <a:effectLst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o-RO" sz="2400" u="none" strike="noStrike" dirty="0">
                <a:effectLst/>
              </a:rPr>
              <a:t>3</a:t>
            </a:r>
            <a:r>
              <a:rPr lang="en-US" sz="2400" u="none" strike="noStrike" dirty="0">
                <a:effectLst/>
              </a:rPr>
              <a:t> x Monito</a:t>
            </a:r>
            <a:r>
              <a:rPr lang="ro-RO" sz="2400" u="none" strike="noStrike" dirty="0">
                <a:effectLst/>
              </a:rPr>
              <a:t>are de funcții vitale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o-RO" sz="2400" u="none" strike="noStrike" dirty="0">
                <a:effectLst/>
              </a:rPr>
              <a:t>2 </a:t>
            </a:r>
            <a:r>
              <a:rPr lang="en-US" sz="2400" u="none" strike="noStrike" dirty="0">
                <a:effectLst/>
              </a:rPr>
              <a:t>x </a:t>
            </a:r>
            <a:r>
              <a:rPr lang="en-US" sz="2400" u="none" strike="noStrike" dirty="0" err="1">
                <a:effectLst/>
              </a:rPr>
              <a:t>Incubato</a:t>
            </a:r>
            <a:r>
              <a:rPr lang="ro-RO" sz="2400" u="none" strike="noStrike" dirty="0">
                <a:effectLst/>
              </a:rPr>
              <a:t>are</a:t>
            </a:r>
            <a:r>
              <a:rPr lang="en-US" sz="2400" u="none" strike="noStrike" dirty="0">
                <a:effectLst/>
              </a:rPr>
              <a:t> </a:t>
            </a:r>
            <a:r>
              <a:rPr lang="en-US" sz="2400" u="none" strike="noStrike" dirty="0" err="1">
                <a:effectLst/>
              </a:rPr>
              <a:t>terapie</a:t>
            </a:r>
            <a:endParaRPr lang="en-US" sz="2400" u="none" strike="noStrike" dirty="0">
              <a:effectLst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u="none" strike="noStrike" dirty="0">
                <a:effectLst/>
              </a:rPr>
              <a:t>1 x Ventilator </a:t>
            </a:r>
            <a:endParaRPr lang="ro-RO" sz="2400" u="none" strike="noStrike" dirty="0">
              <a:effectLst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u="none" strike="noStrike" dirty="0">
                <a:effectLst/>
              </a:rPr>
              <a:t>1 x Monitor </a:t>
            </a:r>
            <a:r>
              <a:rPr lang="ro-RO" sz="2400" dirty="0" err="1"/>
              <a:t>p</a:t>
            </a:r>
            <a:r>
              <a:rPr lang="en-US" sz="2400" u="none" strike="noStrike" dirty="0" err="1">
                <a:effectLst/>
              </a:rPr>
              <a:t>ortabi</a:t>
            </a:r>
            <a:r>
              <a:rPr lang="ro-RO" sz="2400" u="none" strike="noStrike" dirty="0">
                <a:effectLst/>
              </a:rPr>
              <a:t>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u="none" strike="noStrike" dirty="0">
                <a:effectLst/>
              </a:rPr>
              <a:t>1 x Mas</a:t>
            </a:r>
            <a:r>
              <a:rPr lang="ro-RO" sz="2400" u="none" strike="noStrike" dirty="0">
                <a:effectLst/>
              </a:rPr>
              <a:t>ă</a:t>
            </a:r>
            <a:r>
              <a:rPr lang="en-US" sz="2400" u="none" strike="noStrike" dirty="0">
                <a:effectLst/>
              </a:rPr>
              <a:t> de </a:t>
            </a:r>
            <a:r>
              <a:rPr lang="en-US" sz="2400" u="none" strike="noStrike" dirty="0" err="1">
                <a:effectLst/>
              </a:rPr>
              <a:t>resuscitare</a:t>
            </a:r>
            <a:endParaRPr lang="en-US" sz="24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8597CF5-5A60-4588-BEA8-EFE90431784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5975" y="1808480"/>
            <a:ext cx="4527973" cy="3395980"/>
          </a:xfrm>
          <a:prstGeom prst="rect">
            <a:avLst/>
          </a:prstGeom>
        </p:spPr>
      </p:pic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CA52B156-4BF3-454A-B5EA-12E5DC39A2E5}"/>
              </a:ext>
            </a:extLst>
          </p:cNvPr>
          <p:cNvSpPr txBox="1">
            <a:spLocks/>
          </p:cNvSpPr>
          <p:nvPr/>
        </p:nvSpPr>
        <p:spPr>
          <a:xfrm>
            <a:off x="5184558" y="5793107"/>
            <a:ext cx="3177121" cy="3536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o-RO" sz="1800" dirty="0"/>
              <a:t>Valoare totală 76.500 de Euro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3599022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555B3DCC-BF8D-4C1E-8910-E0ADDF6C1D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9950" y="254000"/>
            <a:ext cx="1523998" cy="395287"/>
          </a:xfrm>
          <a:prstGeom prst="rect">
            <a:avLst/>
          </a:prstGeo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844C933-A28B-450B-8334-4278375818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60197" y="254000"/>
            <a:ext cx="5203673" cy="395287"/>
          </a:xfrm>
        </p:spPr>
        <p:txBody>
          <a:bodyPr>
            <a:noAutofit/>
          </a:bodyPr>
          <a:lstStyle/>
          <a:p>
            <a:pPr algn="ctr"/>
            <a:r>
              <a:rPr lang="ro-RO" sz="2000" b="1" dirty="0">
                <a:solidFill>
                  <a:schemeClr val="bg1"/>
                </a:solidFill>
              </a:rPr>
              <a:t>7,4‰ rata mortalității infantile în județul Bihor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CA52B156-4BF3-454A-B5EA-12E5DC39A2E5}"/>
              </a:ext>
            </a:extLst>
          </p:cNvPr>
          <p:cNvSpPr txBox="1">
            <a:spLocks/>
          </p:cNvSpPr>
          <p:nvPr/>
        </p:nvSpPr>
        <p:spPr>
          <a:xfrm>
            <a:off x="5184558" y="5793107"/>
            <a:ext cx="3177121" cy="3536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8421" y="396240"/>
            <a:ext cx="9144000" cy="646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4556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555B3DCC-BF8D-4C1E-8910-E0ADDF6C1D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9950" y="254000"/>
            <a:ext cx="1523998" cy="395287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ED7C0761-A7BA-4E04-82DB-8B3F2A26EE6A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 bwMode="auto">
          <a:xfrm>
            <a:off x="99272" y="451643"/>
            <a:ext cx="680755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o-RO" altLang="ro-RO" sz="2000" b="1" dirty="0">
                <a:solidFill>
                  <a:schemeClr val="bg1"/>
                </a:solidFill>
                <a:latin typeface="+mj-lt"/>
                <a:cs typeface="Calibri" panose="020F0502020204030204" pitchFamily="34" charset="0"/>
              </a:rPr>
              <a:t>Una dintre cele </a:t>
            </a:r>
            <a:r>
              <a:rPr lang="it-IT" altLang="ro-RO" sz="2000" b="1" dirty="0">
                <a:solidFill>
                  <a:schemeClr val="bg1"/>
                </a:solidFill>
                <a:latin typeface="+mj-lt"/>
                <a:cs typeface="Calibri" panose="020F0502020204030204" pitchFamily="34" charset="0"/>
              </a:rPr>
              <a:t>mai ridicat</a:t>
            </a:r>
            <a:r>
              <a:rPr lang="ro-RO" altLang="ro-RO" sz="2000" b="1" dirty="0">
                <a:solidFill>
                  <a:schemeClr val="bg1"/>
                </a:solidFill>
                <a:latin typeface="+mj-lt"/>
                <a:cs typeface="Calibri" panose="020F0502020204030204" pitchFamily="34" charset="0"/>
              </a:rPr>
              <a:t>e</a:t>
            </a:r>
            <a:r>
              <a:rPr lang="it-IT" altLang="ro-RO" sz="2000" b="1" dirty="0">
                <a:solidFill>
                  <a:schemeClr val="bg1"/>
                </a:solidFill>
                <a:latin typeface="+mj-lt"/>
                <a:cs typeface="Calibri" panose="020F0502020204030204" pitchFamily="34" charset="0"/>
              </a:rPr>
              <a:t> rat</a:t>
            </a:r>
            <a:r>
              <a:rPr lang="ro-RO" altLang="ro-RO" sz="2000" b="1" dirty="0">
                <a:solidFill>
                  <a:schemeClr val="bg1"/>
                </a:solidFill>
                <a:latin typeface="+mj-lt"/>
                <a:cs typeface="Calibri" panose="020F0502020204030204" pitchFamily="34" charset="0"/>
              </a:rPr>
              <a:t>e</a:t>
            </a:r>
            <a:r>
              <a:rPr lang="it-IT" altLang="ro-RO" sz="2000" b="1" dirty="0">
                <a:solidFill>
                  <a:schemeClr val="bg1"/>
                </a:solidFill>
                <a:latin typeface="+mj-lt"/>
                <a:cs typeface="Calibri" panose="020F0502020204030204" pitchFamily="34" charset="0"/>
              </a:rPr>
              <a:t> </a:t>
            </a:r>
            <a:r>
              <a:rPr lang="ro-RO" altLang="ro-RO" sz="2000" b="1" dirty="0">
                <a:solidFill>
                  <a:schemeClr val="bg1"/>
                </a:solidFill>
                <a:latin typeface="+mj-lt"/>
                <a:cs typeface="Calibri" panose="020F0502020204030204" pitchFamily="34" charset="0"/>
              </a:rPr>
              <a:t>a </a:t>
            </a:r>
            <a:r>
              <a:rPr lang="it-IT" altLang="ro-RO" sz="2000" b="1" dirty="0">
                <a:solidFill>
                  <a:schemeClr val="bg1"/>
                </a:solidFill>
                <a:latin typeface="+mj-lt"/>
                <a:cs typeface="Calibri" panose="020F0502020204030204" pitchFamily="34" charset="0"/>
              </a:rPr>
              <a:t>mortalit</a:t>
            </a:r>
            <a:r>
              <a:rPr lang="ro-RO" altLang="ro-RO" sz="2000" b="1" dirty="0">
                <a:solidFill>
                  <a:schemeClr val="bg1"/>
                </a:solidFill>
                <a:latin typeface="+mj-lt"/>
                <a:cs typeface="Calibri" panose="020F0502020204030204" pitchFamily="34" charset="0"/>
              </a:rPr>
              <a:t>ății </a:t>
            </a:r>
            <a:r>
              <a:rPr lang="it-IT" altLang="ro-RO" sz="2000" b="1" dirty="0">
                <a:solidFill>
                  <a:schemeClr val="bg1"/>
                </a:solidFill>
                <a:latin typeface="+mj-lt"/>
                <a:cs typeface="Calibri" panose="020F0502020204030204" pitchFamily="34" charset="0"/>
              </a:rPr>
              <a:t>infantil</a:t>
            </a:r>
            <a:r>
              <a:rPr lang="ro-RO" altLang="ro-RO" sz="2000" b="1" dirty="0">
                <a:solidFill>
                  <a:schemeClr val="bg1"/>
                </a:solidFill>
                <a:latin typeface="+mj-lt"/>
                <a:cs typeface="Calibri" panose="020F0502020204030204" pitchFamily="34" charset="0"/>
              </a:rPr>
              <a:t>e</a:t>
            </a:r>
            <a:r>
              <a:rPr lang="it-IT" altLang="ro-RO" sz="2000" b="1" dirty="0">
                <a:solidFill>
                  <a:schemeClr val="bg1"/>
                </a:solidFill>
                <a:latin typeface="+mj-lt"/>
                <a:cs typeface="Calibri" panose="020F0502020204030204" pitchFamily="34" charset="0"/>
              </a:rPr>
              <a:t> din U</a:t>
            </a:r>
            <a:r>
              <a:rPr lang="ro-RO" altLang="ro-RO" sz="2000" b="1" dirty="0">
                <a:solidFill>
                  <a:schemeClr val="bg1"/>
                </a:solidFill>
                <a:latin typeface="+mj-lt"/>
                <a:cs typeface="Calibri" panose="020F0502020204030204" pitchFamily="34" charset="0"/>
              </a:rPr>
              <a:t>E</a:t>
            </a:r>
            <a:endParaRPr lang="en-US" altLang="ro-RO" sz="2000" b="1" dirty="0">
              <a:solidFill>
                <a:schemeClr val="bg1"/>
              </a:solidFill>
              <a:latin typeface="+mj-lt"/>
              <a:cs typeface="Calibri" panose="020F0502020204030204" pitchFamily="34" charset="0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DF6D9D0B-4CE7-4606-8535-26E2D8C31E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7495" y="2752078"/>
            <a:ext cx="2850206" cy="761260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BFE70A4-A2EF-4543-BC8F-C842FFC0810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84"/>
          <a:stretch/>
        </p:blipFill>
        <p:spPr>
          <a:xfrm>
            <a:off x="358676" y="2338388"/>
            <a:ext cx="8413948" cy="3494163"/>
          </a:xfrm>
          <a:prstGeom prst="rect">
            <a:avLst/>
          </a:prstGeom>
        </p:spPr>
      </p:pic>
      <p:sp>
        <p:nvSpPr>
          <p:cNvPr id="11" name="Rectangle 3">
            <a:extLst>
              <a:ext uri="{FF2B5EF4-FFF2-40B4-BE49-F238E27FC236}">
                <a16:creationId xmlns:a16="http://schemas.microsoft.com/office/drawing/2014/main" id="{5EECC888-F79C-48F2-973A-7310A6B18C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9030" y="1393762"/>
            <a:ext cx="781526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 typeface="Arial" panose="020B0604020202020204" pitchFamily="34" charset="0"/>
              <a:buNone/>
            </a:pPr>
            <a:r>
              <a:rPr lang="ro-RO" altLang="ro-RO" sz="2400" dirty="0">
                <a:latin typeface="+mn-lt"/>
                <a:cs typeface="Calibri" panose="020F0502020204030204" pitchFamily="34" charset="0"/>
              </a:rPr>
              <a:t>Rata mortalității infantile din România (6,2</a:t>
            </a:r>
            <a:r>
              <a:rPr lang="en-US" altLang="en-US" sz="2400" dirty="0">
                <a:latin typeface="+mn-lt"/>
                <a:cs typeface="Calibri" panose="020F0502020204030204" pitchFamily="34" charset="0"/>
              </a:rPr>
              <a:t>‰</a:t>
            </a:r>
            <a:r>
              <a:rPr lang="ro-RO" altLang="en-US" sz="2400" dirty="0">
                <a:latin typeface="+mn-lt"/>
                <a:cs typeface="Calibri" panose="020F0502020204030204" pitchFamily="34" charset="0"/>
              </a:rPr>
              <a:t>) este aproape de două ori mai mare față de media UE*</a:t>
            </a:r>
            <a:endParaRPr lang="ro-RO" altLang="ro-RO" sz="1800" dirty="0">
              <a:latin typeface="+mn-lt"/>
            </a:endParaRP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2EC132F5-D537-4262-AF7E-74FDEEC0DC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64163" y="6161088"/>
            <a:ext cx="33797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o-RO" altLang="en-US" sz="1000" i="1" dirty="0"/>
              <a:t>*Date temporare pentru anul 2019 , INS, iunie 2020</a:t>
            </a:r>
            <a:endParaRPr lang="en-US" altLang="en-US" sz="1000" i="1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ro-RO" altLang="en-US" sz="10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14128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555B3DCC-BF8D-4C1E-8910-E0ADDF6C1D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9950" y="254000"/>
            <a:ext cx="1523998" cy="395287"/>
          </a:xfrm>
          <a:prstGeom prst="rect">
            <a:avLst/>
          </a:prstGeom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8BDDD68F-9259-4658-AADE-623DFEC731E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00050" y="187623"/>
            <a:ext cx="64992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ro-RO" sz="2400" b="1" dirty="0">
                <a:solidFill>
                  <a:schemeClr val="bg1"/>
                </a:solidFill>
                <a:latin typeface="+mj-lt"/>
                <a:cs typeface="Calibri" panose="020F0502020204030204" pitchFamily="34" charset="0"/>
              </a:rPr>
              <a:t>Număr </a:t>
            </a:r>
            <a:r>
              <a:rPr lang="ro-RO" altLang="ro-RO" sz="2400" b="1" dirty="0">
                <a:solidFill>
                  <a:schemeClr val="bg1"/>
                </a:solidFill>
                <a:latin typeface="+mj-lt"/>
                <a:cs typeface="Calibri" panose="020F0502020204030204" pitchFamily="34" charset="0"/>
              </a:rPr>
              <a:t>de </a:t>
            </a:r>
            <a:r>
              <a:rPr lang="it-IT" altLang="ro-RO" sz="2400" b="1" dirty="0">
                <a:solidFill>
                  <a:schemeClr val="bg1"/>
                </a:solidFill>
                <a:latin typeface="+mj-lt"/>
                <a:cs typeface="Calibri" panose="020F0502020204030204" pitchFamily="34" charset="0"/>
              </a:rPr>
              <a:t>copii sub 1 an</a:t>
            </a:r>
            <a:r>
              <a:rPr lang="ro-RO" altLang="ro-RO" sz="2400" b="1" dirty="0">
                <a:solidFill>
                  <a:schemeClr val="bg1"/>
                </a:solidFill>
                <a:latin typeface="+mj-lt"/>
                <a:cs typeface="Calibri" panose="020F0502020204030204" pitchFamily="34" charset="0"/>
              </a:rPr>
              <a:t> </a:t>
            </a:r>
            <a:r>
              <a:rPr lang="it-IT" altLang="ro-RO" sz="2400" b="1" dirty="0">
                <a:solidFill>
                  <a:schemeClr val="bg1"/>
                </a:solidFill>
                <a:latin typeface="+mj-lt"/>
                <a:cs typeface="Calibri" panose="020F0502020204030204" pitchFamily="34" charset="0"/>
              </a:rPr>
              <a:t>decedați</a:t>
            </a:r>
            <a:r>
              <a:rPr lang="ro-RO" altLang="ro-RO" sz="2400" b="1" dirty="0">
                <a:solidFill>
                  <a:schemeClr val="bg1"/>
                </a:solidFill>
                <a:latin typeface="+mj-lt"/>
                <a:cs typeface="Calibri" panose="020F0502020204030204" pitchFamily="34" charset="0"/>
              </a:rPr>
              <a:t> în </a:t>
            </a:r>
            <a:r>
              <a:rPr lang="it-IT" altLang="ro-RO" sz="2400" b="1" dirty="0">
                <a:solidFill>
                  <a:schemeClr val="bg1"/>
                </a:solidFill>
                <a:latin typeface="+mj-lt"/>
                <a:cs typeface="Calibri" panose="020F0502020204030204" pitchFamily="34" charset="0"/>
              </a:rPr>
              <a:t>România</a:t>
            </a:r>
            <a:endParaRPr lang="en-US" altLang="ro-RO" sz="2400" b="1" dirty="0">
              <a:solidFill>
                <a:schemeClr val="bg1"/>
              </a:solidFill>
              <a:latin typeface="+mj-lt"/>
              <a:cs typeface="Calibri" panose="020F050202020403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2B0C6B6-A9CB-4123-8D23-0FE2EB6FCB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50" y="1917373"/>
            <a:ext cx="8343898" cy="2577434"/>
          </a:xfrm>
          <a:prstGeom prst="rect">
            <a:avLst/>
          </a:prstGeom>
        </p:spPr>
      </p:pic>
      <p:sp>
        <p:nvSpPr>
          <p:cNvPr id="11" name="Rectangle 4">
            <a:extLst>
              <a:ext uri="{FF2B5EF4-FFF2-40B4-BE49-F238E27FC236}">
                <a16:creationId xmlns:a16="http://schemas.microsoft.com/office/drawing/2014/main" id="{A9E4E71A-318D-4242-832A-4B5B25358F5F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 bwMode="auto">
          <a:xfrm>
            <a:off x="3747855" y="5443296"/>
            <a:ext cx="423409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o-RO" altLang="en-US" sz="1200" i="1" dirty="0"/>
              <a:t>*Date temporare pentru anul 2019, INS, iunie 2020</a:t>
            </a:r>
            <a:endParaRPr lang="en-US" altLang="en-US" sz="1200" i="1" dirty="0"/>
          </a:p>
        </p:txBody>
      </p:sp>
    </p:spTree>
    <p:extLst>
      <p:ext uri="{BB962C8B-B14F-4D97-AF65-F5344CB8AC3E}">
        <p14:creationId xmlns:p14="http://schemas.microsoft.com/office/powerpoint/2010/main" val="20552107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555B3DCC-BF8D-4C1E-8910-E0ADDF6C1D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9950" y="254000"/>
            <a:ext cx="1523998" cy="395287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D660AC12-3395-4039-93F4-F6F5EF102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2117" y="451643"/>
            <a:ext cx="6499512" cy="395287"/>
          </a:xfrm>
        </p:spPr>
        <p:txBody>
          <a:bodyPr>
            <a:noAutofit/>
          </a:bodyPr>
          <a:lstStyle/>
          <a:p>
            <a:r>
              <a:rPr lang="ro-RO" sz="2000" b="1" dirty="0">
                <a:solidFill>
                  <a:schemeClr val="bg1"/>
                </a:solidFill>
                <a:latin typeface="+mn-lt"/>
              </a:rPr>
              <a:t>Județele unde am sprijinit unitățile medicale cu echipamente moderne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DEB2016-9358-478F-9BE5-F7823690B67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951" r="2252"/>
          <a:stretch/>
        </p:blipFill>
        <p:spPr>
          <a:xfrm>
            <a:off x="487944" y="1020932"/>
            <a:ext cx="8070130" cy="5722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9114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555B3DCC-BF8D-4C1E-8910-E0ADDF6C1D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9950" y="254000"/>
            <a:ext cx="1523998" cy="395287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D660AC12-3395-4039-93F4-F6F5EF102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0051" y="482924"/>
            <a:ext cx="6499513" cy="326255"/>
          </a:xfrm>
        </p:spPr>
        <p:txBody>
          <a:bodyPr>
            <a:noAutofit/>
          </a:bodyPr>
          <a:lstStyle/>
          <a:p>
            <a:pPr algn="ctr"/>
            <a:br>
              <a:rPr lang="ro-RO" altLang="ro-RO" sz="2000" b="1" dirty="0">
                <a:solidFill>
                  <a:srgbClr val="FFFFFF"/>
                </a:solidFill>
                <a:cs typeface="Calibri" panose="020F0502020204030204" pitchFamily="34" charset="0"/>
              </a:rPr>
            </a:br>
            <a:br>
              <a:rPr lang="ro-RO" altLang="ro-RO" sz="2000" b="1" dirty="0">
                <a:solidFill>
                  <a:srgbClr val="FFFFFF"/>
                </a:solidFill>
                <a:cs typeface="Calibri" panose="020F0502020204030204" pitchFamily="34" charset="0"/>
              </a:rPr>
            </a:br>
            <a:br>
              <a:rPr lang="ro-RO" altLang="ro-RO" sz="2000" b="1" dirty="0">
                <a:solidFill>
                  <a:srgbClr val="FFFFFF"/>
                </a:solidFill>
                <a:cs typeface="Calibri" panose="020F0502020204030204" pitchFamily="34" charset="0"/>
              </a:rPr>
            </a:br>
            <a:br>
              <a:rPr lang="ro-RO" altLang="ro-RO" sz="2000" b="1" dirty="0">
                <a:solidFill>
                  <a:srgbClr val="FFFFFF"/>
                </a:solidFill>
                <a:cs typeface="Calibri" panose="020F0502020204030204" pitchFamily="34" charset="0"/>
              </a:rPr>
            </a:br>
            <a:br>
              <a:rPr lang="ro-RO" altLang="ro-RO" sz="2000" b="1" dirty="0">
                <a:solidFill>
                  <a:srgbClr val="FFFFFF"/>
                </a:solidFill>
                <a:cs typeface="Calibri" panose="020F0502020204030204" pitchFamily="34" charset="0"/>
              </a:rPr>
            </a:br>
            <a:br>
              <a:rPr lang="ro-RO" altLang="ro-RO" sz="2000" b="1" dirty="0">
                <a:solidFill>
                  <a:srgbClr val="FFFFFF"/>
                </a:solidFill>
                <a:cs typeface="Calibri" panose="020F0502020204030204" pitchFamily="34" charset="0"/>
              </a:rPr>
            </a:br>
            <a:br>
              <a:rPr lang="ro-RO" altLang="ro-RO" sz="2000" b="1" dirty="0">
                <a:solidFill>
                  <a:srgbClr val="FFFFFF"/>
                </a:solidFill>
                <a:cs typeface="Calibri" panose="020F0502020204030204" pitchFamily="34" charset="0"/>
              </a:rPr>
            </a:br>
            <a:br>
              <a:rPr lang="ro-RO" altLang="ro-RO" sz="2000" b="1" dirty="0">
                <a:solidFill>
                  <a:srgbClr val="FFFFFF"/>
                </a:solidFill>
                <a:cs typeface="Calibri" panose="020F0502020204030204" pitchFamily="34" charset="0"/>
              </a:rPr>
            </a:br>
            <a:br>
              <a:rPr lang="ro-RO" altLang="ro-RO" sz="2000" b="1" dirty="0">
                <a:solidFill>
                  <a:srgbClr val="FFFFFF"/>
                </a:solidFill>
                <a:cs typeface="Calibri" panose="020F0502020204030204" pitchFamily="34" charset="0"/>
              </a:rPr>
            </a:br>
            <a:br>
              <a:rPr lang="ro-RO" altLang="ro-RO" sz="2000" b="1" dirty="0">
                <a:solidFill>
                  <a:srgbClr val="FFFFFF"/>
                </a:solidFill>
                <a:cs typeface="Calibri" panose="020F0502020204030204" pitchFamily="34" charset="0"/>
              </a:rPr>
            </a:br>
            <a:br>
              <a:rPr lang="ro-RO" altLang="ro-RO" sz="2000" b="1" dirty="0">
                <a:solidFill>
                  <a:srgbClr val="FFFFFF"/>
                </a:solidFill>
                <a:cs typeface="Calibri" panose="020F0502020204030204" pitchFamily="34" charset="0"/>
              </a:rPr>
            </a:br>
            <a:br>
              <a:rPr lang="ro-RO" altLang="ro-RO" sz="2000" b="1" dirty="0">
                <a:solidFill>
                  <a:srgbClr val="FFFFFF"/>
                </a:solidFill>
                <a:cs typeface="Calibri" panose="020F0502020204030204" pitchFamily="34" charset="0"/>
              </a:rPr>
            </a:br>
            <a:r>
              <a:rPr lang="ro-RO" altLang="ro-RO" sz="2000" b="1" dirty="0">
                <a:solidFill>
                  <a:srgbClr val="FFFFFF"/>
                </a:solidFill>
                <a:cs typeface="Calibri" panose="020F0502020204030204" pitchFamily="34" charset="0"/>
              </a:rPr>
              <a:t>Programul națioanal de reducere a mortalității infantile </a:t>
            </a:r>
            <a:br>
              <a:rPr lang="ro-RO" altLang="ro-RO" sz="2000" b="1" dirty="0">
                <a:solidFill>
                  <a:srgbClr val="FFFFFF"/>
                </a:solidFill>
                <a:cs typeface="Calibri" panose="020F0502020204030204" pitchFamily="34" charset="0"/>
              </a:rPr>
            </a:br>
            <a:r>
              <a:rPr lang="ro-RO" altLang="ro-RO" sz="2000" b="1" dirty="0">
                <a:solidFill>
                  <a:srgbClr val="FFFFFF"/>
                </a:solidFill>
                <a:cs typeface="Calibri" panose="020F0502020204030204" pitchFamily="34" charset="0"/>
              </a:rPr>
              <a:t>2010-2020</a:t>
            </a:r>
            <a:endParaRPr lang="ro-RO" sz="2000" b="1" dirty="0">
              <a:solidFill>
                <a:schemeClr val="bg1"/>
              </a:solidFill>
              <a:latin typeface="Gill Sans Infant Std" pitchFamily="50" charset="0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844C933-A28B-450B-8334-4278375818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77607" y="1392576"/>
            <a:ext cx="7856180" cy="4656245"/>
          </a:xfrm>
        </p:spPr>
        <p:txBody>
          <a:bodyPr>
            <a:normAutofit/>
          </a:bodyPr>
          <a:lstStyle/>
          <a:p>
            <a:endParaRPr lang="ro-RO" dirty="0"/>
          </a:p>
          <a:p>
            <a:endParaRPr lang="ro-RO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o-RO" dirty="0"/>
          </a:p>
        </p:txBody>
      </p:sp>
      <p:sp>
        <p:nvSpPr>
          <p:cNvPr id="8" name="Title 6">
            <a:extLst>
              <a:ext uri="{FF2B5EF4-FFF2-40B4-BE49-F238E27FC236}">
                <a16:creationId xmlns:a16="http://schemas.microsoft.com/office/drawing/2014/main" id="{82055A62-B86E-4E7B-9491-47898B404FE8}"/>
              </a:ext>
            </a:extLst>
          </p:cNvPr>
          <p:cNvSpPr txBox="1">
            <a:spLocks/>
          </p:cNvSpPr>
          <p:nvPr/>
        </p:nvSpPr>
        <p:spPr>
          <a:xfrm>
            <a:off x="710213" y="1167451"/>
            <a:ext cx="7856180" cy="5106494"/>
          </a:xfrm>
          <a:prstGeom prst="rect">
            <a:avLst/>
          </a:prstGeom>
          <a:solidFill>
            <a:schemeClr val="bg1"/>
          </a:solidFill>
          <a:ln>
            <a:solidFill>
              <a:srgbClr val="CC0000"/>
            </a:solidFill>
          </a:ln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ro-RO" altLang="ro-RO" sz="2000" b="1" dirty="0">
              <a:solidFill>
                <a:srgbClr val="CC3300"/>
              </a:solidFill>
              <a:cs typeface="Calibri" panose="020F050202020403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C18A69B-E1F7-4C33-81EA-A476963C867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9817" b="-353"/>
          <a:stretch/>
        </p:blipFill>
        <p:spPr>
          <a:xfrm>
            <a:off x="1145315" y="1540388"/>
            <a:ext cx="7152891" cy="215051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2FBCC01-6235-46BB-9F95-57A9F1742A26}"/>
              </a:ext>
            </a:extLst>
          </p:cNvPr>
          <p:cNvSpPr/>
          <p:nvPr/>
        </p:nvSpPr>
        <p:spPr>
          <a:xfrm>
            <a:off x="710213" y="3690902"/>
            <a:ext cx="7819211" cy="258304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o-RO" altLang="ro-RO" sz="2000" b="1" dirty="0">
                <a:solidFill>
                  <a:srgbClr val="CC0000"/>
                </a:solidFill>
                <a:cs typeface="Calibri" panose="020F0502020204030204" pitchFamily="34" charset="0"/>
              </a:rPr>
              <a:t>                  100 </a:t>
            </a:r>
            <a:r>
              <a:rPr lang="ro-RO" altLang="ro-RO" sz="2000" b="1" dirty="0">
                <a:solidFill>
                  <a:schemeClr val="tx1"/>
                </a:solidFill>
                <a:cs typeface="Calibri" panose="020F0502020204030204" pitchFamily="34" charset="0"/>
              </a:rPr>
              <a:t>    DE UNITĂȚI SANITARE</a:t>
            </a:r>
            <a:endParaRPr lang="en-US" altLang="ro-RO" sz="2000" b="1" dirty="0">
              <a:solidFill>
                <a:srgbClr val="CC3300"/>
              </a:solidFill>
              <a:cs typeface="Calibri" panose="020F0502020204030204" pitchFamily="34" charset="0"/>
            </a:endParaRPr>
          </a:p>
          <a:p>
            <a:endParaRPr lang="ro-RO" altLang="ro-RO" sz="2000" b="1" dirty="0">
              <a:solidFill>
                <a:srgbClr val="CC3300"/>
              </a:solidFill>
              <a:cs typeface="Calibri" panose="020F0502020204030204" pitchFamily="34" charset="0"/>
            </a:endParaRPr>
          </a:p>
          <a:p>
            <a:endParaRPr lang="en-US" altLang="ro-RO" sz="2000" b="1" dirty="0">
              <a:solidFill>
                <a:srgbClr val="CC0000"/>
              </a:solidFill>
              <a:cs typeface="Calibri" panose="020F0502020204030204" pitchFamily="34" charset="0"/>
            </a:endParaRPr>
          </a:p>
          <a:p>
            <a:endParaRPr lang="en-US" altLang="ro-RO" sz="2000" b="1" dirty="0">
              <a:solidFill>
                <a:srgbClr val="CC0000"/>
              </a:solidFill>
              <a:cs typeface="Calibri" panose="020F0502020204030204" pitchFamily="34" charset="0"/>
            </a:endParaRPr>
          </a:p>
          <a:p>
            <a:r>
              <a:rPr lang="ro-RO" altLang="ro-RO" sz="2000" b="1" dirty="0">
                <a:solidFill>
                  <a:srgbClr val="CC0000"/>
                </a:solidFill>
                <a:cs typeface="Calibri" panose="020F0502020204030204" pitchFamily="34" charset="0"/>
              </a:rPr>
              <a:t>                   </a:t>
            </a:r>
            <a:r>
              <a:rPr lang="en-US" altLang="ro-RO" sz="2000" b="1" dirty="0">
                <a:solidFill>
                  <a:srgbClr val="CC0000"/>
                </a:solidFill>
                <a:cs typeface="Calibri" panose="020F0502020204030204" pitchFamily="34" charset="0"/>
              </a:rPr>
              <a:t>830</a:t>
            </a:r>
            <a:r>
              <a:rPr lang="en-US" altLang="ro-RO" sz="2000" b="1" dirty="0">
                <a:solidFill>
                  <a:schemeClr val="tx1"/>
                </a:solidFill>
                <a:cs typeface="Calibri" panose="020F0502020204030204" pitchFamily="34" charset="0"/>
              </a:rPr>
              <a:t>     </a:t>
            </a:r>
            <a:r>
              <a:rPr lang="ro-RO" altLang="ro-RO" sz="2000" b="1" dirty="0">
                <a:solidFill>
                  <a:schemeClr val="tx1"/>
                </a:solidFill>
                <a:cs typeface="Calibri" panose="020F0502020204030204" pitchFamily="34" charset="0"/>
              </a:rPr>
              <a:t>ECHIPAMENTE</a:t>
            </a:r>
            <a:r>
              <a:rPr lang="ro-RO" altLang="ro-RO" sz="2000" b="1" dirty="0">
                <a:solidFill>
                  <a:srgbClr val="CC3300"/>
                </a:solidFill>
                <a:cs typeface="Calibri" panose="020F0502020204030204" pitchFamily="34" charset="0"/>
              </a:rPr>
              <a:t> </a:t>
            </a:r>
            <a:endParaRPr lang="en-US" altLang="ro-RO" sz="2000" b="1" dirty="0">
              <a:solidFill>
                <a:srgbClr val="CC3300"/>
              </a:solidFill>
              <a:cs typeface="Calibri" panose="020F0502020204030204" pitchFamily="34" charset="0"/>
            </a:endParaRPr>
          </a:p>
          <a:p>
            <a:pPr algn="ctr"/>
            <a:endParaRPr lang="en-US" altLang="ro-RO" sz="2000" b="1" dirty="0">
              <a:solidFill>
                <a:schemeClr val="tx1"/>
              </a:solidFill>
              <a:cs typeface="Calibri" panose="020F0502020204030204" pitchFamily="34" charset="0"/>
            </a:endParaRPr>
          </a:p>
          <a:p>
            <a:pPr algn="ctr"/>
            <a:r>
              <a:rPr lang="ro-RO" altLang="ro-RO" sz="2000" b="1" dirty="0">
                <a:solidFill>
                  <a:schemeClr val="tx1"/>
                </a:solidFill>
                <a:cs typeface="Calibri" panose="020F0502020204030204" pitchFamily="34" charset="0"/>
              </a:rPr>
              <a:t>Aproape 6 Milioane de Euro</a:t>
            </a:r>
          </a:p>
        </p:txBody>
      </p:sp>
      <p:pic>
        <p:nvPicPr>
          <p:cNvPr id="11" name="Graphic 25">
            <a:extLst>
              <a:ext uri="{FF2B5EF4-FFF2-40B4-BE49-F238E27FC236}">
                <a16:creationId xmlns:a16="http://schemas.microsoft.com/office/drawing/2014/main" id="{4CA80A5C-328C-45B5-8C0B-5CA19F21C6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068" y="5721956"/>
            <a:ext cx="373656" cy="474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88C0F6F-8433-4A3E-BED2-0AB2945BCDC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4397" y="3690902"/>
            <a:ext cx="1155167" cy="96951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98D4B1E-3C09-4272-BB35-7B7F5825E68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748365"/>
            <a:ext cx="619157" cy="800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854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555B3DCC-BF8D-4C1E-8910-E0ADDF6C1D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9950" y="254000"/>
            <a:ext cx="1523998" cy="395287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D660AC12-3395-4039-93F4-F6F5EF102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438" y="348450"/>
            <a:ext cx="6499512" cy="395287"/>
          </a:xfrm>
        </p:spPr>
        <p:txBody>
          <a:bodyPr>
            <a:noAutofit/>
          </a:bodyPr>
          <a:lstStyle/>
          <a:p>
            <a:r>
              <a:rPr lang="ro-RO" sz="2400" b="1" dirty="0">
                <a:solidFill>
                  <a:schemeClr val="bg1"/>
                </a:solidFill>
                <a:latin typeface="+mn-lt"/>
              </a:rPr>
              <a:t>Intervenția Salvați Copiii în anul 2020</a:t>
            </a: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0D3E417B-623D-473A-B19B-3BF78B5101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78642" y="1376039"/>
            <a:ext cx="3565305" cy="49859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342900" indent="-342900">
              <a:lnSpc>
                <a:spcPct val="100000"/>
              </a:lnSpc>
              <a:spcBef>
                <a:spcPct val="0"/>
              </a:spcBef>
              <a:spcAft>
                <a:spcPts val="1800"/>
              </a:spcAft>
              <a:buClr>
                <a:srgbClr val="D40A2C"/>
              </a:buClr>
            </a:pPr>
            <a:r>
              <a:rPr lang="ro-RO" altLang="ro-RO" sz="2400" b="1" dirty="0">
                <a:solidFill>
                  <a:srgbClr val="DA291C"/>
                </a:solidFill>
                <a:latin typeface="+mn-lt"/>
                <a:cs typeface="Calibri" panose="020F0502020204030204" pitchFamily="34" charset="0"/>
              </a:rPr>
              <a:t>5</a:t>
            </a:r>
            <a:r>
              <a:rPr lang="en-US" altLang="ro-RO" sz="2400" b="1" dirty="0">
                <a:solidFill>
                  <a:srgbClr val="DA291C"/>
                </a:solidFill>
                <a:latin typeface="+mn-lt"/>
                <a:cs typeface="Calibri" panose="020F0502020204030204" pitchFamily="34" charset="0"/>
              </a:rPr>
              <a:t>5</a:t>
            </a:r>
            <a:r>
              <a:rPr lang="ro-RO" altLang="ro-RO" sz="2400" b="1" dirty="0">
                <a:solidFill>
                  <a:srgbClr val="DA291C"/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ro-RO" altLang="ro-RO" sz="2400" b="1" dirty="0">
                <a:latin typeface="+mn-lt"/>
                <a:cs typeface="Calibri" panose="020F0502020204030204" pitchFamily="34" charset="0"/>
              </a:rPr>
              <a:t>de unități medicale și de îngrijire pacienți </a:t>
            </a:r>
          </a:p>
          <a:p>
            <a:pPr marL="342900" indent="-342900">
              <a:lnSpc>
                <a:spcPct val="100000"/>
              </a:lnSpc>
              <a:spcBef>
                <a:spcPct val="0"/>
              </a:spcBef>
              <a:spcAft>
                <a:spcPts val="1800"/>
              </a:spcAft>
              <a:buClr>
                <a:srgbClr val="D40A2C"/>
              </a:buClr>
            </a:pPr>
            <a:r>
              <a:rPr lang="ro-RO" altLang="ro-RO" sz="2400" b="1" dirty="0">
                <a:solidFill>
                  <a:srgbClr val="DA291C"/>
                </a:solidFill>
                <a:latin typeface="+mn-lt"/>
                <a:cs typeface="Calibri" panose="020F0502020204030204" pitchFamily="34" charset="0"/>
              </a:rPr>
              <a:t>79 </a:t>
            </a:r>
            <a:r>
              <a:rPr lang="ro-RO" altLang="ro-RO" sz="2400" b="1" dirty="0">
                <a:latin typeface="+mn-lt"/>
                <a:cs typeface="Calibri" panose="020F0502020204030204" pitchFamily="34" charset="0"/>
              </a:rPr>
              <a:t>de cabinete de medicină de familie</a:t>
            </a:r>
          </a:p>
          <a:p>
            <a:pPr marL="342900" indent="-342900">
              <a:lnSpc>
                <a:spcPct val="100000"/>
              </a:lnSpc>
              <a:spcBef>
                <a:spcPct val="0"/>
              </a:spcBef>
              <a:spcAft>
                <a:spcPts val="1800"/>
              </a:spcAft>
              <a:buClr>
                <a:srgbClr val="D40A2C"/>
              </a:buClr>
            </a:pPr>
            <a:r>
              <a:rPr lang="en-US" altLang="ro-RO" sz="2400" b="1" dirty="0">
                <a:solidFill>
                  <a:srgbClr val="C00000"/>
                </a:solidFill>
                <a:cs typeface="Calibri" panose="020F0502020204030204" pitchFamily="34" charset="0"/>
              </a:rPr>
              <a:t>6.800</a:t>
            </a:r>
            <a:r>
              <a:rPr lang="en-US" altLang="ro-RO" sz="2400" b="1" dirty="0">
                <a:solidFill>
                  <a:srgbClr val="222221"/>
                </a:solidFill>
                <a:cs typeface="Calibri" panose="020F0502020204030204" pitchFamily="34" charset="0"/>
              </a:rPr>
              <a:t> de cadre </a:t>
            </a:r>
            <a:r>
              <a:rPr lang="en-US" altLang="ro-RO" sz="2400" b="1" dirty="0" err="1">
                <a:solidFill>
                  <a:srgbClr val="222221"/>
                </a:solidFill>
                <a:cs typeface="Calibri" panose="020F0502020204030204" pitchFamily="34" charset="0"/>
              </a:rPr>
              <a:t>medicale</a:t>
            </a:r>
            <a:endParaRPr lang="ro-RO" altLang="ro-RO" sz="2400" b="1" dirty="0">
              <a:solidFill>
                <a:srgbClr val="222221"/>
              </a:solidFill>
              <a:cs typeface="Calibri" panose="020F0502020204030204" pitchFamily="34" charset="0"/>
            </a:endParaRPr>
          </a:p>
          <a:p>
            <a:pPr marL="342900" indent="-342900">
              <a:lnSpc>
                <a:spcPct val="100000"/>
              </a:lnSpc>
              <a:spcBef>
                <a:spcPct val="0"/>
              </a:spcBef>
              <a:spcAft>
                <a:spcPts val="1800"/>
              </a:spcAft>
              <a:buClr>
                <a:srgbClr val="D40A2C"/>
              </a:buClr>
            </a:pPr>
            <a:r>
              <a:rPr lang="it-IT" altLang="ro-RO" sz="2400" b="1" dirty="0">
                <a:solidFill>
                  <a:srgbClr val="C00000"/>
                </a:solidFill>
                <a:cs typeface="Calibri" panose="020F0502020204030204" pitchFamily="34" charset="0"/>
              </a:rPr>
              <a:t>Peste</a:t>
            </a:r>
            <a:r>
              <a:rPr lang="ro-RO" altLang="ro-RO" sz="2400" b="1" dirty="0">
                <a:solidFill>
                  <a:srgbClr val="C00000"/>
                </a:solidFill>
                <a:cs typeface="Calibri" panose="020F0502020204030204" pitchFamily="34" charset="0"/>
              </a:rPr>
              <a:t> </a:t>
            </a:r>
            <a:r>
              <a:rPr lang="it-IT" altLang="ro-RO" sz="2400" b="1" dirty="0">
                <a:solidFill>
                  <a:srgbClr val="C00000"/>
                </a:solidFill>
                <a:cs typeface="Calibri" panose="020F0502020204030204" pitchFamily="34" charset="0"/>
              </a:rPr>
              <a:t>269.007 </a:t>
            </a:r>
            <a:r>
              <a:rPr lang="it-IT" altLang="ro-RO" sz="2400" b="1" dirty="0">
                <a:solidFill>
                  <a:srgbClr val="222221"/>
                </a:solidFill>
                <a:cs typeface="Calibri" panose="020F0502020204030204" pitchFamily="34" charset="0"/>
              </a:rPr>
              <a:t>echipamente și materiale medicale indispensabile</a:t>
            </a:r>
            <a:endParaRPr lang="en-US" altLang="ro-RO" sz="2400" b="1" dirty="0">
              <a:solidFill>
                <a:srgbClr val="222221"/>
              </a:solidFill>
              <a:cs typeface="Calibri" panose="020F0502020204030204" pitchFamily="34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1800"/>
              </a:spcAft>
              <a:buClr>
                <a:srgbClr val="D40A2C"/>
              </a:buClr>
              <a:buFont typeface="Arial" panose="020B0604020202020204" pitchFamily="34" charset="0"/>
              <a:buNone/>
            </a:pPr>
            <a:endParaRPr lang="en-US" altLang="ro-RO" sz="1800" b="1" dirty="0">
              <a:solidFill>
                <a:srgbClr val="222221"/>
              </a:solidFill>
              <a:cs typeface="Calibri" panose="020F05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90866EB-6532-4208-BCFA-5DCEB3C1FA7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8" t="16092" r="5987" b="6019"/>
          <a:stretch/>
        </p:blipFill>
        <p:spPr>
          <a:xfrm>
            <a:off x="417250" y="1057986"/>
            <a:ext cx="4527612" cy="5341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2485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555B3DCC-BF8D-4C1E-8910-E0ADDF6C1D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9950" y="254000"/>
            <a:ext cx="1523998" cy="395287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D660AC12-3395-4039-93F4-F6F5EF102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438" y="348450"/>
            <a:ext cx="6499512" cy="395287"/>
          </a:xfrm>
        </p:spPr>
        <p:txBody>
          <a:bodyPr>
            <a:noAutofit/>
          </a:bodyPr>
          <a:lstStyle/>
          <a:p>
            <a:r>
              <a:rPr lang="ro-RO" sz="2400" b="1" dirty="0">
                <a:solidFill>
                  <a:schemeClr val="bg1"/>
                </a:solidFill>
                <a:latin typeface="+mn-lt"/>
              </a:rPr>
              <a:t>Intervenția Salvați Copiii în anul 2020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F3F4106-9D1A-4481-ABF2-413FB7F1F6F8}"/>
              </a:ext>
            </a:extLst>
          </p:cNvPr>
          <p:cNvSpPr/>
          <p:nvPr/>
        </p:nvSpPr>
        <p:spPr>
          <a:xfrm>
            <a:off x="381740" y="1056443"/>
            <a:ext cx="8362207" cy="5228948"/>
          </a:xfrm>
          <a:prstGeom prst="rect">
            <a:avLst/>
          </a:prstGeom>
          <a:solidFill>
            <a:schemeClr val="bg1"/>
          </a:solidFill>
        </p:spPr>
        <p:txBody>
          <a:bodyPr wrap="square" numCol="2">
            <a:noAutofit/>
          </a:bodyPr>
          <a:lstStyle/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ro-RO" sz="1050" kern="1200" dirty="0">
                <a:solidFill>
                  <a:srgbClr val="22222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Spitalul Județean de Urgență Piatra-Neamț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ro-RO" sz="1050" dirty="0">
                <a:solidFill>
                  <a:srgbClr val="22222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Spitalul Județean de Urgență Slobozia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ro-RO" sz="1050" dirty="0">
                <a:solidFill>
                  <a:srgbClr val="22222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Spitalul Clinic Județean De Urgență Sf. Apostol Andrei Constanța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en-US" sz="1050" kern="1200" dirty="0" err="1">
                <a:solidFill>
                  <a:srgbClr val="22222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Spitalul</a:t>
            </a:r>
            <a:r>
              <a:rPr lang="en-US" sz="1050" kern="1200" dirty="0">
                <a:solidFill>
                  <a:srgbClr val="22222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Municipal </a:t>
            </a:r>
            <a:r>
              <a:rPr lang="en-US" sz="1050" kern="1200" dirty="0" err="1">
                <a:solidFill>
                  <a:srgbClr val="22222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Turda</a:t>
            </a:r>
            <a:r>
              <a:rPr lang="en-US" sz="1050" kern="1200" dirty="0">
                <a:solidFill>
                  <a:srgbClr val="22222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 Cluj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Spitalul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Municipal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Moreni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Dâmbovița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Spitalul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Orășenesc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Țăndărei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Ialomița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Spitalul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Municipal prof.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Irinel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Popescu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Băilești-Dolj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Spitalul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Orășenesc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Găești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Dâmbovița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Spitalul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Județean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Urgență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Alexandria,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Teleorman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Spitalul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Orășenesc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Videle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Teleorman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fr-FR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Spitalul</a:t>
            </a:r>
            <a:r>
              <a:rPr lang="fr-FR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Municipal "Dr. Aurel </a:t>
            </a:r>
            <a:r>
              <a:rPr lang="fr-FR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Tulbure</a:t>
            </a:r>
            <a:r>
              <a:rPr lang="fr-FR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fr-FR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Făgăraș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Spitalul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Urgență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Petroșani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Spitalul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Clinic de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Obstetrică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și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Ginecologie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Cuza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Vodă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Spitalul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Clinic de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Urgenţă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pentru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Copii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Grigore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Alexandrescu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”-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Secția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ORL, ATI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Terapie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nou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</a:t>
            </a:r>
            <a:r>
              <a:rPr lang="ro-RO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ăscuți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Spitalul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Clinic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Județean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Urgență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Cluj-Napoca 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secția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neonatologie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</a:t>
            </a:r>
            <a:r>
              <a:rPr lang="ro-RO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neonatologie II și ORL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Spitalul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Județean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Urgență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"Sf.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Pantelimon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" din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Focșani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Maternitatea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Polizu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Spitalul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Clinic de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Urgență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"Sf.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Pantelimon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„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Spitalul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Universitar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Urgență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București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Maternitatea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Cantacuzino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Spitalul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Clinic de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copii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Dr. Victor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Gomoiu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Maternitatea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Giulești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Spitalul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Clinic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Filantropia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Spitalul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Clinic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Malaxa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Centrul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 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Urgențe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Stomatologice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pentru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 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Copiii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din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București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Institutul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Boli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Cardiovasculare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şi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Transplant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Târgu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Mureș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ro-RO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pt-BR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pitalul de Urgență Petroșani, Hunedoara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Spitalul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Municipal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Fălticeni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Suceava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endParaRPr lang="ro-RO" sz="1050" kern="12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endParaRPr lang="ro-RO" sz="105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Spitalul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Județean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Urgență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Alexandria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Spitalul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Copii</a:t>
            </a:r>
            <a:r>
              <a:rPr lang="en-US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5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Brașov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ro-RO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pt-BR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pitalul Clinic de Urgență Arad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ro-RO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Spitalul Județean Neamț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ro-RO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HOSPICE Casa Speranței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ro-RO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Spitalul Municipal Sebeș, Alba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pt-BR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Spitalul de Urgență Zalău, Sălaj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ro-RO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Spitalul Militar de Urgenţă "Dr. Aristide Serfioti" Galaţi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ro-RO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Spitalul Clinic de Urgență "Bagdasar-Arseni„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ro-RO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Spitalul Județean de Urgență "Sfântul Ioan cel Nou" Suceava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pt-BR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Spitalul Clinic de Urgență Sibiu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ro-RO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Spitalul Județean Reșița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ro-RO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Spitalul Județean de Urgență Mavromati Botoșani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ro-RO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Spitalul Clinic de Boli Infecțioase Sfânta Parascheva, Iași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ro-RO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Maternitatea Bucur din cadrul Spitalului Clinic de Urgență Sf. Ioan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ro-RO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Institutul Național pentru Sănătatea Mamei și Copilului Alessandrescu-Rusescu București - secția pediatrie (INSMC)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pt-BR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Spitalul de Copii Sfânta Maria Iași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ro-RO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Spitalul Clinic Județean de de Urgență Clinica Obstetrică Ginecologie 2 Târgu Mureș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ro-RO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Spitalul Municipal Câmpulung Moldovenesc Suceava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ro-RO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Spitalul Orășenesc Gura Humorului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ro-RO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Spitalul Municipal Rădăuți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ro-RO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Centrul de Tip Familial ”Visătorii” din Comuna Fundu Moldovei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ro-RO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Spitalului Clinic de Urgență pentru Copii "Louis Țurcanu" Timișoara: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ro-RO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Spitalului Județean Timiș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ro-RO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Maternitatea Odobescu Timișoara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it-IT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Centrul Medical "Cristian Șerban" Buziaș Timiș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ro-RO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74 de cabinete de medicină de familie din județul Suceava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2457450" algn="l"/>
              </a:tabLst>
            </a:pPr>
            <a:r>
              <a:rPr lang="ro-RO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5 cabinete de </a:t>
            </a:r>
            <a:r>
              <a:rPr lang="ro-RO" sz="100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medicină de familie din Județul Timiș</a:t>
            </a:r>
            <a:endParaRPr lang="en-US" sz="1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33220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555B3DCC-BF8D-4C1E-8910-E0ADDF6C1D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9950" y="303869"/>
            <a:ext cx="1523998" cy="345418"/>
          </a:xfrm>
          <a:prstGeom prst="rect">
            <a:avLst/>
          </a:prstGeo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844C933-A28B-450B-8334-4278375818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88583" y="5769501"/>
            <a:ext cx="6566834" cy="897627"/>
          </a:xfrm>
          <a:solidFill>
            <a:srgbClr val="CC0000"/>
          </a:solidFill>
        </p:spPr>
        <p:txBody>
          <a:bodyPr>
            <a:noAutofit/>
          </a:bodyPr>
          <a:lstStyle/>
          <a:p>
            <a:pPr algn="ctr"/>
            <a:r>
              <a:rPr lang="ro-RO" sz="1800" b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Direcționează 20% din impozitul pe profit pentru dotarea secțiilor pentru copii cu echipamente medicale, prin Organizația Salvați Copiii, până la 31 decembrie</a:t>
            </a:r>
            <a:endParaRPr lang="ro-RO" sz="1800" b="1" dirty="0"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C63DC3-B76A-4C48-B359-6E028A9DB5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583" y="844377"/>
            <a:ext cx="6566834" cy="492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1467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555B3DCC-BF8D-4C1E-8910-E0ADDF6C1D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9950" y="303869"/>
            <a:ext cx="1523998" cy="345418"/>
          </a:xfrm>
          <a:prstGeom prst="rect">
            <a:avLst/>
          </a:prstGeo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844C933-A28B-450B-8334-4278375818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2042" y="4057095"/>
            <a:ext cx="9001957" cy="2610033"/>
          </a:xfrm>
          <a:solidFill>
            <a:srgbClr val="CC0000"/>
          </a:solidFill>
        </p:spPr>
        <p:txBody>
          <a:bodyPr>
            <a:noAutofit/>
          </a:bodyPr>
          <a:lstStyle/>
          <a:p>
            <a:pPr algn="ctr"/>
            <a:endParaRPr lang="ro-RO" sz="18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096268A-2184-46E9-92F7-DA2BD70A7A3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55" r="1767" b="7006"/>
          <a:stretch/>
        </p:blipFill>
        <p:spPr>
          <a:xfrm>
            <a:off x="26632" y="810053"/>
            <a:ext cx="9090735" cy="4646892"/>
          </a:xfrm>
          <a:prstGeom prst="rect">
            <a:avLst/>
          </a:prstGeom>
        </p:spPr>
      </p:pic>
      <p:sp>
        <p:nvSpPr>
          <p:cNvPr id="7" name="TextBox 2">
            <a:extLst>
              <a:ext uri="{FF2B5EF4-FFF2-40B4-BE49-F238E27FC236}">
                <a16:creationId xmlns:a16="http://schemas.microsoft.com/office/drawing/2014/main" id="{0F908003-AE19-40E4-BEDB-F3E45B3051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7512" y="4860467"/>
            <a:ext cx="3213100" cy="100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algn="ctr" eaLnBrk="0" fontAlgn="base" hangingPunc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o-RO" sz="3200" b="1" kern="1200" dirty="0">
                <a:solidFill>
                  <a:srgbClr val="FFFF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VĂ </a:t>
            </a:r>
            <a:r>
              <a:rPr lang="ro-RO" sz="3200" b="1" kern="12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MULȚUMIM!</a:t>
            </a:r>
            <a:endParaRPr lang="en-US" sz="11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ctr" eaLnBrk="0" fontAlgn="base" hangingPunc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o-RO" sz="1800" b="1" kern="12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www.salvaticopiii.ro</a:t>
            </a:r>
            <a:endParaRPr lang="en-US" sz="11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49872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E97557ED82CF647843A04DD6337C529" ma:contentTypeVersion="13" ma:contentTypeDescription="Creați un document nou." ma:contentTypeScope="" ma:versionID="bbc48f8027332313eeee3d2a29bab689">
  <xsd:schema xmlns:xsd="http://www.w3.org/2001/XMLSchema" xmlns:xs="http://www.w3.org/2001/XMLSchema" xmlns:p="http://schemas.microsoft.com/office/2006/metadata/properties" xmlns:ns3="14095cfc-9020-47cd-aaa3-76fadeed4c81" xmlns:ns4="fca1e6bc-492f-4228-884c-ec09cf1cc9bf" targetNamespace="http://schemas.microsoft.com/office/2006/metadata/properties" ma:root="true" ma:fieldsID="b0147abe433fca981267e619005dc11c" ns3:_="" ns4:_="">
    <xsd:import namespace="14095cfc-9020-47cd-aaa3-76fadeed4c81"/>
    <xsd:import namespace="fca1e6bc-492f-4228-884c-ec09cf1cc9b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4095cfc-9020-47cd-aaa3-76fadeed4c8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ca1e6bc-492f-4228-884c-ec09cf1cc9bf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Partajat cu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Partajat cu detalii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3" nillable="true" ma:displayName="Partajare cod hash indiciu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 de conținut"/>
        <xsd:element ref="dc:title" minOccurs="0" maxOccurs="1" ma:index="4" ma:displayName="Titlu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243CA49-7827-4849-A354-04E4DD51D03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A65B0D9-20BF-4B6E-B760-61C8597C7A69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fca1e6bc-492f-4228-884c-ec09cf1cc9bf"/>
    <ds:schemaRef ds:uri="14095cfc-9020-47cd-aaa3-76fadeed4c81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FB3BD819-C7D6-4DD1-9BF6-08AC74182BE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4095cfc-9020-47cd-aaa3-76fadeed4c81"/>
    <ds:schemaRef ds:uri="fca1e6bc-492f-4228-884c-ec09cf1cc9b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984</TotalTime>
  <Words>637</Words>
  <Application>Microsoft Office PowerPoint</Application>
  <PresentationFormat>On-screen Show (4:3)</PresentationFormat>
  <Paragraphs>97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Gill Sans Infant Std</vt:lpstr>
      <vt:lpstr>Times New Roman</vt:lpstr>
      <vt:lpstr>Office Theme</vt:lpstr>
      <vt:lpstr>25 Noiembrie 2020</vt:lpstr>
      <vt:lpstr>Ecograf cu 3 sonde</vt:lpstr>
      <vt:lpstr>PowerPoint Presentation</vt:lpstr>
      <vt:lpstr>PowerPoint Presentation</vt:lpstr>
      <vt:lpstr>PowerPoint Presentation</vt:lpstr>
      <vt:lpstr>Număr de copii sub 1 an decedați în România</vt:lpstr>
      <vt:lpstr>Județele unde am sprijinit unitățile medicale cu echipamente moderne </vt:lpstr>
      <vt:lpstr>            Programul națioanal de reducere a mortalității infantile  2010-2020</vt:lpstr>
      <vt:lpstr>Intervenția Salvați Copiii în anul 2020</vt:lpstr>
      <vt:lpstr>Intervenția Salvați Copiii în anul 2020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Cătălin</dc:creator>
  <cp:lastModifiedBy>user</cp:lastModifiedBy>
  <cp:revision>65</cp:revision>
  <dcterms:created xsi:type="dcterms:W3CDTF">2020-06-03T09:24:15Z</dcterms:created>
  <dcterms:modified xsi:type="dcterms:W3CDTF">2020-11-23T11:07:14Z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0x010100BE97557ED82CF647843A04DD6337C529</vt:lpwstr>
  </property>
</Properties>
</file>