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3.xml" ContentType="application/vnd.openxmlformats-officedocument.drawingml.chart+xml"/>
  <Override PartName="/ppt/drawings/drawing1.xml" ContentType="application/vnd.openxmlformats-officedocument.drawingml.chartshapes+xml"/>
  <Override PartName="/ppt/notesSlides/notesSlide7.xml" ContentType="application/vnd.openxmlformats-officedocument.presentationml.notesSlide+xml"/>
  <Override PartName="/ppt/charts/chart4.xml" ContentType="application/vnd.openxmlformats-officedocument.drawingml.chart+xml"/>
  <Override PartName="/ppt/charts/chart5.xml" ContentType="application/vnd.openxmlformats-officedocument.drawingml.chart+xml"/>
  <Override PartName="/ppt/notesSlides/notesSlide8.xml" ContentType="application/vnd.openxmlformats-officedocument.presentationml.notesSlide+xml"/>
  <Override PartName="/ppt/charts/chart6.xml" ContentType="application/vnd.openxmlformats-officedocument.drawingml.chart+xml"/>
  <Override PartName="/ppt/notesSlides/notesSlide9.xml" ContentType="application/vnd.openxmlformats-officedocument.presentationml.notesSlide+xml"/>
  <Override PartName="/ppt/charts/chart7.xml" ContentType="application/vnd.openxmlformats-officedocument.drawingml.chart+xml"/>
  <Override PartName="/ppt/charts/chart8.xml" ContentType="application/vnd.openxmlformats-officedocument.drawingml.chart+xml"/>
  <Override PartName="/ppt/drawings/drawing2.xml" ContentType="application/vnd.openxmlformats-officedocument.drawingml.chartshapes+xml"/>
  <Override PartName="/ppt/notesSlides/notesSlide10.xml" ContentType="application/vnd.openxmlformats-officedocument.presentationml.notesSlide+xml"/>
  <Override PartName="/ppt/charts/chart9.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0.xml" ContentType="application/vnd.openxmlformats-officedocument.drawingml.chart+xml"/>
  <Override PartName="/ppt/charts/chart11.xml" ContentType="application/vnd.openxmlformats-officedocument.drawingml.chart+xml"/>
  <Override PartName="/ppt/notesSlides/notesSlide13.xml" ContentType="application/vnd.openxmlformats-officedocument.presentationml.notesSlide+xml"/>
  <Override PartName="/ppt/charts/chart12.xml" ContentType="application/vnd.openxmlformats-officedocument.drawingml.chart+xml"/>
  <Override PartName="/ppt/drawings/drawing3.xml" ContentType="application/vnd.openxmlformats-officedocument.drawingml.chartshapes+xml"/>
  <Override PartName="/ppt/notesSlides/notesSlide14.xml" ContentType="application/vnd.openxmlformats-officedocument.presentationml.notesSlide+xml"/>
  <Override PartName="/ppt/charts/chart13.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4.xml" ContentType="application/vnd.openxmlformats-officedocument.drawingml.chart+xml"/>
  <Override PartName="/ppt/charts/chart15.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2.xml" ContentType="application/vnd.openxmlformats-officedocument.themeOverride+xml"/>
  <Override PartName="/ppt/drawings/drawing4.xml" ContentType="application/vnd.openxmlformats-officedocument.drawingml.chartshapes+xml"/>
  <Override PartName="/ppt/charts/chart16.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7.xml" ContentType="application/vnd.openxmlformats-officedocument.drawingml.chart+xml"/>
  <Override PartName="/ppt/notesSlides/notesSlide21.xml" ContentType="application/vnd.openxmlformats-officedocument.presentationml.notesSlide+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notesSlides/notesSlide22.xml" ContentType="application/vnd.openxmlformats-officedocument.presentationml.notesSlide+xml"/>
  <Override PartName="/ppt/charts/chart21.xml" ContentType="application/vnd.openxmlformats-officedocument.drawingml.chart+xml"/>
  <Override PartName="/ppt/charts/chart22.xml" ContentType="application/vnd.openxmlformats-officedocument.drawingml.chart+xml"/>
  <Override PartName="/ppt/notesSlides/notesSlide23.xml" ContentType="application/vnd.openxmlformats-officedocument.presentationml.notesSlide+xml"/>
  <Override PartName="/ppt/charts/chart23.xml" ContentType="application/vnd.openxmlformats-officedocument.drawingml.chart+xml"/>
  <Override PartName="/ppt/notesSlides/notesSlide24.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notesSlides/notesSlide25.xml" ContentType="application/vnd.openxmlformats-officedocument.presentationml.notesSlide+xml"/>
  <Override PartName="/ppt/charts/chart26.xml" ContentType="application/vnd.openxmlformats-officedocument.drawingml.chart+xml"/>
  <Override PartName="/ppt/drawings/drawing5.xml" ContentType="application/vnd.openxmlformats-officedocument.drawingml.chartshapes+xml"/>
  <Override PartName="/ppt/charts/chart27.xml" ContentType="application/vnd.openxmlformats-officedocument.drawingml.chart+xml"/>
  <Override PartName="/ppt/drawings/drawing6.xml" ContentType="application/vnd.openxmlformats-officedocument.drawingml.chartshapes+xml"/>
  <Override PartName="/ppt/notesSlides/notesSlide26.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notesSlides/notesSlide27.xml" ContentType="application/vnd.openxmlformats-officedocument.presentationml.notesSlide+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drawings/drawing7.xml" ContentType="application/vnd.openxmlformats-officedocument.drawingml.chartshapes+xml"/>
  <Override PartName="/ppt/charts/chart33.xml" ContentType="application/vnd.openxmlformats-officedocument.drawingml.chart+xml"/>
  <Override PartName="/ppt/drawings/drawing8.xml" ContentType="application/vnd.openxmlformats-officedocument.drawingml.chartshapes+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41"/>
  </p:notesMasterIdLst>
  <p:handoutMasterIdLst>
    <p:handoutMasterId r:id="rId42"/>
  </p:handoutMasterIdLst>
  <p:sldIdLst>
    <p:sldId id="256" r:id="rId3"/>
    <p:sldId id="299" r:id="rId4"/>
    <p:sldId id="307" r:id="rId5"/>
    <p:sldId id="322" r:id="rId6"/>
    <p:sldId id="261" r:id="rId7"/>
    <p:sldId id="262" r:id="rId8"/>
    <p:sldId id="263" r:id="rId9"/>
    <p:sldId id="319" r:id="rId10"/>
    <p:sldId id="265" r:id="rId11"/>
    <p:sldId id="324" r:id="rId12"/>
    <p:sldId id="327" r:id="rId13"/>
    <p:sldId id="329" r:id="rId14"/>
    <p:sldId id="328" r:id="rId15"/>
    <p:sldId id="330" r:id="rId16"/>
    <p:sldId id="268" r:id="rId17"/>
    <p:sldId id="320" r:id="rId18"/>
    <p:sldId id="325" r:id="rId19"/>
    <p:sldId id="326" r:id="rId20"/>
    <p:sldId id="317" r:id="rId21"/>
    <p:sldId id="270" r:id="rId22"/>
    <p:sldId id="271" r:id="rId23"/>
    <p:sldId id="272" r:id="rId24"/>
    <p:sldId id="310" r:id="rId25"/>
    <p:sldId id="286" r:id="rId26"/>
    <p:sldId id="289" r:id="rId27"/>
    <p:sldId id="290" r:id="rId28"/>
    <p:sldId id="288" r:id="rId29"/>
    <p:sldId id="293" r:id="rId30"/>
    <p:sldId id="292" r:id="rId31"/>
    <p:sldId id="306" r:id="rId32"/>
    <p:sldId id="287" r:id="rId33"/>
    <p:sldId id="291" r:id="rId34"/>
    <p:sldId id="303" r:id="rId35"/>
    <p:sldId id="294" r:id="rId36"/>
    <p:sldId id="321" r:id="rId37"/>
    <p:sldId id="323" r:id="rId38"/>
    <p:sldId id="283" r:id="rId39"/>
    <p:sldId id="259" r:id="rId40"/>
  </p:sldIdLst>
  <p:sldSz cx="9144000" cy="6858000" type="screen4x3"/>
  <p:notesSz cx="9926638" cy="6797675"/>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87E"/>
    <a:srgbClr val="003964"/>
    <a:srgbClr val="004A82"/>
    <a:srgbClr val="0062AC"/>
    <a:srgbClr val="2FA6FF"/>
    <a:srgbClr val="5F5F5F"/>
    <a:srgbClr val="E9E9E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676" autoAdjust="0"/>
    <p:restoredTop sz="82830" autoAdjust="0"/>
  </p:normalViewPr>
  <p:slideViewPr>
    <p:cSldViewPr>
      <p:cViewPr varScale="1">
        <p:scale>
          <a:sx n="70" d="100"/>
          <a:sy n="70" d="100"/>
        </p:scale>
        <p:origin x="1901"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handoutMaster" Target="handoutMasters/handout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1" Type="http://schemas.openxmlformats.org/officeDocument/2006/relationships/oleObject" Target="file:///D:\actele%20mele\+%20RAPOARTE%20ACTIVITATE%20+\2021\volum%20acte%20activitate%20directia%20economica%202021.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D:\actele%20mele\+%20RAPOARTE%20ACTIVITATE%20+\2021\volum%20acte%20activitate%20directia%20economica%202021.xlsx" TargetMode="External"/></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C:\Users\simona.vlad\Desktop\executii%20bugetare\executii%202021\raport%202021\analiza%20exec%20buget%202021.xls"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D:\actele%20mele\+%20RAPOARTE%20ACTIVITATE%20+\2021\analiza%20exec%20venituri%20buget%202021.xls"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D:\actele%20mele\+%20RAPOARTE%20ACTIVITATE%20+\2021\analiza%20exec%20venituri%20buget%202021.xls"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D:\actele%20mele\+%20RAPOARTE%20ACTIVITATE%20+\2021\analiza%20exec%20venituri%20buget%202021.xls"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D:\actele%20mele\+%20RAPOARTE%20ACTIVITATE%20+\2021\analiza%20exec%20buget%202021%20-%20simo.xls" TargetMode="External"/></Relationships>
</file>

<file path=ppt/charts/_rels/chart8.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file:///C:\Users\simona.vlad\Desktop\executii%20bugetare\executii%202021\raport%202021\analiza%20exec%20buget%202021.xls" TargetMode="External"/></Relationships>
</file>

<file path=ppt/charts/_rels/chart9.xml.rels><?xml version="1.0" encoding="UTF-8" standalone="yes"?>
<Relationships xmlns="http://schemas.openxmlformats.org/package/2006/relationships"><Relationship Id="rId1" Type="http://schemas.openxmlformats.org/officeDocument/2006/relationships/oleObject" Target="file:///C:\Users\simona.vlad\Desktop\executii%20bugetare\executii%202021\raport%202021\analiza%20exec%20buget%202021.xls" TargetMode="External"/></Relationships>
</file>

<file path=ppt/charts/_rels/chart10.xml.rels><?xml version="1.0" encoding="UTF-8" standalone="yes"?>
<Relationships xmlns="http://schemas.openxmlformats.org/package/2006/relationships"><Relationship Id="rId1" Type="http://schemas.openxmlformats.org/officeDocument/2006/relationships/oleObject" Target="../embeddings/oleObject1.bin"/></Relationships>
</file>

<file path=ppt/charts/_rels/chart11.xml.rels><?xml version="1.0" encoding="UTF-8" standalone="yes"?>
<Relationships xmlns="http://schemas.openxmlformats.org/package/2006/relationships"><Relationship Id="rId1" Type="http://schemas.openxmlformats.org/officeDocument/2006/relationships/oleObject" Target="file:///C:\Users\eduard.florea\Downloads\analiza%20exec%20buget%202021.xls" TargetMode="External"/></Relationships>
</file>

<file path=ppt/charts/_rels/chart12.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oleObject" Target="file:///C:\Users\eduard.florea\Downloads\analiza%20exec%20buget%202021.xls" TargetMode="External"/></Relationships>
</file>

<file path=ppt/charts/_rels/chart13.xml.rels><?xml version="1.0" encoding="UTF-8" standalone="yes"?>
<Relationships xmlns="http://schemas.openxmlformats.org/package/2006/relationships"><Relationship Id="rId1" Type="http://schemas.openxmlformats.org/officeDocument/2006/relationships/oleObject" Target="../embeddings/oleObject2.bin"/></Relationships>
</file>

<file path=ppt/charts/_rels/chart14.xml.rels><?xml version="1.0" encoding="UTF-8" standalone="yes"?>
<Relationships xmlns="http://schemas.openxmlformats.org/package/2006/relationships"><Relationship Id="rId1" Type="http://schemas.openxmlformats.org/officeDocument/2006/relationships/oleObject" Target="file:///C:\Users\eduard.florea\Downloads\31.12.2019%20doar%20Grad%20Indat%20-%202.xls" TargetMode="External"/></Relationships>
</file>

<file path=ppt/charts/_rels/chart15.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1.xml"/><Relationship Id="rId1" Type="http://schemas.microsoft.com/office/2011/relationships/chartStyle" Target="style1.xml"/><Relationship Id="rId5" Type="http://schemas.openxmlformats.org/officeDocument/2006/relationships/chartUserShapes" Target="../drawings/drawing4.xml"/><Relationship Id="rId4" Type="http://schemas.openxmlformats.org/officeDocument/2006/relationships/package" Target="../embeddings/Microsoft_Excel_Worksheet.xlsx"/></Relationships>
</file>

<file path=ppt/charts/_rels/chart16.xml.rels><?xml version="1.0" encoding="UTF-8" standalone="yes"?>
<Relationships xmlns="http://schemas.openxmlformats.org/package/2006/relationships"><Relationship Id="rId1" Type="http://schemas.openxmlformats.org/officeDocument/2006/relationships/oleObject" Target="file:///C:\Users\simona.vlad\Desktop\Datorie%20publica%20-toate\simi%20dat%20publ%202019-2021\grad%20indatorare\grad%20de%20indatorare%20%20curent%2031.12.2021.xls" TargetMode="External"/></Relationships>
</file>

<file path=ppt/charts/_rels/chart17.xml.rels><?xml version="1.0" encoding="UTF-8" standalone="yes"?>
<Relationships xmlns="http://schemas.openxmlformats.org/package/2006/relationships"><Relationship Id="rId1" Type="http://schemas.openxmlformats.org/officeDocument/2006/relationships/oleObject" Target="file:///C:\Users\eduard.florea\Downloads\2%20analiza%20fiscalitate%202021.xls" TargetMode="External"/></Relationships>
</file>

<file path=ppt/charts/_rels/chart18.xml.rels><?xml version="1.0" encoding="UTF-8" standalone="yes"?>
<Relationships xmlns="http://schemas.openxmlformats.org/package/2006/relationships"><Relationship Id="rId1" Type="http://schemas.openxmlformats.org/officeDocument/2006/relationships/oleObject" Target="file:///C:\Users\eduard.florea\Downloads\2%20analiza%20fiscalitate%202021.xls" TargetMode="External"/></Relationships>
</file>

<file path=ppt/charts/_rels/chart19.xml.rels><?xml version="1.0" encoding="UTF-8" standalone="yes"?>
<Relationships xmlns="http://schemas.openxmlformats.org/package/2006/relationships"><Relationship Id="rId1" Type="http://schemas.openxmlformats.org/officeDocument/2006/relationships/oleObject" Target="file:///C:\Users\eduard.florea\Downloads\2%20analiza%20fiscalitate%202021.xls" TargetMode="External"/></Relationships>
</file>

<file path=ppt/charts/_rels/chart20.xml.rels><?xml version="1.0" encoding="UTF-8" standalone="yes"?>
<Relationships xmlns="http://schemas.openxmlformats.org/package/2006/relationships"><Relationship Id="rId1" Type="http://schemas.openxmlformats.org/officeDocument/2006/relationships/oleObject" Target="file:///C:\Users\eduard.florea\Downloads\2%20analiza%20fiscalitate%202021.xls" TargetMode="External"/></Relationships>
</file>

<file path=ppt/charts/_rels/chart21.xml.rels><?xml version="1.0" encoding="UTF-8" standalone="yes"?>
<Relationships xmlns="http://schemas.openxmlformats.org/package/2006/relationships"><Relationship Id="rId1" Type="http://schemas.openxmlformats.org/officeDocument/2006/relationships/oleObject" Target="file:///C:\Users\eduard.florea\Downloads\2%20analiza%20fiscalitate%202021.xls" TargetMode="External"/></Relationships>
</file>

<file path=ppt/charts/_rels/chart22.xml.rels><?xml version="1.0" encoding="UTF-8" standalone="yes"?>
<Relationships xmlns="http://schemas.openxmlformats.org/package/2006/relationships"><Relationship Id="rId1" Type="http://schemas.openxmlformats.org/officeDocument/2006/relationships/oleObject" Target="file:///C:\Users\eduard.florea\Downloads\2%20analiza%20fiscalitate%202021.xls" TargetMode="External"/></Relationships>
</file>

<file path=ppt/charts/_rels/chart23.xml.rels><?xml version="1.0" encoding="UTF-8" standalone="yes"?>
<Relationships xmlns="http://schemas.openxmlformats.org/package/2006/relationships"><Relationship Id="rId1" Type="http://schemas.openxmlformats.org/officeDocument/2006/relationships/oleObject" Target="file:///D:\actele%20mele\+%20RAPOARTE%20ACTIVITATE%20+\2021\2%20analiza%20fiscalitate%202021.xls" TargetMode="External"/></Relationships>
</file>

<file path=ppt/charts/_rels/chart24.xml.rels><?xml version="1.0" encoding="UTF-8" standalone="yes"?>
<Relationships xmlns="http://schemas.openxmlformats.org/package/2006/relationships"><Relationship Id="rId1" Type="http://schemas.openxmlformats.org/officeDocument/2006/relationships/oleObject" Target="file:///D:\actele%20mele\+%20RAPOARTE%20ACTIVITATE%20+\2021\2%20analiza%20fiscalitate%202021.xls" TargetMode="External"/></Relationships>
</file>

<file path=ppt/charts/_rels/chart25.xml.rels><?xml version="1.0" encoding="UTF-8" standalone="yes"?>
<Relationships xmlns="http://schemas.openxmlformats.org/package/2006/relationships"><Relationship Id="rId1" Type="http://schemas.openxmlformats.org/officeDocument/2006/relationships/oleObject" Target="file:///C:\Users\eduard.florea\Downloads\2%20analiza%20fiscalitate%202021.xls" TargetMode="External"/></Relationships>
</file>

<file path=ppt/charts/_rels/chart26.xml.rels><?xml version="1.0" encoding="UTF-8" standalone="yes"?>
<Relationships xmlns="http://schemas.openxmlformats.org/package/2006/relationships"><Relationship Id="rId2" Type="http://schemas.openxmlformats.org/officeDocument/2006/relationships/chartUserShapes" Target="../drawings/drawing5.xml"/><Relationship Id="rId1" Type="http://schemas.openxmlformats.org/officeDocument/2006/relationships/oleObject" Target="file:///C:\Users\eduard.florea\Downloads\2%20analiza%20fiscalitate%202021.xls" TargetMode="External"/></Relationships>
</file>

<file path=ppt/charts/_rels/chart27.xml.rels><?xml version="1.0" encoding="UTF-8" standalone="yes"?>
<Relationships xmlns="http://schemas.openxmlformats.org/package/2006/relationships"><Relationship Id="rId2" Type="http://schemas.openxmlformats.org/officeDocument/2006/relationships/chartUserShapes" Target="../drawings/drawing6.xml"/><Relationship Id="rId1" Type="http://schemas.openxmlformats.org/officeDocument/2006/relationships/oleObject" Target="file:///C:\Users\eduard.florea\Downloads\2%20analiza%20fiscalitate%202021.xls" TargetMode="External"/></Relationships>
</file>

<file path=ppt/charts/_rels/chart28.xml.rels><?xml version="1.0" encoding="UTF-8" standalone="yes"?>
<Relationships xmlns="http://schemas.openxmlformats.org/package/2006/relationships"><Relationship Id="rId1" Type="http://schemas.openxmlformats.org/officeDocument/2006/relationships/oleObject" Target="file:///C:\Users\eduard.florea\Downloads\2%20analiza%20fiscalitate%202021.xls" TargetMode="External"/></Relationships>
</file>

<file path=ppt/charts/_rels/chart29.xml.rels><?xml version="1.0" encoding="UTF-8" standalone="yes"?>
<Relationships xmlns="http://schemas.openxmlformats.org/package/2006/relationships"><Relationship Id="rId1" Type="http://schemas.openxmlformats.org/officeDocument/2006/relationships/oleObject" Target="file:///C:\Users\eduard.florea\Downloads\2%20analiza%20fiscalitate%202021.xls" TargetMode="External"/></Relationships>
</file>

<file path=ppt/charts/_rels/chart30.xml.rels><?xml version="1.0" encoding="UTF-8" standalone="yes"?>
<Relationships xmlns="http://schemas.openxmlformats.org/package/2006/relationships"><Relationship Id="rId1" Type="http://schemas.openxmlformats.org/officeDocument/2006/relationships/oleObject" Target="file:///C:\Users\eduard.florea\Downloads\2%20analiza%20fiscalitate%202021.xls" TargetMode="External"/></Relationships>
</file>

<file path=ppt/charts/_rels/chart31.xml.rels><?xml version="1.0" encoding="UTF-8" standalone="yes"?>
<Relationships xmlns="http://schemas.openxmlformats.org/package/2006/relationships"><Relationship Id="rId1" Type="http://schemas.openxmlformats.org/officeDocument/2006/relationships/oleObject" Target="file:///C:\Users\eduard.florea\Downloads\2%20analiza%20fiscalitate%202021.xls" TargetMode="External"/></Relationships>
</file>

<file path=ppt/charts/_rels/chart32.xml.rels><?xml version="1.0" encoding="UTF-8" standalone="yes"?>
<Relationships xmlns="http://schemas.openxmlformats.org/package/2006/relationships"><Relationship Id="rId2" Type="http://schemas.openxmlformats.org/officeDocument/2006/relationships/chartUserShapes" Target="../drawings/drawing7.xml"/><Relationship Id="rId1" Type="http://schemas.openxmlformats.org/officeDocument/2006/relationships/oleObject" Target="file:///C:\Users\eduard.florea\Downloads\2%20analiza%20fiscalitate%202021.xls" TargetMode="External"/></Relationships>
</file>

<file path=ppt/charts/_rels/chart33.xml.rels><?xml version="1.0" encoding="UTF-8" standalone="yes"?>
<Relationships xmlns="http://schemas.openxmlformats.org/package/2006/relationships"><Relationship Id="rId2" Type="http://schemas.openxmlformats.org/officeDocument/2006/relationships/chartUserShapes" Target="../drawings/drawing8.xml"/><Relationship Id="rId1" Type="http://schemas.openxmlformats.org/officeDocument/2006/relationships/oleObject" Target="file:///C:\Users\eduard.florea\Downloads\2%20analiza%20fiscalitate%202021.xls"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ro-RO" dirty="0"/>
              <a:t>INTRARI: adrese/cereri</a:t>
            </a:r>
          </a:p>
          <a:p>
            <a:pPr>
              <a:defRPr/>
            </a:pPr>
            <a:r>
              <a:rPr lang="ro-RO" dirty="0"/>
              <a:t>2021</a:t>
            </a:r>
            <a:endParaRPr lang="en-US" dirty="0"/>
          </a:p>
        </c:rich>
      </c:tx>
      <c:layout>
        <c:manualLayout>
          <c:xMode val="edge"/>
          <c:yMode val="edge"/>
          <c:x val="1.1347112860892376E-2"/>
          <c:y val="1.8993352326685659E-2"/>
        </c:manualLayout>
      </c:layout>
      <c:overlay val="0"/>
    </c:title>
    <c:autoTitleDeleted val="0"/>
    <c:plotArea>
      <c:layout>
        <c:manualLayout>
          <c:layoutTarget val="inner"/>
          <c:xMode val="edge"/>
          <c:yMode val="edge"/>
          <c:x val="1.3888888888888889E-3"/>
          <c:y val="0.32217312466075126"/>
          <c:w val="0.49518789611392472"/>
          <c:h val="0.42055666099682276"/>
        </c:manualLayout>
      </c:layout>
      <c:pieChart>
        <c:varyColors val="1"/>
        <c:ser>
          <c:idx val="0"/>
          <c:order val="0"/>
          <c:explosion val="25"/>
          <c:dPt>
            <c:idx val="1"/>
            <c:bubble3D val="0"/>
            <c:explosion val="0"/>
            <c:extLst>
              <c:ext xmlns:c16="http://schemas.microsoft.com/office/drawing/2014/chart" uri="{C3380CC4-5D6E-409C-BE32-E72D297353CC}">
                <c16:uniqueId val="{00000000-CD86-4803-86E5-89F09BCC6C0C}"/>
              </c:ext>
            </c:extLst>
          </c:dPt>
          <c:dLbls>
            <c:dLbl>
              <c:idx val="0"/>
              <c:layout>
                <c:manualLayout>
                  <c:x val="0.1414203212861303"/>
                  <c:y val="0.31255502981203004"/>
                </c:manualLayout>
              </c:layout>
              <c:tx>
                <c:rich>
                  <a:bodyPr/>
                  <a:lstStyle/>
                  <a:p>
                    <a:r>
                      <a:rPr lang="en-US" dirty="0"/>
                      <a:t>ARHITECT SEF
27.594
5,8%</a:t>
                    </a:r>
                  </a:p>
                </c:rich>
              </c:tx>
              <c:showLegendKey val="0"/>
              <c:showVal val="1"/>
              <c:showCatName val="1"/>
              <c:showSerName val="0"/>
              <c:showPercent val="1"/>
              <c:showBubbleSize val="0"/>
              <c:separator>
</c:separator>
              <c:extLst>
                <c:ext xmlns:c15="http://schemas.microsoft.com/office/drawing/2012/chart" uri="{CE6537A1-D6FC-4f65-9D91-7224C49458BB}">
                  <c15:showDataLabelsRange val="0"/>
                </c:ext>
                <c:ext xmlns:c16="http://schemas.microsoft.com/office/drawing/2014/chart" uri="{C3380CC4-5D6E-409C-BE32-E72D297353CC}">
                  <c16:uniqueId val="{00000001-CD86-4803-86E5-89F09BCC6C0C}"/>
                </c:ext>
              </c:extLst>
            </c:dLbl>
            <c:dLbl>
              <c:idx val="1"/>
              <c:layout>
                <c:manualLayout>
                  <c:x val="6.6526602015123684E-2"/>
                  <c:y val="-3.0209709805388073E-2"/>
                </c:manualLayout>
              </c:layout>
              <c:tx>
                <c:rich>
                  <a:bodyPr/>
                  <a:lstStyle/>
                  <a:p>
                    <a:pPr>
                      <a:defRPr sz="1300" b="1">
                        <a:solidFill>
                          <a:schemeClr val="bg1"/>
                        </a:solidFill>
                        <a:latin typeface="Arial Narrow" pitchFamily="34" charset="0"/>
                        <a:cs typeface="Arial" pitchFamily="34" charset="0"/>
                      </a:defRPr>
                    </a:pPr>
                    <a:r>
                      <a:rPr lang="en-US" dirty="0"/>
                      <a:t>DIRECTIA ECONOMICA
400.006
85%</a:t>
                    </a:r>
                  </a:p>
                </c:rich>
              </c:tx>
              <c:numFmt formatCode="#.000%" sourceLinked="0"/>
              <c:spPr>
                <a:ln>
                  <a:noFill/>
                </a:ln>
              </c:spPr>
              <c:showLegendKey val="0"/>
              <c:showVal val="1"/>
              <c:showCatName val="1"/>
              <c:showSerName val="0"/>
              <c:showPercent val="1"/>
              <c:showBubbleSize val="0"/>
              <c:separator>
</c:separator>
              <c:extLst>
                <c:ext xmlns:c15="http://schemas.microsoft.com/office/drawing/2012/chart" uri="{CE6537A1-D6FC-4f65-9D91-7224C49458BB}">
                  <c15:showDataLabelsRange val="0"/>
                </c:ext>
                <c:ext xmlns:c16="http://schemas.microsoft.com/office/drawing/2014/chart" uri="{C3380CC4-5D6E-409C-BE32-E72D297353CC}">
                  <c16:uniqueId val="{00000000-CD86-4803-86E5-89F09BCC6C0C}"/>
                </c:ext>
              </c:extLst>
            </c:dLbl>
            <c:dLbl>
              <c:idx val="2"/>
              <c:layout>
                <c:manualLayout>
                  <c:x val="0.16871281714785652"/>
                  <c:y val="-0.28449275037201549"/>
                </c:manualLayout>
              </c:layout>
              <c:tx>
                <c:rich>
                  <a:bodyPr/>
                  <a:lstStyle/>
                  <a:p>
                    <a:r>
                      <a:rPr lang="en-US" dirty="0"/>
                      <a:t>DIR TEHNICA
12.810
2,7%</a:t>
                    </a:r>
                  </a:p>
                </c:rich>
              </c:tx>
              <c:showLegendKey val="0"/>
              <c:showVal val="1"/>
              <c:showCatName val="1"/>
              <c:showSerName val="0"/>
              <c:showPercent val="1"/>
              <c:showBubbleSize val="0"/>
              <c:separator>
</c:separator>
              <c:extLst>
                <c:ext xmlns:c15="http://schemas.microsoft.com/office/drawing/2012/chart" uri="{CE6537A1-D6FC-4f65-9D91-7224C49458BB}">
                  <c15:showDataLabelsRange val="0"/>
                </c:ext>
                <c:ext xmlns:c16="http://schemas.microsoft.com/office/drawing/2014/chart" uri="{C3380CC4-5D6E-409C-BE32-E72D297353CC}">
                  <c16:uniqueId val="{00000002-CD86-4803-86E5-89F09BCC6C0C}"/>
                </c:ext>
              </c:extLst>
            </c:dLbl>
            <c:dLbl>
              <c:idx val="3"/>
              <c:layout>
                <c:manualLayout>
                  <c:x val="0.14673641146969305"/>
                  <c:y val="-0.20747861250221514"/>
                </c:manualLayout>
              </c:layout>
              <c:tx>
                <c:rich>
                  <a:bodyPr/>
                  <a:lstStyle/>
                  <a:p>
                    <a:r>
                      <a:rPr lang="en-US" dirty="0"/>
                      <a:t>DIR JURIDICA
15.558
3,3%</a:t>
                    </a:r>
                  </a:p>
                </c:rich>
              </c:tx>
              <c:showLegendKey val="0"/>
              <c:showVal val="1"/>
              <c:showCatName val="1"/>
              <c:showSerName val="0"/>
              <c:showPercent val="1"/>
              <c:showBubbleSize val="0"/>
              <c:separator>
</c:separator>
              <c:extLst>
                <c:ext xmlns:c15="http://schemas.microsoft.com/office/drawing/2012/chart" uri="{CE6537A1-D6FC-4f65-9D91-7224C49458BB}">
                  <c15:showDataLabelsRange val="0"/>
                </c:ext>
                <c:ext xmlns:c16="http://schemas.microsoft.com/office/drawing/2014/chart" uri="{C3380CC4-5D6E-409C-BE32-E72D297353CC}">
                  <c16:uniqueId val="{00000003-CD86-4803-86E5-89F09BCC6C0C}"/>
                </c:ext>
              </c:extLst>
            </c:dLbl>
            <c:dLbl>
              <c:idx val="4"/>
              <c:layout>
                <c:manualLayout>
                  <c:x val="0.18449184462270854"/>
                  <c:y val="-0.1093994407366425"/>
                </c:manualLayout>
              </c:layout>
              <c:tx>
                <c:rich>
                  <a:bodyPr/>
                  <a:lstStyle/>
                  <a:p>
                    <a:r>
                      <a:rPr lang="en-US" dirty="0"/>
                      <a:t>DMPFI
1.167
0,25%</a:t>
                    </a:r>
                  </a:p>
                </c:rich>
              </c:tx>
              <c:showLegendKey val="0"/>
              <c:showVal val="1"/>
              <c:showCatName val="1"/>
              <c:showSerName val="0"/>
              <c:showPercent val="1"/>
              <c:showBubbleSize val="0"/>
              <c:separator>
</c:separator>
              <c:extLst>
                <c:ext xmlns:c15="http://schemas.microsoft.com/office/drawing/2012/chart" uri="{CE6537A1-D6FC-4f65-9D91-7224C49458BB}">
                  <c15:showDataLabelsRange val="0"/>
                </c:ext>
                <c:ext xmlns:c16="http://schemas.microsoft.com/office/drawing/2014/chart" uri="{C3380CC4-5D6E-409C-BE32-E72D297353CC}">
                  <c16:uniqueId val="{00000004-CD86-4803-86E5-89F09BCC6C0C}"/>
                </c:ext>
              </c:extLst>
            </c:dLbl>
            <c:dLbl>
              <c:idx val="5"/>
              <c:layout>
                <c:manualLayout>
                  <c:x val="0.16907220517623089"/>
                  <c:y val="5.4454222870913144E-3"/>
                </c:manualLayout>
              </c:layout>
              <c:tx>
                <c:rich>
                  <a:bodyPr/>
                  <a:lstStyle/>
                  <a:p>
                    <a:r>
                      <a:rPr lang="en-US" dirty="0"/>
                      <a:t>POLITIA LOCALA
4.412
0,9%</a:t>
                    </a:r>
                  </a:p>
                </c:rich>
              </c:tx>
              <c:showLegendKey val="0"/>
              <c:showVal val="1"/>
              <c:showCatName val="1"/>
              <c:showSerName val="0"/>
              <c:showPercent val="1"/>
              <c:showBubbleSize val="0"/>
              <c:separator>
</c:separator>
              <c:extLst>
                <c:ext xmlns:c15="http://schemas.microsoft.com/office/drawing/2012/chart" uri="{CE6537A1-D6FC-4f65-9D91-7224C49458BB}">
                  <c15:showDataLabelsRange val="0"/>
                </c:ext>
                <c:ext xmlns:c16="http://schemas.microsoft.com/office/drawing/2014/chart" uri="{C3380CC4-5D6E-409C-BE32-E72D297353CC}">
                  <c16:uniqueId val="{00000005-CD86-4803-86E5-89F09BCC6C0C}"/>
                </c:ext>
              </c:extLst>
            </c:dLbl>
            <c:dLbl>
              <c:idx val="6"/>
              <c:layout>
                <c:manualLayout>
                  <c:x val="0.12589151356080491"/>
                  <c:y val="0.14124133327264729"/>
                </c:manualLayout>
              </c:layout>
              <c:tx>
                <c:rich>
                  <a:bodyPr/>
                  <a:lstStyle/>
                  <a:p>
                    <a:r>
                      <a:rPr lang="en-US" dirty="0"/>
                      <a:t>DIR LOGISTICA
292
0,06%</a:t>
                    </a:r>
                  </a:p>
                </c:rich>
              </c:tx>
              <c:showLegendKey val="0"/>
              <c:showVal val="1"/>
              <c:showCatName val="1"/>
              <c:showSerName val="0"/>
              <c:showPercent val="1"/>
              <c:showBubbleSize val="0"/>
              <c:separator>
</c:separator>
              <c:extLst>
                <c:ext xmlns:c15="http://schemas.microsoft.com/office/drawing/2012/chart" uri="{CE6537A1-D6FC-4f65-9D91-7224C49458BB}">
                  <c15:showDataLabelsRange val="0"/>
                </c:ext>
                <c:ext xmlns:c16="http://schemas.microsoft.com/office/drawing/2014/chart" uri="{C3380CC4-5D6E-409C-BE32-E72D297353CC}">
                  <c16:uniqueId val="{00000006-CD86-4803-86E5-89F09BCC6C0C}"/>
                </c:ext>
              </c:extLst>
            </c:dLbl>
            <c:dLbl>
              <c:idx val="7"/>
              <c:layout>
                <c:manualLayout>
                  <c:x val="0.18128966273582001"/>
                  <c:y val="0.24977761327943501"/>
                </c:manualLayout>
              </c:layout>
              <c:tx>
                <c:rich>
                  <a:bodyPr/>
                  <a:lstStyle/>
                  <a:p>
                    <a:r>
                      <a:rPr lang="en-US" dirty="0"/>
                      <a:t>DPI
8.042
1,7%</a:t>
                    </a:r>
                  </a:p>
                </c:rich>
              </c:tx>
              <c:showLegendKey val="0"/>
              <c:showVal val="1"/>
              <c:showCatName val="1"/>
              <c:showSerName val="0"/>
              <c:showPercent val="1"/>
              <c:showBubbleSize val="0"/>
              <c:separator>
</c:separator>
              <c:extLst>
                <c:ext xmlns:c15="http://schemas.microsoft.com/office/drawing/2012/chart" uri="{CE6537A1-D6FC-4f65-9D91-7224C49458BB}">
                  <c15:showDataLabelsRange val="0"/>
                </c:ext>
                <c:ext xmlns:c16="http://schemas.microsoft.com/office/drawing/2014/chart" uri="{C3380CC4-5D6E-409C-BE32-E72D297353CC}">
                  <c16:uniqueId val="{00000007-CD86-4803-86E5-89F09BCC6C0C}"/>
                </c:ext>
              </c:extLst>
            </c:dLbl>
            <c:numFmt formatCode="#.000%" sourceLinked="0"/>
            <c:spPr>
              <a:ln>
                <a:solidFill>
                  <a:srgbClr val="000000"/>
                </a:solidFill>
              </a:ln>
            </c:spPr>
            <c:txPr>
              <a:bodyPr/>
              <a:lstStyle/>
              <a:p>
                <a:pPr>
                  <a:defRPr sz="1300">
                    <a:latin typeface="Arial Narrow" pitchFamily="34" charset="0"/>
                    <a:cs typeface="Arial" pitchFamily="34" charset="0"/>
                  </a:defRPr>
                </a:pPr>
                <a:endParaRPr lang="en-US"/>
              </a:p>
            </c:txPr>
            <c:showLegendKey val="0"/>
            <c:showVal val="1"/>
            <c:showCatName val="1"/>
            <c:showSerName val="0"/>
            <c:showPercent val="1"/>
            <c:showBubbleSize val="0"/>
            <c:separator>
</c:separator>
            <c:showLeaderLines val="1"/>
            <c:extLst>
              <c:ext xmlns:c15="http://schemas.microsoft.com/office/drawing/2012/chart" uri="{CE6537A1-D6FC-4f65-9D91-7224C49458BB}"/>
            </c:extLst>
          </c:dLbls>
          <c:cat>
            <c:strRef>
              <c:f>Sheet1!$A$2:$A$9</c:f>
              <c:strCache>
                <c:ptCount val="8"/>
                <c:pt idx="0">
                  <c:v>ARHITECT SEF</c:v>
                </c:pt>
                <c:pt idx="1">
                  <c:v>DIRECTIA ECONOMICA</c:v>
                </c:pt>
                <c:pt idx="2">
                  <c:v>DIR TEHNICA</c:v>
                </c:pt>
                <c:pt idx="3">
                  <c:v>DIR JURIDICA</c:v>
                </c:pt>
                <c:pt idx="4">
                  <c:v>DMPFI</c:v>
                </c:pt>
                <c:pt idx="5">
                  <c:v>POLITIA LOCALA</c:v>
                </c:pt>
                <c:pt idx="6">
                  <c:v>DIR LOGISTICA</c:v>
                </c:pt>
                <c:pt idx="7">
                  <c:v>DPI</c:v>
                </c:pt>
              </c:strCache>
            </c:strRef>
          </c:cat>
          <c:val>
            <c:numRef>
              <c:f>Sheet1!$B$2:$B$9</c:f>
              <c:numCache>
                <c:formatCode>#,##0</c:formatCode>
                <c:ptCount val="8"/>
                <c:pt idx="0">
                  <c:v>27594</c:v>
                </c:pt>
                <c:pt idx="1">
                  <c:v>400006</c:v>
                </c:pt>
                <c:pt idx="2">
                  <c:v>12810</c:v>
                </c:pt>
                <c:pt idx="3">
                  <c:v>15558</c:v>
                </c:pt>
                <c:pt idx="4">
                  <c:v>1167</c:v>
                </c:pt>
                <c:pt idx="5">
                  <c:v>4412</c:v>
                </c:pt>
                <c:pt idx="6">
                  <c:v>292</c:v>
                </c:pt>
                <c:pt idx="7">
                  <c:v>8042</c:v>
                </c:pt>
              </c:numCache>
            </c:numRef>
          </c:val>
          <c:extLst>
            <c:ext xmlns:c16="http://schemas.microsoft.com/office/drawing/2014/chart" uri="{C3380CC4-5D6E-409C-BE32-E72D297353CC}">
              <c16:uniqueId val="{00000008-CD86-4803-86E5-89F09BCC6C0C}"/>
            </c:ext>
          </c:extLst>
        </c:ser>
        <c:dLbls>
          <c:showLegendKey val="0"/>
          <c:showVal val="0"/>
          <c:showCatName val="0"/>
          <c:showSerName val="0"/>
          <c:showPercent val="0"/>
          <c:showBubbleSize val="0"/>
          <c:showLeaderLines val="1"/>
        </c:dLbls>
        <c:firstSliceAng val="90"/>
      </c:pieChart>
    </c:plotArea>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ro-RO" dirty="0"/>
              <a:t>IEȘIRI:</a:t>
            </a:r>
            <a:r>
              <a:rPr lang="ro-RO" baseline="0" dirty="0"/>
              <a:t> răspunsuri</a:t>
            </a:r>
          </a:p>
          <a:p>
            <a:pPr>
              <a:defRPr/>
            </a:pPr>
            <a:r>
              <a:rPr lang="ro-RO" baseline="0" dirty="0"/>
              <a:t>2021</a:t>
            </a:r>
            <a:endParaRPr lang="en-US" dirty="0"/>
          </a:p>
        </c:rich>
      </c:tx>
      <c:layout>
        <c:manualLayout>
          <c:xMode val="edge"/>
          <c:yMode val="edge"/>
          <c:x val="8.5693350831146098E-3"/>
          <c:y val="1.5827793605571384E-2"/>
        </c:manualLayout>
      </c:layout>
      <c:overlay val="0"/>
    </c:title>
    <c:autoTitleDeleted val="0"/>
    <c:plotArea>
      <c:layout>
        <c:manualLayout>
          <c:layoutTarget val="inner"/>
          <c:xMode val="edge"/>
          <c:yMode val="edge"/>
          <c:x val="1.3888888888888889E-3"/>
          <c:y val="0.33394479506932884"/>
          <c:w val="0.49404246960906201"/>
          <c:h val="0.3992284663374529"/>
        </c:manualLayout>
      </c:layout>
      <c:pieChart>
        <c:varyColors val="1"/>
        <c:ser>
          <c:idx val="0"/>
          <c:order val="0"/>
          <c:explosion val="25"/>
          <c:dPt>
            <c:idx val="1"/>
            <c:bubble3D val="0"/>
            <c:explosion val="0"/>
            <c:extLst>
              <c:ext xmlns:c16="http://schemas.microsoft.com/office/drawing/2014/chart" uri="{C3380CC4-5D6E-409C-BE32-E72D297353CC}">
                <c16:uniqueId val="{00000000-2CE8-42EE-914F-E6B6E499F7B4}"/>
              </c:ext>
            </c:extLst>
          </c:dPt>
          <c:dLbls>
            <c:dLbl>
              <c:idx val="0"/>
              <c:layout>
                <c:manualLayout>
                  <c:x val="0.1765009842519685"/>
                  <c:y val="0.23284674537470507"/>
                </c:manualLayout>
              </c:layout>
              <c:tx>
                <c:rich>
                  <a:bodyPr/>
                  <a:lstStyle/>
                  <a:p>
                    <a:r>
                      <a:rPr lang="en-US" dirty="0"/>
                      <a:t>ARHITECT SEF
19.504
17%</a:t>
                    </a:r>
                  </a:p>
                </c:rich>
              </c:tx>
              <c:showLegendKey val="0"/>
              <c:showVal val="1"/>
              <c:showCatName val="1"/>
              <c:showSerName val="0"/>
              <c:showPercent val="1"/>
              <c:showBubbleSize val="0"/>
              <c:separator>
</c:separator>
              <c:extLst>
                <c:ext xmlns:c15="http://schemas.microsoft.com/office/drawing/2012/chart" uri="{CE6537A1-D6FC-4f65-9D91-7224C49458BB}">
                  <c15:showDataLabelsRange val="0"/>
                </c:ext>
                <c:ext xmlns:c16="http://schemas.microsoft.com/office/drawing/2014/chart" uri="{C3380CC4-5D6E-409C-BE32-E72D297353CC}">
                  <c16:uniqueId val="{00000001-2CE8-42EE-914F-E6B6E499F7B4}"/>
                </c:ext>
              </c:extLst>
            </c:dLbl>
            <c:dLbl>
              <c:idx val="1"/>
              <c:layout>
                <c:manualLayout>
                  <c:x val="6.0814684348666943E-2"/>
                  <c:y val="2.6448670703000179E-2"/>
                </c:manualLayout>
              </c:layout>
              <c:numFmt formatCode="#.000%" sourceLinked="0"/>
              <c:spPr>
                <a:ln>
                  <a:noFill/>
                </a:ln>
              </c:spPr>
              <c:txPr>
                <a:bodyPr/>
                <a:lstStyle/>
                <a:p>
                  <a:pPr>
                    <a:defRPr sz="1300" b="1">
                      <a:solidFill>
                        <a:schemeClr val="bg1"/>
                      </a:solidFill>
                      <a:latin typeface="Arial Narrow" pitchFamily="34" charset="0"/>
                      <a:cs typeface="Arial" pitchFamily="34" charset="0"/>
                    </a:defRPr>
                  </a:pPr>
                  <a:endParaRPr lang="en-US"/>
                </a:p>
              </c:txPr>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0-2CE8-42EE-914F-E6B6E499F7B4}"/>
                </c:ext>
              </c:extLst>
            </c:dLbl>
            <c:dLbl>
              <c:idx val="2"/>
              <c:layout>
                <c:manualLayout>
                  <c:x val="0.198720040751485"/>
                  <c:y val="-0.25815557512171095"/>
                </c:manualLayout>
              </c:layout>
              <c:tx>
                <c:rich>
                  <a:bodyPr/>
                  <a:lstStyle/>
                  <a:p>
                    <a:r>
                      <a:rPr lang="en-US" dirty="0"/>
                      <a:t>DIR TEHNICA
5.913
5,2%</a:t>
                    </a:r>
                  </a:p>
                </c:rich>
              </c:tx>
              <c:showLegendKey val="0"/>
              <c:showVal val="1"/>
              <c:showCatName val="1"/>
              <c:showSerName val="0"/>
              <c:showPercent val="1"/>
              <c:showBubbleSize val="0"/>
              <c:separator>
</c:separator>
              <c:extLst>
                <c:ext xmlns:c15="http://schemas.microsoft.com/office/drawing/2012/chart" uri="{CE6537A1-D6FC-4f65-9D91-7224C49458BB}">
                  <c15:showDataLabelsRange val="0"/>
                </c:ext>
                <c:ext xmlns:c16="http://schemas.microsoft.com/office/drawing/2014/chart" uri="{C3380CC4-5D6E-409C-BE32-E72D297353CC}">
                  <c16:uniqueId val="{00000002-2CE8-42EE-914F-E6B6E499F7B4}"/>
                </c:ext>
              </c:extLst>
            </c:dLbl>
            <c:dLbl>
              <c:idx val="3"/>
              <c:layout>
                <c:manualLayout>
                  <c:x val="0.15932945676198371"/>
                  <c:y val="-0.21919080536435143"/>
                </c:manualLayout>
              </c:layout>
              <c:tx>
                <c:rich>
                  <a:bodyPr/>
                  <a:lstStyle/>
                  <a:p>
                    <a:r>
                      <a:rPr lang="en-US" dirty="0"/>
                      <a:t>DIR JURIDICA
6.923
6,1%</a:t>
                    </a:r>
                  </a:p>
                </c:rich>
              </c:tx>
              <c:showLegendKey val="0"/>
              <c:showVal val="1"/>
              <c:showCatName val="1"/>
              <c:showSerName val="0"/>
              <c:showPercent val="1"/>
              <c:showBubbleSize val="0"/>
              <c:separator>
</c:separator>
              <c:extLst>
                <c:ext xmlns:c15="http://schemas.microsoft.com/office/drawing/2012/chart" uri="{CE6537A1-D6FC-4f65-9D91-7224C49458BB}">
                  <c15:showDataLabelsRange val="0"/>
                </c:ext>
                <c:ext xmlns:c16="http://schemas.microsoft.com/office/drawing/2014/chart" uri="{C3380CC4-5D6E-409C-BE32-E72D297353CC}">
                  <c16:uniqueId val="{00000003-2CE8-42EE-914F-E6B6E499F7B4}"/>
                </c:ext>
              </c:extLst>
            </c:dLbl>
            <c:dLbl>
              <c:idx val="4"/>
              <c:layout>
                <c:manualLayout>
                  <c:x val="0.19333355205599301"/>
                  <c:y val="-0.15023741690408357"/>
                </c:manualLayout>
              </c:layout>
              <c:tx>
                <c:rich>
                  <a:bodyPr/>
                  <a:lstStyle/>
                  <a:p>
                    <a:r>
                      <a:rPr lang="en-US" dirty="0"/>
                      <a:t>DMPFI
22
0,02%</a:t>
                    </a:r>
                  </a:p>
                </c:rich>
              </c:tx>
              <c:showLegendKey val="0"/>
              <c:showVal val="1"/>
              <c:showCatName val="1"/>
              <c:showSerName val="0"/>
              <c:showPercent val="1"/>
              <c:showBubbleSize val="0"/>
              <c:separator>
</c:separator>
              <c:extLst>
                <c:ext xmlns:c15="http://schemas.microsoft.com/office/drawing/2012/chart" uri="{CE6537A1-D6FC-4f65-9D91-7224C49458BB}">
                  <c15:showDataLabelsRange val="0"/>
                </c:ext>
                <c:ext xmlns:c16="http://schemas.microsoft.com/office/drawing/2014/chart" uri="{C3380CC4-5D6E-409C-BE32-E72D297353CC}">
                  <c16:uniqueId val="{00000004-2CE8-42EE-914F-E6B6E499F7B4}"/>
                </c:ext>
              </c:extLst>
            </c:dLbl>
            <c:dLbl>
              <c:idx val="5"/>
              <c:layout>
                <c:manualLayout>
                  <c:x val="0.17448628954275452"/>
                  <c:y val="-1.2919185886693356E-2"/>
                </c:manualLayout>
              </c:layout>
              <c:tx>
                <c:rich>
                  <a:bodyPr/>
                  <a:lstStyle/>
                  <a:p>
                    <a:r>
                      <a:rPr lang="en-US" dirty="0"/>
                      <a:t>POLITIA LOCALA
673
0,6%</a:t>
                    </a:r>
                  </a:p>
                </c:rich>
              </c:tx>
              <c:showLegendKey val="0"/>
              <c:showVal val="1"/>
              <c:showCatName val="1"/>
              <c:showSerName val="0"/>
              <c:showPercent val="1"/>
              <c:showBubbleSize val="0"/>
              <c:separator>
</c:separator>
              <c:extLst>
                <c:ext xmlns:c15="http://schemas.microsoft.com/office/drawing/2012/chart" uri="{CE6537A1-D6FC-4f65-9D91-7224C49458BB}">
                  <c15:showDataLabelsRange val="0"/>
                </c:ext>
                <c:ext xmlns:c16="http://schemas.microsoft.com/office/drawing/2014/chart" uri="{C3380CC4-5D6E-409C-BE32-E72D297353CC}">
                  <c16:uniqueId val="{00000005-2CE8-42EE-914F-E6B6E499F7B4}"/>
                </c:ext>
              </c:extLst>
            </c:dLbl>
            <c:dLbl>
              <c:idx val="6"/>
              <c:layout>
                <c:manualLayout>
                  <c:x val="0.15907864518579914"/>
                  <c:y val="0.14439927329252356"/>
                </c:manualLayout>
              </c:layout>
              <c:tx>
                <c:rich>
                  <a:bodyPr/>
                  <a:lstStyle/>
                  <a:p>
                    <a:r>
                      <a:rPr lang="en-US" dirty="0"/>
                      <a:t>DIR LOGISTICA
5
0,01%</a:t>
                    </a:r>
                  </a:p>
                </c:rich>
              </c:tx>
              <c:showLegendKey val="0"/>
              <c:showVal val="1"/>
              <c:showCatName val="1"/>
              <c:showSerName val="0"/>
              <c:showPercent val="1"/>
              <c:showBubbleSize val="0"/>
              <c:separator>
</c:separator>
              <c:extLst>
                <c:ext xmlns:c15="http://schemas.microsoft.com/office/drawing/2012/chart" uri="{CE6537A1-D6FC-4f65-9D91-7224C49458BB}">
                  <c15:showDataLabelsRange val="0"/>
                </c:ext>
                <c:ext xmlns:c16="http://schemas.microsoft.com/office/drawing/2014/chart" uri="{C3380CC4-5D6E-409C-BE32-E72D297353CC}">
                  <c16:uniqueId val="{00000006-2CE8-42EE-914F-E6B6E499F7B4}"/>
                </c:ext>
              </c:extLst>
            </c:dLbl>
            <c:dLbl>
              <c:idx val="7"/>
              <c:layout>
                <c:manualLayout>
                  <c:x val="0.19234053391352396"/>
                  <c:y val="0.27035004193079815"/>
                </c:manualLayout>
              </c:layout>
              <c:tx>
                <c:rich>
                  <a:bodyPr/>
                  <a:lstStyle/>
                  <a:p>
                    <a:r>
                      <a:rPr lang="en-US" dirty="0"/>
                      <a:t>DPI
2.188
1,9%</a:t>
                    </a:r>
                  </a:p>
                </c:rich>
              </c:tx>
              <c:showLegendKey val="0"/>
              <c:showVal val="1"/>
              <c:showCatName val="1"/>
              <c:showSerName val="0"/>
              <c:showPercent val="1"/>
              <c:showBubbleSize val="0"/>
              <c:separator>
</c:separator>
              <c:extLst>
                <c:ext xmlns:c15="http://schemas.microsoft.com/office/drawing/2012/chart" uri="{CE6537A1-D6FC-4f65-9D91-7224C49458BB}">
                  <c15:showDataLabelsRange val="0"/>
                </c:ext>
                <c:ext xmlns:c16="http://schemas.microsoft.com/office/drawing/2014/chart" uri="{C3380CC4-5D6E-409C-BE32-E72D297353CC}">
                  <c16:uniqueId val="{00000007-2CE8-42EE-914F-E6B6E499F7B4}"/>
                </c:ext>
              </c:extLst>
            </c:dLbl>
            <c:numFmt formatCode="#.000%" sourceLinked="0"/>
            <c:spPr>
              <a:ln>
                <a:solidFill>
                  <a:srgbClr val="000000"/>
                </a:solidFill>
              </a:ln>
            </c:spPr>
            <c:txPr>
              <a:bodyPr/>
              <a:lstStyle/>
              <a:p>
                <a:pPr>
                  <a:defRPr sz="1200">
                    <a:latin typeface="Arial" pitchFamily="34" charset="0"/>
                    <a:cs typeface="Arial" pitchFamily="34" charset="0"/>
                  </a:defRPr>
                </a:pPr>
                <a:endParaRPr lang="en-US"/>
              </a:p>
            </c:txPr>
            <c:showLegendKey val="0"/>
            <c:showVal val="1"/>
            <c:showCatName val="1"/>
            <c:showSerName val="0"/>
            <c:showPercent val="1"/>
            <c:showBubbleSize val="0"/>
            <c:separator>
</c:separator>
            <c:showLeaderLines val="1"/>
            <c:extLst>
              <c:ext xmlns:c15="http://schemas.microsoft.com/office/drawing/2012/chart" uri="{CE6537A1-D6FC-4f65-9D91-7224C49458BB}"/>
            </c:extLst>
          </c:dLbls>
          <c:cat>
            <c:strRef>
              <c:f>Sheet1!$A$2:$A$9</c:f>
              <c:strCache>
                <c:ptCount val="8"/>
                <c:pt idx="0">
                  <c:v>ARHITECT SEF</c:v>
                </c:pt>
                <c:pt idx="1">
                  <c:v>DIRECTIA ECONOMICA</c:v>
                </c:pt>
                <c:pt idx="2">
                  <c:v>DIR TEHNICA</c:v>
                </c:pt>
                <c:pt idx="3">
                  <c:v>DIR JURIDICA</c:v>
                </c:pt>
                <c:pt idx="4">
                  <c:v>DMPFI</c:v>
                </c:pt>
                <c:pt idx="5">
                  <c:v>POLITIA LOCALA</c:v>
                </c:pt>
                <c:pt idx="6">
                  <c:v>DIR LOGISTICA</c:v>
                </c:pt>
                <c:pt idx="7">
                  <c:v>DPI</c:v>
                </c:pt>
              </c:strCache>
            </c:strRef>
          </c:cat>
          <c:val>
            <c:numRef>
              <c:f>Sheet1!$E$2:$E$9</c:f>
              <c:numCache>
                <c:formatCode>#,##0</c:formatCode>
                <c:ptCount val="8"/>
                <c:pt idx="0">
                  <c:v>19504</c:v>
                </c:pt>
                <c:pt idx="1">
                  <c:v>77909</c:v>
                </c:pt>
                <c:pt idx="2">
                  <c:v>5913</c:v>
                </c:pt>
                <c:pt idx="3">
                  <c:v>6923</c:v>
                </c:pt>
                <c:pt idx="4">
                  <c:v>22</c:v>
                </c:pt>
                <c:pt idx="5">
                  <c:v>673</c:v>
                </c:pt>
                <c:pt idx="6">
                  <c:v>5</c:v>
                </c:pt>
                <c:pt idx="7">
                  <c:v>2188</c:v>
                </c:pt>
              </c:numCache>
            </c:numRef>
          </c:val>
          <c:extLst>
            <c:ext xmlns:c16="http://schemas.microsoft.com/office/drawing/2014/chart" uri="{C3380CC4-5D6E-409C-BE32-E72D297353CC}">
              <c16:uniqueId val="{00000008-2CE8-42EE-914F-E6B6E499F7B4}"/>
            </c:ext>
          </c:extLst>
        </c:ser>
        <c:dLbls>
          <c:showLegendKey val="0"/>
          <c:showVal val="0"/>
          <c:showCatName val="0"/>
          <c:showSerName val="0"/>
          <c:showPercent val="0"/>
          <c:showBubbleSize val="0"/>
          <c:showLeaderLines val="1"/>
        </c:dLbls>
        <c:firstSliceAng val="90"/>
      </c:pieChart>
    </c:plotArea>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1.1986301369863015E-2"/>
          <c:y val="0.18476192560072457"/>
          <c:w val="0.98287671232876717"/>
          <c:h val="0.62564245430242194"/>
        </c:manualLayout>
      </c:layout>
      <c:barChart>
        <c:barDir val="col"/>
        <c:grouping val="stacked"/>
        <c:varyColors val="0"/>
        <c:ser>
          <c:idx val="0"/>
          <c:order val="0"/>
          <c:spPr>
            <a:solidFill>
              <a:schemeClr val="tx2">
                <a:lumMod val="40000"/>
                <a:lumOff val="60000"/>
              </a:schemeClr>
            </a:solidFill>
          </c:spPr>
          <c:invertIfNegative val="0"/>
          <c:dPt>
            <c:idx val="3"/>
            <c:invertIfNegative val="0"/>
            <c:bubble3D val="0"/>
            <c:spPr>
              <a:solidFill>
                <a:schemeClr val="accent2">
                  <a:lumMod val="40000"/>
                  <a:lumOff val="60000"/>
                </a:schemeClr>
              </a:solidFill>
            </c:spPr>
            <c:extLst>
              <c:ext xmlns:c16="http://schemas.microsoft.com/office/drawing/2014/chart" uri="{C3380CC4-5D6E-409C-BE32-E72D297353CC}">
                <c16:uniqueId val="{00000001-9B05-41F4-A121-528A69DDB3D3}"/>
              </c:ext>
            </c:extLst>
          </c:dPt>
          <c:dPt>
            <c:idx val="4"/>
            <c:invertIfNegative val="0"/>
            <c:bubble3D val="0"/>
            <c:spPr>
              <a:solidFill>
                <a:schemeClr val="tx2">
                  <a:lumMod val="40000"/>
                  <a:lumOff val="60000"/>
                </a:schemeClr>
              </a:solidFill>
              <a:effectLst>
                <a:outerShdw blurRad="50800" dist="50800" dir="5400000" algn="ctr" rotWithShape="0">
                  <a:schemeClr val="accent2"/>
                </a:outerShdw>
              </a:effectLst>
            </c:spPr>
            <c:extLst>
              <c:ext xmlns:c16="http://schemas.microsoft.com/office/drawing/2014/chart" uri="{C3380CC4-5D6E-409C-BE32-E72D297353CC}">
                <c16:uniqueId val="{00000003-9B05-41F4-A121-528A69DDB3D3}"/>
              </c:ext>
            </c:extLst>
          </c:dPt>
          <c:dPt>
            <c:idx val="5"/>
            <c:invertIfNegative val="0"/>
            <c:bubble3D val="0"/>
            <c:extLst>
              <c:ext xmlns:c16="http://schemas.microsoft.com/office/drawing/2014/chart" uri="{C3380CC4-5D6E-409C-BE32-E72D297353CC}">
                <c16:uniqueId val="{00000004-9B05-41F4-A121-528A69DDB3D3}"/>
              </c:ext>
            </c:extLst>
          </c:dPt>
          <c:dLbls>
            <c:numFmt formatCode="#,##0" sourceLinked="0"/>
            <c:spPr>
              <a:ln>
                <a:noFill/>
              </a:ln>
              <a:effectLst/>
            </c:spPr>
            <c:txPr>
              <a:bodyPr wrap="square" lIns="38100" tIns="19050" rIns="38100" bIns="19050" anchor="ctr">
                <a:spAutoFit/>
              </a:bodyPr>
              <a:lstStyle/>
              <a:p>
                <a:pPr>
                  <a:defRPr sz="1400" b="1" i="0" u="none" strike="noStrike" baseline="0">
                    <a:solidFill>
                      <a:srgbClr val="000000"/>
                    </a:solidFill>
                    <a:latin typeface="Arial Narrow" pitchFamily="34" charset="0"/>
                    <a:ea typeface="Calibri"/>
                    <a:cs typeface="Calibri"/>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(VEN!$Q$5,VEN!$S$5,VEN!$V$5,VEN!$W$5,VEN!$X$5,VEN!$Y$5)</c:f>
              <c:strCache>
                <c:ptCount val="6"/>
                <c:pt idx="0">
                  <c:v>exec 2018</c:v>
                </c:pt>
                <c:pt idx="1">
                  <c:v>exec 2019</c:v>
                </c:pt>
                <c:pt idx="2">
                  <c:v>exec 2020</c:v>
                </c:pt>
                <c:pt idx="3">
                  <c:v>buget initial  2021</c:v>
                </c:pt>
                <c:pt idx="4">
                  <c:v>buget final  2021</c:v>
                </c:pt>
                <c:pt idx="5">
                  <c:v>exec 2021</c:v>
                </c:pt>
              </c:strCache>
            </c:strRef>
          </c:cat>
          <c:val>
            <c:numRef>
              <c:f>(VEN!$Q$12,VEN!$S$12,VEN!$V$12,VEN!$W$12,VEN!$X$12,VEN!$Y$12)</c:f>
              <c:numCache>
                <c:formatCode>#.##0</c:formatCode>
                <c:ptCount val="6"/>
                <c:pt idx="0">
                  <c:v>559082370.77999997</c:v>
                </c:pt>
                <c:pt idx="1">
                  <c:v>571275495.39999998</c:v>
                </c:pt>
                <c:pt idx="2">
                  <c:v>723246585.60000002</c:v>
                </c:pt>
                <c:pt idx="3">
                  <c:v>1335022440</c:v>
                </c:pt>
                <c:pt idx="4">
                  <c:v>1397786770</c:v>
                </c:pt>
                <c:pt idx="5">
                  <c:v>884989230.75</c:v>
                </c:pt>
              </c:numCache>
            </c:numRef>
          </c:val>
          <c:extLst>
            <c:ext xmlns:c16="http://schemas.microsoft.com/office/drawing/2014/chart" uri="{C3380CC4-5D6E-409C-BE32-E72D297353CC}">
              <c16:uniqueId val="{00000005-9B05-41F4-A121-528A69DDB3D3}"/>
            </c:ext>
          </c:extLst>
        </c:ser>
        <c:dLbls>
          <c:showLegendKey val="0"/>
          <c:showVal val="0"/>
          <c:showCatName val="0"/>
          <c:showSerName val="0"/>
          <c:showPercent val="0"/>
          <c:showBubbleSize val="0"/>
        </c:dLbls>
        <c:gapWidth val="40"/>
        <c:overlap val="100"/>
        <c:axId val="211973632"/>
        <c:axId val="186108160"/>
      </c:barChart>
      <c:catAx>
        <c:axId val="211973632"/>
        <c:scaling>
          <c:orientation val="minMax"/>
        </c:scaling>
        <c:delete val="0"/>
        <c:axPos val="b"/>
        <c:numFmt formatCode="General" sourceLinked="1"/>
        <c:majorTickMark val="out"/>
        <c:minorTickMark val="none"/>
        <c:tickLblPos val="nextTo"/>
        <c:txPr>
          <a:bodyPr rot="0" vert="horz"/>
          <a:lstStyle/>
          <a:p>
            <a:pPr>
              <a:defRPr sz="1400" b="1" i="0" u="none" strike="noStrike" baseline="0">
                <a:solidFill>
                  <a:srgbClr val="000000"/>
                </a:solidFill>
                <a:latin typeface="Calibri"/>
                <a:ea typeface="Calibri"/>
                <a:cs typeface="Calibri"/>
              </a:defRPr>
            </a:pPr>
            <a:endParaRPr lang="en-US"/>
          </a:p>
        </c:txPr>
        <c:crossAx val="186108160"/>
        <c:crosses val="autoZero"/>
        <c:auto val="1"/>
        <c:lblAlgn val="ctr"/>
        <c:lblOffset val="100"/>
        <c:tickLblSkip val="1"/>
        <c:tickMarkSkip val="1"/>
        <c:noMultiLvlLbl val="0"/>
      </c:catAx>
      <c:valAx>
        <c:axId val="186108160"/>
        <c:scaling>
          <c:orientation val="minMax"/>
          <c:min val="300000000"/>
        </c:scaling>
        <c:delete val="1"/>
        <c:axPos val="l"/>
        <c:numFmt formatCode="#.##0" sourceLinked="1"/>
        <c:majorTickMark val="out"/>
        <c:minorTickMark val="none"/>
        <c:tickLblPos val="nextTo"/>
        <c:crossAx val="211973632"/>
        <c:crosses val="autoZero"/>
        <c:crossBetween val="between"/>
      </c:valAx>
    </c:plotArea>
    <c:plotVisOnly val="1"/>
    <c:dispBlanksAs val="gap"/>
    <c:showDLblsOverMax val="0"/>
  </c:chart>
  <c:spPr>
    <a:ln>
      <a:noFill/>
    </a:ln>
  </c:spPr>
  <c:txPr>
    <a:bodyPr/>
    <a:lstStyle/>
    <a:p>
      <a:pPr>
        <a:defRPr sz="1000" b="0" i="0" u="none" strike="noStrike" baseline="0">
          <a:solidFill>
            <a:srgbClr val="000000"/>
          </a:solidFill>
          <a:latin typeface="Calibri"/>
          <a:ea typeface="Calibri"/>
          <a:cs typeface="Calibri"/>
        </a:defRPr>
      </a:pPr>
      <a:endParaRPr lang="en-US"/>
    </a:p>
  </c:txPr>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800" b="1" i="0" u="none" strike="noStrike" baseline="0">
                <a:solidFill>
                  <a:srgbClr val="000000"/>
                </a:solidFill>
                <a:latin typeface="Agency FB"/>
                <a:ea typeface="Agency FB"/>
                <a:cs typeface="Agency FB"/>
              </a:defRPr>
            </a:pPr>
            <a:r>
              <a:rPr lang="en-US"/>
              <a:t>Executie 202</a:t>
            </a:r>
            <a:r>
              <a:rPr lang="ro-RO"/>
              <a:t>1</a:t>
            </a:r>
            <a:endParaRPr lang="en-US"/>
          </a:p>
        </c:rich>
      </c:tx>
      <c:layout>
        <c:manualLayout>
          <c:xMode val="edge"/>
          <c:yMode val="edge"/>
          <c:x val="3.6147592715032761E-2"/>
          <c:y val="3.258064516129032E-2"/>
        </c:manualLayout>
      </c:layout>
      <c:overlay val="0"/>
      <c:spPr>
        <a:noFill/>
        <a:ln w="25400">
          <a:noFill/>
        </a:ln>
      </c:spPr>
    </c:title>
    <c:autoTitleDeleted val="0"/>
    <c:plotArea>
      <c:layout>
        <c:manualLayout>
          <c:layoutTarget val="inner"/>
          <c:xMode val="edge"/>
          <c:yMode val="edge"/>
          <c:x val="0.23896421380091534"/>
          <c:y val="0.20245508435014109"/>
          <c:w val="0.54375129087802132"/>
          <c:h val="0.75085436302390229"/>
        </c:manualLayout>
      </c:layout>
      <c:pieChart>
        <c:varyColors val="1"/>
        <c:ser>
          <c:idx val="0"/>
          <c:order val="0"/>
          <c:tx>
            <c:strRef>
              <c:f>VEN!$P$5</c:f>
              <c:strCache>
                <c:ptCount val="1"/>
                <c:pt idx="0">
                  <c:v>exec 2021</c:v>
                </c:pt>
              </c:strCache>
            </c:strRef>
          </c:tx>
          <c:explosion val="25"/>
          <c:dPt>
            <c:idx val="0"/>
            <c:bubble3D val="0"/>
            <c:extLst>
              <c:ext xmlns:c16="http://schemas.microsoft.com/office/drawing/2014/chart" uri="{C3380CC4-5D6E-409C-BE32-E72D297353CC}">
                <c16:uniqueId val="{00000000-7AC7-4368-9396-BD1E05AC562B}"/>
              </c:ext>
            </c:extLst>
          </c:dPt>
          <c:dPt>
            <c:idx val="1"/>
            <c:bubble3D val="0"/>
            <c:extLst>
              <c:ext xmlns:c16="http://schemas.microsoft.com/office/drawing/2014/chart" uri="{C3380CC4-5D6E-409C-BE32-E72D297353CC}">
                <c16:uniqueId val="{00000001-7AC7-4368-9396-BD1E05AC562B}"/>
              </c:ext>
            </c:extLst>
          </c:dPt>
          <c:dPt>
            <c:idx val="2"/>
            <c:bubble3D val="0"/>
            <c:extLst>
              <c:ext xmlns:c16="http://schemas.microsoft.com/office/drawing/2014/chart" uri="{C3380CC4-5D6E-409C-BE32-E72D297353CC}">
                <c16:uniqueId val="{00000002-7AC7-4368-9396-BD1E05AC562B}"/>
              </c:ext>
            </c:extLst>
          </c:dPt>
          <c:dPt>
            <c:idx val="3"/>
            <c:bubble3D val="0"/>
            <c:extLst>
              <c:ext xmlns:c16="http://schemas.microsoft.com/office/drawing/2014/chart" uri="{C3380CC4-5D6E-409C-BE32-E72D297353CC}">
                <c16:uniqueId val="{00000003-7AC7-4368-9396-BD1E05AC562B}"/>
              </c:ext>
            </c:extLst>
          </c:dPt>
          <c:dPt>
            <c:idx val="4"/>
            <c:bubble3D val="0"/>
            <c:extLst>
              <c:ext xmlns:c16="http://schemas.microsoft.com/office/drawing/2014/chart" uri="{C3380CC4-5D6E-409C-BE32-E72D297353CC}">
                <c16:uniqueId val="{00000004-7AC7-4368-9396-BD1E05AC562B}"/>
              </c:ext>
            </c:extLst>
          </c:dPt>
          <c:dPt>
            <c:idx val="5"/>
            <c:bubble3D val="0"/>
            <c:extLst>
              <c:ext xmlns:c16="http://schemas.microsoft.com/office/drawing/2014/chart" uri="{C3380CC4-5D6E-409C-BE32-E72D297353CC}">
                <c16:uniqueId val="{00000005-7AC7-4368-9396-BD1E05AC562B}"/>
              </c:ext>
            </c:extLst>
          </c:dPt>
          <c:dLbls>
            <c:dLbl>
              <c:idx val="0"/>
              <c:layout>
                <c:manualLayout>
                  <c:x val="-5.8399270395508081E-2"/>
                  <c:y val="1.575997162738775E-2"/>
                </c:manualLayout>
              </c:layout>
              <c:dLblPos val="bestFi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0-7AC7-4368-9396-BD1E05AC562B}"/>
                </c:ext>
              </c:extLst>
            </c:dLbl>
            <c:dLbl>
              <c:idx val="1"/>
              <c:delete val="1"/>
              <c:extLst>
                <c:ext xmlns:c15="http://schemas.microsoft.com/office/drawing/2012/chart" uri="{CE6537A1-D6FC-4f65-9D91-7224C49458BB}"/>
                <c:ext xmlns:c16="http://schemas.microsoft.com/office/drawing/2014/chart" uri="{C3380CC4-5D6E-409C-BE32-E72D297353CC}">
                  <c16:uniqueId val="{00000001-7AC7-4368-9396-BD1E05AC562B}"/>
                </c:ext>
              </c:extLst>
            </c:dLbl>
            <c:dLbl>
              <c:idx val="2"/>
              <c:layout>
                <c:manualLayout>
                  <c:x val="-5.6192522690388892E-3"/>
                  <c:y val="-5.0004782707079629E-2"/>
                </c:manualLayout>
              </c:layout>
              <c:dLblPos val="bestFi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2-7AC7-4368-9396-BD1E05AC562B}"/>
                </c:ext>
              </c:extLst>
            </c:dLbl>
            <c:dLbl>
              <c:idx val="3"/>
              <c:layout>
                <c:manualLayout>
                  <c:x val="6.5745708105732381E-2"/>
                  <c:y val="-0.14880363378877048"/>
                </c:manualLayout>
              </c:layout>
              <c:dLblPos val="bestFi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3-7AC7-4368-9396-BD1E05AC562B}"/>
                </c:ext>
              </c:extLst>
            </c:dLbl>
            <c:dLbl>
              <c:idx val="4"/>
              <c:delete val="1"/>
              <c:extLst>
                <c:ext xmlns:c15="http://schemas.microsoft.com/office/drawing/2012/chart" uri="{CE6537A1-D6FC-4f65-9D91-7224C49458BB}"/>
                <c:ext xmlns:c16="http://schemas.microsoft.com/office/drawing/2014/chart" uri="{C3380CC4-5D6E-409C-BE32-E72D297353CC}">
                  <c16:uniqueId val="{00000004-7AC7-4368-9396-BD1E05AC562B}"/>
                </c:ext>
              </c:extLst>
            </c:dLbl>
            <c:dLbl>
              <c:idx val="5"/>
              <c:layout>
                <c:manualLayout>
                  <c:x val="2.7116517400973733E-2"/>
                  <c:y val="6.0632927020947552E-3"/>
                </c:manualLayout>
              </c:layout>
              <c:dLblPos val="bestFi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5-7AC7-4368-9396-BD1E05AC562B}"/>
                </c:ext>
              </c:extLst>
            </c:dLbl>
            <c:spPr>
              <a:noFill/>
              <a:ln w="25400">
                <a:noFill/>
              </a:ln>
            </c:spPr>
            <c:txPr>
              <a:bodyPr/>
              <a:lstStyle/>
              <a:p>
                <a:pPr>
                  <a:defRPr sz="1300" b="0" i="0" u="none" strike="noStrike" baseline="0">
                    <a:solidFill>
                      <a:srgbClr val="000000"/>
                    </a:solidFill>
                    <a:latin typeface="Arial Narrow" pitchFamily="34" charset="0"/>
                    <a:ea typeface="Calibri"/>
                    <a:cs typeface="Calibri"/>
                  </a:defRPr>
                </a:pPr>
                <a:endParaRPr lang="en-US"/>
              </a:p>
            </c:txPr>
            <c:showLegendKey val="0"/>
            <c:showVal val="1"/>
            <c:showCatName val="1"/>
            <c:showSerName val="0"/>
            <c:showPercent val="1"/>
            <c:showBubbleSize val="0"/>
            <c:separator>
</c:separator>
            <c:showLeaderLines val="1"/>
            <c:extLst>
              <c:ext xmlns:c15="http://schemas.microsoft.com/office/drawing/2012/chart" uri="{CE6537A1-D6FC-4f65-9D91-7224C49458BB}"/>
            </c:extLst>
          </c:dLbls>
          <c:cat>
            <c:strRef>
              <c:f>VEN!$A$6:$A$11</c:f>
              <c:strCache>
                <c:ptCount val="6"/>
                <c:pt idx="0">
                  <c:v>Venituri proprii </c:v>
                </c:pt>
                <c:pt idx="1">
                  <c:v>Fond rulment</c:v>
                </c:pt>
                <c:pt idx="2">
                  <c:v>Prelevari BS</c:v>
                </c:pt>
                <c:pt idx="3">
                  <c:v>Credite bancare</c:v>
                </c:pt>
                <c:pt idx="4">
                  <c:v>Fd externe nerambursabile sursa D</c:v>
                </c:pt>
                <c:pt idx="5">
                  <c:v>Fd neramb</c:v>
                </c:pt>
              </c:strCache>
            </c:strRef>
          </c:cat>
          <c:val>
            <c:numRef>
              <c:f>VEN!$P$6:$P$11</c:f>
              <c:numCache>
                <c:formatCode>General</c:formatCode>
                <c:ptCount val="6"/>
                <c:pt idx="0" formatCode="#,##0">
                  <c:v>539478049.78999996</c:v>
                </c:pt>
                <c:pt idx="2" formatCode="#,##0">
                  <c:v>170637230.5</c:v>
                </c:pt>
                <c:pt idx="3" formatCode="#,##0">
                  <c:v>56240134.510000005</c:v>
                </c:pt>
                <c:pt idx="5" formatCode="#,##0">
                  <c:v>118633814.19000001</c:v>
                </c:pt>
              </c:numCache>
            </c:numRef>
          </c:val>
          <c:extLst>
            <c:ext xmlns:c16="http://schemas.microsoft.com/office/drawing/2014/chart" uri="{C3380CC4-5D6E-409C-BE32-E72D297353CC}">
              <c16:uniqueId val="{00000006-7AC7-4368-9396-BD1E05AC562B}"/>
            </c:ext>
          </c:extLst>
        </c:ser>
        <c:dLbls>
          <c:showLegendKey val="0"/>
          <c:showVal val="0"/>
          <c:showCatName val="0"/>
          <c:showSerName val="0"/>
          <c:showPercent val="0"/>
          <c:showBubbleSize val="0"/>
          <c:showLeaderLines val="1"/>
        </c:dLbls>
        <c:firstSliceAng val="146"/>
      </c:pieChart>
      <c:spPr>
        <a:noFill/>
        <a:ln w="25400">
          <a:noFill/>
        </a:ln>
      </c:spPr>
    </c:plotArea>
    <c:plotVisOnly val="1"/>
    <c:dispBlanksAs val="zero"/>
    <c:showDLblsOverMax val="0"/>
  </c:chart>
  <c:spPr>
    <a:ln>
      <a:noFill/>
    </a:ln>
  </c:spPr>
  <c:txPr>
    <a:bodyPr/>
    <a:lstStyle/>
    <a:p>
      <a:pPr>
        <a:defRPr sz="1000" b="0" i="0" u="none" strike="noStrike" baseline="0">
          <a:solidFill>
            <a:srgbClr val="000000"/>
          </a:solidFill>
          <a:latin typeface="Calibri"/>
          <a:ea typeface="Calibri"/>
          <a:cs typeface="Calibri"/>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800" b="1" i="0" u="none" strike="noStrike" baseline="0">
                <a:solidFill>
                  <a:srgbClr val="000000"/>
                </a:solidFill>
                <a:latin typeface="Agency FB"/>
                <a:ea typeface="Agency FB"/>
                <a:cs typeface="Agency FB"/>
              </a:defRPr>
            </a:pPr>
            <a:r>
              <a:rPr lang="en-US"/>
              <a:t>Executie venituri proprii 202</a:t>
            </a:r>
            <a:r>
              <a:rPr lang="ro-RO"/>
              <a:t>1</a:t>
            </a:r>
            <a:endParaRPr lang="en-US"/>
          </a:p>
        </c:rich>
      </c:tx>
      <c:layout>
        <c:manualLayout>
          <c:xMode val="edge"/>
          <c:yMode val="edge"/>
          <c:x val="3.2842791202823789E-2"/>
          <c:y val="3.2580113532320092E-2"/>
        </c:manualLayout>
      </c:layout>
      <c:overlay val="0"/>
      <c:spPr>
        <a:noFill/>
        <a:ln w="25400">
          <a:noFill/>
        </a:ln>
      </c:spPr>
    </c:title>
    <c:autoTitleDeleted val="0"/>
    <c:plotArea>
      <c:layout>
        <c:manualLayout>
          <c:layoutTarget val="inner"/>
          <c:xMode val="edge"/>
          <c:yMode val="edge"/>
          <c:x val="0.33841123669805656"/>
          <c:y val="0.21332997883956045"/>
          <c:w val="0.3944000195931962"/>
          <c:h val="0.62409926028890839"/>
        </c:manualLayout>
      </c:layout>
      <c:pieChart>
        <c:varyColors val="1"/>
        <c:ser>
          <c:idx val="0"/>
          <c:order val="0"/>
          <c:tx>
            <c:strRef>
              <c:f>VEN!$P$5</c:f>
              <c:strCache>
                <c:ptCount val="1"/>
                <c:pt idx="0">
                  <c:v>exec 2021</c:v>
                </c:pt>
              </c:strCache>
            </c:strRef>
          </c:tx>
          <c:explosion val="29"/>
          <c:dPt>
            <c:idx val="0"/>
            <c:bubble3D val="0"/>
            <c:extLst>
              <c:ext xmlns:c16="http://schemas.microsoft.com/office/drawing/2014/chart" uri="{C3380CC4-5D6E-409C-BE32-E72D297353CC}">
                <c16:uniqueId val="{00000000-C6EC-43FE-92E9-7D264E3B609A}"/>
              </c:ext>
            </c:extLst>
          </c:dPt>
          <c:dPt>
            <c:idx val="1"/>
            <c:bubble3D val="0"/>
            <c:extLst>
              <c:ext xmlns:c16="http://schemas.microsoft.com/office/drawing/2014/chart" uri="{C3380CC4-5D6E-409C-BE32-E72D297353CC}">
                <c16:uniqueId val="{00000001-C6EC-43FE-92E9-7D264E3B609A}"/>
              </c:ext>
            </c:extLst>
          </c:dPt>
          <c:dPt>
            <c:idx val="2"/>
            <c:bubble3D val="0"/>
            <c:extLst>
              <c:ext xmlns:c16="http://schemas.microsoft.com/office/drawing/2014/chart" uri="{C3380CC4-5D6E-409C-BE32-E72D297353CC}">
                <c16:uniqueId val="{00000002-C6EC-43FE-92E9-7D264E3B609A}"/>
              </c:ext>
            </c:extLst>
          </c:dPt>
          <c:dPt>
            <c:idx val="3"/>
            <c:bubble3D val="0"/>
            <c:extLst>
              <c:ext xmlns:c16="http://schemas.microsoft.com/office/drawing/2014/chart" uri="{C3380CC4-5D6E-409C-BE32-E72D297353CC}">
                <c16:uniqueId val="{00000003-C6EC-43FE-92E9-7D264E3B609A}"/>
              </c:ext>
            </c:extLst>
          </c:dPt>
          <c:dPt>
            <c:idx val="4"/>
            <c:bubble3D val="0"/>
            <c:extLst>
              <c:ext xmlns:c16="http://schemas.microsoft.com/office/drawing/2014/chart" uri="{C3380CC4-5D6E-409C-BE32-E72D297353CC}">
                <c16:uniqueId val="{00000004-C6EC-43FE-92E9-7D264E3B609A}"/>
              </c:ext>
            </c:extLst>
          </c:dPt>
          <c:dPt>
            <c:idx val="5"/>
            <c:bubble3D val="0"/>
            <c:extLst>
              <c:ext xmlns:c16="http://schemas.microsoft.com/office/drawing/2014/chart" uri="{C3380CC4-5D6E-409C-BE32-E72D297353CC}">
                <c16:uniqueId val="{00000005-C6EC-43FE-92E9-7D264E3B609A}"/>
              </c:ext>
            </c:extLst>
          </c:dPt>
          <c:dPt>
            <c:idx val="6"/>
            <c:bubble3D val="0"/>
            <c:extLst>
              <c:ext xmlns:c16="http://schemas.microsoft.com/office/drawing/2014/chart" uri="{C3380CC4-5D6E-409C-BE32-E72D297353CC}">
                <c16:uniqueId val="{00000006-C6EC-43FE-92E9-7D264E3B609A}"/>
              </c:ext>
            </c:extLst>
          </c:dPt>
          <c:dLbls>
            <c:dLbl>
              <c:idx val="0"/>
              <c:layout>
                <c:manualLayout>
                  <c:x val="3.9838886779899108E-2"/>
                  <c:y val="2.6830675144622177E-2"/>
                </c:manualLayout>
              </c:layout>
              <c:dLblPos val="bestFi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0-C6EC-43FE-92E9-7D264E3B609A}"/>
                </c:ext>
              </c:extLst>
            </c:dLbl>
            <c:dLbl>
              <c:idx val="1"/>
              <c:layout>
                <c:manualLayout>
                  <c:x val="6.7831645461113532E-2"/>
                  <c:y val="-0.18043957648116618"/>
                </c:manualLayout>
              </c:layout>
              <c:dLblPos val="bestFit"/>
              <c:showLegendKey val="0"/>
              <c:showVal val="1"/>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1-C6EC-43FE-92E9-7D264E3B609A}"/>
                </c:ext>
              </c:extLst>
            </c:dLbl>
            <c:dLbl>
              <c:idx val="2"/>
              <c:layout>
                <c:manualLayout>
                  <c:x val="4.544458186894601E-2"/>
                  <c:y val="0"/>
                </c:manualLayout>
              </c:layout>
              <c:dLblPos val="bestFi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2-C6EC-43FE-92E9-7D264E3B609A}"/>
                </c:ext>
              </c:extLst>
            </c:dLbl>
            <c:dLbl>
              <c:idx val="3"/>
              <c:layout>
                <c:manualLayout>
                  <c:x val="-2.8003779854112325E-2"/>
                  <c:y val="0"/>
                </c:manualLayout>
              </c:layout>
              <c:dLblPos val="bestFi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3-C6EC-43FE-92E9-7D264E3B609A}"/>
                </c:ext>
              </c:extLst>
            </c:dLbl>
            <c:dLbl>
              <c:idx val="4"/>
              <c:layout>
                <c:manualLayout>
                  <c:x val="-9.9597114901850331E-2"/>
                  <c:y val="0.11741750916564826"/>
                </c:manualLayout>
              </c:layout>
              <c:dLblPos val="bestFi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4-C6EC-43FE-92E9-7D264E3B609A}"/>
                </c:ext>
              </c:extLst>
            </c:dLbl>
            <c:dLbl>
              <c:idx val="5"/>
              <c:layout>
                <c:manualLayout>
                  <c:x val="-0.12994024075139907"/>
                  <c:y val="-8.6800433026821305E-2"/>
                </c:manualLayout>
              </c:layout>
              <c:dLblPos val="bestFi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5-C6EC-43FE-92E9-7D264E3B609A}"/>
                </c:ext>
              </c:extLst>
            </c:dLbl>
            <c:dLbl>
              <c:idx val="6"/>
              <c:layout>
                <c:manualLayout>
                  <c:x val="4.7398390908756936E-2"/>
                  <c:y val="-0.15639896600636108"/>
                </c:manualLayout>
              </c:layout>
              <c:dLblPos val="bestFi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6-C6EC-43FE-92E9-7D264E3B609A}"/>
                </c:ext>
              </c:extLst>
            </c:dLbl>
            <c:numFmt formatCode="General" sourceLinked="0"/>
            <c:spPr>
              <a:noFill/>
              <a:ln w="25400">
                <a:noFill/>
              </a:ln>
            </c:spPr>
            <c:txPr>
              <a:bodyPr/>
              <a:lstStyle/>
              <a:p>
                <a:pPr>
                  <a:defRPr sz="1300" b="0" i="0" u="none" strike="noStrike" baseline="0">
                    <a:solidFill>
                      <a:srgbClr val="000000"/>
                    </a:solidFill>
                    <a:latin typeface="Arial Narrow" pitchFamily="34" charset="0"/>
                    <a:ea typeface="Calibri"/>
                    <a:cs typeface="Calibri"/>
                  </a:defRPr>
                </a:pPr>
                <a:endParaRPr lang="en-US"/>
              </a:p>
            </c:txPr>
            <c:showLegendKey val="0"/>
            <c:showVal val="1"/>
            <c:showCatName val="1"/>
            <c:showSerName val="0"/>
            <c:showPercent val="1"/>
            <c:showBubbleSize val="0"/>
            <c:separator>
</c:separator>
            <c:showLeaderLines val="1"/>
            <c:extLst>
              <c:ext xmlns:c15="http://schemas.microsoft.com/office/drawing/2012/chart" uri="{CE6537A1-D6FC-4f65-9D91-7224C49458BB}"/>
            </c:extLst>
          </c:dLbls>
          <c:cat>
            <c:strRef>
              <c:f>VEN!$A$15:$A$21</c:f>
              <c:strCache>
                <c:ptCount val="7"/>
                <c:pt idx="0">
                  <c:v>Cote defalc IVG</c:v>
                </c:pt>
                <c:pt idx="1">
                  <c:v>Ven valorif active</c:v>
                </c:pt>
                <c:pt idx="2">
                  <c:v>Conces &amp; inch AIO</c:v>
                </c:pt>
                <c:pt idx="3">
                  <c:v>Imp si tx pe propr</c:v>
                </c:pt>
                <c:pt idx="4">
                  <c:v>Amenzi</c:v>
                </c:pt>
                <c:pt idx="5">
                  <c:v>Div+profit CAO</c:v>
                </c:pt>
                <c:pt idx="6">
                  <c:v>Alte tx + fd IID TMF</c:v>
                </c:pt>
              </c:strCache>
            </c:strRef>
          </c:cat>
          <c:val>
            <c:numRef>
              <c:f>VEN!$P$15:$P$21</c:f>
              <c:numCache>
                <c:formatCode>#,##0</c:formatCode>
                <c:ptCount val="7"/>
                <c:pt idx="0">
                  <c:v>271825013.86000001</c:v>
                </c:pt>
                <c:pt idx="1">
                  <c:v>18190096.91</c:v>
                </c:pt>
                <c:pt idx="2">
                  <c:v>46402602.230000004</c:v>
                </c:pt>
                <c:pt idx="3">
                  <c:v>153818092.94999987</c:v>
                </c:pt>
                <c:pt idx="4">
                  <c:v>11511522.130000001</c:v>
                </c:pt>
                <c:pt idx="5">
                  <c:v>5098886.5999999996</c:v>
                </c:pt>
                <c:pt idx="6">
                  <c:v>32631835.109999999</c:v>
                </c:pt>
              </c:numCache>
            </c:numRef>
          </c:val>
          <c:extLst>
            <c:ext xmlns:c16="http://schemas.microsoft.com/office/drawing/2014/chart" uri="{C3380CC4-5D6E-409C-BE32-E72D297353CC}">
              <c16:uniqueId val="{00000007-C6EC-43FE-92E9-7D264E3B609A}"/>
            </c:ext>
          </c:extLst>
        </c:ser>
        <c:dLbls>
          <c:showLegendKey val="0"/>
          <c:showVal val="0"/>
          <c:showCatName val="0"/>
          <c:showSerName val="0"/>
          <c:showPercent val="0"/>
          <c:showBubbleSize val="0"/>
          <c:showLeaderLines val="1"/>
        </c:dLbls>
        <c:firstSliceAng val="294"/>
      </c:pieChart>
      <c:spPr>
        <a:noFill/>
        <a:ln w="25400">
          <a:noFill/>
        </a:ln>
      </c:spPr>
    </c:plotArea>
    <c:plotVisOnly val="1"/>
    <c:dispBlanksAs val="zero"/>
    <c:showDLblsOverMax val="0"/>
  </c:chart>
  <c:spPr>
    <a:ln>
      <a:noFill/>
    </a:ln>
  </c:spPr>
  <c:txPr>
    <a:bodyPr/>
    <a:lstStyle/>
    <a:p>
      <a:pPr>
        <a:defRPr sz="1000" b="0" i="0" u="none" strike="noStrike" baseline="0">
          <a:solidFill>
            <a:srgbClr val="000000"/>
          </a:solidFill>
          <a:latin typeface="Calibri"/>
          <a:ea typeface="Calibri"/>
          <a:cs typeface="Calibri"/>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800" b="1" i="0" u="none" strike="noStrike" baseline="0">
                <a:solidFill>
                  <a:srgbClr val="000000"/>
                </a:solidFill>
                <a:latin typeface="Calibri"/>
                <a:ea typeface="Calibri"/>
                <a:cs typeface="Calibri"/>
              </a:defRPr>
            </a:pPr>
            <a:r>
              <a:rPr lang="en-US"/>
              <a:t>Evolutie IVG</a:t>
            </a:r>
            <a:r>
              <a:rPr lang="ro-RO"/>
              <a:t> - an</a:t>
            </a:r>
            <a:endParaRPr lang="en-US"/>
          </a:p>
        </c:rich>
      </c:tx>
      <c:layout>
        <c:manualLayout>
          <c:xMode val="edge"/>
          <c:yMode val="edge"/>
          <c:x val="5.3993519050462048E-3"/>
          <c:y val="2.0944139058089437E-2"/>
        </c:manualLayout>
      </c:layout>
      <c:overlay val="0"/>
    </c:title>
    <c:autoTitleDeleted val="0"/>
    <c:plotArea>
      <c:layout>
        <c:manualLayout>
          <c:layoutTarget val="inner"/>
          <c:xMode val="edge"/>
          <c:yMode val="edge"/>
          <c:x val="5.2609470895007553E-2"/>
          <c:y val="6.3228496834592265E-2"/>
          <c:w val="0.94739047134861343"/>
          <c:h val="0.78134809044067965"/>
        </c:manualLayout>
      </c:layout>
      <c:barChart>
        <c:barDir val="col"/>
        <c:grouping val="clustered"/>
        <c:varyColors val="0"/>
        <c:ser>
          <c:idx val="0"/>
          <c:order val="0"/>
          <c:invertIfNegative val="0"/>
          <c:dPt>
            <c:idx val="3"/>
            <c:invertIfNegative val="0"/>
            <c:bubble3D val="0"/>
            <c:spPr>
              <a:solidFill>
                <a:schemeClr val="accent2">
                  <a:lumMod val="40000"/>
                  <a:lumOff val="60000"/>
                </a:schemeClr>
              </a:solidFill>
            </c:spPr>
            <c:extLst>
              <c:ext xmlns:c16="http://schemas.microsoft.com/office/drawing/2014/chart" uri="{C3380CC4-5D6E-409C-BE32-E72D297353CC}">
                <c16:uniqueId val="{00000001-B677-493D-91FD-52DB6DAEF95B}"/>
              </c:ext>
            </c:extLst>
          </c:dPt>
          <c:dPt>
            <c:idx val="4"/>
            <c:invertIfNegative val="0"/>
            <c:bubble3D val="0"/>
            <c:spPr>
              <a:solidFill>
                <a:schemeClr val="accent2">
                  <a:lumMod val="40000"/>
                  <a:lumOff val="60000"/>
                </a:schemeClr>
              </a:solidFill>
            </c:spPr>
            <c:extLst>
              <c:ext xmlns:c16="http://schemas.microsoft.com/office/drawing/2014/chart" uri="{C3380CC4-5D6E-409C-BE32-E72D297353CC}">
                <c16:uniqueId val="{00000003-B677-493D-91FD-52DB6DAEF95B}"/>
              </c:ext>
            </c:extLst>
          </c:dPt>
          <c:dPt>
            <c:idx val="5"/>
            <c:invertIfNegative val="0"/>
            <c:bubble3D val="0"/>
            <c:spPr>
              <a:solidFill>
                <a:schemeClr val="tx2">
                  <a:lumMod val="60000"/>
                  <a:lumOff val="40000"/>
                </a:schemeClr>
              </a:solidFill>
              <a:ln>
                <a:noFill/>
              </a:ln>
            </c:spPr>
            <c:extLst>
              <c:ext xmlns:c16="http://schemas.microsoft.com/office/drawing/2014/chart" uri="{C3380CC4-5D6E-409C-BE32-E72D297353CC}">
                <c16:uniqueId val="{00000005-B677-493D-91FD-52DB6DAEF95B}"/>
              </c:ext>
            </c:extLst>
          </c:dPt>
          <c:dLbls>
            <c:spPr>
              <a:noFill/>
              <a:ln w="25400">
                <a:noFill/>
              </a:ln>
            </c:spPr>
            <c:txPr>
              <a:bodyPr/>
              <a:lstStyle/>
              <a:p>
                <a:pPr>
                  <a:defRPr sz="1400" b="1" i="0" u="none" strike="noStrike" baseline="0">
                    <a:solidFill>
                      <a:srgbClr val="000000"/>
                    </a:solidFill>
                    <a:latin typeface="Calibri"/>
                    <a:ea typeface="Calibri"/>
                    <a:cs typeface="Calibri"/>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VEN!$K$5:$P$5</c:f>
              <c:strCache>
                <c:ptCount val="6"/>
                <c:pt idx="0">
                  <c:v>exec 2018</c:v>
                </c:pt>
                <c:pt idx="1">
                  <c:v>exec 2019</c:v>
                </c:pt>
                <c:pt idx="2">
                  <c:v>exec 2020</c:v>
                </c:pt>
                <c:pt idx="3">
                  <c:v>buget initial  2021</c:v>
                </c:pt>
                <c:pt idx="4">
                  <c:v>buget final  2021</c:v>
                </c:pt>
                <c:pt idx="5">
                  <c:v>exec 2021</c:v>
                </c:pt>
              </c:strCache>
            </c:strRef>
          </c:cat>
          <c:val>
            <c:numRef>
              <c:f>VEN!$K$30:$P$30</c:f>
              <c:numCache>
                <c:formatCode>#,##0</c:formatCode>
                <c:ptCount val="6"/>
                <c:pt idx="0">
                  <c:v>144840158</c:v>
                </c:pt>
                <c:pt idx="1">
                  <c:v>196770106</c:v>
                </c:pt>
                <c:pt idx="2">
                  <c:v>237628457</c:v>
                </c:pt>
                <c:pt idx="3">
                  <c:v>253038000</c:v>
                </c:pt>
                <c:pt idx="4">
                  <c:v>277037000</c:v>
                </c:pt>
                <c:pt idx="5">
                  <c:v>271825013.86000001</c:v>
                </c:pt>
              </c:numCache>
            </c:numRef>
          </c:val>
          <c:extLst>
            <c:ext xmlns:c16="http://schemas.microsoft.com/office/drawing/2014/chart" uri="{C3380CC4-5D6E-409C-BE32-E72D297353CC}">
              <c16:uniqueId val="{00000006-B677-493D-91FD-52DB6DAEF95B}"/>
            </c:ext>
          </c:extLst>
        </c:ser>
        <c:dLbls>
          <c:showLegendKey val="0"/>
          <c:showVal val="0"/>
          <c:showCatName val="0"/>
          <c:showSerName val="0"/>
          <c:showPercent val="0"/>
          <c:showBubbleSize val="0"/>
        </c:dLbls>
        <c:gapWidth val="150"/>
        <c:axId val="212171776"/>
        <c:axId val="186108736"/>
      </c:barChart>
      <c:catAx>
        <c:axId val="212171776"/>
        <c:scaling>
          <c:orientation val="minMax"/>
        </c:scaling>
        <c:delete val="0"/>
        <c:axPos val="b"/>
        <c:numFmt formatCode="General" sourceLinked="1"/>
        <c:majorTickMark val="out"/>
        <c:minorTickMark val="none"/>
        <c:tickLblPos val="nextTo"/>
        <c:txPr>
          <a:bodyPr rot="0" vert="horz"/>
          <a:lstStyle/>
          <a:p>
            <a:pPr>
              <a:defRPr sz="1200" b="1" i="0" u="none" strike="noStrike" baseline="0">
                <a:solidFill>
                  <a:srgbClr val="000000"/>
                </a:solidFill>
                <a:latin typeface="Calibri"/>
                <a:ea typeface="Calibri"/>
                <a:cs typeface="Calibri"/>
              </a:defRPr>
            </a:pPr>
            <a:endParaRPr lang="en-US"/>
          </a:p>
        </c:txPr>
        <c:crossAx val="186108736"/>
        <c:crosses val="autoZero"/>
        <c:auto val="1"/>
        <c:lblAlgn val="ctr"/>
        <c:lblOffset val="100"/>
        <c:noMultiLvlLbl val="0"/>
      </c:catAx>
      <c:valAx>
        <c:axId val="186108736"/>
        <c:scaling>
          <c:orientation val="minMax"/>
        </c:scaling>
        <c:delete val="1"/>
        <c:axPos val="l"/>
        <c:numFmt formatCode="#,##0" sourceLinked="1"/>
        <c:majorTickMark val="out"/>
        <c:minorTickMark val="none"/>
        <c:tickLblPos val="nextTo"/>
        <c:crossAx val="212171776"/>
        <c:crosses val="autoZero"/>
        <c:crossBetween val="between"/>
      </c:valAx>
      <c:spPr>
        <a:noFill/>
        <a:ln w="25400">
          <a:noFill/>
        </a:ln>
      </c:spPr>
    </c:plotArea>
    <c:plotVisOnly val="1"/>
    <c:dispBlanksAs val="gap"/>
    <c:showDLblsOverMax val="0"/>
  </c:chart>
  <c:txPr>
    <a:bodyPr/>
    <a:lstStyle/>
    <a:p>
      <a:pPr>
        <a:defRPr sz="1000" b="0" i="0" u="none" strike="noStrike" baseline="0">
          <a:solidFill>
            <a:srgbClr val="000000"/>
          </a:solidFill>
          <a:latin typeface="Calibri"/>
          <a:ea typeface="Calibri"/>
          <a:cs typeface="Calibri"/>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8364779874213836"/>
          <c:y val="0.12280701754385964"/>
          <c:w val="0.47358490566037736"/>
          <c:h val="0.82565789473684215"/>
        </c:manualLayout>
      </c:layout>
      <c:pieChart>
        <c:varyColors val="1"/>
        <c:ser>
          <c:idx val="0"/>
          <c:order val="0"/>
          <c:explosion val="25"/>
          <c:dLbls>
            <c:dLbl>
              <c:idx val="0"/>
              <c:layout>
                <c:manualLayout>
                  <c:x val="3.5948709536307959E-2"/>
                  <c:y val="3.8199912510936134E-3"/>
                </c:manualLayout>
              </c:layou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0-0F5A-4850-B2F9-1BA9B4309214}"/>
                </c:ext>
              </c:extLst>
            </c:dLbl>
            <c:dLbl>
              <c:idx val="1"/>
              <c:layout>
                <c:manualLayout>
                  <c:x val="-2.0827865266841643E-2"/>
                  <c:y val="-2.1292650918635172E-3"/>
                </c:manualLayout>
              </c:layou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1-0F5A-4850-B2F9-1BA9B4309214}"/>
                </c:ext>
              </c:extLst>
            </c:dLbl>
            <c:spPr>
              <a:noFill/>
              <a:ln>
                <a:noFill/>
              </a:ln>
              <a:effectLst/>
            </c:spPr>
            <c:txPr>
              <a:bodyPr/>
              <a:lstStyle/>
              <a:p>
                <a:pPr>
                  <a:defRPr sz="1400" b="1"/>
                </a:pPr>
                <a:endParaRPr lang="en-US"/>
              </a:p>
            </c:txPr>
            <c:showLegendKey val="0"/>
            <c:showVal val="1"/>
            <c:showCatName val="1"/>
            <c:showSerName val="0"/>
            <c:showPercent val="1"/>
            <c:showBubbleSize val="0"/>
            <c:separator>
</c:separator>
            <c:showLeaderLines val="1"/>
            <c:extLst>
              <c:ext xmlns:c15="http://schemas.microsoft.com/office/drawing/2012/chart" uri="{CE6537A1-D6FC-4f65-9D91-7224C49458BB}"/>
            </c:extLst>
          </c:dLbls>
          <c:cat>
            <c:strRef>
              <c:f>'CH OP'!$AF$15:$AF$16</c:f>
              <c:strCache>
                <c:ptCount val="2"/>
                <c:pt idx="0">
                  <c:v>ch operaționale</c:v>
                </c:pt>
                <c:pt idx="1">
                  <c:v>investiții</c:v>
                </c:pt>
              </c:strCache>
            </c:strRef>
          </c:cat>
          <c:val>
            <c:numRef>
              <c:f>'CH OP'!$Z$15:$Z$16</c:f>
              <c:numCache>
                <c:formatCode>#,##0</c:formatCode>
                <c:ptCount val="2"/>
                <c:pt idx="0">
                  <c:v>428563900.90999997</c:v>
                </c:pt>
                <c:pt idx="1">
                  <c:v>447068153.69000006</c:v>
                </c:pt>
              </c:numCache>
            </c:numRef>
          </c:val>
          <c:extLst>
            <c:ext xmlns:c16="http://schemas.microsoft.com/office/drawing/2014/chart" uri="{C3380CC4-5D6E-409C-BE32-E72D297353CC}">
              <c16:uniqueId val="{00000002-0F5A-4850-B2F9-1BA9B4309214}"/>
            </c:ext>
          </c:extLst>
        </c:ser>
        <c:dLbls>
          <c:showLegendKey val="0"/>
          <c:showVal val="0"/>
          <c:showCatName val="0"/>
          <c:showSerName val="0"/>
          <c:showPercent val="0"/>
          <c:showBubbleSize val="0"/>
          <c:showLeaderLines val="1"/>
        </c:dLbls>
        <c:firstSliceAng val="0"/>
      </c:pieChart>
    </c:plotArea>
    <c:plotVisOnly val="1"/>
    <c:dispBlanksAs val="gap"/>
    <c:showDLblsOverMax val="0"/>
  </c:chart>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000" b="0" i="0" u="none" strike="noStrike" baseline="0">
                <a:solidFill>
                  <a:srgbClr val="000000"/>
                </a:solidFill>
                <a:latin typeface="Calibri"/>
                <a:ea typeface="Calibri"/>
                <a:cs typeface="Calibri"/>
              </a:defRPr>
            </a:pPr>
            <a:r>
              <a:rPr lang="ro-RO" sz="1800" b="1" i="0" u="none" strike="noStrike" baseline="0">
                <a:solidFill>
                  <a:srgbClr val="000000"/>
                </a:solidFill>
                <a:latin typeface="Calibri"/>
                <a:cs typeface="Calibri"/>
              </a:rPr>
              <a:t>Cheltuieli operationale 2018 - 2021</a:t>
            </a:r>
          </a:p>
        </c:rich>
      </c:tx>
      <c:layout>
        <c:manualLayout>
          <c:xMode val="edge"/>
          <c:yMode val="edge"/>
          <c:x val="0.17001176916675284"/>
          <c:y val="4.3134963392733802E-2"/>
        </c:manualLayout>
      </c:layout>
      <c:overlay val="0"/>
      <c:spPr>
        <a:noFill/>
        <a:ln w="25400">
          <a:noFill/>
        </a:ln>
      </c:spPr>
    </c:title>
    <c:autoTitleDeleted val="0"/>
    <c:plotArea>
      <c:layout>
        <c:manualLayout>
          <c:layoutTarget val="inner"/>
          <c:xMode val="edge"/>
          <c:yMode val="edge"/>
          <c:x val="2.342607405400372E-2"/>
          <c:y val="0.23743122006408382"/>
          <c:w val="0.95461251770065181"/>
          <c:h val="0.53352191802635296"/>
        </c:manualLayout>
      </c:layout>
      <c:barChart>
        <c:barDir val="col"/>
        <c:grouping val="stacked"/>
        <c:varyColors val="0"/>
        <c:ser>
          <c:idx val="0"/>
          <c:order val="0"/>
          <c:invertIfNegative val="0"/>
          <c:dPt>
            <c:idx val="3"/>
            <c:invertIfNegative val="0"/>
            <c:bubble3D val="0"/>
            <c:spPr>
              <a:solidFill>
                <a:schemeClr val="accent2">
                  <a:lumMod val="75000"/>
                </a:schemeClr>
              </a:solidFill>
            </c:spPr>
            <c:extLst>
              <c:ext xmlns:c16="http://schemas.microsoft.com/office/drawing/2014/chart" uri="{C3380CC4-5D6E-409C-BE32-E72D297353CC}">
                <c16:uniqueId val="{00000001-3D78-4281-B32A-FA41BBA6E923}"/>
              </c:ext>
            </c:extLst>
          </c:dPt>
          <c:dPt>
            <c:idx val="4"/>
            <c:invertIfNegative val="0"/>
            <c:bubble3D val="0"/>
            <c:spPr>
              <a:solidFill>
                <a:schemeClr val="accent2">
                  <a:lumMod val="75000"/>
                </a:schemeClr>
              </a:solidFill>
            </c:spPr>
            <c:extLst>
              <c:ext xmlns:c16="http://schemas.microsoft.com/office/drawing/2014/chart" uri="{C3380CC4-5D6E-409C-BE32-E72D297353CC}">
                <c16:uniqueId val="{00000003-3D78-4281-B32A-FA41BBA6E923}"/>
              </c:ext>
            </c:extLst>
          </c:dPt>
          <c:dPt>
            <c:idx val="5"/>
            <c:invertIfNegative val="0"/>
            <c:bubble3D val="0"/>
            <c:spPr>
              <a:solidFill>
                <a:schemeClr val="accent1"/>
              </a:solidFill>
            </c:spPr>
            <c:extLst>
              <c:ext xmlns:c16="http://schemas.microsoft.com/office/drawing/2014/chart" uri="{C3380CC4-5D6E-409C-BE32-E72D297353CC}">
                <c16:uniqueId val="{00000005-3D78-4281-B32A-FA41BBA6E923}"/>
              </c:ext>
            </c:extLst>
          </c:dPt>
          <c:dLbls>
            <c:dLbl>
              <c:idx val="0"/>
              <c:layout>
                <c:manualLayout>
                  <c:x val="2.373848793066952E-3"/>
                  <c:y val="-0.28022770423640797"/>
                </c:manualLayout>
              </c:layout>
              <c:numFmt formatCode="#,##0" sourceLinked="0"/>
              <c:spPr>
                <a:noFill/>
                <a:ln w="25400">
                  <a:noFill/>
                </a:ln>
              </c:spPr>
              <c:txPr>
                <a:bodyPr/>
                <a:lstStyle/>
                <a:p>
                  <a:pPr>
                    <a:defRPr sz="1400" b="1" i="0" u="none" strike="noStrike" baseline="0">
                      <a:solidFill>
                        <a:srgbClr val="000000"/>
                      </a:solidFill>
                      <a:latin typeface="Calibri"/>
                      <a:ea typeface="Calibri"/>
                      <a:cs typeface="Calibri"/>
                    </a:defRPr>
                  </a:pPr>
                  <a:endParaRPr lang="en-US"/>
                </a:p>
              </c:txPr>
              <c:dLblPos val="ctr"/>
              <c:showLegendKey val="0"/>
              <c:showVal val="1"/>
              <c:showCatName val="0"/>
              <c:showSerName val="0"/>
              <c:showPercent val="0"/>
              <c:showBubbleSize val="0"/>
              <c:separator>
</c:separator>
              <c:extLst>
                <c:ext xmlns:c15="http://schemas.microsoft.com/office/drawing/2012/chart" uri="{CE6537A1-D6FC-4f65-9D91-7224C49458BB}"/>
                <c:ext xmlns:c16="http://schemas.microsoft.com/office/drawing/2014/chart" uri="{C3380CC4-5D6E-409C-BE32-E72D297353CC}">
                  <c16:uniqueId val="{00000006-3D78-4281-B32A-FA41BBA6E923}"/>
                </c:ext>
              </c:extLst>
            </c:dLbl>
            <c:dLbl>
              <c:idx val="1"/>
              <c:layout>
                <c:manualLayout>
                  <c:x val="6.5547494721976112E-3"/>
                  <c:y val="-0.30454698979973527"/>
                </c:manualLayout>
              </c:layout>
              <c:numFmt formatCode="#,##0" sourceLinked="0"/>
              <c:spPr>
                <a:noFill/>
                <a:ln w="25400">
                  <a:noFill/>
                </a:ln>
              </c:spPr>
              <c:txPr>
                <a:bodyPr/>
                <a:lstStyle/>
                <a:p>
                  <a:pPr>
                    <a:defRPr sz="1400" b="1" i="0" u="none" strike="noStrike" baseline="0">
                      <a:solidFill>
                        <a:srgbClr val="000000"/>
                      </a:solidFill>
                      <a:latin typeface="Calibri"/>
                      <a:ea typeface="Calibri"/>
                      <a:cs typeface="Calibri"/>
                    </a:defRPr>
                  </a:pPr>
                  <a:endParaRPr lang="en-US"/>
                </a:p>
              </c:txPr>
              <c:dLblPos val="ctr"/>
              <c:showLegendKey val="0"/>
              <c:showVal val="1"/>
              <c:showCatName val="0"/>
              <c:showSerName val="0"/>
              <c:showPercent val="0"/>
              <c:showBubbleSize val="0"/>
              <c:separator>
</c:separator>
              <c:extLst>
                <c:ext xmlns:c15="http://schemas.microsoft.com/office/drawing/2012/chart" uri="{CE6537A1-D6FC-4f65-9D91-7224C49458BB}"/>
                <c:ext xmlns:c16="http://schemas.microsoft.com/office/drawing/2014/chart" uri="{C3380CC4-5D6E-409C-BE32-E72D297353CC}">
                  <c16:uniqueId val="{00000007-3D78-4281-B32A-FA41BBA6E923}"/>
                </c:ext>
              </c:extLst>
            </c:dLbl>
            <c:dLbl>
              <c:idx val="2"/>
              <c:layout>
                <c:manualLayout>
                  <c:x val="1.1876029094428274E-2"/>
                  <c:y val="-0.25677913355287912"/>
                </c:manualLayout>
              </c:layout>
              <c:numFmt formatCode="#,##0" sourceLinked="0"/>
              <c:spPr>
                <a:noFill/>
                <a:ln w="25400">
                  <a:noFill/>
                </a:ln>
              </c:spPr>
              <c:txPr>
                <a:bodyPr/>
                <a:lstStyle/>
                <a:p>
                  <a:pPr>
                    <a:defRPr sz="1400" b="1" i="0" u="none" strike="noStrike" baseline="0">
                      <a:solidFill>
                        <a:srgbClr val="000000"/>
                      </a:solidFill>
                      <a:latin typeface="Calibri"/>
                      <a:ea typeface="Calibri"/>
                      <a:cs typeface="Calibri"/>
                    </a:defRPr>
                  </a:pPr>
                  <a:endParaRPr lang="en-US"/>
                </a:p>
              </c:txPr>
              <c:dLblPos val="ctr"/>
              <c:showLegendKey val="0"/>
              <c:showVal val="1"/>
              <c:showCatName val="0"/>
              <c:showSerName val="0"/>
              <c:showPercent val="0"/>
              <c:showBubbleSize val="0"/>
              <c:separator>
</c:separator>
              <c:extLst>
                <c:ext xmlns:c15="http://schemas.microsoft.com/office/drawing/2012/chart" uri="{CE6537A1-D6FC-4f65-9D91-7224C49458BB}"/>
                <c:ext xmlns:c16="http://schemas.microsoft.com/office/drawing/2014/chart" uri="{C3380CC4-5D6E-409C-BE32-E72D297353CC}">
                  <c16:uniqueId val="{00000008-3D78-4281-B32A-FA41BBA6E923}"/>
                </c:ext>
              </c:extLst>
            </c:dLbl>
            <c:dLbl>
              <c:idx val="3"/>
              <c:layout>
                <c:manualLayout>
                  <c:x val="6.4073933633678262E-4"/>
                  <c:y val="-0.28200560786153445"/>
                </c:manualLayout>
              </c:layout>
              <c:numFmt formatCode="#,##0" sourceLinked="0"/>
              <c:spPr>
                <a:noFill/>
                <a:ln w="25400">
                  <a:noFill/>
                </a:ln>
              </c:spPr>
              <c:txPr>
                <a:bodyPr/>
                <a:lstStyle/>
                <a:p>
                  <a:pPr>
                    <a:defRPr sz="1400" b="1" i="0" u="none" strike="noStrike" baseline="0">
                      <a:solidFill>
                        <a:srgbClr val="000000"/>
                      </a:solidFill>
                      <a:latin typeface="Calibri"/>
                      <a:ea typeface="Calibri"/>
                      <a:cs typeface="Calibri"/>
                    </a:defRPr>
                  </a:pPr>
                  <a:endParaRPr lang="en-US"/>
                </a:p>
              </c:txPr>
              <c:dLblPos val="ctr"/>
              <c:showLegendKey val="0"/>
              <c:showVal val="1"/>
              <c:showCatName val="0"/>
              <c:showSerName val="0"/>
              <c:showPercent val="0"/>
              <c:showBubbleSize val="0"/>
              <c:separator>
</c:separator>
              <c:extLst>
                <c:ext xmlns:c15="http://schemas.microsoft.com/office/drawing/2012/chart" uri="{CE6537A1-D6FC-4f65-9D91-7224C49458BB}"/>
                <c:ext xmlns:c16="http://schemas.microsoft.com/office/drawing/2014/chart" uri="{C3380CC4-5D6E-409C-BE32-E72D297353CC}">
                  <c16:uniqueId val="{00000001-3D78-4281-B32A-FA41BBA6E923}"/>
                </c:ext>
              </c:extLst>
            </c:dLbl>
            <c:dLbl>
              <c:idx val="4"/>
              <c:layout>
                <c:manualLayout>
                  <c:x val="-7.0145695633159998E-3"/>
                  <c:y val="-0.32667019096111222"/>
                </c:manualLayout>
              </c:layout>
              <c:numFmt formatCode="#,##0" sourceLinked="0"/>
              <c:spPr>
                <a:noFill/>
                <a:ln w="25400">
                  <a:noFill/>
                </a:ln>
              </c:spPr>
              <c:txPr>
                <a:bodyPr/>
                <a:lstStyle/>
                <a:p>
                  <a:pPr>
                    <a:defRPr sz="1400" b="1" i="0" u="none" strike="noStrike" baseline="0">
                      <a:solidFill>
                        <a:srgbClr val="000000"/>
                      </a:solidFill>
                      <a:latin typeface="Calibri"/>
                      <a:ea typeface="Calibri"/>
                      <a:cs typeface="Calibri"/>
                    </a:defRPr>
                  </a:pPr>
                  <a:endParaRPr lang="en-US"/>
                </a:p>
              </c:txPr>
              <c:dLblPos val="ctr"/>
              <c:showLegendKey val="0"/>
              <c:showVal val="1"/>
              <c:showCatName val="0"/>
              <c:showSerName val="0"/>
              <c:showPercent val="0"/>
              <c:showBubbleSize val="0"/>
              <c:separator>
</c:separator>
              <c:extLst>
                <c:ext xmlns:c15="http://schemas.microsoft.com/office/drawing/2012/chart" uri="{CE6537A1-D6FC-4f65-9D91-7224C49458BB}"/>
                <c:ext xmlns:c16="http://schemas.microsoft.com/office/drawing/2014/chart" uri="{C3380CC4-5D6E-409C-BE32-E72D297353CC}">
                  <c16:uniqueId val="{00000003-3D78-4281-B32A-FA41BBA6E923}"/>
                </c:ext>
              </c:extLst>
            </c:dLbl>
            <c:dLbl>
              <c:idx val="5"/>
              <c:layout>
                <c:manualLayout>
                  <c:x val="1.1916614480787426E-2"/>
                  <c:y val="-0.32522887413896412"/>
                </c:manualLayout>
              </c:layout>
              <c:numFmt formatCode="#,##0" sourceLinked="0"/>
              <c:spPr>
                <a:noFill/>
                <a:ln w="25400">
                  <a:noFill/>
                </a:ln>
              </c:spPr>
              <c:txPr>
                <a:bodyPr/>
                <a:lstStyle/>
                <a:p>
                  <a:pPr>
                    <a:defRPr sz="1400" b="1" i="0" u="none" strike="noStrike" baseline="0">
                      <a:solidFill>
                        <a:srgbClr val="000000"/>
                      </a:solidFill>
                      <a:latin typeface="Calibri"/>
                      <a:ea typeface="Calibri"/>
                      <a:cs typeface="Calibri"/>
                    </a:defRPr>
                  </a:pPr>
                  <a:endParaRPr lang="en-US"/>
                </a:p>
              </c:txPr>
              <c:dLblPos val="ctr"/>
              <c:showLegendKey val="0"/>
              <c:showVal val="1"/>
              <c:showCatName val="0"/>
              <c:showSerName val="0"/>
              <c:showPercent val="0"/>
              <c:showBubbleSize val="0"/>
              <c:separator>
</c:separator>
              <c:extLst>
                <c:ext xmlns:c15="http://schemas.microsoft.com/office/drawing/2012/chart" uri="{CE6537A1-D6FC-4f65-9D91-7224C49458BB}"/>
                <c:ext xmlns:c16="http://schemas.microsoft.com/office/drawing/2014/chart" uri="{C3380CC4-5D6E-409C-BE32-E72D297353CC}">
                  <c16:uniqueId val="{00000005-3D78-4281-B32A-FA41BBA6E923}"/>
                </c:ext>
              </c:extLst>
            </c:dLbl>
            <c:dLbl>
              <c:idx val="6"/>
              <c:layout>
                <c:manualLayout>
                  <c:x val="0.12303222735664945"/>
                  <c:y val="-0.2336645227279672"/>
                </c:manualLayout>
              </c:layout>
              <c:numFmt formatCode="#,##0" sourceLinked="0"/>
              <c:spPr>
                <a:noFill/>
                <a:ln w="25400">
                  <a:noFill/>
                </a:ln>
              </c:spPr>
              <c:txPr>
                <a:bodyPr/>
                <a:lstStyle/>
                <a:p>
                  <a:pPr>
                    <a:defRPr sz="1400" b="1" i="0" u="none" strike="noStrike" baseline="0">
                      <a:solidFill>
                        <a:srgbClr val="000000"/>
                      </a:solidFill>
                      <a:latin typeface="Calibri"/>
                      <a:ea typeface="Calibri"/>
                      <a:cs typeface="Calibri"/>
                    </a:defRPr>
                  </a:pPr>
                  <a:endParaRPr lang="en-US"/>
                </a:p>
              </c:txPr>
              <c:dLblPos val="ctr"/>
              <c:showLegendKey val="0"/>
              <c:showVal val="1"/>
              <c:showCatName val="0"/>
              <c:showSerName val="0"/>
              <c:showPercent val="0"/>
              <c:showBubbleSize val="0"/>
              <c:separator>
</c:separator>
              <c:extLst>
                <c:ext xmlns:c15="http://schemas.microsoft.com/office/drawing/2012/chart" uri="{CE6537A1-D6FC-4f65-9D91-7224C49458BB}"/>
                <c:ext xmlns:c16="http://schemas.microsoft.com/office/drawing/2014/chart" uri="{C3380CC4-5D6E-409C-BE32-E72D297353CC}">
                  <c16:uniqueId val="{00000009-3D78-4281-B32A-FA41BBA6E923}"/>
                </c:ext>
              </c:extLst>
            </c:dLbl>
            <c:numFmt formatCode="#,##0" sourceLinked="0"/>
            <c:spPr>
              <a:noFill/>
              <a:ln w="25400">
                <a:noFill/>
              </a:ln>
            </c:spPr>
            <c:txPr>
              <a:bodyPr wrap="square" lIns="38100" tIns="19050" rIns="38100" bIns="19050" anchor="ctr">
                <a:spAutoFit/>
              </a:bodyPr>
              <a:lstStyle/>
              <a:p>
                <a:pPr>
                  <a:defRPr sz="1400" b="1" i="0" u="none" strike="noStrike" baseline="0">
                    <a:solidFill>
                      <a:srgbClr val="000000"/>
                    </a:solidFill>
                    <a:latin typeface="Calibri"/>
                    <a:ea typeface="Calibri"/>
                    <a:cs typeface="Calibri"/>
                  </a:defRPr>
                </a:pPr>
                <a:endParaRPr lang="en-US"/>
              </a:p>
            </c:txPr>
            <c:dLblPos val="inEnd"/>
            <c:showLegendKey val="0"/>
            <c:showVal val="1"/>
            <c:showCatName val="0"/>
            <c:showSerName val="0"/>
            <c:showPercent val="0"/>
            <c:showBubbleSize val="0"/>
            <c:separator>
</c:separator>
            <c:showLeaderLines val="0"/>
            <c:extLst>
              <c:ext xmlns:c15="http://schemas.microsoft.com/office/drawing/2012/chart" uri="{CE6537A1-D6FC-4f65-9D91-7224C49458BB}">
                <c15:showLeaderLines val="0"/>
              </c:ext>
            </c:extLst>
          </c:dLbls>
          <c:cat>
            <c:strRef>
              <c:f>('CH OP'!$R$4,'CH OP'!$T$4,'CH OP'!$W$4,'CH OP'!$X$4,'CH OP'!$Y$4,'CH OP'!$Z$4)</c:f>
              <c:strCache>
                <c:ptCount val="6"/>
                <c:pt idx="0">
                  <c:v>exec 2018</c:v>
                </c:pt>
                <c:pt idx="1">
                  <c:v>exec. 2019</c:v>
                </c:pt>
                <c:pt idx="2">
                  <c:v>exec 2020</c:v>
                </c:pt>
                <c:pt idx="3">
                  <c:v>buget initial 2021</c:v>
                </c:pt>
                <c:pt idx="4">
                  <c:v>buget final  2021</c:v>
                </c:pt>
                <c:pt idx="5">
                  <c:v>exec 2021</c:v>
                </c:pt>
              </c:strCache>
            </c:strRef>
          </c:cat>
          <c:val>
            <c:numRef>
              <c:f>('CH OP'!$R$15,'CH OP'!$T$15,'CH OP'!$W$15,'CH OP'!$X$15,'CH OP'!$Y$15,'CH OP'!$Z$15)</c:f>
              <c:numCache>
                <c:formatCode>#.##0</c:formatCode>
                <c:ptCount val="6"/>
                <c:pt idx="0">
                  <c:v>267575989.19999999</c:v>
                </c:pt>
                <c:pt idx="1">
                  <c:v>348990654.5</c:v>
                </c:pt>
                <c:pt idx="2">
                  <c:v>352919033.67000002</c:v>
                </c:pt>
                <c:pt idx="3">
                  <c:v>395804790</c:v>
                </c:pt>
                <c:pt idx="4">
                  <c:v>452330570</c:v>
                </c:pt>
                <c:pt idx="5">
                  <c:v>428563900.90999997</c:v>
                </c:pt>
              </c:numCache>
            </c:numRef>
          </c:val>
          <c:extLst>
            <c:ext xmlns:c16="http://schemas.microsoft.com/office/drawing/2014/chart" uri="{C3380CC4-5D6E-409C-BE32-E72D297353CC}">
              <c16:uniqueId val="{0000000A-3D78-4281-B32A-FA41BBA6E923}"/>
            </c:ext>
          </c:extLst>
        </c:ser>
        <c:dLbls>
          <c:showLegendKey val="0"/>
          <c:showVal val="0"/>
          <c:showCatName val="0"/>
          <c:showSerName val="0"/>
          <c:showPercent val="0"/>
          <c:showBubbleSize val="0"/>
        </c:dLbls>
        <c:gapWidth val="150"/>
        <c:overlap val="100"/>
        <c:axId val="210963968"/>
        <c:axId val="212432512"/>
      </c:barChart>
      <c:catAx>
        <c:axId val="210963968"/>
        <c:scaling>
          <c:orientation val="minMax"/>
        </c:scaling>
        <c:delete val="0"/>
        <c:axPos val="b"/>
        <c:numFmt formatCode="General" sourceLinked="1"/>
        <c:majorTickMark val="out"/>
        <c:minorTickMark val="none"/>
        <c:tickLblPos val="nextTo"/>
        <c:txPr>
          <a:bodyPr rot="0" vert="horz"/>
          <a:lstStyle/>
          <a:p>
            <a:pPr>
              <a:defRPr sz="1200" b="1" i="0" u="none" strike="noStrike" baseline="0">
                <a:solidFill>
                  <a:srgbClr val="000000"/>
                </a:solidFill>
                <a:latin typeface="Calibri"/>
                <a:ea typeface="Calibri"/>
                <a:cs typeface="Calibri"/>
              </a:defRPr>
            </a:pPr>
            <a:endParaRPr lang="en-US"/>
          </a:p>
        </c:txPr>
        <c:crossAx val="212432512"/>
        <c:crosses val="autoZero"/>
        <c:auto val="1"/>
        <c:lblAlgn val="ctr"/>
        <c:lblOffset val="100"/>
        <c:tickLblSkip val="1"/>
        <c:tickMarkSkip val="1"/>
        <c:noMultiLvlLbl val="0"/>
      </c:catAx>
      <c:valAx>
        <c:axId val="212432512"/>
        <c:scaling>
          <c:orientation val="minMax"/>
        </c:scaling>
        <c:delete val="1"/>
        <c:axPos val="l"/>
        <c:numFmt formatCode="#.##0" sourceLinked="1"/>
        <c:majorTickMark val="out"/>
        <c:minorTickMark val="none"/>
        <c:tickLblPos val="nextTo"/>
        <c:crossAx val="210963968"/>
        <c:crosses val="autoZero"/>
        <c:crossBetween val="between"/>
      </c:valAx>
    </c:plotArea>
    <c:plotVisOnly val="1"/>
    <c:dispBlanksAs val="gap"/>
    <c:showDLblsOverMax val="0"/>
  </c:chart>
  <c:spPr>
    <a:ln>
      <a:noFill/>
    </a:ln>
  </c:spPr>
  <c:txPr>
    <a:bodyPr/>
    <a:lstStyle/>
    <a:p>
      <a:pPr>
        <a:defRPr sz="1000" b="0" i="0" u="none" strike="noStrike" baseline="0">
          <a:solidFill>
            <a:srgbClr val="000000"/>
          </a:solidFill>
          <a:latin typeface="Calibri"/>
          <a:ea typeface="Calibri"/>
          <a:cs typeface="Calibri"/>
        </a:defRPr>
      </a:pPr>
      <a:endParaRPr lang="en-US"/>
    </a:p>
  </c:txPr>
  <c:externalData r:id="rId1">
    <c:autoUpdate val="0"/>
  </c:externalData>
  <c:userShapes r:id="rId2"/>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6450336448998004"/>
          <c:y val="0.253748270303428"/>
          <c:w val="0.67304098294560777"/>
          <c:h val="0.56999029943365809"/>
        </c:manualLayout>
      </c:layout>
      <c:ofPieChart>
        <c:ofPieType val="pie"/>
        <c:varyColors val="1"/>
        <c:ser>
          <c:idx val="0"/>
          <c:order val="0"/>
          <c:tx>
            <c:strRef>
              <c:f>'CH OP'!$Z$4</c:f>
              <c:strCache>
                <c:ptCount val="1"/>
                <c:pt idx="0">
                  <c:v>exec 2021</c:v>
                </c:pt>
              </c:strCache>
            </c:strRef>
          </c:tx>
          <c:dPt>
            <c:idx val="0"/>
            <c:bubble3D val="0"/>
            <c:extLst>
              <c:ext xmlns:c16="http://schemas.microsoft.com/office/drawing/2014/chart" uri="{C3380CC4-5D6E-409C-BE32-E72D297353CC}">
                <c16:uniqueId val="{00000000-85D7-4345-A81A-B492F764E661}"/>
              </c:ext>
            </c:extLst>
          </c:dPt>
          <c:dPt>
            <c:idx val="1"/>
            <c:bubble3D val="0"/>
            <c:extLst>
              <c:ext xmlns:c16="http://schemas.microsoft.com/office/drawing/2014/chart" uri="{C3380CC4-5D6E-409C-BE32-E72D297353CC}">
                <c16:uniqueId val="{00000001-85D7-4345-A81A-B492F764E661}"/>
              </c:ext>
            </c:extLst>
          </c:dPt>
          <c:dPt>
            <c:idx val="2"/>
            <c:bubble3D val="0"/>
            <c:extLst>
              <c:ext xmlns:c16="http://schemas.microsoft.com/office/drawing/2014/chart" uri="{C3380CC4-5D6E-409C-BE32-E72D297353CC}">
                <c16:uniqueId val="{00000002-85D7-4345-A81A-B492F764E661}"/>
              </c:ext>
            </c:extLst>
          </c:dPt>
          <c:dPt>
            <c:idx val="3"/>
            <c:bubble3D val="0"/>
            <c:extLst>
              <c:ext xmlns:c16="http://schemas.microsoft.com/office/drawing/2014/chart" uri="{C3380CC4-5D6E-409C-BE32-E72D297353CC}">
                <c16:uniqueId val="{00000003-85D7-4345-A81A-B492F764E661}"/>
              </c:ext>
            </c:extLst>
          </c:dPt>
          <c:dPt>
            <c:idx val="4"/>
            <c:bubble3D val="0"/>
            <c:extLst>
              <c:ext xmlns:c16="http://schemas.microsoft.com/office/drawing/2014/chart" uri="{C3380CC4-5D6E-409C-BE32-E72D297353CC}">
                <c16:uniqueId val="{00000004-85D7-4345-A81A-B492F764E661}"/>
              </c:ext>
            </c:extLst>
          </c:dPt>
          <c:dPt>
            <c:idx val="5"/>
            <c:bubble3D val="0"/>
            <c:extLst>
              <c:ext xmlns:c16="http://schemas.microsoft.com/office/drawing/2014/chart" uri="{C3380CC4-5D6E-409C-BE32-E72D297353CC}">
                <c16:uniqueId val="{00000005-85D7-4345-A81A-B492F764E661}"/>
              </c:ext>
            </c:extLst>
          </c:dPt>
          <c:dPt>
            <c:idx val="6"/>
            <c:bubble3D val="0"/>
            <c:extLst>
              <c:ext xmlns:c16="http://schemas.microsoft.com/office/drawing/2014/chart" uri="{C3380CC4-5D6E-409C-BE32-E72D297353CC}">
                <c16:uniqueId val="{00000006-85D7-4345-A81A-B492F764E661}"/>
              </c:ext>
            </c:extLst>
          </c:dPt>
          <c:dPt>
            <c:idx val="7"/>
            <c:bubble3D val="0"/>
            <c:extLst>
              <c:ext xmlns:c16="http://schemas.microsoft.com/office/drawing/2014/chart" uri="{C3380CC4-5D6E-409C-BE32-E72D297353CC}">
                <c16:uniqueId val="{00000007-85D7-4345-A81A-B492F764E661}"/>
              </c:ext>
            </c:extLst>
          </c:dPt>
          <c:dPt>
            <c:idx val="8"/>
            <c:bubble3D val="0"/>
            <c:extLst>
              <c:ext xmlns:c16="http://schemas.microsoft.com/office/drawing/2014/chart" uri="{C3380CC4-5D6E-409C-BE32-E72D297353CC}">
                <c16:uniqueId val="{00000008-85D7-4345-A81A-B492F764E661}"/>
              </c:ext>
            </c:extLst>
          </c:dPt>
          <c:dPt>
            <c:idx val="9"/>
            <c:bubble3D val="0"/>
            <c:extLst>
              <c:ext xmlns:c16="http://schemas.microsoft.com/office/drawing/2014/chart" uri="{C3380CC4-5D6E-409C-BE32-E72D297353CC}">
                <c16:uniqueId val="{00000009-85D7-4345-A81A-B492F764E661}"/>
              </c:ext>
            </c:extLst>
          </c:dPt>
          <c:dPt>
            <c:idx val="10"/>
            <c:bubble3D val="0"/>
            <c:extLst>
              <c:ext xmlns:c16="http://schemas.microsoft.com/office/drawing/2014/chart" uri="{C3380CC4-5D6E-409C-BE32-E72D297353CC}">
                <c16:uniqueId val="{0000000A-85D7-4345-A81A-B492F764E661}"/>
              </c:ext>
            </c:extLst>
          </c:dPt>
          <c:dLbls>
            <c:dLbl>
              <c:idx val="0"/>
              <c:layout>
                <c:manualLayout>
                  <c:x val="1.454398845305627E-2"/>
                  <c:y val="4.8095889777001931E-2"/>
                </c:manualLayout>
              </c:layout>
              <c:tx>
                <c:rich>
                  <a:bodyPr/>
                  <a:lstStyle/>
                  <a:p>
                    <a:pPr>
                      <a:defRPr sz="1200" b="0" i="0" u="none" strike="noStrike" baseline="0">
                        <a:solidFill>
                          <a:srgbClr val="000000"/>
                        </a:solidFill>
                        <a:latin typeface="Arial Narrow" pitchFamily="34" charset="0"/>
                        <a:ea typeface="Calibri"/>
                        <a:cs typeface="Calibri"/>
                      </a:defRPr>
                    </a:pPr>
                    <a:r>
                      <a:rPr lang="en-US" sz="1200">
                        <a:latin typeface="Arial Narrow" pitchFamily="34" charset="0"/>
                      </a:rPr>
                      <a:t>Institutii publice
77.986.810
18%</a:t>
                    </a:r>
                    <a:endParaRPr lang="en-US"/>
                  </a:p>
                </c:rich>
              </c:tx>
              <c:spPr>
                <a:noFill/>
                <a:ln w="25400">
                  <a:noFill/>
                </a:ln>
              </c:spPr>
              <c:dLblPos val="bestFit"/>
              <c:showLegendKey val="0"/>
              <c:showVal val="1"/>
              <c:showCatName val="1"/>
              <c:showSerName val="0"/>
              <c:showPercent val="1"/>
              <c:showBubbleSize val="0"/>
              <c:separator>
</c:separator>
              <c:extLst>
                <c:ext xmlns:c15="http://schemas.microsoft.com/office/drawing/2012/chart" uri="{CE6537A1-D6FC-4f65-9D91-7224C49458BB}">
                  <c15:showDataLabelsRange val="0"/>
                </c:ext>
                <c:ext xmlns:c16="http://schemas.microsoft.com/office/drawing/2014/chart" uri="{C3380CC4-5D6E-409C-BE32-E72D297353CC}">
                  <c16:uniqueId val="{00000000-85D7-4345-A81A-B492F764E661}"/>
                </c:ext>
              </c:extLst>
            </c:dLbl>
            <c:dLbl>
              <c:idx val="1"/>
              <c:layout>
                <c:manualLayout>
                  <c:x val="-3.4882880643329034E-2"/>
                  <c:y val="-7.1627456346723484E-3"/>
                </c:manualLayout>
              </c:layout>
              <c:tx>
                <c:rich>
                  <a:bodyPr/>
                  <a:lstStyle/>
                  <a:p>
                    <a:pPr>
                      <a:defRPr sz="1200" b="0" i="0" u="none" strike="noStrike" baseline="0">
                        <a:solidFill>
                          <a:srgbClr val="000000"/>
                        </a:solidFill>
                        <a:latin typeface="Arial Narrow" pitchFamily="34" charset="0"/>
                        <a:ea typeface="Calibri"/>
                        <a:cs typeface="Calibri"/>
                      </a:defRPr>
                    </a:pPr>
                    <a:r>
                      <a:rPr lang="en-US" sz="1200">
                        <a:latin typeface="Arial Narrow" pitchFamily="34" charset="0"/>
                      </a:rPr>
                      <a:t>Invatamant
44.020.822
10%</a:t>
                    </a:r>
                    <a:endParaRPr lang="en-US"/>
                  </a:p>
                </c:rich>
              </c:tx>
              <c:spPr>
                <a:noFill/>
                <a:ln w="25400">
                  <a:noFill/>
                </a:ln>
              </c:spPr>
              <c:dLblPos val="bestFit"/>
              <c:showLegendKey val="0"/>
              <c:showVal val="1"/>
              <c:showCatName val="1"/>
              <c:showSerName val="0"/>
              <c:showPercent val="1"/>
              <c:showBubbleSize val="0"/>
              <c:separator>
</c:separator>
              <c:extLst>
                <c:ext xmlns:c15="http://schemas.microsoft.com/office/drawing/2012/chart" uri="{CE6537A1-D6FC-4f65-9D91-7224C49458BB}">
                  <c15:showDataLabelsRange val="0"/>
                </c:ext>
                <c:ext xmlns:c16="http://schemas.microsoft.com/office/drawing/2014/chart" uri="{C3380CC4-5D6E-409C-BE32-E72D297353CC}">
                  <c16:uniqueId val="{00000001-85D7-4345-A81A-B492F764E661}"/>
                </c:ext>
              </c:extLst>
            </c:dLbl>
            <c:dLbl>
              <c:idx val="2"/>
              <c:layout>
                <c:manualLayout>
                  <c:x val="-9.7241837399317712E-3"/>
                  <c:y val="0.10259481037924152"/>
                </c:manualLayout>
              </c:layout>
              <c:tx>
                <c:rich>
                  <a:bodyPr/>
                  <a:lstStyle/>
                  <a:p>
                    <a:r>
                      <a:rPr lang="en-US" sz="1200">
                        <a:latin typeface="Arial Narrow" pitchFamily="34" charset="0"/>
                      </a:rPr>
                      <a:t>Sanatate
6.505.613
2%</a:t>
                    </a:r>
                    <a:endParaRPr lang="en-US"/>
                  </a:p>
                </c:rich>
              </c:tx>
              <c:showLegendKey val="0"/>
              <c:showVal val="1"/>
              <c:showCatName val="1"/>
              <c:showSerName val="0"/>
              <c:showPercent val="1"/>
              <c:showBubbleSize val="0"/>
              <c:separator>
</c:separator>
              <c:extLst>
                <c:ext xmlns:c15="http://schemas.microsoft.com/office/drawing/2012/chart" uri="{CE6537A1-D6FC-4f65-9D91-7224C49458BB}">
                  <c15:showDataLabelsRange val="0"/>
                </c:ext>
                <c:ext xmlns:c16="http://schemas.microsoft.com/office/drawing/2014/chart" uri="{C3380CC4-5D6E-409C-BE32-E72D297353CC}">
                  <c16:uniqueId val="{00000002-85D7-4345-A81A-B492F764E661}"/>
                </c:ext>
              </c:extLst>
            </c:dLbl>
            <c:dLbl>
              <c:idx val="3"/>
              <c:layout>
                <c:manualLayout>
                  <c:x val="9.6574142145008285E-2"/>
                  <c:y val="-7.7328414038065604E-2"/>
                </c:manualLayout>
              </c:layout>
              <c:tx>
                <c:rich>
                  <a:bodyPr/>
                  <a:lstStyle/>
                  <a:p>
                    <a:r>
                      <a:rPr lang="en-US" sz="1200">
                        <a:latin typeface="Arial Narrow" pitchFamily="34" charset="0"/>
                      </a:rPr>
                      <a:t>Sport+cultura
10.719.665
3%</a:t>
                    </a:r>
                    <a:endParaRPr lang="en-US"/>
                  </a:p>
                </c:rich>
              </c:tx>
              <c:showLegendKey val="0"/>
              <c:showVal val="1"/>
              <c:showCatName val="1"/>
              <c:showSerName val="0"/>
              <c:showPercent val="1"/>
              <c:showBubbleSize val="0"/>
              <c:separator>
</c:separator>
              <c:extLst>
                <c:ext xmlns:c15="http://schemas.microsoft.com/office/drawing/2012/chart" uri="{CE6537A1-D6FC-4f65-9D91-7224C49458BB}">
                  <c15:showDataLabelsRange val="0"/>
                </c:ext>
                <c:ext xmlns:c16="http://schemas.microsoft.com/office/drawing/2014/chart" uri="{C3380CC4-5D6E-409C-BE32-E72D297353CC}">
                  <c16:uniqueId val="{00000003-85D7-4345-A81A-B492F764E661}"/>
                </c:ext>
              </c:extLst>
            </c:dLbl>
            <c:dLbl>
              <c:idx val="4"/>
              <c:layout>
                <c:manualLayout>
                  <c:x val="-2.2554438759671169E-2"/>
                  <c:y val="-0.21500016528160681"/>
                </c:manualLayout>
              </c:layout>
              <c:tx>
                <c:rich>
                  <a:bodyPr/>
                  <a:lstStyle/>
                  <a:p>
                    <a:pPr>
                      <a:defRPr sz="1200" b="0" i="0" u="none" strike="noStrike" baseline="0">
                        <a:solidFill>
                          <a:srgbClr val="000000"/>
                        </a:solidFill>
                        <a:latin typeface="Arial Narrow" pitchFamily="34" charset="0"/>
                        <a:ea typeface="Calibri"/>
                        <a:cs typeface="Calibri"/>
                      </a:defRPr>
                    </a:pPr>
                    <a:r>
                      <a:rPr lang="en-US" sz="1200">
                        <a:latin typeface="Arial Narrow" pitchFamily="34" charset="0"/>
                      </a:rPr>
                      <a:t>Fin progr cult, mediu, sport, etc
477.924
0%</a:t>
                    </a:r>
                    <a:endParaRPr lang="en-US"/>
                  </a:p>
                </c:rich>
              </c:tx>
              <c:spPr>
                <a:noFill/>
                <a:ln w="25400">
                  <a:noFill/>
                </a:ln>
              </c:spPr>
              <c:dLblPos val="bestFit"/>
              <c:showLegendKey val="0"/>
              <c:showVal val="1"/>
              <c:showCatName val="1"/>
              <c:showSerName val="0"/>
              <c:showPercent val="1"/>
              <c:showBubbleSize val="0"/>
              <c:separator>
</c:separator>
              <c:extLst>
                <c:ext xmlns:c15="http://schemas.microsoft.com/office/drawing/2012/chart" uri="{CE6537A1-D6FC-4f65-9D91-7224C49458BB}">
                  <c15:showDataLabelsRange val="0"/>
                </c:ext>
                <c:ext xmlns:c16="http://schemas.microsoft.com/office/drawing/2014/chart" uri="{C3380CC4-5D6E-409C-BE32-E72D297353CC}">
                  <c16:uniqueId val="{00000004-85D7-4345-A81A-B492F764E661}"/>
                </c:ext>
              </c:extLst>
            </c:dLbl>
            <c:dLbl>
              <c:idx val="5"/>
              <c:layout>
                <c:manualLayout>
                  <c:x val="-3.4821616258844994E-2"/>
                  <c:y val="1.7836663426709295E-2"/>
                </c:manualLayout>
              </c:layout>
              <c:tx>
                <c:rich>
                  <a:bodyPr/>
                  <a:lstStyle/>
                  <a:p>
                    <a:pPr>
                      <a:defRPr sz="1200" b="0" i="0" u="none" strike="noStrike" baseline="0">
                        <a:solidFill>
                          <a:srgbClr val="000000"/>
                        </a:solidFill>
                        <a:latin typeface="Arial Narrow" pitchFamily="34" charset="0"/>
                        <a:ea typeface="Calibri"/>
                        <a:cs typeface="Calibri"/>
                      </a:defRPr>
                    </a:pPr>
                    <a:r>
                      <a:rPr lang="en-US" sz="1200">
                        <a:latin typeface="Arial Narrow" pitchFamily="34" charset="0"/>
                      </a:rPr>
                      <a:t>Servicii publice
117.306.267
28%</a:t>
                    </a:r>
                    <a:endParaRPr lang="en-US"/>
                  </a:p>
                </c:rich>
              </c:tx>
              <c:spPr>
                <a:noFill/>
                <a:ln w="25400">
                  <a:noFill/>
                </a:ln>
              </c:spPr>
              <c:dLblPos val="bestFit"/>
              <c:showLegendKey val="0"/>
              <c:showVal val="1"/>
              <c:showCatName val="1"/>
              <c:showSerName val="0"/>
              <c:showPercent val="1"/>
              <c:showBubbleSize val="0"/>
              <c:separator>
</c:separator>
              <c:extLst>
                <c:ext xmlns:c15="http://schemas.microsoft.com/office/drawing/2012/chart" uri="{CE6537A1-D6FC-4f65-9D91-7224C49458BB}">
                  <c15:showDataLabelsRange val="0"/>
                </c:ext>
                <c:ext xmlns:c16="http://schemas.microsoft.com/office/drawing/2014/chart" uri="{C3380CC4-5D6E-409C-BE32-E72D297353CC}">
                  <c16:uniqueId val="{00000005-85D7-4345-A81A-B492F764E661}"/>
                </c:ext>
              </c:extLst>
            </c:dLbl>
            <c:dLbl>
              <c:idx val="6"/>
              <c:layout>
                <c:manualLayout>
                  <c:x val="1.9875595561278919E-2"/>
                  <c:y val="-2.4306515731925181E-2"/>
                </c:manualLayout>
              </c:layout>
              <c:tx>
                <c:rich>
                  <a:bodyPr/>
                  <a:lstStyle/>
                  <a:p>
                    <a:pPr>
                      <a:defRPr sz="1200" b="0" i="0" u="none" strike="noStrike" baseline="0">
                        <a:solidFill>
                          <a:srgbClr val="000000"/>
                        </a:solidFill>
                        <a:latin typeface="Arial Narrow" pitchFamily="34" charset="0"/>
                        <a:ea typeface="Calibri"/>
                        <a:cs typeface="Calibri"/>
                      </a:defRPr>
                    </a:pPr>
                    <a:r>
                      <a:rPr lang="en-US" sz="1200">
                        <a:latin typeface="Arial Narrow" pitchFamily="34" charset="0"/>
                      </a:rPr>
                      <a:t>Asistenta sociala
108.561.797
25%</a:t>
                    </a:r>
                    <a:endParaRPr lang="en-US"/>
                  </a:p>
                </c:rich>
              </c:tx>
              <c:spPr>
                <a:noFill/>
                <a:ln w="25400">
                  <a:noFill/>
                </a:ln>
              </c:spPr>
              <c:dLblPos val="bestFit"/>
              <c:showLegendKey val="0"/>
              <c:showVal val="1"/>
              <c:showCatName val="1"/>
              <c:showSerName val="0"/>
              <c:showPercent val="1"/>
              <c:showBubbleSize val="0"/>
              <c:separator>
</c:separator>
              <c:extLst>
                <c:ext xmlns:c15="http://schemas.microsoft.com/office/drawing/2012/chart" uri="{CE6537A1-D6FC-4f65-9D91-7224C49458BB}">
                  <c15:showDataLabelsRange val="0"/>
                </c:ext>
                <c:ext xmlns:c16="http://schemas.microsoft.com/office/drawing/2014/chart" uri="{C3380CC4-5D6E-409C-BE32-E72D297353CC}">
                  <c16:uniqueId val="{00000006-85D7-4345-A81A-B492F764E661}"/>
                </c:ext>
              </c:extLst>
            </c:dLbl>
            <c:dLbl>
              <c:idx val="7"/>
              <c:layout>
                <c:manualLayout>
                  <c:x val="-9.1892536774426537E-3"/>
                  <c:y val="-0.17246727018404137"/>
                </c:manualLayout>
              </c:layout>
              <c:tx>
                <c:rich>
                  <a:bodyPr/>
                  <a:lstStyle/>
                  <a:p>
                    <a:pPr>
                      <a:defRPr sz="1200" b="0" i="0" u="none" strike="noStrike" baseline="0">
                        <a:solidFill>
                          <a:srgbClr val="000000"/>
                        </a:solidFill>
                        <a:latin typeface="Arial Narrow" pitchFamily="34" charset="0"/>
                        <a:ea typeface="Calibri"/>
                        <a:cs typeface="Calibri"/>
                      </a:defRPr>
                    </a:pPr>
                    <a:r>
                      <a:rPr lang="en-US" sz="1200">
                        <a:latin typeface="Arial Narrow" pitchFamily="34" charset="0"/>
                      </a:rPr>
                      <a:t>Datoria publica
60.577.149
14%</a:t>
                    </a:r>
                    <a:endParaRPr lang="en-US"/>
                  </a:p>
                </c:rich>
              </c:tx>
              <c:spPr>
                <a:noFill/>
                <a:ln w="25400">
                  <a:noFill/>
                </a:ln>
              </c:spPr>
              <c:dLblPos val="bestFit"/>
              <c:showLegendKey val="0"/>
              <c:showVal val="1"/>
              <c:showCatName val="1"/>
              <c:showSerName val="0"/>
              <c:showPercent val="1"/>
              <c:showBubbleSize val="0"/>
              <c:separator>
</c:separator>
              <c:extLst>
                <c:ext xmlns:c15="http://schemas.microsoft.com/office/drawing/2012/chart" uri="{CE6537A1-D6FC-4f65-9D91-7224C49458BB}">
                  <c15:showDataLabelsRange val="0"/>
                </c:ext>
                <c:ext xmlns:c16="http://schemas.microsoft.com/office/drawing/2014/chart" uri="{C3380CC4-5D6E-409C-BE32-E72D297353CC}">
                  <c16:uniqueId val="{00000007-85D7-4345-A81A-B492F764E661}"/>
                </c:ext>
              </c:extLst>
            </c:dLbl>
            <c:dLbl>
              <c:idx val="8"/>
              <c:tx>
                <c:rich>
                  <a:bodyPr/>
                  <a:lstStyle/>
                  <a:p>
                    <a:r>
                      <a:rPr lang="en-US" sz="1200">
                        <a:latin typeface="Arial Narrow" pitchFamily="34" charset="0"/>
                      </a:rPr>
                      <a:t>Fd garantare
1.177.500
0%</a:t>
                    </a:r>
                    <a:endParaRPr lang="en-US"/>
                  </a:p>
                </c:rich>
              </c:tx>
              <c:showLegendKey val="0"/>
              <c:showVal val="1"/>
              <c:showCatName val="1"/>
              <c:showSerName val="0"/>
              <c:showPercent val="1"/>
              <c:showBubbleSize val="0"/>
              <c:separator>
</c:separator>
              <c:extLst>
                <c:ext xmlns:c15="http://schemas.microsoft.com/office/drawing/2012/chart" uri="{CE6537A1-D6FC-4f65-9D91-7224C49458BB}">
                  <c15:showDataLabelsRange val="0"/>
                </c:ext>
                <c:ext xmlns:c16="http://schemas.microsoft.com/office/drawing/2014/chart" uri="{C3380CC4-5D6E-409C-BE32-E72D297353CC}">
                  <c16:uniqueId val="{00000008-85D7-4345-A81A-B492F764E661}"/>
                </c:ext>
              </c:extLst>
            </c:dLbl>
            <c:dLbl>
              <c:idx val="9"/>
              <c:layout>
                <c:manualLayout>
                  <c:x val="4.5173054228172339E-2"/>
                  <c:y val="0.14190595187577593"/>
                </c:manualLayout>
              </c:layout>
              <c:tx>
                <c:rich>
                  <a:bodyPr/>
                  <a:lstStyle/>
                  <a:p>
                    <a:pPr>
                      <a:defRPr sz="1200" b="0" i="0" u="none" strike="noStrike" baseline="0">
                        <a:solidFill>
                          <a:srgbClr val="000000"/>
                        </a:solidFill>
                        <a:latin typeface="Arial Narrow" pitchFamily="34" charset="0"/>
                        <a:ea typeface="Calibri"/>
                        <a:cs typeface="Calibri"/>
                      </a:defRPr>
                    </a:pPr>
                    <a:r>
                      <a:rPr lang="en-US" sz="1200">
                        <a:latin typeface="Arial Narrow" pitchFamily="34" charset="0"/>
                      </a:rPr>
                      <a:t>Altele
1.230.352
0%</a:t>
                    </a:r>
                    <a:endParaRPr lang="en-US"/>
                  </a:p>
                </c:rich>
              </c:tx>
              <c:spPr>
                <a:noFill/>
                <a:ln w="25400">
                  <a:noFill/>
                </a:ln>
              </c:spPr>
              <c:dLblPos val="bestFit"/>
              <c:showLegendKey val="0"/>
              <c:showVal val="1"/>
              <c:showCatName val="1"/>
              <c:showSerName val="0"/>
              <c:showPercent val="1"/>
              <c:showBubbleSize val="0"/>
              <c:separator>
</c:separator>
              <c:extLst>
                <c:ext xmlns:c15="http://schemas.microsoft.com/office/drawing/2012/chart" uri="{CE6537A1-D6FC-4f65-9D91-7224C49458BB}">
                  <c15:showDataLabelsRange val="0"/>
                </c:ext>
                <c:ext xmlns:c16="http://schemas.microsoft.com/office/drawing/2014/chart" uri="{C3380CC4-5D6E-409C-BE32-E72D297353CC}">
                  <c16:uniqueId val="{00000009-85D7-4345-A81A-B492F764E661}"/>
                </c:ext>
              </c:extLst>
            </c:dLbl>
            <c:dLbl>
              <c:idx val="10"/>
              <c:delete val="1"/>
              <c:extLst>
                <c:ext xmlns:c15="http://schemas.microsoft.com/office/drawing/2012/chart" uri="{CE6537A1-D6FC-4f65-9D91-7224C49458BB}"/>
                <c:ext xmlns:c16="http://schemas.microsoft.com/office/drawing/2014/chart" uri="{C3380CC4-5D6E-409C-BE32-E72D297353CC}">
                  <c16:uniqueId val="{0000000A-85D7-4345-A81A-B492F764E661}"/>
                </c:ext>
              </c:extLst>
            </c:dLbl>
            <c:spPr>
              <a:noFill/>
              <a:ln w="25400">
                <a:noFill/>
              </a:ln>
            </c:spPr>
            <c:txPr>
              <a:bodyPr wrap="square" lIns="38100" tIns="19050" rIns="38100" bIns="19050" anchor="ctr">
                <a:spAutoFit/>
              </a:bodyPr>
              <a:lstStyle/>
              <a:p>
                <a:pPr>
                  <a:defRPr sz="1200" b="0" i="0" u="none" strike="noStrike" baseline="0">
                    <a:solidFill>
                      <a:srgbClr val="000000"/>
                    </a:solidFill>
                    <a:latin typeface="Arial Narrow" pitchFamily="34" charset="0"/>
                    <a:ea typeface="Calibri"/>
                    <a:cs typeface="Calibri"/>
                  </a:defRPr>
                </a:pPr>
                <a:endParaRPr lang="en-US"/>
              </a:p>
            </c:txPr>
            <c:showLegendKey val="0"/>
            <c:showVal val="1"/>
            <c:showCatName val="1"/>
            <c:showSerName val="0"/>
            <c:showPercent val="1"/>
            <c:showBubbleSize val="0"/>
            <c:separator>
</c:separator>
            <c:showLeaderLines val="1"/>
            <c:extLst>
              <c:ext xmlns:c15="http://schemas.microsoft.com/office/drawing/2012/chart" uri="{CE6537A1-D6FC-4f65-9D91-7224C49458BB}"/>
            </c:extLst>
          </c:dLbls>
          <c:cat>
            <c:strRef>
              <c:f>'CH OP'!$B$5:$B$14</c:f>
              <c:strCache>
                <c:ptCount val="10"/>
                <c:pt idx="0">
                  <c:v>Institutii publice</c:v>
                </c:pt>
                <c:pt idx="1">
                  <c:v>Invatamant</c:v>
                </c:pt>
                <c:pt idx="2">
                  <c:v>Sanatate</c:v>
                </c:pt>
                <c:pt idx="3">
                  <c:v>Sport+cultura</c:v>
                </c:pt>
                <c:pt idx="4">
                  <c:v>Fin progr cult, mediu, sport, etc</c:v>
                </c:pt>
                <c:pt idx="5">
                  <c:v>Servicii publice</c:v>
                </c:pt>
                <c:pt idx="6">
                  <c:v>Asistenta sociala</c:v>
                </c:pt>
                <c:pt idx="7">
                  <c:v>Datoria publica</c:v>
                </c:pt>
                <c:pt idx="8">
                  <c:v>Fd garantare</c:v>
                </c:pt>
                <c:pt idx="9">
                  <c:v>Altele</c:v>
                </c:pt>
              </c:strCache>
            </c:strRef>
          </c:cat>
          <c:val>
            <c:numRef>
              <c:f>'CH OP'!$Z$5:$Z$14</c:f>
              <c:numCache>
                <c:formatCode>#.##0</c:formatCode>
                <c:ptCount val="10"/>
                <c:pt idx="0">
                  <c:v>77986810.579999998</c:v>
                </c:pt>
                <c:pt idx="1">
                  <c:v>44020822.809999995</c:v>
                </c:pt>
                <c:pt idx="2">
                  <c:v>6505613</c:v>
                </c:pt>
                <c:pt idx="3">
                  <c:v>10719665</c:v>
                </c:pt>
                <c:pt idx="4">
                  <c:v>477924</c:v>
                </c:pt>
                <c:pt idx="5">
                  <c:v>117306267</c:v>
                </c:pt>
                <c:pt idx="6">
                  <c:v>108561797.31999999</c:v>
                </c:pt>
                <c:pt idx="7">
                  <c:v>60577149.200000003</c:v>
                </c:pt>
                <c:pt idx="8">
                  <c:v>1177500</c:v>
                </c:pt>
                <c:pt idx="9">
                  <c:v>1230352</c:v>
                </c:pt>
              </c:numCache>
            </c:numRef>
          </c:val>
          <c:extLst>
            <c:ext xmlns:c16="http://schemas.microsoft.com/office/drawing/2014/chart" uri="{C3380CC4-5D6E-409C-BE32-E72D297353CC}">
              <c16:uniqueId val="{0000000B-85D7-4345-A81A-B492F764E661}"/>
            </c:ext>
          </c:extLst>
        </c:ser>
        <c:dLbls>
          <c:showLegendKey val="0"/>
          <c:showVal val="0"/>
          <c:showCatName val="0"/>
          <c:showSerName val="0"/>
          <c:showPercent val="0"/>
          <c:showBubbleSize val="0"/>
          <c:showLeaderLines val="1"/>
        </c:dLbls>
        <c:gapWidth val="100"/>
        <c:splitType val="percent"/>
        <c:splitPos val="4"/>
        <c:secondPieSize val="49"/>
        <c:serLines/>
      </c:ofPieChart>
      <c:spPr>
        <a:noFill/>
        <a:ln w="25400">
          <a:noFill/>
        </a:ln>
      </c:spPr>
    </c:plotArea>
    <c:plotVisOnly val="1"/>
    <c:dispBlanksAs val="zero"/>
    <c:showDLblsOverMax val="0"/>
  </c:chart>
  <c:spPr>
    <a:ln>
      <a:noFill/>
    </a:ln>
  </c:spPr>
  <c:txPr>
    <a:bodyPr/>
    <a:lstStyle/>
    <a:p>
      <a:pPr>
        <a:defRPr sz="1000" b="0" i="0" u="none" strike="noStrike" baseline="0">
          <a:solidFill>
            <a:srgbClr val="000000"/>
          </a:solidFill>
          <a:latin typeface="Calibri"/>
          <a:ea typeface="Calibri"/>
          <a:cs typeface="Calibri"/>
        </a:defRPr>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767110671913646"/>
          <c:y val="0.2050002651220571"/>
          <c:w val="0.27440323493132263"/>
          <c:h val="0.53927857976086324"/>
        </c:manualLayout>
      </c:layout>
      <c:pieChart>
        <c:varyColors val="1"/>
        <c:ser>
          <c:idx val="0"/>
          <c:order val="0"/>
          <c:tx>
            <c:strRef>
              <c:f>'[analiza exec buget 2021.xls]inv”13-”21'!$AE$4</c:f>
              <c:strCache>
                <c:ptCount val="1"/>
                <c:pt idx="0">
                  <c:v>exec 2021</c:v>
                </c:pt>
              </c:strCache>
            </c:strRef>
          </c:tx>
          <c:explosion val="2"/>
          <c:dPt>
            <c:idx val="0"/>
            <c:bubble3D val="0"/>
            <c:extLst>
              <c:ext xmlns:c16="http://schemas.microsoft.com/office/drawing/2014/chart" uri="{C3380CC4-5D6E-409C-BE32-E72D297353CC}">
                <c16:uniqueId val="{00000000-BC6B-44E2-A141-45C97249D941}"/>
              </c:ext>
            </c:extLst>
          </c:dPt>
          <c:dPt>
            <c:idx val="1"/>
            <c:bubble3D val="0"/>
            <c:extLst>
              <c:ext xmlns:c16="http://schemas.microsoft.com/office/drawing/2014/chart" uri="{C3380CC4-5D6E-409C-BE32-E72D297353CC}">
                <c16:uniqueId val="{00000001-BC6B-44E2-A141-45C97249D941}"/>
              </c:ext>
            </c:extLst>
          </c:dPt>
          <c:dPt>
            <c:idx val="2"/>
            <c:bubble3D val="0"/>
            <c:extLst>
              <c:ext xmlns:c16="http://schemas.microsoft.com/office/drawing/2014/chart" uri="{C3380CC4-5D6E-409C-BE32-E72D297353CC}">
                <c16:uniqueId val="{00000002-BC6B-44E2-A141-45C97249D941}"/>
              </c:ext>
            </c:extLst>
          </c:dPt>
          <c:dPt>
            <c:idx val="3"/>
            <c:bubble3D val="0"/>
            <c:extLst>
              <c:ext xmlns:c16="http://schemas.microsoft.com/office/drawing/2014/chart" uri="{C3380CC4-5D6E-409C-BE32-E72D297353CC}">
                <c16:uniqueId val="{00000003-BC6B-44E2-A141-45C97249D941}"/>
              </c:ext>
            </c:extLst>
          </c:dPt>
          <c:dLbls>
            <c:dLbl>
              <c:idx val="0"/>
              <c:layout>
                <c:manualLayout>
                  <c:x val="5.3363953712745368E-2"/>
                  <c:y val="3.0820754764622111E-2"/>
                </c:manualLayout>
              </c:layout>
              <c:dLblPos val="bestFi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0-BC6B-44E2-A141-45C97249D941}"/>
                </c:ext>
              </c:extLst>
            </c:dLbl>
            <c:dLbl>
              <c:idx val="1"/>
              <c:layout>
                <c:manualLayout>
                  <c:x val="5.3929606804651399E-2"/>
                  <c:y val="-6.7974081079193805E-3"/>
                </c:manualLayout>
              </c:layout>
              <c:dLblPos val="bestFi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1-BC6B-44E2-A141-45C97249D941}"/>
                </c:ext>
              </c:extLst>
            </c:dLbl>
            <c:dLbl>
              <c:idx val="2"/>
              <c:layout>
                <c:manualLayout>
                  <c:x val="-4.201740742256712E-2"/>
                  <c:y val="-3.8795878740745977E-2"/>
                </c:manualLayout>
              </c:layout>
              <c:dLblPos val="bestFi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2-BC6B-44E2-A141-45C97249D941}"/>
                </c:ext>
              </c:extLst>
            </c:dLbl>
            <c:dLbl>
              <c:idx val="3"/>
              <c:layout>
                <c:manualLayout>
                  <c:x val="-2.552421076020793E-2"/>
                  <c:y val="2.1243220450253002E-2"/>
                </c:manualLayout>
              </c:layout>
              <c:dLblPos val="bestFi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3-BC6B-44E2-A141-45C97249D941}"/>
                </c:ext>
              </c:extLst>
            </c:dLbl>
            <c:spPr>
              <a:effectLst>
                <a:outerShdw blurRad="50800" algn="ctr" rotWithShape="0">
                  <a:srgbClr val="000000">
                    <a:alpha val="43137"/>
                  </a:srgbClr>
                </a:outerShdw>
              </a:effectLst>
            </c:spPr>
            <c:txPr>
              <a:bodyPr/>
              <a:lstStyle/>
              <a:p>
                <a:pPr>
                  <a:defRPr sz="1400" b="0" i="0" u="none" strike="noStrike" baseline="0">
                    <a:solidFill>
                      <a:srgbClr val="000000"/>
                    </a:solidFill>
                    <a:latin typeface="Calibri"/>
                    <a:ea typeface="Calibri"/>
                    <a:cs typeface="Calibri"/>
                  </a:defRPr>
                </a:pPr>
                <a:endParaRPr lang="en-US"/>
              </a:p>
            </c:txPr>
            <c:showLegendKey val="0"/>
            <c:showVal val="1"/>
            <c:showCatName val="1"/>
            <c:showSerName val="0"/>
            <c:showPercent val="1"/>
            <c:showBubbleSize val="0"/>
            <c:separator>
</c:separator>
            <c:showLeaderLines val="1"/>
            <c:extLst>
              <c:ext xmlns:c15="http://schemas.microsoft.com/office/drawing/2012/chart" uri="{CE6537A1-D6FC-4f65-9D91-7224C49458BB}"/>
            </c:extLst>
          </c:dLbls>
          <c:cat>
            <c:strRef>
              <c:f>'[analiza exec buget 2021.xls]inv”13-”21'!$A$5:$A$8</c:f>
              <c:strCache>
                <c:ptCount val="4"/>
                <c:pt idx="0">
                  <c:v>Buget local</c:v>
                </c:pt>
                <c:pt idx="1">
                  <c:v>Credite bancare</c:v>
                </c:pt>
                <c:pt idx="2">
                  <c:v>Fd neramb</c:v>
                </c:pt>
                <c:pt idx="3">
                  <c:v>Buget de stat</c:v>
                </c:pt>
              </c:strCache>
            </c:strRef>
          </c:cat>
          <c:val>
            <c:numRef>
              <c:f>'[analiza exec buget 2021.xls]inv”13-”21'!$AE$5:$AE$8</c:f>
              <c:numCache>
                <c:formatCode>#,##0</c:formatCode>
                <c:ptCount val="4"/>
                <c:pt idx="0">
                  <c:v>158585167.48000002</c:v>
                </c:pt>
                <c:pt idx="1">
                  <c:v>56032591.970000006</c:v>
                </c:pt>
                <c:pt idx="2">
                  <c:v>160834387.46000001</c:v>
                </c:pt>
                <c:pt idx="3">
                  <c:v>71616006.780000001</c:v>
                </c:pt>
              </c:numCache>
            </c:numRef>
          </c:val>
          <c:extLst>
            <c:ext xmlns:c16="http://schemas.microsoft.com/office/drawing/2014/chart" uri="{C3380CC4-5D6E-409C-BE32-E72D297353CC}">
              <c16:uniqueId val="{00000004-BC6B-44E2-A141-45C97249D941}"/>
            </c:ext>
          </c:extLst>
        </c:ser>
        <c:dLbls>
          <c:showLegendKey val="0"/>
          <c:showVal val="0"/>
          <c:showCatName val="0"/>
          <c:showSerName val="0"/>
          <c:showPercent val="0"/>
          <c:showBubbleSize val="0"/>
          <c:showLeaderLines val="1"/>
        </c:dLbls>
        <c:firstSliceAng val="340"/>
      </c:pieChart>
      <c:spPr>
        <a:noFill/>
        <a:ln w="25400">
          <a:noFill/>
        </a:ln>
      </c:spPr>
    </c:plotArea>
    <c:plotVisOnly val="1"/>
    <c:dispBlanksAs val="zero"/>
    <c:showDLblsOverMax val="0"/>
  </c:chart>
  <c:spPr>
    <a:ln>
      <a:noFill/>
    </a:ln>
  </c:spPr>
  <c:txPr>
    <a:bodyPr/>
    <a:lstStyle/>
    <a:p>
      <a:pPr>
        <a:defRPr sz="1000" b="0" i="0" u="none" strike="noStrike" baseline="0">
          <a:solidFill>
            <a:srgbClr val="000000"/>
          </a:solidFill>
          <a:latin typeface="Calibri"/>
          <a:ea typeface="Calibri"/>
          <a:cs typeface="Calibri"/>
        </a:defRPr>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5.8971026123043876E-2"/>
          <c:y val="8.3416033125169695E-2"/>
          <c:w val="0.87836838042303533"/>
          <c:h val="0.76522324473220371"/>
        </c:manualLayout>
      </c:layout>
      <c:barChart>
        <c:barDir val="col"/>
        <c:grouping val="clustered"/>
        <c:varyColors val="0"/>
        <c:ser>
          <c:idx val="0"/>
          <c:order val="0"/>
          <c:tx>
            <c:strRef>
              <c:f>'[analiza exec buget 2021.xls]inv”13-”21'!$AA$4</c:f>
              <c:strCache>
                <c:ptCount val="1"/>
                <c:pt idx="0">
                  <c:v>exec 2020</c:v>
                </c:pt>
              </c:strCache>
            </c:strRef>
          </c:tx>
          <c:invertIfNegative val="0"/>
          <c:dLbls>
            <c:dLbl>
              <c:idx val="0"/>
              <c:layout>
                <c:manualLayout>
                  <c:x val="-3.825554705432288E-2"/>
                  <c:y val="5.6242969628796397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C3CF-44E8-9CCA-753A1000F8AA}"/>
                </c:ext>
              </c:extLst>
            </c:dLbl>
            <c:dLbl>
              <c:idx val="1"/>
              <c:layout>
                <c:manualLayout>
                  <c:x val="-1.9467856303731004E-2"/>
                  <c:y val="-3.3746224635306417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C3CF-44E8-9CCA-753A1000F8AA}"/>
                </c:ext>
              </c:extLst>
            </c:dLbl>
            <c:dLbl>
              <c:idx val="2"/>
              <c:layout>
                <c:manualLayout>
                  <c:x val="-3.2517214996174514E-2"/>
                  <c:y val="0"/>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C3CF-44E8-9CCA-753A1000F8AA}"/>
                </c:ext>
              </c:extLst>
            </c:dLbl>
            <c:dLbl>
              <c:idx val="3"/>
              <c:layout>
                <c:manualLayout>
                  <c:x val="-3.0604437643458302E-2"/>
                  <c:y val="5.6242969628796397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C3CF-44E8-9CCA-753A1000F8AA}"/>
                </c:ext>
              </c:extLst>
            </c:dLbl>
            <c:spPr>
              <a:noFill/>
              <a:ln w="25400">
                <a:noFill/>
              </a:ln>
            </c:spPr>
            <c:txPr>
              <a:bodyPr/>
              <a:lstStyle/>
              <a:p>
                <a:pPr>
                  <a:defRPr sz="1400" b="0" i="0" u="none" strike="noStrike" baseline="0">
                    <a:solidFill>
                      <a:srgbClr val="000000"/>
                    </a:solidFill>
                    <a:latin typeface="Calibri"/>
                    <a:ea typeface="Calibri"/>
                    <a:cs typeface="Calibri"/>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'[analiza exec buget 2021.xls]inv”13-”21'!$A$5:$A$8</c:f>
              <c:strCache>
                <c:ptCount val="4"/>
                <c:pt idx="0">
                  <c:v>Buget local</c:v>
                </c:pt>
                <c:pt idx="1">
                  <c:v>Credite bancare</c:v>
                </c:pt>
                <c:pt idx="2">
                  <c:v>Fd neramb</c:v>
                </c:pt>
                <c:pt idx="3">
                  <c:v>Buget de stat</c:v>
                </c:pt>
              </c:strCache>
            </c:strRef>
          </c:cat>
          <c:val>
            <c:numRef>
              <c:f>'[analiza exec buget 2021.xls]inv”13-”21'!$AA$5:$AA$8</c:f>
              <c:numCache>
                <c:formatCode>#,##0</c:formatCode>
                <c:ptCount val="4"/>
                <c:pt idx="0">
                  <c:v>149496656.00000006</c:v>
                </c:pt>
                <c:pt idx="1">
                  <c:v>66408781.93</c:v>
                </c:pt>
                <c:pt idx="2">
                  <c:v>141214609.15000004</c:v>
                </c:pt>
                <c:pt idx="3">
                  <c:v>39976818.670000002</c:v>
                </c:pt>
              </c:numCache>
            </c:numRef>
          </c:val>
          <c:extLst>
            <c:ext xmlns:c16="http://schemas.microsoft.com/office/drawing/2014/chart" uri="{C3380CC4-5D6E-409C-BE32-E72D297353CC}">
              <c16:uniqueId val="{00000004-C3CF-44E8-9CCA-753A1000F8AA}"/>
            </c:ext>
          </c:extLst>
        </c:ser>
        <c:ser>
          <c:idx val="1"/>
          <c:order val="1"/>
          <c:tx>
            <c:strRef>
              <c:f>'[analiza exec buget 2021.xls]inv”13-”21'!$AE$4</c:f>
              <c:strCache>
                <c:ptCount val="1"/>
                <c:pt idx="0">
                  <c:v>exec 2021</c:v>
                </c:pt>
              </c:strCache>
            </c:strRef>
          </c:tx>
          <c:invertIfNegative val="0"/>
          <c:dLbls>
            <c:dLbl>
              <c:idx val="0"/>
              <c:layout>
                <c:manualLayout>
                  <c:x val="1.1476664116296864E-2"/>
                  <c:y val="-2.2497187851518559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C3CF-44E8-9CCA-753A1000F8AA}"/>
                </c:ext>
              </c:extLst>
            </c:dLbl>
            <c:dLbl>
              <c:idx val="1"/>
              <c:layout>
                <c:manualLayout>
                  <c:x val="2.48661055853098E-2"/>
                  <c:y val="-1.0311091983998194E-16"/>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C3CF-44E8-9CCA-753A1000F8AA}"/>
                </c:ext>
              </c:extLst>
            </c:dLbl>
            <c:dLbl>
              <c:idx val="2"/>
              <c:layout>
                <c:manualLayout>
                  <c:x val="-7.0134359401487333E-17"/>
                  <c:y val="-1.687289088863892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C3CF-44E8-9CCA-753A1000F8AA}"/>
                </c:ext>
              </c:extLst>
            </c:dLbl>
            <c:dLbl>
              <c:idx val="3"/>
              <c:layout>
                <c:manualLayout>
                  <c:x val="-4.8200483164547048E-3"/>
                  <c:y val="-1.1249036783787853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C3CF-44E8-9CCA-753A1000F8AA}"/>
                </c:ext>
              </c:extLst>
            </c:dLbl>
            <c:spPr>
              <a:noFill/>
              <a:ln w="25400">
                <a:noFill/>
              </a:ln>
            </c:spPr>
            <c:txPr>
              <a:bodyPr/>
              <a:lstStyle/>
              <a:p>
                <a:pPr>
                  <a:defRPr sz="1400" b="0" i="0" u="none" strike="noStrike" baseline="0">
                    <a:solidFill>
                      <a:srgbClr val="000000"/>
                    </a:solidFill>
                    <a:latin typeface="Calibri"/>
                    <a:ea typeface="Calibri"/>
                    <a:cs typeface="Calibri"/>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'[analiza exec buget 2021.xls]inv”13-”21'!$A$5:$A$8</c:f>
              <c:strCache>
                <c:ptCount val="4"/>
                <c:pt idx="0">
                  <c:v>Buget local</c:v>
                </c:pt>
                <c:pt idx="1">
                  <c:v>Credite bancare</c:v>
                </c:pt>
                <c:pt idx="2">
                  <c:v>Fd neramb</c:v>
                </c:pt>
                <c:pt idx="3">
                  <c:v>Buget de stat</c:v>
                </c:pt>
              </c:strCache>
            </c:strRef>
          </c:cat>
          <c:val>
            <c:numRef>
              <c:f>'[analiza exec buget 2021.xls]inv”13-”21'!$AE$5:$AE$8</c:f>
              <c:numCache>
                <c:formatCode>#,##0</c:formatCode>
                <c:ptCount val="4"/>
                <c:pt idx="0">
                  <c:v>158585167.48000002</c:v>
                </c:pt>
                <c:pt idx="1">
                  <c:v>56032591.970000006</c:v>
                </c:pt>
                <c:pt idx="2">
                  <c:v>160834387.46000001</c:v>
                </c:pt>
                <c:pt idx="3">
                  <c:v>71616006.780000001</c:v>
                </c:pt>
              </c:numCache>
            </c:numRef>
          </c:val>
          <c:extLst>
            <c:ext xmlns:c16="http://schemas.microsoft.com/office/drawing/2014/chart" uri="{C3380CC4-5D6E-409C-BE32-E72D297353CC}">
              <c16:uniqueId val="{00000009-C3CF-44E8-9CCA-753A1000F8AA}"/>
            </c:ext>
          </c:extLst>
        </c:ser>
        <c:dLbls>
          <c:showLegendKey val="0"/>
          <c:showVal val="0"/>
          <c:showCatName val="0"/>
          <c:showSerName val="0"/>
          <c:showPercent val="0"/>
          <c:showBubbleSize val="0"/>
        </c:dLbls>
        <c:gapWidth val="150"/>
        <c:axId val="213080064"/>
        <c:axId val="211085568"/>
      </c:barChart>
      <c:catAx>
        <c:axId val="213080064"/>
        <c:scaling>
          <c:orientation val="minMax"/>
        </c:scaling>
        <c:delete val="0"/>
        <c:axPos val="b"/>
        <c:numFmt formatCode="General" sourceLinked="1"/>
        <c:majorTickMark val="out"/>
        <c:minorTickMark val="none"/>
        <c:tickLblPos val="nextTo"/>
        <c:txPr>
          <a:bodyPr rot="0" vert="horz"/>
          <a:lstStyle/>
          <a:p>
            <a:pPr>
              <a:defRPr sz="1400" b="1" i="0" u="none" strike="noStrike" baseline="0">
                <a:solidFill>
                  <a:srgbClr val="000000"/>
                </a:solidFill>
                <a:latin typeface="Calibri"/>
                <a:ea typeface="Calibri"/>
                <a:cs typeface="Calibri"/>
              </a:defRPr>
            </a:pPr>
            <a:endParaRPr lang="en-US"/>
          </a:p>
        </c:txPr>
        <c:crossAx val="211085568"/>
        <c:crosses val="autoZero"/>
        <c:auto val="1"/>
        <c:lblAlgn val="ctr"/>
        <c:lblOffset val="100"/>
        <c:noMultiLvlLbl val="0"/>
      </c:catAx>
      <c:valAx>
        <c:axId val="211085568"/>
        <c:scaling>
          <c:orientation val="minMax"/>
        </c:scaling>
        <c:delete val="1"/>
        <c:axPos val="l"/>
        <c:numFmt formatCode="#,##0" sourceLinked="1"/>
        <c:majorTickMark val="out"/>
        <c:minorTickMark val="none"/>
        <c:tickLblPos val="nextTo"/>
        <c:crossAx val="213080064"/>
        <c:crosses val="autoZero"/>
        <c:crossBetween val="between"/>
      </c:valAx>
    </c:plotArea>
    <c:legend>
      <c:legendPos val="r"/>
      <c:layout>
        <c:manualLayout>
          <c:xMode val="edge"/>
          <c:yMode val="edge"/>
          <c:x val="0.82895764177144271"/>
          <c:y val="0.134176239781051"/>
          <c:w val="0.15844342091091018"/>
          <c:h val="0.20648521297042594"/>
        </c:manualLayout>
      </c:layout>
      <c:overlay val="0"/>
      <c:txPr>
        <a:bodyPr/>
        <a:lstStyle/>
        <a:p>
          <a:pPr>
            <a:defRPr sz="1200" b="0" i="0" u="none" strike="noStrike" baseline="0">
              <a:solidFill>
                <a:srgbClr val="000000"/>
              </a:solidFill>
              <a:latin typeface="Calibri"/>
              <a:ea typeface="Calibri"/>
              <a:cs typeface="Calibri"/>
            </a:defRPr>
          </a:pPr>
          <a:endParaRPr lang="en-US"/>
        </a:p>
      </c:txPr>
    </c:legend>
    <c:plotVisOnly val="1"/>
    <c:dispBlanksAs val="gap"/>
    <c:showDLblsOverMax val="0"/>
  </c:chart>
  <c:txPr>
    <a:bodyPr/>
    <a:lstStyle/>
    <a:p>
      <a:pPr>
        <a:defRPr sz="1000" b="0" i="0" u="none" strike="noStrike" baseline="0">
          <a:solidFill>
            <a:srgbClr val="000000"/>
          </a:solidFill>
          <a:latin typeface="Calibri"/>
          <a:ea typeface="Calibri"/>
          <a:cs typeface="Calibri"/>
        </a:defRPr>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1.1986301369863015E-2"/>
          <c:y val="9.3579136561515022E-2"/>
          <c:w val="0.98287671232876717"/>
          <c:h val="0.71682529957567587"/>
        </c:manualLayout>
      </c:layout>
      <c:barChart>
        <c:barDir val="col"/>
        <c:grouping val="stacked"/>
        <c:varyColors val="0"/>
        <c:ser>
          <c:idx val="0"/>
          <c:order val="0"/>
          <c:spPr>
            <a:solidFill>
              <a:schemeClr val="tx2">
                <a:lumMod val="40000"/>
                <a:lumOff val="60000"/>
              </a:schemeClr>
            </a:solidFill>
          </c:spPr>
          <c:invertIfNegative val="0"/>
          <c:dPt>
            <c:idx val="3"/>
            <c:invertIfNegative val="0"/>
            <c:bubble3D val="0"/>
            <c:spPr>
              <a:solidFill>
                <a:schemeClr val="accent1">
                  <a:lumMod val="60000"/>
                  <a:lumOff val="40000"/>
                </a:schemeClr>
              </a:solidFill>
            </c:spPr>
            <c:extLst>
              <c:ext xmlns:c16="http://schemas.microsoft.com/office/drawing/2014/chart" uri="{C3380CC4-5D6E-409C-BE32-E72D297353CC}">
                <c16:uniqueId val="{00000001-F46B-4BCB-A454-9048561B7409}"/>
              </c:ext>
            </c:extLst>
          </c:dPt>
          <c:dPt>
            <c:idx val="4"/>
            <c:invertIfNegative val="0"/>
            <c:bubble3D val="0"/>
            <c:spPr>
              <a:solidFill>
                <a:schemeClr val="tx2">
                  <a:lumMod val="40000"/>
                  <a:lumOff val="60000"/>
                </a:schemeClr>
              </a:solidFill>
              <a:effectLst>
                <a:outerShdw blurRad="50800" dist="50800" dir="5400000" algn="ctr" rotWithShape="0">
                  <a:schemeClr val="accent2"/>
                </a:outerShdw>
              </a:effectLst>
            </c:spPr>
            <c:extLst>
              <c:ext xmlns:c16="http://schemas.microsoft.com/office/drawing/2014/chart" uri="{C3380CC4-5D6E-409C-BE32-E72D297353CC}">
                <c16:uniqueId val="{00000003-F46B-4BCB-A454-9048561B7409}"/>
              </c:ext>
            </c:extLst>
          </c:dPt>
          <c:dPt>
            <c:idx val="5"/>
            <c:invertIfNegative val="0"/>
            <c:bubble3D val="0"/>
            <c:extLst>
              <c:ext xmlns:c16="http://schemas.microsoft.com/office/drawing/2014/chart" uri="{C3380CC4-5D6E-409C-BE32-E72D297353CC}">
                <c16:uniqueId val="{00000004-F46B-4BCB-A454-9048561B7409}"/>
              </c:ext>
            </c:extLst>
          </c:dPt>
          <c:dLbls>
            <c:spPr>
              <a:ln>
                <a:noFill/>
              </a:ln>
              <a:effectLst/>
            </c:spPr>
            <c:txPr>
              <a:bodyPr/>
              <a:lstStyle/>
              <a:p>
                <a:pPr>
                  <a:defRPr sz="1400" b="1" i="0" u="none" strike="noStrike" baseline="0">
                    <a:solidFill>
                      <a:srgbClr val="000000"/>
                    </a:solidFill>
                    <a:latin typeface="Arial Narrow" pitchFamily="34" charset="0"/>
                    <a:ea typeface="Calibri"/>
                    <a:cs typeface="Calibri"/>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'[analiza exec buget 2021.xls]inv”13-”21'!$AT$11:$AZ$11</c:f>
              <c:numCache>
                <c:formatCode>General</c:formatCode>
                <c:ptCount val="7"/>
                <c:pt idx="0">
                  <c:v>2015</c:v>
                </c:pt>
                <c:pt idx="1">
                  <c:v>2016</c:v>
                </c:pt>
                <c:pt idx="2">
                  <c:v>2017</c:v>
                </c:pt>
                <c:pt idx="3">
                  <c:v>2018</c:v>
                </c:pt>
                <c:pt idx="4">
                  <c:v>2019</c:v>
                </c:pt>
                <c:pt idx="5">
                  <c:v>2020</c:v>
                </c:pt>
                <c:pt idx="6">
                  <c:v>2021</c:v>
                </c:pt>
              </c:numCache>
            </c:numRef>
          </c:cat>
          <c:val>
            <c:numRef>
              <c:f>'[analiza exec buget 2021.xls]inv”13-”21'!$AT$12:$AZ$12</c:f>
              <c:numCache>
                <c:formatCode>#,##0</c:formatCode>
                <c:ptCount val="7"/>
                <c:pt idx="0">
                  <c:v>628913681.26999998</c:v>
                </c:pt>
                <c:pt idx="1">
                  <c:v>115882342.35000002</c:v>
                </c:pt>
                <c:pt idx="2">
                  <c:v>214697351.29999998</c:v>
                </c:pt>
                <c:pt idx="3">
                  <c:v>216481151.34999999</c:v>
                </c:pt>
                <c:pt idx="4">
                  <c:v>216587226.13000003</c:v>
                </c:pt>
                <c:pt idx="5">
                  <c:v>397096865.75000012</c:v>
                </c:pt>
                <c:pt idx="6">
                  <c:v>447068153.69000006</c:v>
                </c:pt>
              </c:numCache>
            </c:numRef>
          </c:val>
          <c:extLst>
            <c:ext xmlns:c16="http://schemas.microsoft.com/office/drawing/2014/chart" uri="{C3380CC4-5D6E-409C-BE32-E72D297353CC}">
              <c16:uniqueId val="{00000005-F46B-4BCB-A454-9048561B7409}"/>
            </c:ext>
          </c:extLst>
        </c:ser>
        <c:dLbls>
          <c:showLegendKey val="0"/>
          <c:showVal val="0"/>
          <c:showCatName val="0"/>
          <c:showSerName val="0"/>
          <c:showPercent val="0"/>
          <c:showBubbleSize val="0"/>
        </c:dLbls>
        <c:gapWidth val="23"/>
        <c:overlap val="100"/>
        <c:axId val="213667840"/>
        <c:axId val="211087872"/>
      </c:barChart>
      <c:catAx>
        <c:axId val="213667840"/>
        <c:scaling>
          <c:orientation val="minMax"/>
        </c:scaling>
        <c:delete val="0"/>
        <c:axPos val="b"/>
        <c:numFmt formatCode="General" sourceLinked="1"/>
        <c:majorTickMark val="out"/>
        <c:minorTickMark val="none"/>
        <c:tickLblPos val="nextTo"/>
        <c:txPr>
          <a:bodyPr rot="0" vert="horz"/>
          <a:lstStyle/>
          <a:p>
            <a:pPr>
              <a:defRPr sz="1400" b="1" i="0" u="none" strike="noStrike" baseline="0">
                <a:solidFill>
                  <a:srgbClr val="000000"/>
                </a:solidFill>
                <a:latin typeface="Calibri"/>
                <a:ea typeface="Calibri"/>
                <a:cs typeface="Calibri"/>
              </a:defRPr>
            </a:pPr>
            <a:endParaRPr lang="en-US"/>
          </a:p>
        </c:txPr>
        <c:crossAx val="211087872"/>
        <c:crosses val="autoZero"/>
        <c:auto val="1"/>
        <c:lblAlgn val="ctr"/>
        <c:lblOffset val="100"/>
        <c:tickLblSkip val="1"/>
        <c:tickMarkSkip val="1"/>
        <c:noMultiLvlLbl val="0"/>
      </c:catAx>
      <c:valAx>
        <c:axId val="211087872"/>
        <c:scaling>
          <c:orientation val="minMax"/>
        </c:scaling>
        <c:delete val="1"/>
        <c:axPos val="l"/>
        <c:numFmt formatCode="#,##0" sourceLinked="1"/>
        <c:majorTickMark val="out"/>
        <c:minorTickMark val="none"/>
        <c:tickLblPos val="nextTo"/>
        <c:crossAx val="213667840"/>
        <c:crosses val="autoZero"/>
        <c:crossBetween val="between"/>
      </c:valAx>
    </c:plotArea>
    <c:plotVisOnly val="1"/>
    <c:dispBlanksAs val="gap"/>
    <c:showDLblsOverMax val="0"/>
  </c:chart>
  <c:spPr>
    <a:ln>
      <a:noFill/>
    </a:ln>
  </c:spPr>
  <c:txPr>
    <a:bodyPr/>
    <a:lstStyle/>
    <a:p>
      <a:pPr>
        <a:defRPr sz="1000" b="0" i="0" u="none" strike="noStrike" baseline="0">
          <a:solidFill>
            <a:srgbClr val="000000"/>
          </a:solidFill>
          <a:latin typeface="Calibri"/>
          <a:ea typeface="Calibri"/>
          <a:cs typeface="Calibri"/>
        </a:defRPr>
      </a:pPr>
      <a:endParaRPr lang="en-US"/>
    </a:p>
  </c:txPr>
  <c:externalData r:id="rId1">
    <c:autoUpdate val="0"/>
  </c:externalData>
  <c:userShapes r:id="rId2"/>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800" b="1" i="0" u="none" strike="noStrike" baseline="0">
                <a:solidFill>
                  <a:srgbClr val="000000"/>
                </a:solidFill>
                <a:latin typeface="Calibri"/>
                <a:ea typeface="Calibri"/>
                <a:cs typeface="Calibri"/>
              </a:defRPr>
            </a:pPr>
            <a:r>
              <a:rPr lang="en-US"/>
              <a:t>Structura cheltuielilor cu investitiile</a:t>
            </a:r>
          </a:p>
        </c:rich>
      </c:tx>
      <c:layout>
        <c:manualLayout>
          <c:xMode val="edge"/>
          <c:yMode val="edge"/>
          <c:x val="0.32922426757993734"/>
          <c:y val="3.1986351706036746E-2"/>
        </c:manualLayout>
      </c:layout>
      <c:overlay val="0"/>
      <c:spPr>
        <a:noFill/>
        <a:ln w="25400">
          <a:noFill/>
        </a:ln>
      </c:spPr>
    </c:title>
    <c:autoTitleDeleted val="0"/>
    <c:plotArea>
      <c:layout>
        <c:manualLayout>
          <c:layoutTarget val="inner"/>
          <c:xMode val="edge"/>
          <c:yMode val="edge"/>
          <c:x val="0.23992027775611866"/>
          <c:y val="0.31210708661417325"/>
          <c:w val="0.44945990107513384"/>
          <c:h val="0.47161706036745404"/>
        </c:manualLayout>
      </c:layout>
      <c:ofPieChart>
        <c:ofPieType val="pie"/>
        <c:varyColors val="1"/>
        <c:ser>
          <c:idx val="0"/>
          <c:order val="0"/>
          <c:tx>
            <c:strRef>
              <c:f>'[analiza exec buget 2021.xls]inv”13-”21'!$AE$11</c:f>
              <c:strCache>
                <c:ptCount val="1"/>
                <c:pt idx="0">
                  <c:v>exec 2021</c:v>
                </c:pt>
              </c:strCache>
            </c:strRef>
          </c:tx>
          <c:explosion val="3"/>
          <c:dPt>
            <c:idx val="0"/>
            <c:bubble3D val="0"/>
            <c:extLst>
              <c:ext xmlns:c16="http://schemas.microsoft.com/office/drawing/2014/chart" uri="{C3380CC4-5D6E-409C-BE32-E72D297353CC}">
                <c16:uniqueId val="{00000000-CB15-482E-9A30-6B88B7660DF9}"/>
              </c:ext>
            </c:extLst>
          </c:dPt>
          <c:dPt>
            <c:idx val="1"/>
            <c:bubble3D val="0"/>
            <c:extLst>
              <c:ext xmlns:c16="http://schemas.microsoft.com/office/drawing/2014/chart" uri="{C3380CC4-5D6E-409C-BE32-E72D297353CC}">
                <c16:uniqueId val="{00000001-CB15-482E-9A30-6B88B7660DF9}"/>
              </c:ext>
            </c:extLst>
          </c:dPt>
          <c:dPt>
            <c:idx val="2"/>
            <c:bubble3D val="0"/>
            <c:spPr>
              <a:effectLst>
                <a:softEdge rad="0"/>
              </a:effectLst>
            </c:spPr>
            <c:extLst>
              <c:ext xmlns:c16="http://schemas.microsoft.com/office/drawing/2014/chart" uri="{C3380CC4-5D6E-409C-BE32-E72D297353CC}">
                <c16:uniqueId val="{00000003-CB15-482E-9A30-6B88B7660DF9}"/>
              </c:ext>
            </c:extLst>
          </c:dPt>
          <c:dPt>
            <c:idx val="3"/>
            <c:bubble3D val="0"/>
            <c:extLst>
              <c:ext xmlns:c16="http://schemas.microsoft.com/office/drawing/2014/chart" uri="{C3380CC4-5D6E-409C-BE32-E72D297353CC}">
                <c16:uniqueId val="{00000004-CB15-482E-9A30-6B88B7660DF9}"/>
              </c:ext>
            </c:extLst>
          </c:dPt>
          <c:dPt>
            <c:idx val="4"/>
            <c:bubble3D val="0"/>
            <c:extLst>
              <c:ext xmlns:c16="http://schemas.microsoft.com/office/drawing/2014/chart" uri="{C3380CC4-5D6E-409C-BE32-E72D297353CC}">
                <c16:uniqueId val="{00000005-CB15-482E-9A30-6B88B7660DF9}"/>
              </c:ext>
            </c:extLst>
          </c:dPt>
          <c:dPt>
            <c:idx val="5"/>
            <c:bubble3D val="0"/>
            <c:extLst>
              <c:ext xmlns:c16="http://schemas.microsoft.com/office/drawing/2014/chart" uri="{C3380CC4-5D6E-409C-BE32-E72D297353CC}">
                <c16:uniqueId val="{00000006-CB15-482E-9A30-6B88B7660DF9}"/>
              </c:ext>
            </c:extLst>
          </c:dPt>
          <c:dPt>
            <c:idx val="6"/>
            <c:bubble3D val="0"/>
            <c:extLst>
              <c:ext xmlns:c16="http://schemas.microsoft.com/office/drawing/2014/chart" uri="{C3380CC4-5D6E-409C-BE32-E72D297353CC}">
                <c16:uniqueId val="{00000007-CB15-482E-9A30-6B88B7660DF9}"/>
              </c:ext>
            </c:extLst>
          </c:dPt>
          <c:dPt>
            <c:idx val="7"/>
            <c:bubble3D val="0"/>
            <c:extLst>
              <c:ext xmlns:c16="http://schemas.microsoft.com/office/drawing/2014/chart" uri="{C3380CC4-5D6E-409C-BE32-E72D297353CC}">
                <c16:uniqueId val="{00000008-CB15-482E-9A30-6B88B7660DF9}"/>
              </c:ext>
            </c:extLst>
          </c:dPt>
          <c:dPt>
            <c:idx val="8"/>
            <c:bubble3D val="0"/>
            <c:extLst>
              <c:ext xmlns:c16="http://schemas.microsoft.com/office/drawing/2014/chart" uri="{C3380CC4-5D6E-409C-BE32-E72D297353CC}">
                <c16:uniqueId val="{00000009-CB15-482E-9A30-6B88B7660DF9}"/>
              </c:ext>
            </c:extLst>
          </c:dPt>
          <c:dPt>
            <c:idx val="9"/>
            <c:bubble3D val="0"/>
            <c:extLst>
              <c:ext xmlns:c16="http://schemas.microsoft.com/office/drawing/2014/chart" uri="{C3380CC4-5D6E-409C-BE32-E72D297353CC}">
                <c16:uniqueId val="{0000000A-CB15-482E-9A30-6B88B7660DF9}"/>
              </c:ext>
            </c:extLst>
          </c:dPt>
          <c:dPt>
            <c:idx val="10"/>
            <c:bubble3D val="0"/>
            <c:extLst>
              <c:ext xmlns:c16="http://schemas.microsoft.com/office/drawing/2014/chart" uri="{C3380CC4-5D6E-409C-BE32-E72D297353CC}">
                <c16:uniqueId val="{0000000B-CB15-482E-9A30-6B88B7660DF9}"/>
              </c:ext>
            </c:extLst>
          </c:dPt>
          <c:dPt>
            <c:idx val="11"/>
            <c:bubble3D val="0"/>
            <c:extLst>
              <c:ext xmlns:c16="http://schemas.microsoft.com/office/drawing/2014/chart" uri="{C3380CC4-5D6E-409C-BE32-E72D297353CC}">
                <c16:uniqueId val="{0000000C-CB15-482E-9A30-6B88B7660DF9}"/>
              </c:ext>
            </c:extLst>
          </c:dPt>
          <c:dPt>
            <c:idx val="12"/>
            <c:bubble3D val="0"/>
            <c:extLst>
              <c:ext xmlns:c16="http://schemas.microsoft.com/office/drawing/2014/chart" uri="{C3380CC4-5D6E-409C-BE32-E72D297353CC}">
                <c16:uniqueId val="{0000000D-CB15-482E-9A30-6B88B7660DF9}"/>
              </c:ext>
            </c:extLst>
          </c:dPt>
          <c:dPt>
            <c:idx val="13"/>
            <c:bubble3D val="0"/>
            <c:extLst>
              <c:ext xmlns:c16="http://schemas.microsoft.com/office/drawing/2014/chart" uri="{C3380CC4-5D6E-409C-BE32-E72D297353CC}">
                <c16:uniqueId val="{0000000E-CB15-482E-9A30-6B88B7660DF9}"/>
              </c:ext>
            </c:extLst>
          </c:dPt>
          <c:dPt>
            <c:idx val="14"/>
            <c:bubble3D val="0"/>
            <c:extLst>
              <c:ext xmlns:c16="http://schemas.microsoft.com/office/drawing/2014/chart" uri="{C3380CC4-5D6E-409C-BE32-E72D297353CC}">
                <c16:uniqueId val="{0000000F-CB15-482E-9A30-6B88B7660DF9}"/>
              </c:ext>
            </c:extLst>
          </c:dPt>
          <c:dPt>
            <c:idx val="15"/>
            <c:bubble3D val="0"/>
            <c:extLst>
              <c:ext xmlns:c16="http://schemas.microsoft.com/office/drawing/2014/chart" uri="{C3380CC4-5D6E-409C-BE32-E72D297353CC}">
                <c16:uniqueId val="{00000010-CB15-482E-9A30-6B88B7660DF9}"/>
              </c:ext>
            </c:extLst>
          </c:dPt>
          <c:dPt>
            <c:idx val="16"/>
            <c:bubble3D val="0"/>
            <c:extLst>
              <c:ext xmlns:c16="http://schemas.microsoft.com/office/drawing/2014/chart" uri="{C3380CC4-5D6E-409C-BE32-E72D297353CC}">
                <c16:uniqueId val="{00000011-CB15-482E-9A30-6B88B7660DF9}"/>
              </c:ext>
            </c:extLst>
          </c:dPt>
          <c:dPt>
            <c:idx val="17"/>
            <c:bubble3D val="0"/>
            <c:extLst>
              <c:ext xmlns:c16="http://schemas.microsoft.com/office/drawing/2014/chart" uri="{C3380CC4-5D6E-409C-BE32-E72D297353CC}">
                <c16:uniqueId val="{00000012-CB15-482E-9A30-6B88B7660DF9}"/>
              </c:ext>
            </c:extLst>
          </c:dPt>
          <c:dPt>
            <c:idx val="18"/>
            <c:bubble3D val="0"/>
            <c:extLst>
              <c:ext xmlns:c16="http://schemas.microsoft.com/office/drawing/2014/chart" uri="{C3380CC4-5D6E-409C-BE32-E72D297353CC}">
                <c16:uniqueId val="{00000013-CB15-482E-9A30-6B88B7660DF9}"/>
              </c:ext>
            </c:extLst>
          </c:dPt>
          <c:dPt>
            <c:idx val="19"/>
            <c:bubble3D val="0"/>
            <c:extLst>
              <c:ext xmlns:c16="http://schemas.microsoft.com/office/drawing/2014/chart" uri="{C3380CC4-5D6E-409C-BE32-E72D297353CC}">
                <c16:uniqueId val="{00000014-CB15-482E-9A30-6B88B7660DF9}"/>
              </c:ext>
            </c:extLst>
          </c:dPt>
          <c:dPt>
            <c:idx val="20"/>
            <c:bubble3D val="0"/>
            <c:extLst>
              <c:ext xmlns:c16="http://schemas.microsoft.com/office/drawing/2014/chart" uri="{C3380CC4-5D6E-409C-BE32-E72D297353CC}">
                <c16:uniqueId val="{00000015-CB15-482E-9A30-6B88B7660DF9}"/>
              </c:ext>
            </c:extLst>
          </c:dPt>
          <c:dPt>
            <c:idx val="21"/>
            <c:bubble3D val="0"/>
            <c:extLst>
              <c:ext xmlns:c16="http://schemas.microsoft.com/office/drawing/2014/chart" uri="{C3380CC4-5D6E-409C-BE32-E72D297353CC}">
                <c16:uniqueId val="{00000016-CB15-482E-9A30-6B88B7660DF9}"/>
              </c:ext>
            </c:extLst>
          </c:dPt>
          <c:dPt>
            <c:idx val="22"/>
            <c:bubble3D val="0"/>
            <c:extLst>
              <c:ext xmlns:c16="http://schemas.microsoft.com/office/drawing/2014/chart" uri="{C3380CC4-5D6E-409C-BE32-E72D297353CC}">
                <c16:uniqueId val="{00000017-CB15-482E-9A30-6B88B7660DF9}"/>
              </c:ext>
            </c:extLst>
          </c:dPt>
          <c:dPt>
            <c:idx val="23"/>
            <c:bubble3D val="0"/>
            <c:extLst>
              <c:ext xmlns:c16="http://schemas.microsoft.com/office/drawing/2014/chart" uri="{C3380CC4-5D6E-409C-BE32-E72D297353CC}">
                <c16:uniqueId val="{00000018-CB15-482E-9A30-6B88B7660DF9}"/>
              </c:ext>
            </c:extLst>
          </c:dPt>
          <c:dPt>
            <c:idx val="24"/>
            <c:bubble3D val="0"/>
            <c:extLst>
              <c:ext xmlns:c16="http://schemas.microsoft.com/office/drawing/2014/chart" uri="{C3380CC4-5D6E-409C-BE32-E72D297353CC}">
                <c16:uniqueId val="{00000019-CB15-482E-9A30-6B88B7660DF9}"/>
              </c:ext>
            </c:extLst>
          </c:dPt>
          <c:dPt>
            <c:idx val="25"/>
            <c:bubble3D val="0"/>
            <c:extLst>
              <c:ext xmlns:c16="http://schemas.microsoft.com/office/drawing/2014/chart" uri="{C3380CC4-5D6E-409C-BE32-E72D297353CC}">
                <c16:uniqueId val="{0000001A-CB15-482E-9A30-6B88B7660DF9}"/>
              </c:ext>
            </c:extLst>
          </c:dPt>
          <c:dPt>
            <c:idx val="26"/>
            <c:bubble3D val="0"/>
            <c:extLst>
              <c:ext xmlns:c16="http://schemas.microsoft.com/office/drawing/2014/chart" uri="{C3380CC4-5D6E-409C-BE32-E72D297353CC}">
                <c16:uniqueId val="{0000001B-CB15-482E-9A30-6B88B7660DF9}"/>
              </c:ext>
            </c:extLst>
          </c:dPt>
          <c:dPt>
            <c:idx val="27"/>
            <c:bubble3D val="0"/>
            <c:extLst>
              <c:ext xmlns:c16="http://schemas.microsoft.com/office/drawing/2014/chart" uri="{C3380CC4-5D6E-409C-BE32-E72D297353CC}">
                <c16:uniqueId val="{0000001C-CB15-482E-9A30-6B88B7660DF9}"/>
              </c:ext>
            </c:extLst>
          </c:dPt>
          <c:dPt>
            <c:idx val="28"/>
            <c:bubble3D val="0"/>
            <c:extLst>
              <c:ext xmlns:c16="http://schemas.microsoft.com/office/drawing/2014/chart" uri="{C3380CC4-5D6E-409C-BE32-E72D297353CC}">
                <c16:uniqueId val="{0000001D-CB15-482E-9A30-6B88B7660DF9}"/>
              </c:ext>
            </c:extLst>
          </c:dPt>
          <c:dPt>
            <c:idx val="29"/>
            <c:bubble3D val="0"/>
            <c:extLst>
              <c:ext xmlns:c16="http://schemas.microsoft.com/office/drawing/2014/chart" uri="{C3380CC4-5D6E-409C-BE32-E72D297353CC}">
                <c16:uniqueId val="{0000001E-CB15-482E-9A30-6B88B7660DF9}"/>
              </c:ext>
            </c:extLst>
          </c:dPt>
          <c:dPt>
            <c:idx val="30"/>
            <c:bubble3D val="0"/>
            <c:extLst>
              <c:ext xmlns:c16="http://schemas.microsoft.com/office/drawing/2014/chart" uri="{C3380CC4-5D6E-409C-BE32-E72D297353CC}">
                <c16:uniqueId val="{0000001F-CB15-482E-9A30-6B88B7660DF9}"/>
              </c:ext>
            </c:extLst>
          </c:dPt>
          <c:dPt>
            <c:idx val="31"/>
            <c:bubble3D val="0"/>
            <c:extLst>
              <c:ext xmlns:c16="http://schemas.microsoft.com/office/drawing/2014/chart" uri="{C3380CC4-5D6E-409C-BE32-E72D297353CC}">
                <c16:uniqueId val="{00000020-CB15-482E-9A30-6B88B7660DF9}"/>
              </c:ext>
            </c:extLst>
          </c:dPt>
          <c:dPt>
            <c:idx val="32"/>
            <c:bubble3D val="0"/>
            <c:extLst>
              <c:ext xmlns:c16="http://schemas.microsoft.com/office/drawing/2014/chart" uri="{C3380CC4-5D6E-409C-BE32-E72D297353CC}">
                <c16:uniqueId val="{00000021-CB15-482E-9A30-6B88B7660DF9}"/>
              </c:ext>
            </c:extLst>
          </c:dPt>
          <c:dPt>
            <c:idx val="33"/>
            <c:bubble3D val="0"/>
            <c:extLst>
              <c:ext xmlns:c16="http://schemas.microsoft.com/office/drawing/2014/chart" uri="{C3380CC4-5D6E-409C-BE32-E72D297353CC}">
                <c16:uniqueId val="{00000022-CB15-482E-9A30-6B88B7660DF9}"/>
              </c:ext>
            </c:extLst>
          </c:dPt>
          <c:dPt>
            <c:idx val="34"/>
            <c:bubble3D val="0"/>
            <c:extLst>
              <c:ext xmlns:c16="http://schemas.microsoft.com/office/drawing/2014/chart" uri="{C3380CC4-5D6E-409C-BE32-E72D297353CC}">
                <c16:uniqueId val="{00000023-CB15-482E-9A30-6B88B7660DF9}"/>
              </c:ext>
            </c:extLst>
          </c:dPt>
          <c:dPt>
            <c:idx val="35"/>
            <c:bubble3D val="0"/>
            <c:extLst>
              <c:ext xmlns:c16="http://schemas.microsoft.com/office/drawing/2014/chart" uri="{C3380CC4-5D6E-409C-BE32-E72D297353CC}">
                <c16:uniqueId val="{00000024-CB15-482E-9A30-6B88B7660DF9}"/>
              </c:ext>
            </c:extLst>
          </c:dPt>
          <c:dPt>
            <c:idx val="36"/>
            <c:bubble3D val="0"/>
            <c:extLst>
              <c:ext xmlns:c16="http://schemas.microsoft.com/office/drawing/2014/chart" uri="{C3380CC4-5D6E-409C-BE32-E72D297353CC}">
                <c16:uniqueId val="{00000025-CB15-482E-9A30-6B88B7660DF9}"/>
              </c:ext>
            </c:extLst>
          </c:dPt>
          <c:dLbls>
            <c:dLbl>
              <c:idx val="0"/>
              <c:layout>
                <c:manualLayout>
                  <c:x val="-7.5126061262009792E-3"/>
                  <c:y val="4.6165454550634061E-2"/>
                </c:manualLayout>
              </c:layout>
              <c:spPr>
                <a:noFill/>
                <a:ln w="25400">
                  <a:noFill/>
                </a:ln>
              </c:spPr>
              <c:txPr>
                <a:bodyPr wrap="square" lIns="38100" tIns="19050" rIns="38100" bIns="19050" anchor="ctr">
                  <a:spAutoFit/>
                </a:bodyPr>
                <a:lstStyle/>
                <a:p>
                  <a:pPr>
                    <a:defRPr sz="1600">
                      <a:latin typeface="Arial Narrow" pitchFamily="34" charset="0"/>
                    </a:defRPr>
                  </a:pPr>
                  <a:endParaRPr lang="en-US"/>
                </a:p>
              </c:txPr>
              <c:dLblPos val="bestFi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0-CB15-482E-9A30-6B88B7660DF9}"/>
                </c:ext>
              </c:extLst>
            </c:dLbl>
            <c:dLbl>
              <c:idx val="1"/>
              <c:layout>
                <c:manualLayout>
                  <c:x val="0.13504372092380898"/>
                  <c:y val="6.4233595800524929E-2"/>
                </c:manualLayout>
              </c:layout>
              <c:spPr>
                <a:noFill/>
                <a:ln w="25400">
                  <a:noFill/>
                </a:ln>
              </c:spPr>
              <c:txPr>
                <a:bodyPr wrap="square" lIns="38100" tIns="19050" rIns="38100" bIns="19050" anchor="ctr">
                  <a:spAutoFit/>
                </a:bodyPr>
                <a:lstStyle/>
                <a:p>
                  <a:pPr>
                    <a:defRPr sz="1600">
                      <a:latin typeface="Arial Narrow" pitchFamily="34" charset="0"/>
                    </a:defRPr>
                  </a:pPr>
                  <a:endParaRPr lang="en-US"/>
                </a:p>
              </c:txPr>
              <c:dLblPos val="bestFi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1-CB15-482E-9A30-6B88B7660DF9}"/>
                </c:ext>
              </c:extLst>
            </c:dLbl>
            <c:dLbl>
              <c:idx val="2"/>
              <c:layout>
                <c:manualLayout>
                  <c:x val="-5.3848767697472098E-3"/>
                  <c:y val="9.5816272965879266E-3"/>
                </c:manualLayout>
              </c:layout>
              <c:spPr>
                <a:noFill/>
                <a:ln w="25400">
                  <a:noFill/>
                </a:ln>
              </c:spPr>
              <c:txPr>
                <a:bodyPr wrap="square" lIns="38100" tIns="19050" rIns="38100" bIns="19050" anchor="ctr">
                  <a:spAutoFit/>
                </a:bodyPr>
                <a:lstStyle/>
                <a:p>
                  <a:pPr>
                    <a:defRPr sz="1600">
                      <a:latin typeface="Arial Narrow" pitchFamily="34" charset="0"/>
                    </a:defRPr>
                  </a:pPr>
                  <a:endParaRPr lang="en-US"/>
                </a:p>
              </c:txPr>
              <c:dLblPos val="bestFi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3-CB15-482E-9A30-6B88B7660DF9}"/>
                </c:ext>
              </c:extLst>
            </c:dLbl>
            <c:dLbl>
              <c:idx val="3"/>
              <c:layout>
                <c:manualLayout>
                  <c:x val="-3.3258026675935179E-2"/>
                  <c:y val="8.0727821522309715E-2"/>
                </c:manualLayout>
              </c:layout>
              <c:spPr>
                <a:noFill/>
                <a:ln w="25400">
                  <a:noFill/>
                </a:ln>
              </c:spPr>
              <c:txPr>
                <a:bodyPr wrap="square" lIns="38100" tIns="19050" rIns="38100" bIns="19050" anchor="ctr">
                  <a:spAutoFit/>
                </a:bodyPr>
                <a:lstStyle/>
                <a:p>
                  <a:pPr>
                    <a:defRPr sz="1600">
                      <a:latin typeface="Arial Narrow" pitchFamily="34" charset="0"/>
                    </a:defRPr>
                  </a:pPr>
                  <a:endParaRPr lang="en-US"/>
                </a:p>
              </c:txPr>
              <c:dLblPos val="bestFi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4-CB15-482E-9A30-6B88B7660DF9}"/>
                </c:ext>
              </c:extLst>
            </c:dLbl>
            <c:dLbl>
              <c:idx val="4"/>
              <c:delete val="1"/>
              <c:extLst>
                <c:ext xmlns:c15="http://schemas.microsoft.com/office/drawing/2012/chart" uri="{CE6537A1-D6FC-4f65-9D91-7224C49458BB}"/>
                <c:ext xmlns:c16="http://schemas.microsoft.com/office/drawing/2014/chart" uri="{C3380CC4-5D6E-409C-BE32-E72D297353CC}">
                  <c16:uniqueId val="{00000005-CB15-482E-9A30-6B88B7660DF9}"/>
                </c:ext>
              </c:extLst>
            </c:dLbl>
            <c:dLbl>
              <c:idx val="5"/>
              <c:layout>
                <c:manualLayout>
                  <c:x val="-5.7699650157801582E-2"/>
                  <c:y val="0.1329732283464567"/>
                </c:manualLayout>
              </c:layout>
              <c:spPr>
                <a:noFill/>
                <a:ln w="25400">
                  <a:noFill/>
                </a:ln>
              </c:spPr>
              <c:txPr>
                <a:bodyPr wrap="square" lIns="38100" tIns="19050" rIns="38100" bIns="19050" anchor="ctr">
                  <a:spAutoFit/>
                </a:bodyPr>
                <a:lstStyle/>
                <a:p>
                  <a:pPr>
                    <a:defRPr sz="1600">
                      <a:latin typeface="Arial Narrow" pitchFamily="34" charset="0"/>
                    </a:defRPr>
                  </a:pPr>
                  <a:endParaRPr lang="en-US"/>
                </a:p>
              </c:txPr>
              <c:dLblPos val="bestFi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6-CB15-482E-9A30-6B88B7660DF9}"/>
                </c:ext>
              </c:extLst>
            </c:dLbl>
            <c:dLbl>
              <c:idx val="6"/>
              <c:layout>
                <c:manualLayout>
                  <c:x val="7.5018210342220046E-2"/>
                  <c:y val="6.4972837775859577E-2"/>
                </c:manualLayout>
              </c:layout>
              <c:spPr>
                <a:noFill/>
                <a:ln w="25400">
                  <a:noFill/>
                </a:ln>
              </c:spPr>
              <c:txPr>
                <a:bodyPr wrap="square" lIns="38100" tIns="19050" rIns="38100" bIns="19050" anchor="ctr">
                  <a:spAutoFit/>
                </a:bodyPr>
                <a:lstStyle/>
                <a:p>
                  <a:pPr>
                    <a:defRPr sz="1600">
                      <a:latin typeface="Arial Narrow" pitchFamily="34" charset="0"/>
                    </a:defRPr>
                  </a:pPr>
                  <a:endParaRPr lang="en-US"/>
                </a:p>
              </c:txPr>
              <c:dLblPos val="bestFi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7-CB15-482E-9A30-6B88B7660DF9}"/>
                </c:ext>
              </c:extLst>
            </c:dLbl>
            <c:dLbl>
              <c:idx val="7"/>
              <c:layout>
                <c:manualLayout>
                  <c:x val="0.1521073151370278"/>
                  <c:y val="0.19461975734889855"/>
                </c:manualLayout>
              </c:layout>
              <c:spPr>
                <a:noFill/>
                <a:ln w="25400">
                  <a:noFill/>
                </a:ln>
              </c:spPr>
              <c:txPr>
                <a:bodyPr wrap="square" lIns="38100" tIns="19050" rIns="38100" bIns="19050" anchor="ctr">
                  <a:spAutoFit/>
                </a:bodyPr>
                <a:lstStyle/>
                <a:p>
                  <a:pPr>
                    <a:defRPr sz="1600">
                      <a:latin typeface="Arial Narrow" pitchFamily="34" charset="0"/>
                    </a:defRPr>
                  </a:pPr>
                  <a:endParaRPr lang="en-US"/>
                </a:p>
              </c:txPr>
              <c:dLblPos val="bestFi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8-CB15-482E-9A30-6B88B7660DF9}"/>
                </c:ext>
              </c:extLst>
            </c:dLbl>
            <c:dLbl>
              <c:idx val="8"/>
              <c:delete val="1"/>
              <c:extLst>
                <c:ext xmlns:c15="http://schemas.microsoft.com/office/drawing/2012/chart" uri="{CE6537A1-D6FC-4f65-9D91-7224C49458BB}"/>
                <c:ext xmlns:c16="http://schemas.microsoft.com/office/drawing/2014/chart" uri="{C3380CC4-5D6E-409C-BE32-E72D297353CC}">
                  <c16:uniqueId val="{00000009-CB15-482E-9A30-6B88B7660DF9}"/>
                </c:ext>
              </c:extLst>
            </c:dLbl>
            <c:dLbl>
              <c:idx val="9"/>
              <c:layout>
                <c:manualLayout>
                  <c:x val="8.2540448014736714E-2"/>
                  <c:y val="0.19713140847598129"/>
                </c:manualLayout>
              </c:layout>
              <c:spPr>
                <a:noFill/>
                <a:ln w="25400">
                  <a:noFill/>
                </a:ln>
              </c:spPr>
              <c:txPr>
                <a:bodyPr wrap="square" lIns="38100" tIns="19050" rIns="38100" bIns="19050" anchor="ctr">
                  <a:spAutoFit/>
                </a:bodyPr>
                <a:lstStyle/>
                <a:p>
                  <a:pPr>
                    <a:defRPr sz="1600">
                      <a:latin typeface="Arial Narrow" pitchFamily="34" charset="0"/>
                    </a:defRPr>
                  </a:pPr>
                  <a:endParaRPr lang="en-US"/>
                </a:p>
              </c:txPr>
              <c:dLblPos val="bestFi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A-CB15-482E-9A30-6B88B7660DF9}"/>
                </c:ext>
              </c:extLst>
            </c:dLbl>
            <c:dLbl>
              <c:idx val="10"/>
              <c:layout>
                <c:manualLayout>
                  <c:x val="-9.1234897787900504E-2"/>
                  <c:y val="3.1895275590551178E-2"/>
                </c:manualLayout>
              </c:layout>
              <c:spPr>
                <a:noFill/>
                <a:ln w="25400">
                  <a:noFill/>
                </a:ln>
              </c:spPr>
              <c:txPr>
                <a:bodyPr wrap="square" lIns="38100" tIns="19050" rIns="38100" bIns="19050" anchor="ctr">
                  <a:spAutoFit/>
                </a:bodyPr>
                <a:lstStyle/>
                <a:p>
                  <a:pPr>
                    <a:defRPr sz="1600">
                      <a:latin typeface="Arial Narrow" pitchFamily="34" charset="0"/>
                    </a:defRPr>
                  </a:pPr>
                  <a:endParaRPr lang="en-US"/>
                </a:p>
              </c:txPr>
              <c:dLblPos val="bestFi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B-CB15-482E-9A30-6B88B7660DF9}"/>
                </c:ext>
              </c:extLst>
            </c:dLbl>
            <c:dLbl>
              <c:idx val="11"/>
              <c:layout>
                <c:manualLayout>
                  <c:x val="-6.7234641139129248E-2"/>
                  <c:y val="-6.2426509186351675E-2"/>
                </c:manualLayout>
              </c:layout>
              <c:spPr>
                <a:noFill/>
                <a:ln w="25400">
                  <a:noFill/>
                </a:ln>
              </c:spPr>
              <c:txPr>
                <a:bodyPr wrap="square" lIns="38100" tIns="19050" rIns="38100" bIns="19050" anchor="ctr">
                  <a:spAutoFit/>
                </a:bodyPr>
                <a:lstStyle/>
                <a:p>
                  <a:pPr>
                    <a:defRPr sz="1600">
                      <a:latin typeface="Arial Narrow" pitchFamily="34" charset="0"/>
                    </a:defRPr>
                  </a:pPr>
                  <a:endParaRPr lang="en-US"/>
                </a:p>
              </c:txPr>
              <c:dLblPos val="bestFi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C-CB15-482E-9A30-6B88B7660DF9}"/>
                </c:ext>
              </c:extLst>
            </c:dLbl>
            <c:dLbl>
              <c:idx val="12"/>
              <c:delete val="1"/>
              <c:extLst>
                <c:ext xmlns:c15="http://schemas.microsoft.com/office/drawing/2012/chart" uri="{CE6537A1-D6FC-4f65-9D91-7224C49458BB}"/>
                <c:ext xmlns:c16="http://schemas.microsoft.com/office/drawing/2014/chart" uri="{C3380CC4-5D6E-409C-BE32-E72D297353CC}">
                  <c16:uniqueId val="{0000000D-CB15-482E-9A30-6B88B7660DF9}"/>
                </c:ext>
              </c:extLst>
            </c:dLbl>
            <c:dLbl>
              <c:idx val="13"/>
              <c:delete val="1"/>
              <c:extLst>
                <c:ext xmlns:c15="http://schemas.microsoft.com/office/drawing/2012/chart" uri="{CE6537A1-D6FC-4f65-9D91-7224C49458BB}"/>
                <c:ext xmlns:c16="http://schemas.microsoft.com/office/drawing/2014/chart" uri="{C3380CC4-5D6E-409C-BE32-E72D297353CC}">
                  <c16:uniqueId val="{0000000E-CB15-482E-9A30-6B88B7660DF9}"/>
                </c:ext>
              </c:extLst>
            </c:dLbl>
            <c:dLbl>
              <c:idx val="14"/>
              <c:delete val="1"/>
              <c:extLst>
                <c:ext xmlns:c15="http://schemas.microsoft.com/office/drawing/2012/chart" uri="{CE6537A1-D6FC-4f65-9D91-7224C49458BB}"/>
                <c:ext xmlns:c16="http://schemas.microsoft.com/office/drawing/2014/chart" uri="{C3380CC4-5D6E-409C-BE32-E72D297353CC}">
                  <c16:uniqueId val="{0000000F-CB15-482E-9A30-6B88B7660DF9}"/>
                </c:ext>
              </c:extLst>
            </c:dLbl>
            <c:dLbl>
              <c:idx val="15"/>
              <c:layout>
                <c:manualLayout>
                  <c:x val="-3.404048893317263E-2"/>
                  <c:y val="-8.6466929133858283E-2"/>
                </c:manualLayout>
              </c:layout>
              <c:spPr>
                <a:noFill/>
                <a:ln w="25400">
                  <a:noFill/>
                </a:ln>
              </c:spPr>
              <c:txPr>
                <a:bodyPr wrap="square" lIns="38100" tIns="19050" rIns="38100" bIns="19050" anchor="ctr">
                  <a:spAutoFit/>
                </a:bodyPr>
                <a:lstStyle/>
                <a:p>
                  <a:pPr>
                    <a:defRPr sz="1600">
                      <a:latin typeface="Arial Narrow" pitchFamily="34" charset="0"/>
                    </a:defRPr>
                  </a:pPr>
                  <a:endParaRPr lang="en-US"/>
                </a:p>
              </c:txPr>
              <c:dLblPos val="bestFi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10-CB15-482E-9A30-6B88B7660DF9}"/>
                </c:ext>
              </c:extLst>
            </c:dLbl>
            <c:dLbl>
              <c:idx val="16"/>
              <c:layout>
                <c:manualLayout>
                  <c:x val="2.1119863320143092E-2"/>
                  <c:y val="-0.12374698162729658"/>
                </c:manualLayout>
              </c:layout>
              <c:spPr>
                <a:noFill/>
                <a:ln w="25400">
                  <a:noFill/>
                </a:ln>
              </c:spPr>
              <c:txPr>
                <a:bodyPr wrap="square" lIns="38100" tIns="19050" rIns="38100" bIns="19050" anchor="ctr">
                  <a:spAutoFit/>
                </a:bodyPr>
                <a:lstStyle/>
                <a:p>
                  <a:pPr>
                    <a:defRPr sz="1600">
                      <a:latin typeface="Arial Narrow" pitchFamily="34" charset="0"/>
                    </a:defRPr>
                  </a:pPr>
                  <a:endParaRPr lang="en-US"/>
                </a:p>
              </c:txPr>
              <c:dLblPos val="bestFi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11-CB15-482E-9A30-6B88B7660DF9}"/>
                </c:ext>
              </c:extLst>
            </c:dLbl>
            <c:dLbl>
              <c:idx val="17"/>
              <c:delete val="1"/>
              <c:extLst>
                <c:ext xmlns:c15="http://schemas.microsoft.com/office/drawing/2012/chart" uri="{CE6537A1-D6FC-4f65-9D91-7224C49458BB}"/>
                <c:ext xmlns:c16="http://schemas.microsoft.com/office/drawing/2014/chart" uri="{C3380CC4-5D6E-409C-BE32-E72D297353CC}">
                  <c16:uniqueId val="{00000012-CB15-482E-9A30-6B88B7660DF9}"/>
                </c:ext>
              </c:extLst>
            </c:dLbl>
            <c:dLbl>
              <c:idx val="18"/>
              <c:layout>
                <c:manualLayout>
                  <c:x val="4.1575950053617153E-2"/>
                  <c:y val="-3.8360104986876642E-2"/>
                </c:manualLayout>
              </c:layout>
              <c:spPr>
                <a:noFill/>
                <a:ln w="25400">
                  <a:noFill/>
                </a:ln>
              </c:spPr>
              <c:txPr>
                <a:bodyPr wrap="square" lIns="38100" tIns="19050" rIns="38100" bIns="19050" anchor="ctr">
                  <a:spAutoFit/>
                </a:bodyPr>
                <a:lstStyle/>
                <a:p>
                  <a:pPr>
                    <a:defRPr sz="1600">
                      <a:latin typeface="Arial Narrow" pitchFamily="34" charset="0"/>
                    </a:defRPr>
                  </a:pPr>
                  <a:endParaRPr lang="en-US"/>
                </a:p>
              </c:txPr>
              <c:dLblPos val="bestFi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13-CB15-482E-9A30-6B88B7660DF9}"/>
                </c:ext>
              </c:extLst>
            </c:dLbl>
            <c:dLbl>
              <c:idx val="19"/>
              <c:delete val="1"/>
              <c:extLst>
                <c:ext xmlns:c15="http://schemas.microsoft.com/office/drawing/2012/chart" uri="{CE6537A1-D6FC-4f65-9D91-7224C49458BB}"/>
                <c:ext xmlns:c16="http://schemas.microsoft.com/office/drawing/2014/chart" uri="{C3380CC4-5D6E-409C-BE32-E72D297353CC}">
                  <c16:uniqueId val="{00000014-CB15-482E-9A30-6B88B7660DF9}"/>
                </c:ext>
              </c:extLst>
            </c:dLbl>
            <c:dLbl>
              <c:idx val="20"/>
              <c:layout>
                <c:manualLayout>
                  <c:x val="-1.281589450009164E-2"/>
                  <c:y val="1.5706824146981626E-2"/>
                </c:manualLayout>
              </c:layout>
              <c:tx>
                <c:rich>
                  <a:bodyPr wrap="square" lIns="38100" tIns="19050" rIns="38100" bIns="19050" anchor="ctr">
                    <a:spAutoFit/>
                  </a:bodyPr>
                  <a:lstStyle/>
                  <a:p>
                    <a:pPr>
                      <a:defRPr sz="1600">
                        <a:latin typeface="Arial Narrow" pitchFamily="34" charset="0"/>
                      </a:defRPr>
                    </a:pPr>
                    <a:r>
                      <a:rPr lang="en-US" sz="1600">
                        <a:latin typeface="Arial Narrow" pitchFamily="34" charset="0"/>
                      </a:rPr>
                      <a:t>Spatii verzi</a:t>
                    </a:r>
                  </a:p>
                  <a:p>
                    <a:pPr>
                      <a:defRPr sz="1600">
                        <a:latin typeface="Arial Narrow" pitchFamily="34" charset="0"/>
                      </a:defRPr>
                    </a:pPr>
                    <a:r>
                      <a:rPr lang="en-US" sz="1600">
                        <a:latin typeface="Arial Narrow" pitchFamily="34" charset="0"/>
                      </a:rPr>
                      <a:t>3.885.277</a:t>
                    </a:r>
                  </a:p>
                  <a:p>
                    <a:pPr>
                      <a:defRPr sz="1600">
                        <a:latin typeface="Arial Narrow" pitchFamily="34" charset="0"/>
                      </a:defRPr>
                    </a:pPr>
                    <a:r>
                      <a:rPr lang="en-US" sz="1600">
                        <a:latin typeface="Arial Narrow" pitchFamily="34" charset="0"/>
                      </a:rPr>
                      <a:t>1%</a:t>
                    </a:r>
                    <a:endParaRPr lang="en-US"/>
                  </a:p>
                </c:rich>
              </c:tx>
              <c:spPr>
                <a:noFill/>
                <a:ln w="25400">
                  <a:noFill/>
                </a:ln>
              </c:spPr>
              <c:dLblPos val="bestFit"/>
              <c:showLegendKey val="0"/>
              <c:showVal val="1"/>
              <c:showCatName val="1"/>
              <c:showSerName val="0"/>
              <c:showPercent val="1"/>
              <c:showBubbleSize val="0"/>
              <c:separator>
</c:separator>
              <c:extLst>
                <c:ext xmlns:c15="http://schemas.microsoft.com/office/drawing/2012/chart" uri="{CE6537A1-D6FC-4f65-9D91-7224C49458BB}">
                  <c15:showDataLabelsRange val="0"/>
                </c:ext>
                <c:ext xmlns:c16="http://schemas.microsoft.com/office/drawing/2014/chart" uri="{C3380CC4-5D6E-409C-BE32-E72D297353CC}">
                  <c16:uniqueId val="{00000015-CB15-482E-9A30-6B88B7660DF9}"/>
                </c:ext>
              </c:extLst>
            </c:dLbl>
            <c:dLbl>
              <c:idx val="21"/>
              <c:delete val="1"/>
              <c:extLst>
                <c:ext xmlns:c15="http://schemas.microsoft.com/office/drawing/2012/chart" uri="{CE6537A1-D6FC-4f65-9D91-7224C49458BB}"/>
                <c:ext xmlns:c16="http://schemas.microsoft.com/office/drawing/2014/chart" uri="{C3380CC4-5D6E-409C-BE32-E72D297353CC}">
                  <c16:uniqueId val="{00000016-CB15-482E-9A30-6B88B7660DF9}"/>
                </c:ext>
              </c:extLst>
            </c:dLbl>
            <c:dLbl>
              <c:idx val="22"/>
              <c:delete val="1"/>
              <c:extLst>
                <c:ext xmlns:c15="http://schemas.microsoft.com/office/drawing/2012/chart" uri="{CE6537A1-D6FC-4f65-9D91-7224C49458BB}"/>
                <c:ext xmlns:c16="http://schemas.microsoft.com/office/drawing/2014/chart" uri="{C3380CC4-5D6E-409C-BE32-E72D297353CC}">
                  <c16:uniqueId val="{00000017-CB15-482E-9A30-6B88B7660DF9}"/>
                </c:ext>
              </c:extLst>
            </c:dLbl>
            <c:dLbl>
              <c:idx val="23"/>
              <c:layout>
                <c:manualLayout>
                  <c:x val="0.17141050187971946"/>
                  <c:y val="-0.2346808331837773"/>
                </c:manualLayout>
              </c:layout>
              <c:spPr>
                <a:noFill/>
                <a:ln w="25400">
                  <a:noFill/>
                </a:ln>
              </c:spPr>
              <c:txPr>
                <a:bodyPr wrap="square" lIns="38100" tIns="19050" rIns="38100" bIns="19050" anchor="ctr">
                  <a:spAutoFit/>
                </a:bodyPr>
                <a:lstStyle/>
                <a:p>
                  <a:pPr>
                    <a:defRPr sz="1600">
                      <a:latin typeface="Arial Narrow" pitchFamily="34" charset="0"/>
                    </a:defRPr>
                  </a:pPr>
                  <a:endParaRPr lang="en-US"/>
                </a:p>
              </c:txPr>
              <c:dLblPos val="bestFi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18-CB15-482E-9A30-6B88B7660DF9}"/>
                </c:ext>
              </c:extLst>
            </c:dLbl>
            <c:dLbl>
              <c:idx val="24"/>
              <c:delete val="1"/>
              <c:extLst>
                <c:ext xmlns:c15="http://schemas.microsoft.com/office/drawing/2012/chart" uri="{CE6537A1-D6FC-4f65-9D91-7224C49458BB}"/>
                <c:ext xmlns:c16="http://schemas.microsoft.com/office/drawing/2014/chart" uri="{C3380CC4-5D6E-409C-BE32-E72D297353CC}">
                  <c16:uniqueId val="{00000019-CB15-482E-9A30-6B88B7660DF9}"/>
                </c:ext>
              </c:extLst>
            </c:dLbl>
            <c:dLbl>
              <c:idx val="25"/>
              <c:delete val="1"/>
              <c:extLst>
                <c:ext xmlns:c15="http://schemas.microsoft.com/office/drawing/2012/chart" uri="{CE6537A1-D6FC-4f65-9D91-7224C49458BB}"/>
                <c:ext xmlns:c16="http://schemas.microsoft.com/office/drawing/2014/chart" uri="{C3380CC4-5D6E-409C-BE32-E72D297353CC}">
                  <c16:uniqueId val="{0000001A-CB15-482E-9A30-6B88B7660DF9}"/>
                </c:ext>
              </c:extLst>
            </c:dLbl>
            <c:dLbl>
              <c:idx val="26"/>
              <c:delete val="1"/>
              <c:extLst>
                <c:ext xmlns:c15="http://schemas.microsoft.com/office/drawing/2012/chart" uri="{CE6537A1-D6FC-4f65-9D91-7224C49458BB}"/>
                <c:ext xmlns:c16="http://schemas.microsoft.com/office/drawing/2014/chart" uri="{C3380CC4-5D6E-409C-BE32-E72D297353CC}">
                  <c16:uniqueId val="{0000001B-CB15-482E-9A30-6B88B7660DF9}"/>
                </c:ext>
              </c:extLst>
            </c:dLbl>
            <c:dLbl>
              <c:idx val="27"/>
              <c:layout>
                <c:manualLayout>
                  <c:x val="0.32841389039210706"/>
                  <c:y val="-0.14586591518321326"/>
                </c:manualLayout>
              </c:layout>
              <c:spPr>
                <a:noFill/>
                <a:ln w="25400">
                  <a:noFill/>
                </a:ln>
              </c:spPr>
              <c:txPr>
                <a:bodyPr wrap="square" lIns="38100" tIns="19050" rIns="38100" bIns="19050" anchor="ctr">
                  <a:spAutoFit/>
                </a:bodyPr>
                <a:lstStyle/>
                <a:p>
                  <a:pPr>
                    <a:defRPr sz="1600">
                      <a:latin typeface="Arial Narrow" pitchFamily="34" charset="0"/>
                    </a:defRPr>
                  </a:pPr>
                  <a:endParaRPr lang="en-US"/>
                </a:p>
              </c:txPr>
              <c:dLblPos val="bestFi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1C-CB15-482E-9A30-6B88B7660DF9}"/>
                </c:ext>
              </c:extLst>
            </c:dLbl>
            <c:dLbl>
              <c:idx val="28"/>
              <c:delete val="1"/>
              <c:extLst>
                <c:ext xmlns:c15="http://schemas.microsoft.com/office/drawing/2012/chart" uri="{CE6537A1-D6FC-4f65-9D91-7224C49458BB}"/>
                <c:ext xmlns:c16="http://schemas.microsoft.com/office/drawing/2014/chart" uri="{C3380CC4-5D6E-409C-BE32-E72D297353CC}">
                  <c16:uniqueId val="{0000001D-CB15-482E-9A30-6B88B7660DF9}"/>
                </c:ext>
              </c:extLst>
            </c:dLbl>
            <c:dLbl>
              <c:idx val="29"/>
              <c:layout>
                <c:manualLayout>
                  <c:x val="0.19143221811002348"/>
                  <c:y val="-3.2727034120734909E-3"/>
                </c:manualLayout>
              </c:layout>
              <c:spPr>
                <a:noFill/>
                <a:ln w="25400">
                  <a:noFill/>
                </a:ln>
              </c:spPr>
              <c:txPr>
                <a:bodyPr wrap="square" lIns="38100" tIns="19050" rIns="38100" bIns="19050" anchor="ctr">
                  <a:spAutoFit/>
                </a:bodyPr>
                <a:lstStyle/>
                <a:p>
                  <a:pPr>
                    <a:defRPr sz="1600">
                      <a:latin typeface="Arial Narrow" pitchFamily="34" charset="0"/>
                    </a:defRPr>
                  </a:pPr>
                  <a:endParaRPr lang="en-US"/>
                </a:p>
              </c:txPr>
              <c:dLblPos val="bestFi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1E-CB15-482E-9A30-6B88B7660DF9}"/>
                </c:ext>
              </c:extLst>
            </c:dLbl>
            <c:dLbl>
              <c:idx val="30"/>
              <c:delete val="1"/>
              <c:extLst>
                <c:ext xmlns:c15="http://schemas.microsoft.com/office/drawing/2012/chart" uri="{CE6537A1-D6FC-4f65-9D91-7224C49458BB}"/>
                <c:ext xmlns:c16="http://schemas.microsoft.com/office/drawing/2014/chart" uri="{C3380CC4-5D6E-409C-BE32-E72D297353CC}">
                  <c16:uniqueId val="{0000001F-CB15-482E-9A30-6B88B7660DF9}"/>
                </c:ext>
              </c:extLst>
            </c:dLbl>
            <c:dLbl>
              <c:idx val="31"/>
              <c:delete val="1"/>
              <c:extLst>
                <c:ext xmlns:c15="http://schemas.microsoft.com/office/drawing/2012/chart" uri="{CE6537A1-D6FC-4f65-9D91-7224C49458BB}"/>
                <c:ext xmlns:c16="http://schemas.microsoft.com/office/drawing/2014/chart" uri="{C3380CC4-5D6E-409C-BE32-E72D297353CC}">
                  <c16:uniqueId val="{00000020-CB15-482E-9A30-6B88B7660DF9}"/>
                </c:ext>
              </c:extLst>
            </c:dLbl>
            <c:dLbl>
              <c:idx val="32"/>
              <c:layout>
                <c:manualLayout>
                  <c:x val="6.31594249384477E-2"/>
                  <c:y val="-7.529612094382675E-3"/>
                </c:manualLayout>
              </c:layout>
              <c:tx>
                <c:rich>
                  <a:bodyPr wrap="square" lIns="38100" tIns="19050" rIns="38100" bIns="19050" anchor="ctr">
                    <a:spAutoFit/>
                  </a:bodyPr>
                  <a:lstStyle/>
                  <a:p>
                    <a:pPr>
                      <a:defRPr sz="1600">
                        <a:latin typeface="Arial Narrow" pitchFamily="34" charset="0"/>
                      </a:defRPr>
                    </a:pPr>
                    <a:r>
                      <a:rPr lang="en-US" sz="1600">
                        <a:latin typeface="Arial Narrow" pitchFamily="34" charset="0"/>
                      </a:rPr>
                      <a:t>AIR Oradea</a:t>
                    </a:r>
                  </a:p>
                  <a:p>
                    <a:pPr>
                      <a:defRPr sz="1600">
                        <a:latin typeface="Arial Narrow" pitchFamily="34" charset="0"/>
                      </a:defRPr>
                    </a:pPr>
                    <a:r>
                      <a:rPr lang="en-US" sz="1600">
                        <a:latin typeface="Arial Narrow" pitchFamily="34" charset="0"/>
                      </a:rPr>
                      <a:t>9.000.000</a:t>
                    </a:r>
                  </a:p>
                  <a:p>
                    <a:pPr>
                      <a:defRPr sz="1600">
                        <a:latin typeface="Arial Narrow" pitchFamily="34" charset="0"/>
                      </a:defRPr>
                    </a:pPr>
                    <a:r>
                      <a:rPr lang="en-US" sz="1600">
                        <a:latin typeface="Arial Narrow" pitchFamily="34" charset="0"/>
                      </a:rPr>
                      <a:t>2%</a:t>
                    </a:r>
                    <a:endParaRPr lang="en-US"/>
                  </a:p>
                </c:rich>
              </c:tx>
              <c:spPr>
                <a:noFill/>
                <a:ln w="25400">
                  <a:noFill/>
                </a:ln>
              </c:spPr>
              <c:dLblPos val="bestFit"/>
              <c:showLegendKey val="0"/>
              <c:showVal val="1"/>
              <c:showCatName val="1"/>
              <c:showSerName val="0"/>
              <c:showPercent val="1"/>
              <c:showBubbleSize val="0"/>
              <c:separator>
</c:separator>
              <c:extLst>
                <c:ext xmlns:c15="http://schemas.microsoft.com/office/drawing/2012/chart" uri="{CE6537A1-D6FC-4f65-9D91-7224C49458BB}">
                  <c15:showDataLabelsRange val="0"/>
                </c:ext>
                <c:ext xmlns:c16="http://schemas.microsoft.com/office/drawing/2014/chart" uri="{C3380CC4-5D6E-409C-BE32-E72D297353CC}">
                  <c16:uniqueId val="{00000021-CB15-482E-9A30-6B88B7660DF9}"/>
                </c:ext>
              </c:extLst>
            </c:dLbl>
            <c:dLbl>
              <c:idx val="33"/>
              <c:layout>
                <c:manualLayout>
                  <c:x val="9.6363732882726288E-2"/>
                  <c:y val="3.4399133714487565E-2"/>
                </c:manualLayout>
              </c:layout>
              <c:tx>
                <c:rich>
                  <a:bodyPr wrap="square" lIns="38100" tIns="19050" rIns="38100" bIns="19050" anchor="ctr">
                    <a:spAutoFit/>
                  </a:bodyPr>
                  <a:lstStyle/>
                  <a:p>
                    <a:pPr>
                      <a:defRPr sz="1600">
                        <a:latin typeface="Arial Narrow" pitchFamily="34" charset="0"/>
                      </a:defRPr>
                    </a:pPr>
                    <a:r>
                      <a:rPr lang="en-US" sz="1600">
                        <a:latin typeface="Arial Narrow" pitchFamily="34" charset="0"/>
                      </a:rPr>
                      <a:t>Mod P-ta Tineretului</a:t>
                    </a:r>
                  </a:p>
                  <a:p>
                    <a:pPr>
                      <a:defRPr sz="1600">
                        <a:latin typeface="Arial Narrow" pitchFamily="34" charset="0"/>
                      </a:defRPr>
                    </a:pPr>
                    <a:r>
                      <a:rPr lang="en-US" sz="1600">
                        <a:latin typeface="Arial Narrow" pitchFamily="34" charset="0"/>
                      </a:rPr>
                      <a:t>2.336.773</a:t>
                    </a:r>
                  </a:p>
                  <a:p>
                    <a:pPr>
                      <a:defRPr sz="1600">
                        <a:latin typeface="Arial Narrow" pitchFamily="34" charset="0"/>
                      </a:defRPr>
                    </a:pPr>
                    <a:r>
                      <a:rPr lang="en-US" sz="1600">
                        <a:latin typeface="Arial Narrow" pitchFamily="34" charset="0"/>
                      </a:rPr>
                      <a:t>1%</a:t>
                    </a:r>
                    <a:endParaRPr lang="en-US"/>
                  </a:p>
                </c:rich>
              </c:tx>
              <c:spPr>
                <a:noFill/>
                <a:ln w="25400">
                  <a:noFill/>
                </a:ln>
              </c:spPr>
              <c:dLblPos val="bestFit"/>
              <c:showLegendKey val="0"/>
              <c:showVal val="1"/>
              <c:showCatName val="1"/>
              <c:showSerName val="0"/>
              <c:showPercent val="1"/>
              <c:showBubbleSize val="0"/>
              <c:separator>
</c:separator>
              <c:extLst>
                <c:ext xmlns:c15="http://schemas.microsoft.com/office/drawing/2012/chart" uri="{CE6537A1-D6FC-4f65-9D91-7224C49458BB}">
                  <c15:showDataLabelsRange val="0"/>
                </c:ext>
                <c:ext xmlns:c16="http://schemas.microsoft.com/office/drawing/2014/chart" uri="{C3380CC4-5D6E-409C-BE32-E72D297353CC}">
                  <c16:uniqueId val="{00000022-CB15-482E-9A30-6B88B7660DF9}"/>
                </c:ext>
              </c:extLst>
            </c:dLbl>
            <c:dLbl>
              <c:idx val="34"/>
              <c:delete val="1"/>
              <c:extLst>
                <c:ext xmlns:c15="http://schemas.microsoft.com/office/drawing/2012/chart" uri="{CE6537A1-D6FC-4f65-9D91-7224C49458BB}"/>
                <c:ext xmlns:c16="http://schemas.microsoft.com/office/drawing/2014/chart" uri="{C3380CC4-5D6E-409C-BE32-E72D297353CC}">
                  <c16:uniqueId val="{00000023-CB15-482E-9A30-6B88B7660DF9}"/>
                </c:ext>
              </c:extLst>
            </c:dLbl>
            <c:dLbl>
              <c:idx val="35"/>
              <c:delete val="1"/>
              <c:extLst>
                <c:ext xmlns:c15="http://schemas.microsoft.com/office/drawing/2012/chart" uri="{CE6537A1-D6FC-4f65-9D91-7224C49458BB}"/>
                <c:ext xmlns:c16="http://schemas.microsoft.com/office/drawing/2014/chart" uri="{C3380CC4-5D6E-409C-BE32-E72D297353CC}">
                  <c16:uniqueId val="{00000024-CB15-482E-9A30-6B88B7660DF9}"/>
                </c:ext>
              </c:extLst>
            </c:dLbl>
            <c:dLbl>
              <c:idx val="36"/>
              <c:delete val="1"/>
              <c:extLst>
                <c:ext xmlns:c15="http://schemas.microsoft.com/office/drawing/2012/chart" uri="{CE6537A1-D6FC-4f65-9D91-7224C49458BB}"/>
                <c:ext xmlns:c16="http://schemas.microsoft.com/office/drawing/2014/chart" uri="{C3380CC4-5D6E-409C-BE32-E72D297353CC}">
                  <c16:uniqueId val="{00000025-CB15-482E-9A30-6B88B7660DF9}"/>
                </c:ext>
              </c:extLst>
            </c:dLbl>
            <c:spPr>
              <a:noFill/>
              <a:ln w="25400">
                <a:noFill/>
              </a:ln>
            </c:spPr>
            <c:txPr>
              <a:bodyPr/>
              <a:lstStyle/>
              <a:p>
                <a:pPr>
                  <a:defRPr sz="1600">
                    <a:latin typeface="Arial Narrow" pitchFamily="34" charset="0"/>
                  </a:defRPr>
                </a:pPr>
                <a:endParaRPr lang="en-US"/>
              </a:p>
            </c:txPr>
            <c:showLegendKey val="0"/>
            <c:showVal val="1"/>
            <c:showCatName val="1"/>
            <c:showSerName val="0"/>
            <c:showPercent val="1"/>
            <c:showBubbleSize val="0"/>
            <c:separator>
</c:separator>
            <c:showLeaderLines val="1"/>
            <c:extLst>
              <c:ext xmlns:c15="http://schemas.microsoft.com/office/drawing/2012/chart" uri="{CE6537A1-D6FC-4f65-9D91-7224C49458BB}"/>
            </c:extLst>
          </c:dLbls>
          <c:cat>
            <c:strRef>
              <c:f>'[analiza exec buget 2021.xls]inv”13-”21'!$A$12:$A$47</c:f>
              <c:strCache>
                <c:ptCount val="36"/>
                <c:pt idx="0">
                  <c:v>Invatamant</c:v>
                </c:pt>
                <c:pt idx="1">
                  <c:v>Apa, canalizare</c:v>
                </c:pt>
                <c:pt idx="2">
                  <c:v>Strazi</c:v>
                </c:pt>
                <c:pt idx="3">
                  <c:v>Transporturi</c:v>
                </c:pt>
                <c:pt idx="4">
                  <c:v>Piste bike, alergare si pump-truk</c:v>
                </c:pt>
                <c:pt idx="5">
                  <c:v>ADP - rate parcari </c:v>
                </c:pt>
                <c:pt idx="6">
                  <c:v>Parcare publice</c:v>
                </c:pt>
                <c:pt idx="7">
                  <c:v>OTL</c:v>
                </c:pt>
                <c:pt idx="8">
                  <c:v>Zmo Strazi</c:v>
                </c:pt>
                <c:pt idx="9">
                  <c:v>Reabilit. term blocuri</c:v>
                </c:pt>
                <c:pt idx="10">
                  <c:v>SACET</c:v>
                </c:pt>
                <c:pt idx="11">
                  <c:v>Termoficare</c:v>
                </c:pt>
                <c:pt idx="12">
                  <c:v>Cetatea Oradea</c:v>
                </c:pt>
                <c:pt idx="13">
                  <c:v>Pasaj Vulturul Negru</c:v>
                </c:pt>
                <c:pt idx="14">
                  <c:v>Parc Industrial</c:v>
                </c:pt>
                <c:pt idx="15">
                  <c:v>Fd imobiliar</c:v>
                </c:pt>
                <c:pt idx="16">
                  <c:v>Expr+ achizitii</c:v>
                </c:pt>
                <c:pt idx="17">
                  <c:v>Pta Unirii</c:v>
                </c:pt>
                <c:pt idx="18">
                  <c:v>Sanatate</c:v>
                </c:pt>
                <c:pt idx="19">
                  <c:v>Centre de afaceri</c:v>
                </c:pt>
                <c:pt idx="20">
                  <c:v>Spatii verzi, recreere</c:v>
                </c:pt>
                <c:pt idx="21">
                  <c:v>Reab Centre Soc</c:v>
                </c:pt>
                <c:pt idx="22">
                  <c:v>Promovarea turismului</c:v>
                </c:pt>
                <c:pt idx="23">
                  <c:v>RK bazin olimpic</c:v>
                </c:pt>
                <c:pt idx="24">
                  <c:v>Camine studentesti</c:v>
                </c:pt>
                <c:pt idx="25">
                  <c:v>Data CENTER , cablari  etc, dotari IT,licente etc</c:v>
                </c:pt>
                <c:pt idx="26">
                  <c:v>statui</c:v>
                </c:pt>
                <c:pt idx="27">
                  <c:v>Grad Publica Dealul Ciuperca</c:v>
                </c:pt>
                <c:pt idx="28">
                  <c:v>ADLO</c:v>
                </c:pt>
                <c:pt idx="29">
                  <c:v>Sala Polivalenta</c:v>
                </c:pt>
                <c:pt idx="30">
                  <c:v> iluminat public</c:v>
                </c:pt>
                <c:pt idx="31">
                  <c:v>dotari</c:v>
                </c:pt>
                <c:pt idx="32">
                  <c:v>aport SC AIR Oradea</c:v>
                </c:pt>
                <c:pt idx="33">
                  <c:v>Modernizare p-ta Tineretului</c:v>
                </c:pt>
                <c:pt idx="34">
                  <c:v>mobilitate policentrica</c:v>
                </c:pt>
                <c:pt idx="35">
                  <c:v>Alte investitii</c:v>
                </c:pt>
              </c:strCache>
            </c:strRef>
          </c:cat>
          <c:val>
            <c:numRef>
              <c:f>'[analiza exec buget 2021.xls]inv”13-”21'!$AE$12:$AE$47</c:f>
              <c:numCache>
                <c:formatCode>#,##0</c:formatCode>
                <c:ptCount val="36"/>
                <c:pt idx="0">
                  <c:v>30683534.529999997</c:v>
                </c:pt>
                <c:pt idx="1">
                  <c:v>4814081.6100000003</c:v>
                </c:pt>
                <c:pt idx="2">
                  <c:v>113255307.78</c:v>
                </c:pt>
                <c:pt idx="3">
                  <c:v>89531322.63000001</c:v>
                </c:pt>
                <c:pt idx="4">
                  <c:v>1250679.28</c:v>
                </c:pt>
                <c:pt idx="5">
                  <c:v>13497483.380000003</c:v>
                </c:pt>
                <c:pt idx="6">
                  <c:v>8175310.0499999998</c:v>
                </c:pt>
                <c:pt idx="7">
                  <c:v>2477747.64</c:v>
                </c:pt>
                <c:pt idx="8">
                  <c:v>449467.55</c:v>
                </c:pt>
                <c:pt idx="9">
                  <c:v>4152108.99</c:v>
                </c:pt>
                <c:pt idx="10">
                  <c:v>35569031.950000003</c:v>
                </c:pt>
                <c:pt idx="11">
                  <c:v>22853806.009999998</c:v>
                </c:pt>
                <c:pt idx="12">
                  <c:v>1827718.5299999998</c:v>
                </c:pt>
                <c:pt idx="13">
                  <c:v>0</c:v>
                </c:pt>
                <c:pt idx="15">
                  <c:v>25354125.019999996</c:v>
                </c:pt>
                <c:pt idx="16">
                  <c:v>27933626.629999999</c:v>
                </c:pt>
                <c:pt idx="18">
                  <c:v>17599469.91</c:v>
                </c:pt>
                <c:pt idx="19">
                  <c:v>462941.35000000003</c:v>
                </c:pt>
                <c:pt idx="20">
                  <c:v>3885276.9400000004</c:v>
                </c:pt>
                <c:pt idx="21">
                  <c:v>1883143.9</c:v>
                </c:pt>
                <c:pt idx="23">
                  <c:v>11925633.940000001</c:v>
                </c:pt>
                <c:pt idx="24">
                  <c:v>0</c:v>
                </c:pt>
                <c:pt idx="25">
                  <c:v>608683.84</c:v>
                </c:pt>
                <c:pt idx="27">
                  <c:v>3250000</c:v>
                </c:pt>
                <c:pt idx="28">
                  <c:v>701979.7</c:v>
                </c:pt>
                <c:pt idx="29">
                  <c:v>8713888.3100000005</c:v>
                </c:pt>
                <c:pt idx="30">
                  <c:v>163930.82</c:v>
                </c:pt>
                <c:pt idx="31">
                  <c:v>836039.35</c:v>
                </c:pt>
                <c:pt idx="32">
                  <c:v>9000000</c:v>
                </c:pt>
                <c:pt idx="33">
                  <c:v>2336772.5799999996</c:v>
                </c:pt>
                <c:pt idx="34">
                  <c:v>1940539.62</c:v>
                </c:pt>
                <c:pt idx="35">
                  <c:v>1934501.69</c:v>
                </c:pt>
              </c:numCache>
            </c:numRef>
          </c:val>
          <c:extLst>
            <c:ext xmlns:c16="http://schemas.microsoft.com/office/drawing/2014/chart" uri="{C3380CC4-5D6E-409C-BE32-E72D297353CC}">
              <c16:uniqueId val="{00000026-CB15-482E-9A30-6B88B7660DF9}"/>
            </c:ext>
          </c:extLst>
        </c:ser>
        <c:dLbls>
          <c:showLegendKey val="0"/>
          <c:showVal val="0"/>
          <c:showCatName val="0"/>
          <c:showSerName val="0"/>
          <c:showPercent val="0"/>
          <c:showBubbleSize val="0"/>
          <c:showLeaderLines val="1"/>
        </c:dLbls>
        <c:gapWidth val="100"/>
        <c:splitType val="percent"/>
        <c:splitPos val="3"/>
        <c:secondPieSize val="50"/>
        <c:serLines/>
      </c:ofPieChart>
      <c:spPr>
        <a:noFill/>
        <a:ln w="25400">
          <a:noFill/>
        </a:ln>
      </c:spPr>
    </c:plotArea>
    <c:plotVisOnly val="1"/>
    <c:dispBlanksAs val="zero"/>
    <c:showDLblsOverMax val="0"/>
  </c:chart>
  <c:spPr>
    <a:ln>
      <a:noFill/>
    </a:ln>
  </c:spPr>
  <c:txPr>
    <a:bodyPr/>
    <a:lstStyle/>
    <a:p>
      <a:pPr>
        <a:defRPr sz="1000" b="0" i="0" u="none" strike="noStrike" baseline="0">
          <a:solidFill>
            <a:srgbClr val="000000"/>
          </a:solidFill>
          <a:latin typeface="Calibri"/>
          <a:ea typeface="Calibri"/>
          <a:cs typeface="Calibri"/>
        </a:defRPr>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600"/>
            </a:pPr>
            <a:r>
              <a:rPr lang="en-US" sz="1600" dirty="0"/>
              <a:t>GRAD cu revolving 2019 la </a:t>
            </a:r>
            <a:r>
              <a:rPr lang="en-US" sz="1600" dirty="0" err="1"/>
              <a:t>niv</a:t>
            </a:r>
            <a:r>
              <a:rPr lang="ro-RO" sz="1600" dirty="0"/>
              <a:t>elul</a:t>
            </a:r>
            <a:r>
              <a:rPr lang="en-US" sz="1600" dirty="0"/>
              <a:t> </a:t>
            </a:r>
            <a:r>
              <a:rPr lang="en-US" sz="1600" dirty="0" err="1"/>
              <a:t>ramburs</a:t>
            </a:r>
            <a:r>
              <a:rPr lang="ro-RO" sz="1600" dirty="0"/>
              <a:t>ă</a:t>
            </a:r>
            <a:r>
              <a:rPr lang="en-US" sz="1600" dirty="0" err="1"/>
              <a:t>rii</a:t>
            </a:r>
            <a:endParaRPr lang="en-US" sz="1600" dirty="0"/>
          </a:p>
        </c:rich>
      </c:tx>
      <c:layout>
        <c:manualLayout>
          <c:xMode val="edge"/>
          <c:yMode val="edge"/>
          <c:x val="0.33482294400699913"/>
          <c:y val="0.91553308480594175"/>
        </c:manualLayout>
      </c:layout>
      <c:overlay val="0"/>
    </c:title>
    <c:autoTitleDeleted val="0"/>
    <c:view3D>
      <c:rotX val="15"/>
      <c:rotY val="20"/>
      <c:depthPercent val="100"/>
      <c:rAngAx val="1"/>
    </c:view3D>
    <c:floor>
      <c:thickness val="0"/>
      <c:spPr>
        <a:noFill/>
        <a:ln w="9525">
          <a:noFill/>
        </a:ln>
      </c:spPr>
    </c:floor>
    <c:sideWall>
      <c:thickness val="0"/>
      <c:spPr>
        <a:noFill/>
        <a:ln w="25400">
          <a:noFill/>
        </a:ln>
      </c:spPr>
    </c:sideWall>
    <c:backWall>
      <c:thickness val="0"/>
      <c:spPr>
        <a:noFill/>
        <a:ln w="25400">
          <a:noFill/>
        </a:ln>
      </c:spPr>
    </c:backWall>
    <c:plotArea>
      <c:layout>
        <c:manualLayout>
          <c:layoutTarget val="inner"/>
          <c:xMode val="edge"/>
          <c:yMode val="edge"/>
          <c:x val="4.5535870516185493E-3"/>
          <c:y val="3.5730782747121714E-2"/>
          <c:w val="0.99532556867891508"/>
          <c:h val="0.79531452319084839"/>
        </c:manualLayout>
      </c:layout>
      <c:bar3DChart>
        <c:barDir val="col"/>
        <c:grouping val="clustered"/>
        <c:varyColors val="0"/>
        <c:dLbls>
          <c:showLegendKey val="0"/>
          <c:showVal val="0"/>
          <c:showCatName val="0"/>
          <c:showSerName val="0"/>
          <c:showPercent val="0"/>
          <c:showBubbleSize val="0"/>
        </c:dLbls>
        <c:gapWidth val="105"/>
        <c:gapDepth val="394"/>
        <c:shape val="box"/>
        <c:axId val="242290176"/>
        <c:axId val="211090752"/>
        <c:axId val="0"/>
      </c:bar3DChart>
      <c:catAx>
        <c:axId val="242290176"/>
        <c:scaling>
          <c:orientation val="minMax"/>
        </c:scaling>
        <c:delete val="0"/>
        <c:axPos val="b"/>
        <c:numFmt formatCode="General" sourceLinked="1"/>
        <c:majorTickMark val="none"/>
        <c:minorTickMark val="none"/>
        <c:tickLblPos val="nextTo"/>
        <c:spPr>
          <a:ln w="9525">
            <a:noFill/>
          </a:ln>
        </c:spPr>
        <c:txPr>
          <a:bodyPr rot="0" vert="horz"/>
          <a:lstStyle/>
          <a:p>
            <a:pPr>
              <a:defRPr sz="1200" b="0" i="0" u="none" strike="noStrike" baseline="0">
                <a:solidFill>
                  <a:srgbClr val="333333"/>
                </a:solidFill>
                <a:latin typeface="Calibri"/>
                <a:ea typeface="Calibri"/>
                <a:cs typeface="Calibri"/>
              </a:defRPr>
            </a:pPr>
            <a:endParaRPr lang="en-US"/>
          </a:p>
        </c:txPr>
        <c:crossAx val="211090752"/>
        <c:crosses val="autoZero"/>
        <c:auto val="1"/>
        <c:lblAlgn val="ctr"/>
        <c:lblOffset val="100"/>
        <c:noMultiLvlLbl val="0"/>
      </c:catAx>
      <c:valAx>
        <c:axId val="211090752"/>
        <c:scaling>
          <c:orientation val="minMax"/>
          <c:max val="0.30000000000000004"/>
        </c:scaling>
        <c:delete val="1"/>
        <c:axPos val="l"/>
        <c:majorGridlines>
          <c:spPr>
            <a:ln w="9525" cap="flat" cmpd="sng" algn="ctr">
              <a:noFill/>
              <a:round/>
            </a:ln>
            <a:effectLst/>
          </c:spPr>
        </c:majorGridlines>
        <c:numFmt formatCode="#.000%" sourceLinked="1"/>
        <c:majorTickMark val="none"/>
        <c:minorTickMark val="none"/>
        <c:tickLblPos val="nextTo"/>
        <c:crossAx val="242290176"/>
        <c:crosses val="autoZero"/>
        <c:crossBetween val="between"/>
      </c:valAx>
      <c:spPr>
        <a:noFill/>
        <a:ln w="25400">
          <a:noFill/>
        </a:ln>
      </c:spPr>
    </c:plotArea>
    <c:plotVisOnly val="1"/>
    <c:dispBlanksAs val="gap"/>
    <c:showDLblsOverMax val="0"/>
  </c:chart>
  <c:spPr>
    <a:solidFill>
      <a:schemeClr val="bg1"/>
    </a:solidFill>
    <a:ln w="9525" cap="flat" cmpd="sng" algn="ctr">
      <a:noFill/>
      <a:round/>
    </a:ln>
    <a:effectLst/>
  </c:spPr>
  <c:txPr>
    <a:bodyPr/>
    <a:lstStyle/>
    <a:p>
      <a:pPr>
        <a:defRPr sz="1000" b="0" i="0" u="none" strike="noStrike" baseline="0">
          <a:solidFill>
            <a:srgbClr val="000000"/>
          </a:solidFill>
          <a:latin typeface="Calibri"/>
          <a:ea typeface="Calibri"/>
          <a:cs typeface="Calibri"/>
        </a:defRPr>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r>
              <a:rPr lang="en-US" b="1"/>
              <a:t>Grad de indatorare an 2020 cu revolving la nivelul rambursarii  </a:t>
            </a:r>
            <a:endParaRPr lang="ro-RO" b="1"/>
          </a:p>
        </c:rich>
      </c:tx>
      <c:layout>
        <c:manualLayout>
          <c:xMode val="edge"/>
          <c:yMode val="edge"/>
          <c:x val="0.20058670259177175"/>
          <c:y val="0.92282406350308022"/>
        </c:manualLayout>
      </c:layout>
      <c:overlay val="0"/>
      <c:spPr>
        <a:noFill/>
        <a:ln>
          <a:noFill/>
        </a:ln>
        <a:effectLst/>
      </c:spPr>
      <c:txPr>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endParaRPr lang="en-US"/>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6.3648316322661713E-2"/>
          <c:y val="0.12180620823960585"/>
          <c:w val="0.91958978092661048"/>
          <c:h val="0.6250792896372549"/>
        </c:manualLayout>
      </c:layout>
      <c:bar3DChart>
        <c:barDir val="col"/>
        <c:grouping val="clustered"/>
        <c:varyColors val="0"/>
        <c:dLbls>
          <c:showLegendKey val="0"/>
          <c:showVal val="0"/>
          <c:showCatName val="0"/>
          <c:showSerName val="0"/>
          <c:showPercent val="0"/>
          <c:showBubbleSize val="0"/>
        </c:dLbls>
        <c:gapWidth val="150"/>
        <c:shape val="box"/>
        <c:axId val="242289664"/>
        <c:axId val="213963840"/>
        <c:axId val="0"/>
      </c:bar3DChart>
      <c:catAx>
        <c:axId val="242289664"/>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Arial Narrow" pitchFamily="34" charset="0"/>
                <a:ea typeface="+mn-ea"/>
                <a:cs typeface="+mn-cs"/>
              </a:defRPr>
            </a:pPr>
            <a:endParaRPr lang="en-US"/>
          </a:p>
        </c:txPr>
        <c:crossAx val="213963840"/>
        <c:crosses val="autoZero"/>
        <c:auto val="1"/>
        <c:lblAlgn val="ctr"/>
        <c:lblOffset val="100"/>
        <c:noMultiLvlLbl val="0"/>
      </c:catAx>
      <c:valAx>
        <c:axId val="213963840"/>
        <c:scaling>
          <c:orientation val="minMax"/>
          <c:max val="0.30000000000000004"/>
        </c:scaling>
        <c:delete val="0"/>
        <c:axPos val="l"/>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crossAx val="24228966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4">
    <c:autoUpdate val="0"/>
  </c:externalData>
  <c:userShapes r:id="rId5"/>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341471979303885E-3"/>
          <c:y val="1.9559344072816585E-2"/>
          <c:w val="0.96011988251305413"/>
          <c:h val="0.81292953765394715"/>
        </c:manualLayout>
      </c:layout>
      <c:barChart>
        <c:barDir val="col"/>
        <c:grouping val="clustered"/>
        <c:varyColors val="0"/>
        <c:ser>
          <c:idx val="0"/>
          <c:order val="0"/>
          <c:tx>
            <c:v>grad de indatorare actual</c:v>
          </c:tx>
          <c:invertIfNegative val="0"/>
          <c:dLbls>
            <c:dLbl>
              <c:idx val="0"/>
              <c:layout>
                <c:manualLayout>
                  <c:x val="-8.7145969498910684E-3"/>
                  <c:y val="3.205128205128205E-3"/>
                </c:manualLayout>
              </c:layout>
              <c:numFmt formatCode="0.0%" sourceLinked="0"/>
              <c:spPr/>
              <c:txPr>
                <a:bodyPr/>
                <a:lstStyle/>
                <a:p>
                  <a:pPr>
                    <a:defRPr sz="1200" b="1" i="0" u="none" strike="noStrike" baseline="0">
                      <a:solidFill>
                        <a:srgbClr val="000000"/>
                      </a:solidFill>
                      <a:latin typeface="Arial Narrow" pitchFamily="34" charset="0"/>
                      <a:ea typeface="Calibri"/>
                      <a:cs typeface="Calibri"/>
                    </a:defRPr>
                  </a:pPr>
                  <a:endParaRPr lang="en-US"/>
                </a:p>
              </c:txPr>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D432-4143-8D48-30FBDC859C8D}"/>
                </c:ext>
              </c:extLst>
            </c:dLbl>
            <c:dLbl>
              <c:idx val="1"/>
              <c:layout>
                <c:manualLayout>
                  <c:x val="-2.6143790849673203E-2"/>
                  <c:y val="3.2051282051282048E-2"/>
                </c:manualLayout>
              </c:layout>
              <c:numFmt formatCode="0.0%" sourceLinked="0"/>
              <c:spPr/>
              <c:txPr>
                <a:bodyPr/>
                <a:lstStyle/>
                <a:p>
                  <a:pPr>
                    <a:defRPr sz="1200" b="1" i="0" u="none" strike="noStrike" baseline="0">
                      <a:solidFill>
                        <a:srgbClr val="000000"/>
                      </a:solidFill>
                      <a:latin typeface="Arial Narrow" pitchFamily="34" charset="0"/>
                      <a:ea typeface="Calibri"/>
                      <a:cs typeface="Calibri"/>
                    </a:defRPr>
                  </a:pPr>
                  <a:endParaRPr lang="en-US"/>
                </a:p>
              </c:txPr>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D432-4143-8D48-30FBDC859C8D}"/>
                </c:ext>
              </c:extLst>
            </c:dLbl>
            <c:dLbl>
              <c:idx val="2"/>
              <c:layout>
                <c:manualLayout>
                  <c:x val="-1.0167029774872912E-2"/>
                  <c:y val="1.2820260448213204E-2"/>
                </c:manualLayout>
              </c:layout>
              <c:numFmt formatCode="0.0%" sourceLinked="0"/>
              <c:spPr/>
              <c:txPr>
                <a:bodyPr/>
                <a:lstStyle/>
                <a:p>
                  <a:pPr>
                    <a:defRPr sz="1200" b="1" i="0" u="none" strike="noStrike" baseline="0">
                      <a:solidFill>
                        <a:srgbClr val="000000"/>
                      </a:solidFill>
                      <a:latin typeface="Arial Narrow" pitchFamily="34" charset="0"/>
                      <a:ea typeface="Calibri"/>
                      <a:cs typeface="Calibri"/>
                    </a:defRPr>
                  </a:pPr>
                  <a:endParaRPr lang="en-US"/>
                </a:p>
              </c:txPr>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D432-4143-8D48-30FBDC859C8D}"/>
                </c:ext>
              </c:extLst>
            </c:dLbl>
            <c:dLbl>
              <c:idx val="3"/>
              <c:layout>
                <c:manualLayout>
                  <c:x val="-4.3572984749455342E-3"/>
                  <c:y val="-2.9380002480046135E-17"/>
                </c:manualLayout>
              </c:layout>
              <c:numFmt formatCode="0.0%" sourceLinked="0"/>
              <c:spPr/>
              <c:txPr>
                <a:bodyPr/>
                <a:lstStyle/>
                <a:p>
                  <a:pPr>
                    <a:defRPr sz="1200" b="1" i="0" u="none" strike="noStrike" baseline="0">
                      <a:solidFill>
                        <a:srgbClr val="000000"/>
                      </a:solidFill>
                      <a:latin typeface="Arial Narrow" pitchFamily="34" charset="0"/>
                      <a:ea typeface="Calibri"/>
                      <a:cs typeface="Calibri"/>
                    </a:defRPr>
                  </a:pPr>
                  <a:endParaRPr lang="en-US"/>
                </a:p>
              </c:txPr>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D432-4143-8D48-30FBDC859C8D}"/>
                </c:ext>
              </c:extLst>
            </c:dLbl>
            <c:dLbl>
              <c:idx val="4"/>
              <c:layout>
                <c:manualLayout>
                  <c:x val="-8.7145969498910684E-3"/>
                  <c:y val="0"/>
                </c:manualLayout>
              </c:layout>
              <c:numFmt formatCode="0.0%" sourceLinked="0"/>
              <c:spPr/>
              <c:txPr>
                <a:bodyPr/>
                <a:lstStyle/>
                <a:p>
                  <a:pPr>
                    <a:defRPr sz="1200" b="1" i="0" u="none" strike="noStrike" baseline="0">
                      <a:solidFill>
                        <a:srgbClr val="000000"/>
                      </a:solidFill>
                      <a:latin typeface="Arial Narrow" pitchFamily="34" charset="0"/>
                      <a:ea typeface="Calibri"/>
                      <a:cs typeface="Calibri"/>
                    </a:defRPr>
                  </a:pPr>
                  <a:endParaRPr lang="en-US"/>
                </a:p>
              </c:txPr>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D432-4143-8D48-30FBDC859C8D}"/>
                </c:ext>
              </c:extLst>
            </c:dLbl>
            <c:numFmt formatCode="0.0%" sourceLinked="0"/>
            <c:spPr>
              <a:noFill/>
              <a:ln w="25400">
                <a:noFill/>
              </a:ln>
            </c:spPr>
            <c:txPr>
              <a:bodyPr wrap="square" lIns="38100" tIns="19050" rIns="38100" bIns="19050" anchor="ctr">
                <a:spAutoFit/>
              </a:bodyPr>
              <a:lstStyle/>
              <a:p>
                <a:pPr>
                  <a:defRPr sz="1200" b="1" i="0" u="none" strike="noStrike" baseline="0">
                    <a:solidFill>
                      <a:srgbClr val="000000"/>
                    </a:solidFill>
                    <a:latin typeface="Arial Narrow" pitchFamily="34" charset="0"/>
                    <a:ea typeface="Calibri"/>
                    <a:cs typeface="Calibri"/>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Sheet1!$A$5:$V$5</c:f>
              <c:numCache>
                <c:formatCode>General</c:formatCode>
                <c:ptCount val="22"/>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numCache>
            </c:numRef>
          </c:cat>
          <c:val>
            <c:numRef>
              <c:f>Sheet1!$A$6:$V$6</c:f>
              <c:numCache>
                <c:formatCode>#,000%</c:formatCode>
                <c:ptCount val="22"/>
                <c:pt idx="0">
                  <c:v>9.9461134291730022E-2</c:v>
                </c:pt>
                <c:pt idx="1">
                  <c:v>0.16481150160351513</c:v>
                </c:pt>
                <c:pt idx="2">
                  <c:v>0.16102055475527138</c:v>
                </c:pt>
                <c:pt idx="3">
                  <c:v>0.11110044638472105</c:v>
                </c:pt>
                <c:pt idx="4">
                  <c:v>0.19450113147472958</c:v>
                </c:pt>
                <c:pt idx="5">
                  <c:v>0.21806839743600706</c:v>
                </c:pt>
                <c:pt idx="6">
                  <c:v>0.1911180697149053</c:v>
                </c:pt>
                <c:pt idx="7">
                  <c:v>0.18642894249496056</c:v>
                </c:pt>
                <c:pt idx="8">
                  <c:v>0.18175931401373652</c:v>
                </c:pt>
                <c:pt idx="9">
                  <c:v>9.4683639424418028E-2</c:v>
                </c:pt>
                <c:pt idx="10">
                  <c:v>4.5460152907095278E-2</c:v>
                </c:pt>
                <c:pt idx="11">
                  <c:v>4.2872900352675741E-2</c:v>
                </c:pt>
                <c:pt idx="12">
                  <c:v>4.1370163503872494E-2</c:v>
                </c:pt>
                <c:pt idx="13">
                  <c:v>4.072301647846998E-2</c:v>
                </c:pt>
                <c:pt idx="14">
                  <c:v>4.0680554264559562E-2</c:v>
                </c:pt>
                <c:pt idx="15">
                  <c:v>2.4756455510533789E-2</c:v>
                </c:pt>
                <c:pt idx="16">
                  <c:v>2.4716609161078991E-2</c:v>
                </c:pt>
                <c:pt idx="17">
                  <c:v>2.4675395732786994E-2</c:v>
                </c:pt>
                <c:pt idx="18">
                  <c:v>2.4634865843913591E-2</c:v>
                </c:pt>
                <c:pt idx="19">
                  <c:v>2.4594335955040191E-2</c:v>
                </c:pt>
                <c:pt idx="20">
                  <c:v>2.1377620724038555E-2</c:v>
                </c:pt>
                <c:pt idx="21">
                  <c:v>1.816666519632576E-2</c:v>
                </c:pt>
              </c:numCache>
            </c:numRef>
          </c:val>
          <c:extLst>
            <c:ext xmlns:c16="http://schemas.microsoft.com/office/drawing/2014/chart" uri="{C3380CC4-5D6E-409C-BE32-E72D297353CC}">
              <c16:uniqueId val="{00000005-D432-4143-8D48-30FBDC859C8D}"/>
            </c:ext>
          </c:extLst>
        </c:ser>
        <c:dLbls>
          <c:showLegendKey val="0"/>
          <c:showVal val="0"/>
          <c:showCatName val="0"/>
          <c:showSerName val="0"/>
          <c:showPercent val="0"/>
          <c:showBubbleSize val="0"/>
        </c:dLbls>
        <c:gapWidth val="150"/>
        <c:axId val="242328064"/>
        <c:axId val="213962688"/>
      </c:barChart>
      <c:catAx>
        <c:axId val="242328064"/>
        <c:scaling>
          <c:orientation val="minMax"/>
        </c:scaling>
        <c:delete val="0"/>
        <c:axPos val="b"/>
        <c:numFmt formatCode="General" sourceLinked="1"/>
        <c:majorTickMark val="out"/>
        <c:minorTickMark val="none"/>
        <c:tickLblPos val="nextTo"/>
        <c:txPr>
          <a:bodyPr rot="0" vert="horz"/>
          <a:lstStyle/>
          <a:p>
            <a:pPr>
              <a:defRPr sz="1200" b="1" i="0" u="none" strike="noStrike" baseline="0">
                <a:solidFill>
                  <a:srgbClr val="000000"/>
                </a:solidFill>
                <a:latin typeface="Arial Narrow" pitchFamily="34" charset="0"/>
                <a:ea typeface="Calibri"/>
                <a:cs typeface="Calibri"/>
              </a:defRPr>
            </a:pPr>
            <a:endParaRPr lang="en-US"/>
          </a:p>
        </c:txPr>
        <c:crossAx val="213962688"/>
        <c:crosses val="autoZero"/>
        <c:auto val="1"/>
        <c:lblAlgn val="ctr"/>
        <c:lblOffset val="100"/>
        <c:noMultiLvlLbl val="0"/>
      </c:catAx>
      <c:valAx>
        <c:axId val="213962688"/>
        <c:scaling>
          <c:orientation val="minMax"/>
          <c:max val="0.30000000000000004"/>
        </c:scaling>
        <c:delete val="1"/>
        <c:axPos val="l"/>
        <c:numFmt formatCode="#,000%" sourceLinked="1"/>
        <c:majorTickMark val="out"/>
        <c:minorTickMark val="none"/>
        <c:tickLblPos val="nextTo"/>
        <c:crossAx val="242328064"/>
        <c:crosses val="autoZero"/>
        <c:crossBetween val="between"/>
      </c:valAx>
    </c:plotArea>
    <c:legend>
      <c:legendPos val="r"/>
      <c:layout>
        <c:manualLayout>
          <c:xMode val="edge"/>
          <c:yMode val="edge"/>
          <c:x val="0.27253886010362693"/>
          <c:y val="0.94266151364107009"/>
          <c:w val="0.45699481865284974"/>
          <c:h val="3.669724770642202E-2"/>
        </c:manualLayout>
      </c:layout>
      <c:overlay val="0"/>
      <c:txPr>
        <a:bodyPr/>
        <a:lstStyle/>
        <a:p>
          <a:pPr>
            <a:defRPr sz="1200" b="0" i="0" u="none" strike="noStrike" baseline="0">
              <a:solidFill>
                <a:srgbClr val="000000"/>
              </a:solidFill>
              <a:latin typeface="Calibri"/>
              <a:ea typeface="Calibri"/>
              <a:cs typeface="Calibri"/>
            </a:defRPr>
          </a:pPr>
          <a:endParaRPr lang="en-US"/>
        </a:p>
      </c:txPr>
    </c:legend>
    <c:plotVisOnly val="1"/>
    <c:dispBlanksAs val="gap"/>
    <c:showDLblsOverMax val="0"/>
  </c:chart>
  <c:txPr>
    <a:bodyPr/>
    <a:lstStyle/>
    <a:p>
      <a:pPr>
        <a:defRPr sz="1000" b="0" i="0" u="none" strike="noStrike" baseline="0">
          <a:solidFill>
            <a:srgbClr val="000000"/>
          </a:solidFill>
          <a:latin typeface="Calibri"/>
          <a:ea typeface="Calibri"/>
          <a:cs typeface="Calibri"/>
        </a:defRPr>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600" b="1" i="0" u="none" strike="noStrike" baseline="0">
                <a:solidFill>
                  <a:srgbClr val="000000"/>
                </a:solidFill>
                <a:latin typeface="Calibri"/>
                <a:ea typeface="Calibri"/>
                <a:cs typeface="Calibri"/>
              </a:defRPr>
            </a:pPr>
            <a:r>
              <a:rPr lang="en-US"/>
              <a:t>Situaţia contribuabililor înregistraţi cu debite</a:t>
            </a:r>
          </a:p>
        </c:rich>
      </c:tx>
      <c:layout>
        <c:manualLayout>
          <c:xMode val="edge"/>
          <c:yMode val="edge"/>
          <c:x val="0.22846165240899163"/>
          <c:y val="4.4929623204259354E-2"/>
        </c:manualLayout>
      </c:layout>
      <c:overlay val="0"/>
      <c:spPr>
        <a:noFill/>
        <a:ln w="25400">
          <a:noFill/>
        </a:ln>
      </c:spPr>
    </c:title>
    <c:autoTitleDeleted val="0"/>
    <c:plotArea>
      <c:layout>
        <c:manualLayout>
          <c:layoutTarget val="inner"/>
          <c:xMode val="edge"/>
          <c:yMode val="edge"/>
          <c:x val="1.4545922664858489E-2"/>
          <c:y val="0.19207983079773297"/>
          <c:w val="0.94366673288269443"/>
          <c:h val="0.58843503720575341"/>
        </c:manualLayout>
      </c:layout>
      <c:barChart>
        <c:barDir val="col"/>
        <c:grouping val="clustered"/>
        <c:varyColors val="0"/>
        <c:ser>
          <c:idx val="0"/>
          <c:order val="0"/>
          <c:tx>
            <c:strRef>
              <c:f>'[2 analiza fiscalitate 2021.xls]statistica nr pf, pj'!$A$3</c:f>
              <c:strCache>
                <c:ptCount val="1"/>
                <c:pt idx="0">
                  <c:v>Persoane Fizice</c:v>
                </c:pt>
              </c:strCache>
            </c:strRef>
          </c:tx>
          <c:invertIfNegative val="0"/>
          <c:dLbls>
            <c:dLbl>
              <c:idx val="0"/>
              <c:layout>
                <c:manualLayout>
                  <c:x val="4.0415613719000367E-3"/>
                  <c:y val="1.8107602770389419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C55D-4FAE-9418-086F54428E57}"/>
                </c:ext>
              </c:extLst>
            </c:dLbl>
            <c:dLbl>
              <c:idx val="2"/>
              <c:layout>
                <c:manualLayout>
                  <c:x val="4.6286141253864301E-3"/>
                  <c:y val="-1.6557027361546389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C55D-4FAE-9418-086F54428E57}"/>
                </c:ext>
              </c:extLst>
            </c:dLbl>
            <c:spPr>
              <a:noFill/>
              <a:ln w="25400">
                <a:noFill/>
              </a:ln>
            </c:spPr>
            <c:txPr>
              <a:bodyPr/>
              <a:lstStyle/>
              <a:p>
                <a:pPr>
                  <a:defRPr sz="1800" b="1" i="0" u="none" strike="noStrike" baseline="0">
                    <a:solidFill>
                      <a:srgbClr val="000000"/>
                    </a:solidFill>
                    <a:latin typeface="Calibri"/>
                    <a:ea typeface="Calibri"/>
                    <a:cs typeface="Calibri"/>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'[2 analiza fiscalitate 2021.xls]statistica nr pf, pj'!$B$2:$D$2</c:f>
              <c:numCache>
                <c:formatCode>General</c:formatCode>
                <c:ptCount val="3"/>
                <c:pt idx="0">
                  <c:v>2019</c:v>
                </c:pt>
                <c:pt idx="1">
                  <c:v>2020</c:v>
                </c:pt>
                <c:pt idx="2">
                  <c:v>2021</c:v>
                </c:pt>
              </c:numCache>
            </c:numRef>
          </c:cat>
          <c:val>
            <c:numRef>
              <c:f>'[2 analiza fiscalitate 2021.xls]statistica nr pf, pj'!$B$3:$D$3</c:f>
              <c:numCache>
                <c:formatCode>#,##0;[Red]#,##0</c:formatCode>
                <c:ptCount val="3"/>
                <c:pt idx="0">
                  <c:v>144546</c:v>
                </c:pt>
                <c:pt idx="1">
                  <c:v>140840</c:v>
                </c:pt>
                <c:pt idx="2">
                  <c:v>143295</c:v>
                </c:pt>
              </c:numCache>
            </c:numRef>
          </c:val>
          <c:extLst>
            <c:ext xmlns:c16="http://schemas.microsoft.com/office/drawing/2014/chart" uri="{C3380CC4-5D6E-409C-BE32-E72D297353CC}">
              <c16:uniqueId val="{00000002-C55D-4FAE-9418-086F54428E57}"/>
            </c:ext>
          </c:extLst>
        </c:ser>
        <c:ser>
          <c:idx val="1"/>
          <c:order val="1"/>
          <c:tx>
            <c:strRef>
              <c:f>'[2 analiza fiscalitate 2021.xls]statistica nr pf, pj'!$A$4</c:f>
              <c:strCache>
                <c:ptCount val="1"/>
                <c:pt idx="0">
                  <c:v>Persoane Juridice</c:v>
                </c:pt>
              </c:strCache>
            </c:strRef>
          </c:tx>
          <c:invertIfNegative val="0"/>
          <c:dLbls>
            <c:dLbl>
              <c:idx val="0"/>
              <c:layout>
                <c:manualLayout>
                  <c:x val="1.5424814030287937E-2"/>
                  <c:y val="-1.0944267418077734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C55D-4FAE-9418-086F54428E57}"/>
                </c:ext>
              </c:extLst>
            </c:dLbl>
            <c:dLbl>
              <c:idx val="1"/>
              <c:layout>
                <c:manualLayout>
                  <c:x val="2.3644372705870741E-2"/>
                  <c:y val="-1.4070348229882611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C55D-4FAE-9418-086F54428E57}"/>
                </c:ext>
              </c:extLst>
            </c:dLbl>
            <c:dLbl>
              <c:idx val="2"/>
              <c:layout>
                <c:manualLayout>
                  <c:x val="2.1295888316334131E-2"/>
                  <c:y val="-2.3905757599697999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C55D-4FAE-9418-086F54428E57}"/>
                </c:ext>
              </c:extLst>
            </c:dLbl>
            <c:spPr>
              <a:noFill/>
              <a:ln w="25400">
                <a:noFill/>
              </a:ln>
            </c:spPr>
            <c:txPr>
              <a:bodyPr/>
              <a:lstStyle/>
              <a:p>
                <a:pPr>
                  <a:defRPr sz="1800" b="1" i="0" u="none" strike="noStrike" baseline="0">
                    <a:solidFill>
                      <a:srgbClr val="000000"/>
                    </a:solidFill>
                    <a:latin typeface="Calibri"/>
                    <a:ea typeface="Calibri"/>
                    <a:cs typeface="Calibri"/>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'[2 analiza fiscalitate 2021.xls]statistica nr pf, pj'!$B$2:$D$2</c:f>
              <c:numCache>
                <c:formatCode>General</c:formatCode>
                <c:ptCount val="3"/>
                <c:pt idx="0">
                  <c:v>2019</c:v>
                </c:pt>
                <c:pt idx="1">
                  <c:v>2020</c:v>
                </c:pt>
                <c:pt idx="2">
                  <c:v>2021</c:v>
                </c:pt>
              </c:numCache>
            </c:numRef>
          </c:cat>
          <c:val>
            <c:numRef>
              <c:f>'[2 analiza fiscalitate 2021.xls]statistica nr pf, pj'!$B$4:$D$4</c:f>
              <c:numCache>
                <c:formatCode>#,##0;[Red]#,##0</c:formatCode>
                <c:ptCount val="3"/>
                <c:pt idx="0">
                  <c:v>13319</c:v>
                </c:pt>
                <c:pt idx="1">
                  <c:v>13127</c:v>
                </c:pt>
                <c:pt idx="2">
                  <c:v>13441</c:v>
                </c:pt>
              </c:numCache>
            </c:numRef>
          </c:val>
          <c:extLst>
            <c:ext xmlns:c16="http://schemas.microsoft.com/office/drawing/2014/chart" uri="{C3380CC4-5D6E-409C-BE32-E72D297353CC}">
              <c16:uniqueId val="{00000006-C55D-4FAE-9418-086F54428E57}"/>
            </c:ext>
          </c:extLst>
        </c:ser>
        <c:dLbls>
          <c:showLegendKey val="0"/>
          <c:showVal val="0"/>
          <c:showCatName val="0"/>
          <c:showSerName val="0"/>
          <c:showPercent val="0"/>
          <c:showBubbleSize val="0"/>
        </c:dLbls>
        <c:gapWidth val="150"/>
        <c:axId val="243480064"/>
        <c:axId val="213966144"/>
      </c:barChart>
      <c:catAx>
        <c:axId val="243480064"/>
        <c:scaling>
          <c:orientation val="minMax"/>
        </c:scaling>
        <c:delete val="0"/>
        <c:axPos val="b"/>
        <c:numFmt formatCode="General" sourceLinked="1"/>
        <c:majorTickMark val="out"/>
        <c:minorTickMark val="none"/>
        <c:tickLblPos val="nextTo"/>
        <c:txPr>
          <a:bodyPr rot="0" vert="horz"/>
          <a:lstStyle/>
          <a:p>
            <a:pPr>
              <a:defRPr sz="1600" b="1" i="0" u="none" strike="noStrike" baseline="0">
                <a:solidFill>
                  <a:srgbClr val="000000"/>
                </a:solidFill>
                <a:latin typeface="Calibri"/>
                <a:ea typeface="Calibri"/>
                <a:cs typeface="Calibri"/>
              </a:defRPr>
            </a:pPr>
            <a:endParaRPr lang="en-US"/>
          </a:p>
        </c:txPr>
        <c:crossAx val="213966144"/>
        <c:crosses val="autoZero"/>
        <c:auto val="1"/>
        <c:lblAlgn val="ctr"/>
        <c:lblOffset val="100"/>
        <c:tickLblSkip val="1"/>
        <c:tickMarkSkip val="1"/>
        <c:noMultiLvlLbl val="0"/>
      </c:catAx>
      <c:valAx>
        <c:axId val="213966144"/>
        <c:scaling>
          <c:orientation val="minMax"/>
          <c:max val="160000"/>
        </c:scaling>
        <c:delete val="1"/>
        <c:axPos val="l"/>
        <c:numFmt formatCode="#,##0;[Red]#,##0" sourceLinked="1"/>
        <c:majorTickMark val="out"/>
        <c:minorTickMark val="none"/>
        <c:tickLblPos val="nextTo"/>
        <c:crossAx val="243480064"/>
        <c:crosses val="autoZero"/>
        <c:crossBetween val="between"/>
        <c:majorUnit val="20000"/>
      </c:valAx>
    </c:plotArea>
    <c:legend>
      <c:legendPos val="r"/>
      <c:layout>
        <c:manualLayout>
          <c:xMode val="edge"/>
          <c:yMode val="edge"/>
          <c:x val="7.9158260637656255E-2"/>
          <c:y val="0.87961176667748486"/>
          <c:w val="0.79554051940844539"/>
          <c:h val="7.591887271918768E-2"/>
        </c:manualLayout>
      </c:layout>
      <c:overlay val="0"/>
      <c:txPr>
        <a:bodyPr/>
        <a:lstStyle/>
        <a:p>
          <a:pPr>
            <a:defRPr sz="1600" b="1" i="0" u="none" strike="noStrike" baseline="0">
              <a:solidFill>
                <a:srgbClr val="000000"/>
              </a:solidFill>
              <a:latin typeface="Calibri"/>
              <a:ea typeface="Calibri"/>
              <a:cs typeface="Calibri"/>
            </a:defRPr>
          </a:pPr>
          <a:endParaRPr lang="en-US"/>
        </a:p>
      </c:txPr>
    </c:legend>
    <c:plotVisOnly val="1"/>
    <c:dispBlanksAs val="gap"/>
    <c:showDLblsOverMax val="0"/>
  </c:chart>
  <c:spPr>
    <a:ln>
      <a:noFill/>
    </a:ln>
  </c:spPr>
  <c:txPr>
    <a:bodyPr/>
    <a:lstStyle/>
    <a:p>
      <a:pPr>
        <a:defRPr sz="1000" b="0" i="0" u="none" strike="noStrike" baseline="0">
          <a:solidFill>
            <a:srgbClr val="000000"/>
          </a:solidFill>
          <a:latin typeface="Calibri"/>
          <a:ea typeface="Calibri"/>
          <a:cs typeface="Calibri"/>
        </a:defRPr>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b="1" i="0" u="none" strike="noStrike" baseline="0">
                <a:solidFill>
                  <a:srgbClr val="000000"/>
                </a:solidFill>
                <a:latin typeface="Arial"/>
                <a:ea typeface="Arial"/>
                <a:cs typeface="Arial"/>
              </a:defRPr>
            </a:pPr>
            <a:r>
              <a:rPr lang="en-US"/>
              <a:t>Situatia incasari-debite (cladiri, teren si auto)</a:t>
            </a:r>
          </a:p>
        </c:rich>
      </c:tx>
      <c:layout>
        <c:manualLayout>
          <c:xMode val="edge"/>
          <c:yMode val="edge"/>
          <c:x val="0.22929939275760114"/>
          <c:y val="3.6231884057971016E-2"/>
        </c:manualLayout>
      </c:layout>
      <c:overlay val="0"/>
      <c:spPr>
        <a:noFill/>
        <a:ln w="25400">
          <a:noFill/>
        </a:ln>
      </c:spPr>
    </c:title>
    <c:autoTitleDeleted val="0"/>
    <c:plotArea>
      <c:layout>
        <c:manualLayout>
          <c:layoutTarget val="inner"/>
          <c:xMode val="edge"/>
          <c:yMode val="edge"/>
          <c:x val="2.2293010963788638E-2"/>
          <c:y val="0.13405844534945846"/>
          <c:w val="0.93086717569011501"/>
          <c:h val="0.7391330500348523"/>
        </c:manualLayout>
      </c:layout>
      <c:barChart>
        <c:barDir val="col"/>
        <c:grouping val="clustered"/>
        <c:varyColors val="0"/>
        <c:ser>
          <c:idx val="0"/>
          <c:order val="0"/>
          <c:tx>
            <c:strRef>
              <c:f>'[2 analiza fiscalitate 2021.xls]creante'!$C$84</c:f>
              <c:strCache>
                <c:ptCount val="1"/>
                <c:pt idx="0">
                  <c:v>debite</c:v>
                </c:pt>
              </c:strCache>
            </c:strRef>
          </c:tx>
          <c:spPr>
            <a:gradFill rotWithShape="0">
              <a:gsLst>
                <a:gs pos="0">
                  <a:srgbClr val="9999FF">
                    <a:gamma/>
                    <a:shade val="46275"/>
                    <a:invGamma/>
                  </a:srgbClr>
                </a:gs>
                <a:gs pos="50000">
                  <a:srgbClr val="9999FF"/>
                </a:gs>
                <a:gs pos="100000">
                  <a:srgbClr val="9999FF">
                    <a:gamma/>
                    <a:shade val="46275"/>
                    <a:invGamma/>
                  </a:srgbClr>
                </a:gs>
              </a:gsLst>
              <a:lin ang="0" scaled="1"/>
            </a:gradFill>
            <a:ln w="12700">
              <a:solidFill>
                <a:srgbClr val="000000"/>
              </a:solidFill>
              <a:prstDash val="solid"/>
            </a:ln>
          </c:spPr>
          <c:invertIfNegative val="0"/>
          <c:dLbls>
            <c:spPr>
              <a:noFill/>
              <a:ln w="25400">
                <a:noFill/>
              </a:ln>
            </c:spPr>
            <c:txPr>
              <a:bodyPr/>
              <a:lstStyle/>
              <a:p>
                <a:pPr>
                  <a:defRPr sz="1200" b="1" i="0" u="none" strike="noStrike" baseline="0">
                    <a:solidFill>
                      <a:srgbClr val="000000"/>
                    </a:solidFill>
                    <a:latin typeface="Arial"/>
                    <a:ea typeface="Arial"/>
                    <a:cs typeface="Arial"/>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'[2 analiza fiscalitate 2021.xls]creante'!$D$83:$H$83</c:f>
              <c:strCache>
                <c:ptCount val="5"/>
                <c:pt idx="0">
                  <c:v>2017</c:v>
                </c:pt>
                <c:pt idx="1">
                  <c:v>2018</c:v>
                </c:pt>
                <c:pt idx="2">
                  <c:v>2019</c:v>
                </c:pt>
                <c:pt idx="3">
                  <c:v>2020</c:v>
                </c:pt>
                <c:pt idx="4">
                  <c:v>2021</c:v>
                </c:pt>
              </c:strCache>
            </c:strRef>
          </c:cat>
          <c:val>
            <c:numRef>
              <c:f>'[2 analiza fiscalitate 2021.xls]creante'!$D$84:$H$84</c:f>
              <c:numCache>
                <c:formatCode>#,##0</c:formatCode>
                <c:ptCount val="5"/>
                <c:pt idx="0">
                  <c:v>105624102.55</c:v>
                </c:pt>
                <c:pt idx="1">
                  <c:v>130363457.29000001</c:v>
                </c:pt>
                <c:pt idx="2">
                  <c:v>135856576.09</c:v>
                </c:pt>
                <c:pt idx="3">
                  <c:v>139780702.83000001</c:v>
                </c:pt>
                <c:pt idx="4">
                  <c:v>150940447.69999999</c:v>
                </c:pt>
              </c:numCache>
            </c:numRef>
          </c:val>
          <c:extLst>
            <c:ext xmlns:c16="http://schemas.microsoft.com/office/drawing/2014/chart" uri="{C3380CC4-5D6E-409C-BE32-E72D297353CC}">
              <c16:uniqueId val="{00000000-D4D9-47ED-B526-658A287D2F77}"/>
            </c:ext>
          </c:extLst>
        </c:ser>
        <c:ser>
          <c:idx val="1"/>
          <c:order val="1"/>
          <c:tx>
            <c:strRef>
              <c:f>'[2 analiza fiscalitate 2021.xls]creante'!$C$85</c:f>
              <c:strCache>
                <c:ptCount val="1"/>
                <c:pt idx="0">
                  <c:v>incasari</c:v>
                </c:pt>
              </c:strCache>
            </c:strRef>
          </c:tx>
          <c:spPr>
            <a:gradFill rotWithShape="0">
              <a:gsLst>
                <a:gs pos="0">
                  <a:srgbClr val="993366">
                    <a:gamma/>
                    <a:shade val="46275"/>
                    <a:invGamma/>
                  </a:srgbClr>
                </a:gs>
                <a:gs pos="50000">
                  <a:srgbClr val="993366"/>
                </a:gs>
                <a:gs pos="100000">
                  <a:srgbClr val="993366">
                    <a:gamma/>
                    <a:shade val="46275"/>
                    <a:invGamma/>
                  </a:srgbClr>
                </a:gs>
              </a:gsLst>
              <a:lin ang="0" scaled="1"/>
            </a:gradFill>
            <a:ln w="12700">
              <a:solidFill>
                <a:srgbClr val="000000"/>
              </a:solidFill>
              <a:prstDash val="solid"/>
            </a:ln>
          </c:spPr>
          <c:invertIfNegative val="0"/>
          <c:dLbls>
            <c:dLbl>
              <c:idx val="0"/>
              <c:layout>
                <c:manualLayout>
                  <c:x val="3.8951018020463642E-2"/>
                  <c:y val="-1.8770076252350571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D4D9-47ED-B526-658A287D2F77}"/>
                </c:ext>
              </c:extLst>
            </c:dLbl>
            <c:dLbl>
              <c:idx val="1"/>
              <c:layout>
                <c:manualLayout>
                  <c:x val="3.735856961969769E-2"/>
                  <c:y val="-1.6460320370917332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D4D9-47ED-B526-658A287D2F77}"/>
                </c:ext>
              </c:extLst>
            </c:dLbl>
            <c:dLbl>
              <c:idx val="2"/>
              <c:layout>
                <c:manualLayout>
                  <c:x val="3.4173929643685749E-2"/>
                  <c:y val="-8.788230880305262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D4D9-47ED-B526-658A287D2F77}"/>
                </c:ext>
              </c:extLst>
            </c:dLbl>
            <c:dLbl>
              <c:idx val="3"/>
              <c:layout>
                <c:manualLayout>
                  <c:x val="3.6968186293532483E-2"/>
                  <c:y val="-1.5481010151155963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D4D9-47ED-B526-658A287D2F77}"/>
                </c:ext>
              </c:extLst>
            </c:dLbl>
            <c:dLbl>
              <c:idx val="4"/>
              <c:layout>
                <c:manualLayout>
                  <c:x val="4.3866443604073754E-2"/>
                  <c:y val="0"/>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4D9-47ED-B526-658A287D2F77}"/>
                </c:ext>
              </c:extLst>
            </c:dLbl>
            <c:spPr>
              <a:noFill/>
              <a:ln w="25400">
                <a:noFill/>
              </a:ln>
            </c:spPr>
            <c:txPr>
              <a:bodyPr/>
              <a:lstStyle/>
              <a:p>
                <a:pPr algn="l">
                  <a:defRPr sz="1200" b="1" i="0" u="none" strike="noStrike" baseline="0">
                    <a:solidFill>
                      <a:srgbClr val="993366"/>
                    </a:solidFill>
                    <a:latin typeface="Arial"/>
                    <a:ea typeface="Arial"/>
                    <a:cs typeface="Arial"/>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'[2 analiza fiscalitate 2021.xls]creante'!$D$83:$H$83</c:f>
              <c:strCache>
                <c:ptCount val="5"/>
                <c:pt idx="0">
                  <c:v>2017</c:v>
                </c:pt>
                <c:pt idx="1">
                  <c:v>2018</c:v>
                </c:pt>
                <c:pt idx="2">
                  <c:v>2019</c:v>
                </c:pt>
                <c:pt idx="3">
                  <c:v>2020</c:v>
                </c:pt>
                <c:pt idx="4">
                  <c:v>2021</c:v>
                </c:pt>
              </c:strCache>
            </c:strRef>
          </c:cat>
          <c:val>
            <c:numRef>
              <c:f>'[2 analiza fiscalitate 2021.xls]creante'!$D$85:$H$85</c:f>
              <c:numCache>
                <c:formatCode>#,##0</c:formatCode>
                <c:ptCount val="5"/>
                <c:pt idx="0">
                  <c:v>80802723.290000007</c:v>
                </c:pt>
                <c:pt idx="1">
                  <c:v>102796049.01000001</c:v>
                </c:pt>
                <c:pt idx="2">
                  <c:v>110345945.16999999</c:v>
                </c:pt>
                <c:pt idx="3">
                  <c:v>111579538.16</c:v>
                </c:pt>
                <c:pt idx="4">
                  <c:v>126796696.02</c:v>
                </c:pt>
              </c:numCache>
            </c:numRef>
          </c:val>
          <c:extLst>
            <c:ext xmlns:c16="http://schemas.microsoft.com/office/drawing/2014/chart" uri="{C3380CC4-5D6E-409C-BE32-E72D297353CC}">
              <c16:uniqueId val="{00000006-D4D9-47ED-B526-658A287D2F77}"/>
            </c:ext>
          </c:extLst>
        </c:ser>
        <c:dLbls>
          <c:showLegendKey val="0"/>
          <c:showVal val="0"/>
          <c:showCatName val="0"/>
          <c:showSerName val="0"/>
          <c:showPercent val="0"/>
          <c:showBubbleSize val="0"/>
        </c:dLbls>
        <c:gapWidth val="150"/>
        <c:axId val="243852800"/>
        <c:axId val="129150336"/>
      </c:barChart>
      <c:catAx>
        <c:axId val="243852800"/>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1400" b="1" i="0" u="none" strike="noStrike" baseline="0">
                <a:solidFill>
                  <a:srgbClr val="000000"/>
                </a:solidFill>
                <a:latin typeface="Arial"/>
                <a:ea typeface="Arial"/>
                <a:cs typeface="Arial"/>
              </a:defRPr>
            </a:pPr>
            <a:endParaRPr lang="en-US"/>
          </a:p>
        </c:txPr>
        <c:crossAx val="129150336"/>
        <c:crosses val="autoZero"/>
        <c:auto val="1"/>
        <c:lblAlgn val="ctr"/>
        <c:lblOffset val="100"/>
        <c:tickLblSkip val="1"/>
        <c:tickMarkSkip val="1"/>
        <c:noMultiLvlLbl val="0"/>
      </c:catAx>
      <c:valAx>
        <c:axId val="129150336"/>
        <c:scaling>
          <c:orientation val="minMax"/>
        </c:scaling>
        <c:delete val="1"/>
        <c:axPos val="l"/>
        <c:numFmt formatCode="#,##0" sourceLinked="1"/>
        <c:majorTickMark val="out"/>
        <c:minorTickMark val="none"/>
        <c:tickLblPos val="nextTo"/>
        <c:crossAx val="243852800"/>
        <c:crosses val="autoZero"/>
        <c:crossBetween val="between"/>
      </c:valAx>
      <c:spPr>
        <a:noFill/>
        <a:ln w="25400">
          <a:noFill/>
        </a:ln>
      </c:spPr>
    </c:plotArea>
    <c:legend>
      <c:legendPos val="r"/>
      <c:layout>
        <c:manualLayout>
          <c:xMode val="edge"/>
          <c:yMode val="edge"/>
          <c:x val="0.8828732352800136"/>
          <c:y val="0.523978494849067"/>
          <c:w val="9.1007075200664894E-2"/>
          <c:h val="0.17252950440152204"/>
        </c:manualLayout>
      </c:layout>
      <c:overlay val="0"/>
      <c:spPr>
        <a:solidFill>
          <a:srgbClr val="FFFFFF"/>
        </a:solidFill>
        <a:ln w="3175">
          <a:solidFill>
            <a:srgbClr val="000000"/>
          </a:solidFill>
          <a:prstDash val="solid"/>
        </a:ln>
      </c:spPr>
      <c:txPr>
        <a:bodyPr/>
        <a:lstStyle/>
        <a:p>
          <a:pPr>
            <a:defRPr sz="1200" b="0" i="0" u="none" strike="noStrike" baseline="0">
              <a:solidFill>
                <a:srgbClr val="000000"/>
              </a:solidFill>
              <a:latin typeface="Arial"/>
              <a:ea typeface="Arial"/>
              <a:cs typeface="Arial"/>
            </a:defRPr>
          </a:pPr>
          <a:endParaRPr lang="en-US"/>
        </a:p>
      </c:txPr>
    </c:legend>
    <c:plotVisOnly val="1"/>
    <c:dispBlanksAs val="gap"/>
    <c:showDLblsOverMax val="0"/>
  </c:chart>
  <c:spPr>
    <a:noFill/>
    <a:ln w="9525">
      <a:noFill/>
    </a:ln>
  </c:spPr>
  <c:txPr>
    <a:bodyPr/>
    <a:lstStyle/>
    <a:p>
      <a:pPr>
        <a:defRPr sz="1000" b="0" i="0" u="none" strike="noStrike" baseline="0">
          <a:solidFill>
            <a:srgbClr val="000000"/>
          </a:solidFill>
          <a:latin typeface="Arial"/>
          <a:ea typeface="Arial"/>
          <a:cs typeface="Arial"/>
        </a:defRPr>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b="1" i="0" u="none" strike="noStrike" baseline="0">
                <a:solidFill>
                  <a:srgbClr val="000000"/>
                </a:solidFill>
                <a:latin typeface="Arial"/>
                <a:ea typeface="Arial"/>
                <a:cs typeface="Arial"/>
              </a:defRPr>
            </a:pPr>
            <a:r>
              <a:rPr lang="en-US" sz="1400"/>
              <a:t>Evolutia gradului de incasare principalele impozite locale (cladiri, teren si auto pf+ pj)</a:t>
            </a:r>
          </a:p>
        </c:rich>
      </c:tx>
      <c:layout>
        <c:manualLayout>
          <c:xMode val="edge"/>
          <c:yMode val="edge"/>
          <c:x val="0.14869855363824203"/>
          <c:y val="4.065040650406504E-2"/>
        </c:manualLayout>
      </c:layout>
      <c:overlay val="0"/>
      <c:spPr>
        <a:noFill/>
        <a:ln w="25400">
          <a:noFill/>
        </a:ln>
      </c:spPr>
    </c:title>
    <c:autoTitleDeleted val="0"/>
    <c:plotArea>
      <c:layout>
        <c:manualLayout>
          <c:layoutTarget val="inner"/>
          <c:xMode val="edge"/>
          <c:yMode val="edge"/>
          <c:x val="3.8314319602788263E-2"/>
          <c:y val="0.32926959980627463"/>
          <c:w val="0.91571223850663952"/>
          <c:h val="0.50000198489100967"/>
        </c:manualLayout>
      </c:layout>
      <c:lineChart>
        <c:grouping val="standard"/>
        <c:varyColors val="0"/>
        <c:ser>
          <c:idx val="0"/>
          <c:order val="0"/>
          <c:spPr>
            <a:ln w="38100">
              <a:solidFill>
                <a:srgbClr val="000080"/>
              </a:solidFill>
              <a:prstDash val="solid"/>
            </a:ln>
          </c:spPr>
          <c:marker>
            <c:symbol val="diamond"/>
            <c:size val="9"/>
            <c:spPr>
              <a:solidFill>
                <a:srgbClr val="000080"/>
              </a:solidFill>
              <a:ln>
                <a:solidFill>
                  <a:srgbClr val="000080"/>
                </a:solidFill>
                <a:prstDash val="solid"/>
              </a:ln>
            </c:spPr>
          </c:marker>
          <c:dPt>
            <c:idx val="3"/>
            <c:marker>
              <c:spPr>
                <a:solidFill>
                  <a:srgbClr val="333399"/>
                </a:solidFill>
                <a:ln>
                  <a:solidFill>
                    <a:srgbClr val="333399"/>
                  </a:solidFill>
                  <a:prstDash val="solid"/>
                </a:ln>
              </c:spPr>
            </c:marker>
            <c:bubble3D val="0"/>
            <c:extLst>
              <c:ext xmlns:c16="http://schemas.microsoft.com/office/drawing/2014/chart" uri="{C3380CC4-5D6E-409C-BE32-E72D297353CC}">
                <c16:uniqueId val="{00000000-4C81-4D7C-BA2B-6176C53DC801}"/>
              </c:ext>
            </c:extLst>
          </c:dPt>
          <c:dPt>
            <c:idx val="4"/>
            <c:marker>
              <c:spPr>
                <a:solidFill>
                  <a:srgbClr val="FF8080"/>
                </a:solidFill>
                <a:ln>
                  <a:solidFill>
                    <a:srgbClr val="FF8080"/>
                  </a:solidFill>
                  <a:prstDash val="solid"/>
                </a:ln>
              </c:spPr>
            </c:marker>
            <c:bubble3D val="0"/>
            <c:extLst>
              <c:ext xmlns:c16="http://schemas.microsoft.com/office/drawing/2014/chart" uri="{C3380CC4-5D6E-409C-BE32-E72D297353CC}">
                <c16:uniqueId val="{00000001-4C81-4D7C-BA2B-6176C53DC801}"/>
              </c:ext>
            </c:extLst>
          </c:dPt>
          <c:dLbls>
            <c:spPr>
              <a:noFill/>
              <a:ln w="25400">
                <a:noFill/>
              </a:ln>
            </c:spPr>
            <c:txPr>
              <a:bodyPr/>
              <a:lstStyle/>
              <a:p>
                <a:pPr>
                  <a:defRPr sz="1400" b="1" i="0" u="none" strike="noStrike" baseline="0">
                    <a:solidFill>
                      <a:srgbClr val="000000"/>
                    </a:solidFill>
                    <a:latin typeface="Arial"/>
                    <a:ea typeface="Arial"/>
                    <a:cs typeface="Arial"/>
                  </a:defRPr>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'[2 analiza fiscalitate 2021.xls]creante'!$D$83:$H$83</c:f>
              <c:strCache>
                <c:ptCount val="5"/>
                <c:pt idx="0">
                  <c:v>2017</c:v>
                </c:pt>
                <c:pt idx="1">
                  <c:v>2018</c:v>
                </c:pt>
                <c:pt idx="2">
                  <c:v>2019</c:v>
                </c:pt>
                <c:pt idx="3">
                  <c:v>2020</c:v>
                </c:pt>
                <c:pt idx="4">
                  <c:v>2021</c:v>
                </c:pt>
              </c:strCache>
            </c:strRef>
          </c:cat>
          <c:val>
            <c:numRef>
              <c:f>'[2 analiza fiscalitate 2021.xls]creante'!$D$87:$H$87</c:f>
              <c:numCache>
                <c:formatCode>0%</c:formatCode>
                <c:ptCount val="5"/>
                <c:pt idx="0">
                  <c:v>0.76500269672587162</c:v>
                </c:pt>
                <c:pt idx="1">
                  <c:v>0.78853423456947047</c:v>
                </c:pt>
                <c:pt idx="2">
                  <c:v>0.81222380502876679</c:v>
                </c:pt>
                <c:pt idx="3">
                  <c:v>0.79824708204323447</c:v>
                </c:pt>
                <c:pt idx="4">
                  <c:v>0.8400445205516639</c:v>
                </c:pt>
              </c:numCache>
            </c:numRef>
          </c:val>
          <c:smooth val="1"/>
          <c:extLst>
            <c:ext xmlns:c16="http://schemas.microsoft.com/office/drawing/2014/chart" uri="{C3380CC4-5D6E-409C-BE32-E72D297353CC}">
              <c16:uniqueId val="{00000002-4C81-4D7C-BA2B-6176C53DC801}"/>
            </c:ext>
          </c:extLst>
        </c:ser>
        <c:dLbls>
          <c:showLegendKey val="0"/>
          <c:showVal val="0"/>
          <c:showCatName val="0"/>
          <c:showSerName val="0"/>
          <c:showPercent val="0"/>
          <c:showBubbleSize val="0"/>
        </c:dLbls>
        <c:marker val="1"/>
        <c:smooth val="0"/>
        <c:axId val="243853312"/>
        <c:axId val="129152064"/>
      </c:lineChart>
      <c:catAx>
        <c:axId val="243853312"/>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1100" b="1" i="0" u="none" strike="noStrike" baseline="0">
                <a:solidFill>
                  <a:srgbClr val="000000"/>
                </a:solidFill>
                <a:latin typeface="Arial"/>
                <a:ea typeface="Arial"/>
                <a:cs typeface="Arial"/>
              </a:defRPr>
            </a:pPr>
            <a:endParaRPr lang="en-US"/>
          </a:p>
        </c:txPr>
        <c:crossAx val="129152064"/>
        <c:crosses val="autoZero"/>
        <c:auto val="1"/>
        <c:lblAlgn val="ctr"/>
        <c:lblOffset val="100"/>
        <c:tickLblSkip val="1"/>
        <c:tickMarkSkip val="1"/>
        <c:noMultiLvlLbl val="0"/>
      </c:catAx>
      <c:valAx>
        <c:axId val="129152064"/>
        <c:scaling>
          <c:orientation val="minMax"/>
        </c:scaling>
        <c:delete val="1"/>
        <c:axPos val="l"/>
        <c:numFmt formatCode="0%" sourceLinked="1"/>
        <c:majorTickMark val="out"/>
        <c:minorTickMark val="none"/>
        <c:tickLblPos val="nextTo"/>
        <c:crossAx val="243853312"/>
        <c:crosses val="autoZero"/>
        <c:crossBetween val="between"/>
      </c:valAx>
      <c:spPr>
        <a:noFill/>
        <a:ln w="25400">
          <a:noFill/>
        </a:ln>
      </c:spPr>
    </c:plotArea>
    <c:plotVisOnly val="1"/>
    <c:dispBlanksAs val="gap"/>
    <c:showDLblsOverMax val="0"/>
  </c:chart>
  <c:spPr>
    <a:noFill/>
    <a:ln w="9525">
      <a:noFill/>
    </a:ln>
  </c:spPr>
  <c:txPr>
    <a:bodyPr/>
    <a:lstStyle/>
    <a:p>
      <a:pPr>
        <a:defRPr sz="425" b="0" i="0" u="none" strike="noStrike" baseline="0">
          <a:solidFill>
            <a:srgbClr val="000000"/>
          </a:solidFill>
          <a:latin typeface="Arial"/>
          <a:ea typeface="Arial"/>
          <a:cs typeface="Arial"/>
        </a:defRPr>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b="1" i="0" u="none" strike="noStrike" baseline="0">
                <a:solidFill>
                  <a:srgbClr val="000000"/>
                </a:solidFill>
                <a:latin typeface="Arial"/>
                <a:ea typeface="Arial"/>
                <a:cs typeface="Arial"/>
              </a:defRPr>
            </a:pPr>
            <a:r>
              <a:rPr lang="en-US" sz="1200"/>
              <a:t>Evolutia gradului de incasare principalele impozite locale    (cladiri, teren si auto)</a:t>
            </a:r>
          </a:p>
        </c:rich>
      </c:tx>
      <c:layout>
        <c:manualLayout>
          <c:xMode val="edge"/>
          <c:yMode val="edge"/>
          <c:x val="0.17703392774432608"/>
          <c:y val="4.0816326530612242E-2"/>
        </c:manualLayout>
      </c:layout>
      <c:overlay val="0"/>
      <c:spPr>
        <a:noFill/>
        <a:ln w="25400">
          <a:noFill/>
        </a:ln>
      </c:spPr>
    </c:title>
    <c:autoTitleDeleted val="0"/>
    <c:plotArea>
      <c:layout>
        <c:manualLayout>
          <c:layoutTarget val="inner"/>
          <c:xMode val="edge"/>
          <c:yMode val="edge"/>
          <c:x val="9.569389168787816E-2"/>
          <c:y val="0.22040816326530618"/>
          <c:w val="0.87320676165188782"/>
          <c:h val="0.61224489795918413"/>
        </c:manualLayout>
      </c:layout>
      <c:lineChart>
        <c:grouping val="standard"/>
        <c:varyColors val="0"/>
        <c:ser>
          <c:idx val="1"/>
          <c:order val="0"/>
          <c:tx>
            <c:strRef>
              <c:f>'[2 analiza fiscalitate 2021.xls]creante'!$C$88</c:f>
              <c:strCache>
                <c:ptCount val="1"/>
                <c:pt idx="0">
                  <c:v>debite an</c:v>
                </c:pt>
              </c:strCache>
            </c:strRef>
          </c:tx>
          <c:spPr>
            <a:ln w="25400">
              <a:solidFill>
                <a:srgbClr val="FF0000"/>
              </a:solidFill>
              <a:prstDash val="solid"/>
            </a:ln>
          </c:spPr>
          <c:marker>
            <c:symbol val="square"/>
            <c:size val="7"/>
            <c:spPr>
              <a:solidFill>
                <a:srgbClr val="FF0000"/>
              </a:solidFill>
              <a:ln>
                <a:solidFill>
                  <a:srgbClr val="FF0000"/>
                </a:solidFill>
                <a:prstDash val="solid"/>
              </a:ln>
            </c:spPr>
          </c:marker>
          <c:dLbls>
            <c:dLbl>
              <c:idx val="3"/>
              <c:layout>
                <c:manualLayout>
                  <c:x val="-1.1968363546859005E-2"/>
                  <c:y val="-5.6154218967964943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91FA-474F-B0F5-A7167B02728C}"/>
                </c:ext>
              </c:extLst>
            </c:dLbl>
            <c:spPr>
              <a:noFill/>
              <a:ln w="25400">
                <a:noFill/>
              </a:ln>
            </c:spPr>
            <c:txPr>
              <a:bodyPr/>
              <a:lstStyle/>
              <a:p>
                <a:pPr>
                  <a:defRPr sz="1200" b="1" i="0" u="none" strike="noStrike" baseline="0">
                    <a:solidFill>
                      <a:srgbClr val="FF0000"/>
                    </a:solidFill>
                    <a:latin typeface="Arial"/>
                    <a:ea typeface="Arial"/>
                    <a:cs typeface="Arial"/>
                  </a:defRPr>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'[2 analiza fiscalitate 2021.xls]creante'!$D$83:$H$83</c:f>
              <c:strCache>
                <c:ptCount val="5"/>
                <c:pt idx="0">
                  <c:v>2017</c:v>
                </c:pt>
                <c:pt idx="1">
                  <c:v>2018</c:v>
                </c:pt>
                <c:pt idx="2">
                  <c:v>2019</c:v>
                </c:pt>
                <c:pt idx="3">
                  <c:v>2020</c:v>
                </c:pt>
                <c:pt idx="4">
                  <c:v>2021</c:v>
                </c:pt>
              </c:strCache>
            </c:strRef>
          </c:cat>
          <c:val>
            <c:numRef>
              <c:f>'[2 analiza fiscalitate 2021.xls]creante'!$D$88:$H$88</c:f>
              <c:numCache>
                <c:formatCode>0%</c:formatCode>
                <c:ptCount val="5"/>
                <c:pt idx="0">
                  <c:v>0.9335815273132394</c:v>
                </c:pt>
                <c:pt idx="1">
                  <c:v>0.92801790617666391</c:v>
                </c:pt>
                <c:pt idx="2">
                  <c:v>0.93526977627168495</c:v>
                </c:pt>
                <c:pt idx="3">
                  <c:v>0.91704297120204337</c:v>
                </c:pt>
                <c:pt idx="4">
                  <c:v>0.95639609883272214</c:v>
                </c:pt>
              </c:numCache>
            </c:numRef>
          </c:val>
          <c:smooth val="0"/>
          <c:extLst>
            <c:ext xmlns:c16="http://schemas.microsoft.com/office/drawing/2014/chart" uri="{C3380CC4-5D6E-409C-BE32-E72D297353CC}">
              <c16:uniqueId val="{00000001-91FA-474F-B0F5-A7167B02728C}"/>
            </c:ext>
          </c:extLst>
        </c:ser>
        <c:ser>
          <c:idx val="2"/>
          <c:order val="1"/>
          <c:tx>
            <c:strRef>
              <c:f>'[2 analiza fiscalitate 2021.xls]creante'!$C$89</c:f>
              <c:strCache>
                <c:ptCount val="1"/>
                <c:pt idx="0">
                  <c:v>ramasita</c:v>
                </c:pt>
              </c:strCache>
            </c:strRef>
          </c:tx>
          <c:spPr>
            <a:ln w="25400">
              <a:solidFill>
                <a:srgbClr val="008000"/>
              </a:solidFill>
              <a:prstDash val="solid"/>
            </a:ln>
          </c:spPr>
          <c:marker>
            <c:symbol val="triangle"/>
            <c:size val="7"/>
            <c:spPr>
              <a:solidFill>
                <a:srgbClr val="008000"/>
              </a:solidFill>
              <a:ln>
                <a:solidFill>
                  <a:srgbClr val="008000"/>
                </a:solidFill>
                <a:prstDash val="solid"/>
              </a:ln>
            </c:spPr>
          </c:marker>
          <c:dLbls>
            <c:dLbl>
              <c:idx val="0"/>
              <c:layout>
                <c:manualLayout>
                  <c:x val="-4.7389440771395737E-2"/>
                  <c:y val="-6.7896842973902805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91FA-474F-B0F5-A7167B02728C}"/>
                </c:ext>
              </c:extLst>
            </c:dLbl>
            <c:dLbl>
              <c:idx val="1"/>
              <c:layout>
                <c:manualLayout>
                  <c:x val="-4.5186305449620018E-2"/>
                  <c:y val="-6.7896842973902805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91FA-474F-B0F5-A7167B02728C}"/>
                </c:ext>
              </c:extLst>
            </c:dLbl>
            <c:dLbl>
              <c:idx val="2"/>
              <c:layout>
                <c:manualLayout>
                  <c:x val="-4.738944077139582E-2"/>
                  <c:y val="-6.7896842973902902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91FA-474F-B0F5-A7167B02728C}"/>
                </c:ext>
              </c:extLst>
            </c:dLbl>
            <c:dLbl>
              <c:idx val="3"/>
              <c:layout>
                <c:manualLayout>
                  <c:x val="-4.546122563761644E-2"/>
                  <c:y val="-6.5329162683619948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91FA-474F-B0F5-A7167B02728C}"/>
                </c:ext>
              </c:extLst>
            </c:dLbl>
            <c:dLbl>
              <c:idx val="4"/>
              <c:layout>
                <c:manualLayout>
                  <c:x val="-5.7971082374362146E-2"/>
                  <c:y val="-3.8597420012499557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91FA-474F-B0F5-A7167B02728C}"/>
                </c:ext>
              </c:extLst>
            </c:dLbl>
            <c:spPr>
              <a:noFill/>
              <a:ln w="25400">
                <a:noFill/>
              </a:ln>
            </c:spPr>
            <c:txPr>
              <a:bodyPr/>
              <a:lstStyle/>
              <a:p>
                <a:pPr>
                  <a:defRPr sz="1200" b="1" i="0" u="none" strike="noStrike" baseline="0">
                    <a:solidFill>
                      <a:srgbClr val="008000"/>
                    </a:solidFill>
                    <a:latin typeface="Arial"/>
                    <a:ea typeface="Arial"/>
                    <a:cs typeface="Arial"/>
                  </a:defRPr>
                </a:pPr>
                <a:endParaRPr lang="en-US"/>
              </a:p>
            </c:txPr>
            <c:dLblPos val="b"/>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'[2 analiza fiscalitate 2021.xls]creante'!$D$83:$H$83</c:f>
              <c:strCache>
                <c:ptCount val="5"/>
                <c:pt idx="0">
                  <c:v>2017</c:v>
                </c:pt>
                <c:pt idx="1">
                  <c:v>2018</c:v>
                </c:pt>
                <c:pt idx="2">
                  <c:v>2019</c:v>
                </c:pt>
                <c:pt idx="3">
                  <c:v>2020</c:v>
                </c:pt>
                <c:pt idx="4">
                  <c:v>2021</c:v>
                </c:pt>
              </c:strCache>
            </c:strRef>
          </c:cat>
          <c:val>
            <c:numRef>
              <c:f>'[2 analiza fiscalitate 2021.xls]creante'!$D$89:$H$89</c:f>
              <c:numCache>
                <c:formatCode>0%</c:formatCode>
                <c:ptCount val="5"/>
                <c:pt idx="0">
                  <c:v>0.3765226510273359</c:v>
                </c:pt>
                <c:pt idx="1">
                  <c:v>0.37621879596561436</c:v>
                </c:pt>
                <c:pt idx="2">
                  <c:v>0.44862792994443867</c:v>
                </c:pt>
                <c:pt idx="3">
                  <c:v>0.40766908127791157</c:v>
                </c:pt>
                <c:pt idx="4">
                  <c:v>0.48922531428070565</c:v>
                </c:pt>
              </c:numCache>
            </c:numRef>
          </c:val>
          <c:smooth val="0"/>
          <c:extLst>
            <c:ext xmlns:c16="http://schemas.microsoft.com/office/drawing/2014/chart" uri="{C3380CC4-5D6E-409C-BE32-E72D297353CC}">
              <c16:uniqueId val="{00000007-91FA-474F-B0F5-A7167B02728C}"/>
            </c:ext>
          </c:extLst>
        </c:ser>
        <c:ser>
          <c:idx val="3"/>
          <c:order val="2"/>
          <c:tx>
            <c:strRef>
              <c:f>'[2 analiza fiscalitate 2021.xls]creante'!$C$90</c:f>
              <c:strCache>
                <c:ptCount val="1"/>
                <c:pt idx="0">
                  <c:v>majorari</c:v>
                </c:pt>
              </c:strCache>
            </c:strRef>
          </c:tx>
          <c:spPr>
            <a:ln w="25400">
              <a:solidFill>
                <a:srgbClr val="333399"/>
              </a:solidFill>
              <a:prstDash val="solid"/>
            </a:ln>
          </c:spPr>
          <c:marker>
            <c:symbol val="x"/>
            <c:size val="7"/>
            <c:spPr>
              <a:noFill/>
              <a:ln>
                <a:solidFill>
                  <a:srgbClr val="333399"/>
                </a:solidFill>
                <a:prstDash val="solid"/>
              </a:ln>
            </c:spPr>
          </c:marker>
          <c:dLbls>
            <c:dLbl>
              <c:idx val="0"/>
              <c:layout>
                <c:manualLayout>
                  <c:x val="-4.7389440771395737E-2"/>
                  <c:y val="-4.9727484269478754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91FA-474F-B0F5-A7167B02728C}"/>
                </c:ext>
              </c:extLst>
            </c:dLbl>
            <c:dLbl>
              <c:idx val="1"/>
              <c:layout>
                <c:manualLayout>
                  <c:x val="-4.5186305449620018E-2"/>
                  <c:y val="-4.9727484269478844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91FA-474F-B0F5-A7167B02728C}"/>
                </c:ext>
              </c:extLst>
            </c:dLbl>
            <c:spPr>
              <a:noFill/>
              <a:ln w="25400">
                <a:noFill/>
              </a:ln>
            </c:spPr>
            <c:txPr>
              <a:bodyPr/>
              <a:lstStyle/>
              <a:p>
                <a:pPr>
                  <a:defRPr sz="1100" b="1" i="0" u="none" strike="noStrike" baseline="0">
                    <a:solidFill>
                      <a:srgbClr val="333399"/>
                    </a:solidFill>
                    <a:latin typeface="Arial"/>
                    <a:ea typeface="Arial"/>
                    <a:cs typeface="Arial"/>
                  </a:defRPr>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'[2 analiza fiscalitate 2021.xls]creante'!$D$83:$H$83</c:f>
              <c:strCache>
                <c:ptCount val="5"/>
                <c:pt idx="0">
                  <c:v>2017</c:v>
                </c:pt>
                <c:pt idx="1">
                  <c:v>2018</c:v>
                </c:pt>
                <c:pt idx="2">
                  <c:v>2019</c:v>
                </c:pt>
                <c:pt idx="3">
                  <c:v>2020</c:v>
                </c:pt>
                <c:pt idx="4">
                  <c:v>2021</c:v>
                </c:pt>
              </c:strCache>
            </c:strRef>
          </c:cat>
          <c:val>
            <c:numRef>
              <c:f>'[2 analiza fiscalitate 2021.xls]creante'!$D$90:$H$90</c:f>
              <c:numCache>
                <c:formatCode>0%</c:formatCode>
                <c:ptCount val="5"/>
                <c:pt idx="0">
                  <c:v>0.20543730365989507</c:v>
                </c:pt>
                <c:pt idx="1">
                  <c:v>0.20230551965405266</c:v>
                </c:pt>
                <c:pt idx="2">
                  <c:v>0.22235425909260242</c:v>
                </c:pt>
                <c:pt idx="3">
                  <c:v>0.19263868120948197</c:v>
                </c:pt>
                <c:pt idx="4">
                  <c:v>0.21739513810689692</c:v>
                </c:pt>
              </c:numCache>
            </c:numRef>
          </c:val>
          <c:smooth val="0"/>
          <c:extLst>
            <c:ext xmlns:c16="http://schemas.microsoft.com/office/drawing/2014/chart" uri="{C3380CC4-5D6E-409C-BE32-E72D297353CC}">
              <c16:uniqueId val="{0000000A-91FA-474F-B0F5-A7167B02728C}"/>
            </c:ext>
          </c:extLst>
        </c:ser>
        <c:dLbls>
          <c:showLegendKey val="0"/>
          <c:showVal val="0"/>
          <c:showCatName val="0"/>
          <c:showSerName val="0"/>
          <c:showPercent val="0"/>
          <c:showBubbleSize val="0"/>
        </c:dLbls>
        <c:marker val="1"/>
        <c:smooth val="0"/>
        <c:axId val="243853824"/>
        <c:axId val="129153792"/>
      </c:lineChart>
      <c:catAx>
        <c:axId val="243853824"/>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1100" b="1" i="0" u="none" strike="noStrike" baseline="0">
                <a:solidFill>
                  <a:srgbClr val="000000"/>
                </a:solidFill>
                <a:latin typeface="Arial"/>
                <a:ea typeface="Arial"/>
                <a:cs typeface="Arial"/>
              </a:defRPr>
            </a:pPr>
            <a:endParaRPr lang="en-US"/>
          </a:p>
        </c:txPr>
        <c:crossAx val="129153792"/>
        <c:crosses val="autoZero"/>
        <c:auto val="1"/>
        <c:lblAlgn val="ctr"/>
        <c:lblOffset val="100"/>
        <c:tickLblSkip val="1"/>
        <c:tickMarkSkip val="1"/>
        <c:noMultiLvlLbl val="0"/>
      </c:catAx>
      <c:valAx>
        <c:axId val="129153792"/>
        <c:scaling>
          <c:orientation val="minMax"/>
          <c:min val="0.15000000000000002"/>
        </c:scaling>
        <c:delete val="0"/>
        <c:axPos val="l"/>
        <c:numFmt formatCode="0%" sourceLinked="1"/>
        <c:majorTickMark val="out"/>
        <c:minorTickMark val="none"/>
        <c:tickLblPos val="nextTo"/>
        <c:spPr>
          <a:ln w="3175">
            <a:solidFill>
              <a:srgbClr val="000000"/>
            </a:solidFill>
            <a:prstDash val="solid"/>
          </a:ln>
        </c:spPr>
        <c:txPr>
          <a:bodyPr rot="0" vert="horz"/>
          <a:lstStyle/>
          <a:p>
            <a:pPr>
              <a:defRPr sz="1000" b="0" i="0" u="none" strike="noStrike" baseline="0">
                <a:solidFill>
                  <a:srgbClr val="000000"/>
                </a:solidFill>
                <a:latin typeface="Arial"/>
                <a:ea typeface="Arial"/>
                <a:cs typeface="Arial"/>
              </a:defRPr>
            </a:pPr>
            <a:endParaRPr lang="en-US"/>
          </a:p>
        </c:txPr>
        <c:crossAx val="243853824"/>
        <c:crosses val="autoZero"/>
        <c:crossBetween val="between"/>
      </c:valAx>
      <c:spPr>
        <a:noFill/>
        <a:ln w="25400">
          <a:noFill/>
        </a:ln>
      </c:spPr>
    </c:plotArea>
    <c:legend>
      <c:legendPos val="r"/>
      <c:layout>
        <c:manualLayout>
          <c:xMode val="edge"/>
          <c:yMode val="edge"/>
          <c:x val="0.79573986488361892"/>
          <c:y val="0.32815126177892928"/>
          <c:w val="0.19000612020678478"/>
          <c:h val="0.19425168390716521"/>
        </c:manualLayout>
      </c:layout>
      <c:overlay val="0"/>
      <c:spPr>
        <a:noFill/>
        <a:ln w="3175">
          <a:noFill/>
          <a:prstDash val="solid"/>
        </a:ln>
      </c:spPr>
      <c:txPr>
        <a:bodyPr/>
        <a:lstStyle/>
        <a:p>
          <a:pPr>
            <a:defRPr sz="1050" b="0" i="0" u="none" strike="noStrike" baseline="0">
              <a:solidFill>
                <a:srgbClr val="000000"/>
              </a:solidFill>
              <a:latin typeface="Arial"/>
              <a:ea typeface="Arial"/>
              <a:cs typeface="Arial"/>
            </a:defRPr>
          </a:pPr>
          <a:endParaRPr lang="en-US"/>
        </a:p>
      </c:txPr>
    </c:legend>
    <c:plotVisOnly val="1"/>
    <c:dispBlanksAs val="gap"/>
    <c:showDLblsOverMax val="0"/>
  </c:chart>
  <c:spPr>
    <a:noFill/>
    <a:ln w="9525">
      <a:noFill/>
    </a:ln>
  </c:spPr>
  <c:txPr>
    <a:bodyPr/>
    <a:lstStyle/>
    <a:p>
      <a:pPr>
        <a:defRPr sz="800" b="0" i="0" u="none" strike="noStrike" baseline="0">
          <a:solidFill>
            <a:srgbClr val="000000"/>
          </a:solidFill>
          <a:latin typeface="Arial"/>
          <a:ea typeface="Arial"/>
          <a:cs typeface="Arial"/>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800" b="1" i="0" u="none" strike="noStrike" baseline="0">
                <a:solidFill>
                  <a:srgbClr val="000000"/>
                </a:solidFill>
                <a:latin typeface="Calibri"/>
                <a:ea typeface="Calibri"/>
                <a:cs typeface="Calibri"/>
              </a:defRPr>
            </a:pPr>
            <a:r>
              <a:rPr lang="en-US"/>
              <a:t>2020
</a:t>
            </a:r>
          </a:p>
        </c:rich>
      </c:tx>
      <c:layout>
        <c:manualLayout>
          <c:xMode val="edge"/>
          <c:yMode val="edge"/>
          <c:x val="8.4093448714950227E-4"/>
          <c:y val="1.1549142949310106E-2"/>
        </c:manualLayout>
      </c:layout>
      <c:overlay val="0"/>
      <c:spPr>
        <a:noFill/>
        <a:ln w="25400">
          <a:noFill/>
        </a:ln>
      </c:spPr>
    </c:title>
    <c:autoTitleDeleted val="0"/>
    <c:plotArea>
      <c:layout>
        <c:manualLayout>
          <c:layoutTarget val="inner"/>
          <c:xMode val="edge"/>
          <c:yMode val="edge"/>
          <c:x val="0.19152094004026196"/>
          <c:y val="0.30488028516086146"/>
          <c:w val="0.42930737214333564"/>
          <c:h val="0.44805441896182191"/>
        </c:manualLayout>
      </c:layout>
      <c:pieChart>
        <c:varyColors val="1"/>
        <c:ser>
          <c:idx val="0"/>
          <c:order val="0"/>
          <c:explosion val="25"/>
          <c:dPt>
            <c:idx val="0"/>
            <c:bubble3D val="0"/>
            <c:extLst>
              <c:ext xmlns:c16="http://schemas.microsoft.com/office/drawing/2014/chart" uri="{C3380CC4-5D6E-409C-BE32-E72D297353CC}">
                <c16:uniqueId val="{00000000-170D-4F49-826F-D4F47A7AB626}"/>
              </c:ext>
            </c:extLst>
          </c:dPt>
          <c:dPt>
            <c:idx val="1"/>
            <c:bubble3D val="0"/>
            <c:explosion val="3"/>
            <c:extLst>
              <c:ext xmlns:c16="http://schemas.microsoft.com/office/drawing/2014/chart" uri="{C3380CC4-5D6E-409C-BE32-E72D297353CC}">
                <c16:uniqueId val="{00000001-170D-4F49-826F-D4F47A7AB626}"/>
              </c:ext>
            </c:extLst>
          </c:dPt>
          <c:dPt>
            <c:idx val="2"/>
            <c:bubble3D val="0"/>
            <c:extLst>
              <c:ext xmlns:c16="http://schemas.microsoft.com/office/drawing/2014/chart" uri="{C3380CC4-5D6E-409C-BE32-E72D297353CC}">
                <c16:uniqueId val="{00000002-170D-4F49-826F-D4F47A7AB626}"/>
              </c:ext>
            </c:extLst>
          </c:dPt>
          <c:dPt>
            <c:idx val="3"/>
            <c:bubble3D val="0"/>
            <c:explosion val="17"/>
            <c:extLst>
              <c:ext xmlns:c16="http://schemas.microsoft.com/office/drawing/2014/chart" uri="{C3380CC4-5D6E-409C-BE32-E72D297353CC}">
                <c16:uniqueId val="{00000003-170D-4F49-826F-D4F47A7AB626}"/>
              </c:ext>
            </c:extLst>
          </c:dPt>
          <c:dPt>
            <c:idx val="4"/>
            <c:bubble3D val="0"/>
            <c:extLst>
              <c:ext xmlns:c16="http://schemas.microsoft.com/office/drawing/2014/chart" uri="{C3380CC4-5D6E-409C-BE32-E72D297353CC}">
                <c16:uniqueId val="{00000004-170D-4F49-826F-D4F47A7AB626}"/>
              </c:ext>
            </c:extLst>
          </c:dPt>
          <c:dLbls>
            <c:dLbl>
              <c:idx val="0"/>
              <c:layout>
                <c:manualLayout>
                  <c:x val="8.3113463276106775E-2"/>
                  <c:y val="-0.17493954085433644"/>
                </c:manualLayout>
              </c:layout>
              <c:dLblPos val="bestFi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0-170D-4F49-826F-D4F47A7AB626}"/>
                </c:ext>
              </c:extLst>
            </c:dLbl>
            <c:dLbl>
              <c:idx val="1"/>
              <c:layout>
                <c:manualLayout>
                  <c:x val="0.10114383456922253"/>
                  <c:y val="4.67893614826531E-2"/>
                </c:manualLayout>
              </c:layout>
              <c:spPr>
                <a:noFill/>
                <a:ln w="25400">
                  <a:noFill/>
                </a:ln>
              </c:spPr>
              <c:txPr>
                <a:bodyPr/>
                <a:lstStyle/>
                <a:p>
                  <a:pPr>
                    <a:defRPr sz="1600" b="0" i="0" u="none" strike="noStrike" baseline="0">
                      <a:solidFill>
                        <a:srgbClr val="000000"/>
                      </a:solidFill>
                      <a:latin typeface="Arial Narrow" pitchFamily="34" charset="0"/>
                      <a:ea typeface="Calibri"/>
                      <a:cs typeface="Calibri"/>
                    </a:defRPr>
                  </a:pPr>
                  <a:endParaRPr lang="en-US"/>
                </a:p>
              </c:txPr>
              <c:dLblPos val="bestFit"/>
              <c:showLegendKey val="0"/>
              <c:showVal val="1"/>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1-170D-4F49-826F-D4F47A7AB626}"/>
                </c:ext>
              </c:extLst>
            </c:dLbl>
            <c:dLbl>
              <c:idx val="2"/>
              <c:layout>
                <c:manualLayout>
                  <c:x val="7.9362979217761712E-2"/>
                  <c:y val="0.16420761269470149"/>
                </c:manualLayout>
              </c:layout>
              <c:dLblPos val="bestFi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2-170D-4F49-826F-D4F47A7AB626}"/>
                </c:ext>
              </c:extLst>
            </c:dLbl>
            <c:dLbl>
              <c:idx val="3"/>
              <c:layout>
                <c:manualLayout>
                  <c:x val="-6.3347747515167155E-2"/>
                  <c:y val="-3.6390101892285298E-3"/>
                </c:manualLayout>
              </c:layout>
              <c:dLblPos val="bestFi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3-170D-4F49-826F-D4F47A7AB626}"/>
                </c:ext>
              </c:extLst>
            </c:dLbl>
            <c:dLbl>
              <c:idx val="4"/>
              <c:layout>
                <c:manualLayout>
                  <c:x val="-5.0516940972201142E-2"/>
                  <c:y val="-3.0819803876306992E-2"/>
                </c:manualLayout>
              </c:layout>
              <c:dLblPos val="bestFi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4-170D-4F49-826F-D4F47A7AB626}"/>
                </c:ext>
              </c:extLst>
            </c:dLbl>
            <c:dLbl>
              <c:idx val="5"/>
              <c:delete val="1"/>
              <c:extLst>
                <c:ext xmlns:c15="http://schemas.microsoft.com/office/drawing/2012/chart" uri="{CE6537A1-D6FC-4f65-9D91-7224C49458BB}"/>
                <c:ext xmlns:c16="http://schemas.microsoft.com/office/drawing/2014/chart" uri="{C3380CC4-5D6E-409C-BE32-E72D297353CC}">
                  <c16:uniqueId val="{00000005-170D-4F49-826F-D4F47A7AB626}"/>
                </c:ext>
              </c:extLst>
            </c:dLbl>
            <c:numFmt formatCode="0%" sourceLinked="0"/>
            <c:spPr>
              <a:noFill/>
              <a:ln w="25400">
                <a:noFill/>
              </a:ln>
            </c:spPr>
            <c:txPr>
              <a:bodyPr/>
              <a:lstStyle/>
              <a:p>
                <a:pPr>
                  <a:defRPr sz="1600" b="0" i="0" u="none" strike="noStrike" baseline="0">
                    <a:solidFill>
                      <a:srgbClr val="000000"/>
                    </a:solidFill>
                    <a:latin typeface="Arial Narrow" pitchFamily="34" charset="0"/>
                    <a:ea typeface="Calibri"/>
                    <a:cs typeface="Calibri"/>
                  </a:defRPr>
                </a:pPr>
                <a:endParaRPr lang="en-US"/>
              </a:p>
            </c:txPr>
            <c:showLegendKey val="0"/>
            <c:showVal val="1"/>
            <c:showCatName val="1"/>
            <c:showSerName val="0"/>
            <c:showPercent val="1"/>
            <c:showBubbleSize val="0"/>
            <c:separator>
</c:separator>
            <c:showLeaderLines val="1"/>
            <c:extLst>
              <c:ext xmlns:c15="http://schemas.microsoft.com/office/drawing/2012/chart" uri="{CE6537A1-D6FC-4f65-9D91-7224C49458BB}"/>
            </c:extLst>
          </c:dLbls>
          <c:cat>
            <c:strRef>
              <c:f>'[2 analiza fiscalitate 2021.xls]modalitati de incasare'!$I$5:$I$8;'[2 analiza fiscalitate 2021.xls]modalitati de incasare'!$I$11</c:f>
              <c:strCache>
                <c:ptCount val="5"/>
                <c:pt idx="0">
                  <c:v>Posta</c:v>
                </c:pt>
                <c:pt idx="1">
                  <c:v>CEC</c:v>
                </c:pt>
                <c:pt idx="2">
                  <c:v>POS</c:v>
                </c:pt>
                <c:pt idx="3">
                  <c:v>On-line</c:v>
                </c:pt>
                <c:pt idx="4">
                  <c:v>Casierie</c:v>
                </c:pt>
              </c:strCache>
            </c:strRef>
          </c:cat>
          <c:val>
            <c:numRef>
              <c:f>'[2 analiza fiscalitate 2021.xls]modalitati de incasare'!$N$5:$N$8;'[2 analiza fiscalitate 2021.xls]modalitati de incasare'!$N$11</c:f>
              <c:numCache>
                <c:formatCode>#,##0</c:formatCode>
                <c:ptCount val="5"/>
                <c:pt idx="0">
                  <c:v>3738838.76</c:v>
                </c:pt>
                <c:pt idx="1">
                  <c:v>3509886.8699999996</c:v>
                </c:pt>
                <c:pt idx="2">
                  <c:v>13315887.810000001</c:v>
                </c:pt>
                <c:pt idx="3">
                  <c:v>59687819.260000005</c:v>
                </c:pt>
                <c:pt idx="4">
                  <c:v>39974526.149999999</c:v>
                </c:pt>
              </c:numCache>
            </c:numRef>
          </c:val>
          <c:extLst>
            <c:ext xmlns:c16="http://schemas.microsoft.com/office/drawing/2014/chart" uri="{C3380CC4-5D6E-409C-BE32-E72D297353CC}">
              <c16:uniqueId val="{00000006-170D-4F49-826F-D4F47A7AB626}"/>
            </c:ext>
          </c:extLst>
        </c:ser>
        <c:dLbls>
          <c:showLegendKey val="0"/>
          <c:showVal val="0"/>
          <c:showCatName val="0"/>
          <c:showSerName val="0"/>
          <c:showPercent val="0"/>
          <c:showBubbleSize val="0"/>
          <c:showLeaderLines val="1"/>
        </c:dLbls>
        <c:firstSliceAng val="70"/>
      </c:pieChart>
      <c:spPr>
        <a:noFill/>
        <a:ln w="25400">
          <a:noFill/>
        </a:ln>
      </c:spPr>
    </c:plotArea>
    <c:plotVisOnly val="1"/>
    <c:dispBlanksAs val="zero"/>
    <c:showDLblsOverMax val="0"/>
  </c:chart>
  <c:spPr>
    <a:ln>
      <a:noFill/>
    </a:ln>
  </c:spPr>
  <c:txPr>
    <a:bodyPr/>
    <a:lstStyle/>
    <a:p>
      <a:pPr>
        <a:defRPr sz="1000" b="0" i="0" u="none" strike="noStrike" baseline="0">
          <a:solidFill>
            <a:srgbClr val="000000"/>
          </a:solidFill>
          <a:latin typeface="Calibri"/>
          <a:ea typeface="Calibri"/>
          <a:cs typeface="Calibri"/>
        </a:defRPr>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800" b="1" i="0" u="none" strike="noStrike" baseline="0">
                <a:solidFill>
                  <a:srgbClr val="000000"/>
                </a:solidFill>
                <a:latin typeface="Calibri"/>
                <a:ea typeface="Calibri"/>
                <a:cs typeface="Calibri"/>
              </a:defRPr>
            </a:pPr>
            <a:r>
              <a:rPr lang="en-US"/>
              <a:t>2021
</a:t>
            </a:r>
          </a:p>
        </c:rich>
      </c:tx>
      <c:layout>
        <c:manualLayout>
          <c:xMode val="edge"/>
          <c:yMode val="edge"/>
          <c:x val="8.2955392700623742E-2"/>
          <c:y val="0"/>
        </c:manualLayout>
      </c:layout>
      <c:overlay val="0"/>
      <c:spPr>
        <a:noFill/>
        <a:ln w="25400">
          <a:noFill/>
        </a:ln>
      </c:spPr>
    </c:title>
    <c:autoTitleDeleted val="0"/>
    <c:plotArea>
      <c:layout>
        <c:manualLayout>
          <c:layoutTarget val="inner"/>
          <c:xMode val="edge"/>
          <c:yMode val="edge"/>
          <c:x val="0.27622348435953703"/>
          <c:y val="0.37038246856697499"/>
          <c:w val="0.42930737214333564"/>
          <c:h val="0.44805441896182191"/>
        </c:manualLayout>
      </c:layout>
      <c:pieChart>
        <c:varyColors val="1"/>
        <c:ser>
          <c:idx val="0"/>
          <c:order val="0"/>
          <c:explosion val="25"/>
          <c:dPt>
            <c:idx val="0"/>
            <c:bubble3D val="0"/>
            <c:extLst>
              <c:ext xmlns:c16="http://schemas.microsoft.com/office/drawing/2014/chart" uri="{C3380CC4-5D6E-409C-BE32-E72D297353CC}">
                <c16:uniqueId val="{00000000-38AE-4E9D-ACA1-8775631D3751}"/>
              </c:ext>
            </c:extLst>
          </c:dPt>
          <c:dPt>
            <c:idx val="1"/>
            <c:bubble3D val="0"/>
            <c:explosion val="3"/>
            <c:extLst>
              <c:ext xmlns:c16="http://schemas.microsoft.com/office/drawing/2014/chart" uri="{C3380CC4-5D6E-409C-BE32-E72D297353CC}">
                <c16:uniqueId val="{00000001-38AE-4E9D-ACA1-8775631D3751}"/>
              </c:ext>
            </c:extLst>
          </c:dPt>
          <c:dPt>
            <c:idx val="2"/>
            <c:bubble3D val="0"/>
            <c:extLst>
              <c:ext xmlns:c16="http://schemas.microsoft.com/office/drawing/2014/chart" uri="{C3380CC4-5D6E-409C-BE32-E72D297353CC}">
                <c16:uniqueId val="{00000002-38AE-4E9D-ACA1-8775631D3751}"/>
              </c:ext>
            </c:extLst>
          </c:dPt>
          <c:dPt>
            <c:idx val="3"/>
            <c:bubble3D val="0"/>
            <c:explosion val="17"/>
            <c:extLst>
              <c:ext xmlns:c16="http://schemas.microsoft.com/office/drawing/2014/chart" uri="{C3380CC4-5D6E-409C-BE32-E72D297353CC}">
                <c16:uniqueId val="{00000003-38AE-4E9D-ACA1-8775631D3751}"/>
              </c:ext>
            </c:extLst>
          </c:dPt>
          <c:dPt>
            <c:idx val="4"/>
            <c:bubble3D val="0"/>
            <c:extLst>
              <c:ext xmlns:c16="http://schemas.microsoft.com/office/drawing/2014/chart" uri="{C3380CC4-5D6E-409C-BE32-E72D297353CC}">
                <c16:uniqueId val="{00000004-38AE-4E9D-ACA1-8775631D3751}"/>
              </c:ext>
            </c:extLst>
          </c:dPt>
          <c:dLbls>
            <c:dLbl>
              <c:idx val="0"/>
              <c:layout>
                <c:manualLayout>
                  <c:x val="7.5249081162776135E-2"/>
                  <c:y val="-9.8395938680585021E-2"/>
                </c:manualLayout>
              </c:layout>
              <c:dLblPos val="bestFi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0-38AE-4E9D-ACA1-8775631D3751}"/>
                </c:ext>
              </c:extLst>
            </c:dLbl>
            <c:dLbl>
              <c:idx val="1"/>
              <c:layout>
                <c:manualLayout>
                  <c:x val="0.11207284540252141"/>
                  <c:y val="9.4096493942623982E-2"/>
                </c:manualLayout>
              </c:layout>
              <c:spPr>
                <a:noFill/>
                <a:ln w="25400">
                  <a:noFill/>
                </a:ln>
              </c:spPr>
              <c:txPr>
                <a:bodyPr/>
                <a:lstStyle/>
                <a:p>
                  <a:pPr>
                    <a:defRPr sz="1600" b="0" i="0" u="none" strike="noStrike" baseline="0">
                      <a:solidFill>
                        <a:srgbClr val="000000"/>
                      </a:solidFill>
                      <a:latin typeface="Arial Narrow" pitchFamily="34" charset="0"/>
                      <a:ea typeface="Calibri"/>
                      <a:cs typeface="Calibri"/>
                    </a:defRPr>
                  </a:pPr>
                  <a:endParaRPr lang="en-US"/>
                </a:p>
              </c:txPr>
              <c:dLblPos val="bestFit"/>
              <c:showLegendKey val="0"/>
              <c:showVal val="1"/>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1-38AE-4E9D-ACA1-8775631D3751}"/>
                </c:ext>
              </c:extLst>
            </c:dLbl>
            <c:dLbl>
              <c:idx val="2"/>
              <c:layout>
                <c:manualLayout>
                  <c:x val="6.0237296157652422E-2"/>
                  <c:y val="0.23698781647927197"/>
                </c:manualLayout>
              </c:layout>
              <c:dLblPos val="bestFi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2-38AE-4E9D-ACA1-8775631D3751}"/>
                </c:ext>
              </c:extLst>
            </c:dLbl>
            <c:dLbl>
              <c:idx val="3"/>
              <c:layout>
                <c:manualLayout>
                  <c:x val="-2.5096596531990877E-2"/>
                  <c:y val="-3.6390101892285298E-3"/>
                </c:manualLayout>
              </c:layout>
              <c:dLblPos val="bestFi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3-38AE-4E9D-ACA1-8775631D3751}"/>
                </c:ext>
              </c:extLst>
            </c:dLbl>
            <c:dLbl>
              <c:idx val="4"/>
              <c:layout>
                <c:manualLayout>
                  <c:x val="-5.0516971179573461E-2"/>
                  <c:y val="4.8803711217320557E-2"/>
                </c:manualLayout>
              </c:layout>
              <c:dLblPos val="bestFit"/>
              <c:showLegendKey val="0"/>
              <c:showVal val="1"/>
              <c:showCatName val="1"/>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4-38AE-4E9D-ACA1-8775631D3751}"/>
                </c:ext>
              </c:extLst>
            </c:dLbl>
            <c:dLbl>
              <c:idx val="5"/>
              <c:delete val="1"/>
              <c:extLst>
                <c:ext xmlns:c15="http://schemas.microsoft.com/office/drawing/2012/chart" uri="{CE6537A1-D6FC-4f65-9D91-7224C49458BB}"/>
                <c:ext xmlns:c16="http://schemas.microsoft.com/office/drawing/2014/chart" uri="{C3380CC4-5D6E-409C-BE32-E72D297353CC}">
                  <c16:uniqueId val="{00000005-38AE-4E9D-ACA1-8775631D3751}"/>
                </c:ext>
              </c:extLst>
            </c:dLbl>
            <c:numFmt formatCode="0%" sourceLinked="0"/>
            <c:spPr>
              <a:noFill/>
              <a:ln w="25400">
                <a:noFill/>
              </a:ln>
            </c:spPr>
            <c:txPr>
              <a:bodyPr/>
              <a:lstStyle/>
              <a:p>
                <a:pPr>
                  <a:defRPr sz="1600" b="0" i="0" u="none" strike="noStrike" baseline="0">
                    <a:solidFill>
                      <a:srgbClr val="000000"/>
                    </a:solidFill>
                    <a:latin typeface="Arial Narrow" pitchFamily="34" charset="0"/>
                    <a:ea typeface="Calibri"/>
                    <a:cs typeface="Calibri"/>
                  </a:defRPr>
                </a:pPr>
                <a:endParaRPr lang="en-US"/>
              </a:p>
            </c:txPr>
            <c:showLegendKey val="0"/>
            <c:showVal val="1"/>
            <c:showCatName val="1"/>
            <c:showSerName val="0"/>
            <c:showPercent val="1"/>
            <c:showBubbleSize val="0"/>
            <c:separator>
</c:separator>
            <c:showLeaderLines val="1"/>
            <c:extLst>
              <c:ext xmlns:c15="http://schemas.microsoft.com/office/drawing/2012/chart" uri="{CE6537A1-D6FC-4f65-9D91-7224C49458BB}"/>
            </c:extLst>
          </c:dLbls>
          <c:cat>
            <c:strRef>
              <c:f>'[2 analiza fiscalitate 2021.xls]modalitati de incasare'!$I$5:$I$8;'[2 analiza fiscalitate 2021.xls]modalitati de incasare'!$I$11</c:f>
              <c:strCache>
                <c:ptCount val="5"/>
                <c:pt idx="0">
                  <c:v>Posta</c:v>
                </c:pt>
                <c:pt idx="1">
                  <c:v>CEC</c:v>
                </c:pt>
                <c:pt idx="2">
                  <c:v>POS</c:v>
                </c:pt>
                <c:pt idx="3">
                  <c:v>On-line</c:v>
                </c:pt>
                <c:pt idx="4">
                  <c:v>Casierie</c:v>
                </c:pt>
              </c:strCache>
            </c:strRef>
          </c:cat>
          <c:val>
            <c:numRef>
              <c:f>'[2 analiza fiscalitate 2021.xls]modalitati de incasare'!$Q$5:$Q$8;'[2 analiza fiscalitate 2021.xls]modalitati de incasare'!$Q$11</c:f>
              <c:numCache>
                <c:formatCode>#,##0</c:formatCode>
                <c:ptCount val="5"/>
                <c:pt idx="0">
                  <c:v>3974528.15</c:v>
                </c:pt>
                <c:pt idx="1">
                  <c:v>3064417.15</c:v>
                </c:pt>
                <c:pt idx="2">
                  <c:v>16460841.699999999</c:v>
                </c:pt>
                <c:pt idx="3">
                  <c:v>71821427.579999998</c:v>
                </c:pt>
                <c:pt idx="4">
                  <c:v>43496263.789999999</c:v>
                </c:pt>
              </c:numCache>
            </c:numRef>
          </c:val>
          <c:extLst>
            <c:ext xmlns:c16="http://schemas.microsoft.com/office/drawing/2014/chart" uri="{C3380CC4-5D6E-409C-BE32-E72D297353CC}">
              <c16:uniqueId val="{00000006-38AE-4E9D-ACA1-8775631D3751}"/>
            </c:ext>
          </c:extLst>
        </c:ser>
        <c:dLbls>
          <c:showLegendKey val="0"/>
          <c:showVal val="0"/>
          <c:showCatName val="0"/>
          <c:showSerName val="0"/>
          <c:showPercent val="0"/>
          <c:showBubbleSize val="0"/>
          <c:showLeaderLines val="1"/>
        </c:dLbls>
        <c:firstSliceAng val="50"/>
      </c:pieChart>
      <c:spPr>
        <a:noFill/>
        <a:ln w="25400">
          <a:noFill/>
        </a:ln>
      </c:spPr>
    </c:plotArea>
    <c:plotVisOnly val="1"/>
    <c:dispBlanksAs val="zero"/>
    <c:showDLblsOverMax val="0"/>
  </c:chart>
  <c:spPr>
    <a:ln>
      <a:noFill/>
    </a:ln>
  </c:spPr>
  <c:txPr>
    <a:bodyPr/>
    <a:lstStyle/>
    <a:p>
      <a:pPr>
        <a:defRPr sz="1000" b="0" i="0" u="none" strike="noStrike" baseline="0">
          <a:solidFill>
            <a:srgbClr val="000000"/>
          </a:solidFill>
          <a:latin typeface="Calibri"/>
          <a:ea typeface="Calibri"/>
          <a:cs typeface="Calibri"/>
        </a:defRPr>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ro-RO"/>
              <a:t>Activitate inspecție</a:t>
            </a:r>
            <a:r>
              <a:rPr lang="ro-RO" baseline="0"/>
              <a:t> fiscală 2021 - PJ</a:t>
            </a:r>
            <a:endParaRPr lang="en-US"/>
          </a:p>
        </c:rich>
      </c:tx>
      <c:overlay val="1"/>
    </c:title>
    <c:autoTitleDeleted val="0"/>
    <c:plotArea>
      <c:layout>
        <c:manualLayout>
          <c:layoutTarget val="inner"/>
          <c:xMode val="edge"/>
          <c:yMode val="edge"/>
          <c:x val="1.902021779715108E-2"/>
          <c:y val="8.5219531464708148E-2"/>
          <c:w val="0.74462900091710937"/>
          <c:h val="0.79930202257077654"/>
        </c:manualLayout>
      </c:layout>
      <c:barChart>
        <c:barDir val="col"/>
        <c:grouping val="clustered"/>
        <c:varyColors val="0"/>
        <c:ser>
          <c:idx val="0"/>
          <c:order val="0"/>
          <c:tx>
            <c:strRef>
              <c:f>'insp si exec'!$C$29</c:f>
              <c:strCache>
                <c:ptCount val="1"/>
                <c:pt idx="0">
                  <c:v>debite constatate</c:v>
                </c:pt>
              </c:strCache>
            </c:strRef>
          </c:tx>
          <c:invertIfNegative val="0"/>
          <c:dLbls>
            <c:dLbl>
              <c:idx val="2"/>
              <c:layout>
                <c:manualLayout>
                  <c:x val="0"/>
                  <c:y val="-4.629629629629633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39C2-4E6C-AA34-62952058B39F}"/>
                </c:ext>
              </c:extLst>
            </c:dLbl>
            <c:dLbl>
              <c:idx val="3"/>
              <c:layout>
                <c:manualLayout>
                  <c:x val="-2.1872265966754157E-3"/>
                  <c:y val="-3.703703703703703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39C2-4E6C-AA34-62952058B39F}"/>
                </c:ext>
              </c:extLst>
            </c:dLbl>
            <c:dLbl>
              <c:idx val="4"/>
              <c:layout>
                <c:manualLayout>
                  <c:x val="0"/>
                  <c:y val="-1.3888888888888888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39C2-4E6C-AA34-62952058B39F}"/>
                </c:ext>
              </c:extLst>
            </c:dLbl>
            <c:spPr>
              <a:noFill/>
              <a:ln>
                <a:noFill/>
              </a:ln>
              <a:effectLst/>
            </c:spPr>
            <c:txPr>
              <a:bodyPr/>
              <a:lstStyle/>
              <a:p>
                <a:pPr>
                  <a:defRPr sz="1400"/>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'insp si exec'!$B$30:$B$34</c:f>
              <c:numCache>
                <c:formatCode>General</c:formatCode>
                <c:ptCount val="5"/>
                <c:pt idx="0">
                  <c:v>2017</c:v>
                </c:pt>
                <c:pt idx="1">
                  <c:v>2018</c:v>
                </c:pt>
                <c:pt idx="2">
                  <c:v>2019</c:v>
                </c:pt>
                <c:pt idx="3">
                  <c:v>2020</c:v>
                </c:pt>
                <c:pt idx="4">
                  <c:v>2021</c:v>
                </c:pt>
              </c:numCache>
            </c:numRef>
          </c:cat>
          <c:val>
            <c:numRef>
              <c:f>'insp si exec'!$C$30:$C$34</c:f>
              <c:numCache>
                <c:formatCode>#,##0</c:formatCode>
                <c:ptCount val="5"/>
                <c:pt idx="0">
                  <c:v>1116408</c:v>
                </c:pt>
                <c:pt idx="1">
                  <c:v>469480</c:v>
                </c:pt>
                <c:pt idx="2">
                  <c:v>658997</c:v>
                </c:pt>
                <c:pt idx="3">
                  <c:v>364814</c:v>
                </c:pt>
                <c:pt idx="4">
                  <c:v>405033</c:v>
                </c:pt>
              </c:numCache>
            </c:numRef>
          </c:val>
          <c:extLst>
            <c:ext xmlns:c16="http://schemas.microsoft.com/office/drawing/2014/chart" uri="{C3380CC4-5D6E-409C-BE32-E72D297353CC}">
              <c16:uniqueId val="{00000003-39C2-4E6C-AA34-62952058B39F}"/>
            </c:ext>
          </c:extLst>
        </c:ser>
        <c:ser>
          <c:idx val="1"/>
          <c:order val="1"/>
          <c:tx>
            <c:strRef>
              <c:f>'insp si exec'!$D$29</c:f>
              <c:strCache>
                <c:ptCount val="1"/>
                <c:pt idx="0">
                  <c:v>sume incasate</c:v>
                </c:pt>
              </c:strCache>
            </c:strRef>
          </c:tx>
          <c:invertIfNegative val="0"/>
          <c:dLbls>
            <c:dLbl>
              <c:idx val="0"/>
              <c:layout>
                <c:manualLayout>
                  <c:x val="2.1872265966754154E-2"/>
                  <c:y val="-5.5555555555555552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39C2-4E6C-AA34-62952058B39F}"/>
                </c:ext>
              </c:extLst>
            </c:dLbl>
            <c:dLbl>
              <c:idx val="3"/>
              <c:layout>
                <c:manualLayout>
                  <c:x val="2.4059492563429572E-2"/>
                  <c:y val="9.2592592592592587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39C2-4E6C-AA34-62952058B39F}"/>
                </c:ext>
              </c:extLst>
            </c:dLbl>
            <c:dLbl>
              <c:idx val="4"/>
              <c:layout>
                <c:manualLayout>
                  <c:x val="2.4059492563429572E-2"/>
                  <c:y val="4.6296296296296294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39C2-4E6C-AA34-62952058B39F}"/>
                </c:ext>
              </c:extLst>
            </c:dLbl>
            <c:spPr>
              <a:noFill/>
              <a:ln>
                <a:noFill/>
              </a:ln>
              <a:effectLst/>
            </c:spPr>
            <c:txPr>
              <a:bodyPr/>
              <a:lstStyle/>
              <a:p>
                <a:pPr>
                  <a:defRPr sz="1200"/>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'insp si exec'!$B$30:$B$34</c:f>
              <c:numCache>
                <c:formatCode>General</c:formatCode>
                <c:ptCount val="5"/>
                <c:pt idx="0">
                  <c:v>2017</c:v>
                </c:pt>
                <c:pt idx="1">
                  <c:v>2018</c:v>
                </c:pt>
                <c:pt idx="2">
                  <c:v>2019</c:v>
                </c:pt>
                <c:pt idx="3">
                  <c:v>2020</c:v>
                </c:pt>
                <c:pt idx="4">
                  <c:v>2021</c:v>
                </c:pt>
              </c:numCache>
            </c:numRef>
          </c:cat>
          <c:val>
            <c:numRef>
              <c:f>'insp si exec'!$D$30:$D$34</c:f>
              <c:numCache>
                <c:formatCode>#,##0</c:formatCode>
                <c:ptCount val="5"/>
                <c:pt idx="0">
                  <c:v>294735</c:v>
                </c:pt>
                <c:pt idx="1">
                  <c:v>965195</c:v>
                </c:pt>
                <c:pt idx="2">
                  <c:v>645715</c:v>
                </c:pt>
                <c:pt idx="3">
                  <c:v>349501</c:v>
                </c:pt>
                <c:pt idx="4">
                  <c:v>343309</c:v>
                </c:pt>
              </c:numCache>
            </c:numRef>
          </c:val>
          <c:extLst>
            <c:ext xmlns:c16="http://schemas.microsoft.com/office/drawing/2014/chart" uri="{C3380CC4-5D6E-409C-BE32-E72D297353CC}">
              <c16:uniqueId val="{00000007-39C2-4E6C-AA34-62952058B39F}"/>
            </c:ext>
          </c:extLst>
        </c:ser>
        <c:ser>
          <c:idx val="2"/>
          <c:order val="2"/>
          <c:tx>
            <c:strRef>
              <c:f>'insp si exec'!$E$29</c:f>
              <c:strCache>
                <c:ptCount val="1"/>
                <c:pt idx="0">
                  <c:v>valoare contestatii</c:v>
                </c:pt>
              </c:strCache>
            </c:strRef>
          </c:tx>
          <c:invertIfNegative val="0"/>
          <c:dLbls>
            <c:dLbl>
              <c:idx val="2"/>
              <c:layout>
                <c:manualLayout>
                  <c:x val="2.1872265966754074E-2"/>
                  <c:y val="-4.6296296296297144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39C2-4E6C-AA34-62952058B39F}"/>
                </c:ext>
              </c:extLst>
            </c:dLbl>
            <c:spPr>
              <a:noFill/>
              <a:ln>
                <a:noFill/>
              </a:ln>
              <a:effectLst/>
            </c:spPr>
            <c:txPr>
              <a:bodyPr/>
              <a:lstStyle/>
              <a:p>
                <a:pPr>
                  <a:defRPr sz="1200"/>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'insp si exec'!$B$30:$B$34</c:f>
              <c:numCache>
                <c:formatCode>General</c:formatCode>
                <c:ptCount val="5"/>
                <c:pt idx="0">
                  <c:v>2017</c:v>
                </c:pt>
                <c:pt idx="1">
                  <c:v>2018</c:v>
                </c:pt>
                <c:pt idx="2">
                  <c:v>2019</c:v>
                </c:pt>
                <c:pt idx="3">
                  <c:v>2020</c:v>
                </c:pt>
                <c:pt idx="4">
                  <c:v>2021</c:v>
                </c:pt>
              </c:numCache>
            </c:numRef>
          </c:cat>
          <c:val>
            <c:numRef>
              <c:f>'insp si exec'!$E$30:$E$34</c:f>
              <c:numCache>
                <c:formatCode>General</c:formatCode>
                <c:ptCount val="5"/>
                <c:pt idx="0" formatCode="#,##0">
                  <c:v>240817</c:v>
                </c:pt>
                <c:pt idx="2" formatCode="#,##0">
                  <c:v>67083</c:v>
                </c:pt>
              </c:numCache>
            </c:numRef>
          </c:val>
          <c:extLst>
            <c:ext xmlns:c16="http://schemas.microsoft.com/office/drawing/2014/chart" uri="{C3380CC4-5D6E-409C-BE32-E72D297353CC}">
              <c16:uniqueId val="{00000009-39C2-4E6C-AA34-62952058B39F}"/>
            </c:ext>
          </c:extLst>
        </c:ser>
        <c:dLbls>
          <c:showLegendKey val="0"/>
          <c:showVal val="0"/>
          <c:showCatName val="0"/>
          <c:showSerName val="0"/>
          <c:showPercent val="0"/>
          <c:showBubbleSize val="0"/>
        </c:dLbls>
        <c:gapWidth val="150"/>
        <c:axId val="244229632"/>
        <c:axId val="243036672"/>
      </c:barChart>
      <c:catAx>
        <c:axId val="244229632"/>
        <c:scaling>
          <c:orientation val="minMax"/>
        </c:scaling>
        <c:delete val="0"/>
        <c:axPos val="b"/>
        <c:numFmt formatCode="General" sourceLinked="1"/>
        <c:majorTickMark val="out"/>
        <c:minorTickMark val="none"/>
        <c:tickLblPos val="nextTo"/>
        <c:txPr>
          <a:bodyPr/>
          <a:lstStyle/>
          <a:p>
            <a:pPr>
              <a:defRPr sz="1200" b="1"/>
            </a:pPr>
            <a:endParaRPr lang="en-US"/>
          </a:p>
        </c:txPr>
        <c:crossAx val="243036672"/>
        <c:crosses val="autoZero"/>
        <c:auto val="1"/>
        <c:lblAlgn val="ctr"/>
        <c:lblOffset val="100"/>
        <c:noMultiLvlLbl val="0"/>
      </c:catAx>
      <c:valAx>
        <c:axId val="243036672"/>
        <c:scaling>
          <c:orientation val="minMax"/>
        </c:scaling>
        <c:delete val="1"/>
        <c:axPos val="l"/>
        <c:numFmt formatCode="#,##0" sourceLinked="1"/>
        <c:majorTickMark val="out"/>
        <c:minorTickMark val="none"/>
        <c:tickLblPos val="nextTo"/>
        <c:crossAx val="244229632"/>
        <c:crosses val="autoZero"/>
        <c:crossBetween val="between"/>
      </c:valAx>
    </c:plotArea>
    <c:legend>
      <c:legendPos val="r"/>
      <c:overlay val="0"/>
      <c:txPr>
        <a:bodyPr/>
        <a:lstStyle/>
        <a:p>
          <a:pPr>
            <a:defRPr sz="1200"/>
          </a:pPr>
          <a:endParaRPr lang="en-US"/>
        </a:p>
      </c:txPr>
    </c:legend>
    <c:plotVisOnly val="1"/>
    <c:dispBlanksAs val="gap"/>
    <c:showDLblsOverMax val="0"/>
  </c:chart>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b="1" i="0" u="none" strike="noStrike" baseline="0">
                <a:solidFill>
                  <a:srgbClr val="333333"/>
                </a:solidFill>
                <a:latin typeface="Calibri"/>
                <a:ea typeface="Calibri"/>
                <a:cs typeface="Calibri"/>
              </a:defRPr>
            </a:pPr>
            <a:r>
              <a:rPr lang="en-US" b="1"/>
              <a:t>Popriri, sechestre și dosare de insolvabilitate</a:t>
            </a:r>
          </a:p>
        </c:rich>
      </c:tx>
      <c:layout>
        <c:manualLayout>
          <c:xMode val="edge"/>
          <c:yMode val="edge"/>
          <c:x val="0.32189482777865308"/>
          <c:y val="3.1510790690182054E-2"/>
        </c:manualLayout>
      </c:layout>
      <c:overlay val="0"/>
      <c:spPr>
        <a:noFill/>
        <a:ln w="25400">
          <a:noFill/>
        </a:ln>
      </c:spPr>
    </c:title>
    <c:autoTitleDeleted val="0"/>
    <c:plotArea>
      <c:layout>
        <c:manualLayout>
          <c:layoutTarget val="inner"/>
          <c:xMode val="edge"/>
          <c:yMode val="edge"/>
          <c:x val="3.5171862509992005E-2"/>
          <c:y val="0.14165963431786216"/>
          <c:w val="0.92965627498001602"/>
          <c:h val="0.60239697885865529"/>
        </c:manualLayout>
      </c:layout>
      <c:barChart>
        <c:barDir val="col"/>
        <c:grouping val="clustered"/>
        <c:varyColors val="0"/>
        <c:ser>
          <c:idx val="2"/>
          <c:order val="0"/>
          <c:tx>
            <c:strRef>
              <c:f>'insp si exec'!$D$11</c:f>
              <c:strCache>
                <c:ptCount val="1"/>
                <c:pt idx="0">
                  <c:v>popriri</c:v>
                </c:pt>
              </c:strCache>
            </c:strRef>
          </c:tx>
          <c:spPr>
            <a:solidFill>
              <a:srgbClr val="9BBB59"/>
            </a:solidFill>
            <a:ln w="25400">
              <a:noFill/>
            </a:ln>
          </c:spPr>
          <c:invertIfNegative val="0"/>
          <c:dLbls>
            <c:dLbl>
              <c:idx val="4"/>
              <c:layout>
                <c:manualLayout>
                  <c:x val="-4.9211143507282232E-3"/>
                  <c:y val="-4.6296111720212189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341F-4899-BABD-F036BF809346}"/>
                </c:ext>
              </c:extLst>
            </c:dLbl>
            <c:spPr>
              <a:noFill/>
              <a:ln w="25400">
                <a:noFill/>
              </a:ln>
            </c:spPr>
            <c:txPr>
              <a:bodyPr/>
              <a:lstStyle/>
              <a:p>
                <a:pPr>
                  <a:defRPr sz="1600" b="0" i="0" u="none" strike="noStrike" baseline="0">
                    <a:solidFill>
                      <a:srgbClr val="333333"/>
                    </a:solidFill>
                    <a:latin typeface="Calibri"/>
                    <a:ea typeface="Calibri"/>
                    <a:cs typeface="Calibri"/>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'insp si exec'!$A$12:$A$16</c:f>
              <c:numCache>
                <c:formatCode>General</c:formatCode>
                <c:ptCount val="5"/>
                <c:pt idx="0">
                  <c:v>2017</c:v>
                </c:pt>
                <c:pt idx="1">
                  <c:v>2018</c:v>
                </c:pt>
                <c:pt idx="2">
                  <c:v>2019</c:v>
                </c:pt>
                <c:pt idx="3">
                  <c:v>2020</c:v>
                </c:pt>
                <c:pt idx="4">
                  <c:v>2021</c:v>
                </c:pt>
              </c:numCache>
            </c:numRef>
          </c:cat>
          <c:val>
            <c:numRef>
              <c:f>'insp si exec'!$D$12:$D$16</c:f>
              <c:numCache>
                <c:formatCode>#,##0</c:formatCode>
                <c:ptCount val="5"/>
                <c:pt idx="0">
                  <c:v>8997</c:v>
                </c:pt>
                <c:pt idx="1">
                  <c:v>9101</c:v>
                </c:pt>
                <c:pt idx="2">
                  <c:v>5074</c:v>
                </c:pt>
                <c:pt idx="3">
                  <c:v>1605</c:v>
                </c:pt>
                <c:pt idx="4">
                  <c:v>4784</c:v>
                </c:pt>
              </c:numCache>
            </c:numRef>
          </c:val>
          <c:extLst>
            <c:ext xmlns:c16="http://schemas.microsoft.com/office/drawing/2014/chart" uri="{C3380CC4-5D6E-409C-BE32-E72D297353CC}">
              <c16:uniqueId val="{00000001-341F-4899-BABD-F036BF809346}"/>
            </c:ext>
          </c:extLst>
        </c:ser>
        <c:ser>
          <c:idx val="0"/>
          <c:order val="1"/>
          <c:tx>
            <c:strRef>
              <c:f>'insp si exec'!$E$11</c:f>
              <c:strCache>
                <c:ptCount val="1"/>
                <c:pt idx="0">
                  <c:v>nr sechestre instituite</c:v>
                </c:pt>
              </c:strCache>
            </c:strRef>
          </c:tx>
          <c:invertIfNegative val="0"/>
          <c:dLbls>
            <c:spPr>
              <a:noFill/>
              <a:ln w="25400">
                <a:noFill/>
              </a:ln>
            </c:spPr>
            <c:txPr>
              <a:bodyPr/>
              <a:lstStyle/>
              <a:p>
                <a:pPr>
                  <a:defRPr sz="1600" b="0" i="0" u="none" strike="noStrike" baseline="0">
                    <a:solidFill>
                      <a:srgbClr val="000000"/>
                    </a:solidFill>
                    <a:latin typeface="Calibri"/>
                    <a:ea typeface="Calibri"/>
                    <a:cs typeface="Calibri"/>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'insp si exec'!$A$12:$A$16</c:f>
              <c:numCache>
                <c:formatCode>General</c:formatCode>
                <c:ptCount val="5"/>
                <c:pt idx="0">
                  <c:v>2017</c:v>
                </c:pt>
                <c:pt idx="1">
                  <c:v>2018</c:v>
                </c:pt>
                <c:pt idx="2">
                  <c:v>2019</c:v>
                </c:pt>
                <c:pt idx="3">
                  <c:v>2020</c:v>
                </c:pt>
                <c:pt idx="4">
                  <c:v>2021</c:v>
                </c:pt>
              </c:numCache>
            </c:numRef>
          </c:cat>
          <c:val>
            <c:numRef>
              <c:f>'insp si exec'!$E$12:$E$16</c:f>
              <c:numCache>
                <c:formatCode>#,##0</c:formatCode>
                <c:ptCount val="5"/>
                <c:pt idx="0">
                  <c:v>1472</c:v>
                </c:pt>
                <c:pt idx="1">
                  <c:v>425</c:v>
                </c:pt>
                <c:pt idx="2">
                  <c:v>1542</c:v>
                </c:pt>
                <c:pt idx="3">
                  <c:v>174</c:v>
                </c:pt>
                <c:pt idx="4">
                  <c:v>372</c:v>
                </c:pt>
              </c:numCache>
            </c:numRef>
          </c:val>
          <c:extLst>
            <c:ext xmlns:c16="http://schemas.microsoft.com/office/drawing/2014/chart" uri="{C3380CC4-5D6E-409C-BE32-E72D297353CC}">
              <c16:uniqueId val="{00000002-341F-4899-BABD-F036BF809346}"/>
            </c:ext>
          </c:extLst>
        </c:ser>
        <c:ser>
          <c:idx val="3"/>
          <c:order val="2"/>
          <c:tx>
            <c:strRef>
              <c:f>'insp si exec'!$F$11</c:f>
              <c:strCache>
                <c:ptCount val="1"/>
                <c:pt idx="0">
                  <c:v>dosare de insolvabilitate</c:v>
                </c:pt>
              </c:strCache>
            </c:strRef>
          </c:tx>
          <c:invertIfNegative val="0"/>
          <c:dLbls>
            <c:dLbl>
              <c:idx val="0"/>
              <c:layout>
                <c:manualLayout>
                  <c:x val="1.7738359201773808E-2"/>
                  <c:y val="0"/>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341F-4899-BABD-F036BF809346}"/>
                </c:ext>
              </c:extLst>
            </c:dLbl>
            <c:dLbl>
              <c:idx val="1"/>
              <c:layout>
                <c:manualLayout>
                  <c:x val="8.869179600886918E-3"/>
                  <c:y val="-1.0313992431813665E-16"/>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341F-4899-BABD-F036BF809346}"/>
                </c:ext>
              </c:extLst>
            </c:dLbl>
            <c:dLbl>
              <c:idx val="4"/>
              <c:layout>
                <c:manualLayout>
                  <c:x val="-1.0839983176673342E-16"/>
                  <c:y val="-1.6877637130801686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341F-4899-BABD-F036BF809346}"/>
                </c:ext>
              </c:extLst>
            </c:dLbl>
            <c:spPr>
              <a:noFill/>
              <a:ln w="25400">
                <a:noFill/>
              </a:ln>
            </c:spPr>
            <c:txPr>
              <a:bodyPr/>
              <a:lstStyle/>
              <a:p>
                <a:pPr>
                  <a:defRPr sz="1600" b="0" i="0" u="none" strike="noStrike" baseline="0">
                    <a:solidFill>
                      <a:srgbClr val="000000"/>
                    </a:solidFill>
                    <a:latin typeface="Calibri"/>
                    <a:ea typeface="Calibri"/>
                    <a:cs typeface="Calibri"/>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'insp si exec'!$A$12:$A$16</c:f>
              <c:numCache>
                <c:formatCode>General</c:formatCode>
                <c:ptCount val="5"/>
                <c:pt idx="0">
                  <c:v>2017</c:v>
                </c:pt>
                <c:pt idx="1">
                  <c:v>2018</c:v>
                </c:pt>
                <c:pt idx="2">
                  <c:v>2019</c:v>
                </c:pt>
                <c:pt idx="3">
                  <c:v>2020</c:v>
                </c:pt>
                <c:pt idx="4">
                  <c:v>2021</c:v>
                </c:pt>
              </c:numCache>
            </c:numRef>
          </c:cat>
          <c:val>
            <c:numRef>
              <c:f>'insp si exec'!$F$12:$F$16</c:f>
              <c:numCache>
                <c:formatCode>#,##0</c:formatCode>
                <c:ptCount val="5"/>
                <c:pt idx="0">
                  <c:v>399</c:v>
                </c:pt>
                <c:pt idx="1">
                  <c:v>327</c:v>
                </c:pt>
                <c:pt idx="2">
                  <c:v>946</c:v>
                </c:pt>
                <c:pt idx="3">
                  <c:v>1365</c:v>
                </c:pt>
                <c:pt idx="4">
                  <c:v>1806</c:v>
                </c:pt>
              </c:numCache>
            </c:numRef>
          </c:val>
          <c:extLst>
            <c:ext xmlns:c16="http://schemas.microsoft.com/office/drawing/2014/chart" uri="{C3380CC4-5D6E-409C-BE32-E72D297353CC}">
              <c16:uniqueId val="{00000006-341F-4899-BABD-F036BF809346}"/>
            </c:ext>
          </c:extLst>
        </c:ser>
        <c:dLbls>
          <c:showLegendKey val="0"/>
          <c:showVal val="0"/>
          <c:showCatName val="0"/>
          <c:showSerName val="0"/>
          <c:showPercent val="0"/>
          <c:showBubbleSize val="0"/>
        </c:dLbls>
        <c:gapWidth val="219"/>
        <c:overlap val="-27"/>
        <c:axId val="244075520"/>
        <c:axId val="243038976"/>
      </c:barChart>
      <c:catAx>
        <c:axId val="2440755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0" vert="horz"/>
          <a:lstStyle/>
          <a:p>
            <a:pPr>
              <a:defRPr sz="1200" b="1" i="0" u="none" strike="noStrike" baseline="0">
                <a:solidFill>
                  <a:srgbClr val="333333"/>
                </a:solidFill>
                <a:latin typeface="Calibri"/>
                <a:ea typeface="Calibri"/>
                <a:cs typeface="Calibri"/>
              </a:defRPr>
            </a:pPr>
            <a:endParaRPr lang="en-US"/>
          </a:p>
        </c:txPr>
        <c:crossAx val="243038976"/>
        <c:crosses val="autoZero"/>
        <c:auto val="1"/>
        <c:lblAlgn val="ctr"/>
        <c:lblOffset val="100"/>
        <c:noMultiLvlLbl val="0"/>
      </c:catAx>
      <c:valAx>
        <c:axId val="243038976"/>
        <c:scaling>
          <c:orientation val="minMax"/>
        </c:scaling>
        <c:delete val="1"/>
        <c:axPos val="l"/>
        <c:numFmt formatCode="#,##0" sourceLinked="1"/>
        <c:majorTickMark val="out"/>
        <c:minorTickMark val="none"/>
        <c:tickLblPos val="nextTo"/>
        <c:crossAx val="244075520"/>
        <c:crosses val="autoZero"/>
        <c:crossBetween val="between"/>
      </c:valAx>
      <c:spPr>
        <a:noFill/>
        <a:ln w="25400">
          <a:noFill/>
        </a:ln>
      </c:spPr>
    </c:plotArea>
    <c:legend>
      <c:legendPos val="r"/>
      <c:layout>
        <c:manualLayout>
          <c:xMode val="edge"/>
          <c:yMode val="edge"/>
          <c:x val="5.3193118147465614E-2"/>
          <c:y val="0.86322125043815778"/>
          <c:w val="0.89010000744587781"/>
          <c:h val="9.4465533013585068E-2"/>
        </c:manualLayout>
      </c:layout>
      <c:overlay val="0"/>
      <c:spPr>
        <a:noFill/>
        <a:ln w="25400">
          <a:noFill/>
        </a:ln>
      </c:spPr>
      <c:txPr>
        <a:bodyPr/>
        <a:lstStyle/>
        <a:p>
          <a:pPr>
            <a:defRPr sz="1400" b="0" i="0" u="none" strike="noStrike" baseline="0">
              <a:solidFill>
                <a:srgbClr val="333333"/>
              </a:solidFill>
              <a:latin typeface="Calibri"/>
              <a:ea typeface="Calibri"/>
              <a:cs typeface="Calibri"/>
            </a:defRPr>
          </a:pPr>
          <a:endParaRPr lang="en-US"/>
        </a:p>
      </c:txPr>
    </c:legend>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sz="1000" b="0" i="0" u="none" strike="noStrike" baseline="0">
          <a:solidFill>
            <a:srgbClr val="000000"/>
          </a:solidFill>
          <a:latin typeface="Calibri"/>
          <a:ea typeface="Calibri"/>
          <a:cs typeface="Calibri"/>
        </a:defRPr>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600" b="1" i="0" u="none" strike="noStrike" baseline="0">
                <a:solidFill>
                  <a:srgbClr val="333333"/>
                </a:solidFill>
                <a:latin typeface="Calibri"/>
                <a:ea typeface="Calibri"/>
                <a:cs typeface="Calibri"/>
              </a:defRPr>
            </a:pPr>
            <a:r>
              <a:rPr lang="en-US" sz="1600" b="1"/>
              <a:t>Încasari din activitatea de executare</a:t>
            </a:r>
          </a:p>
        </c:rich>
      </c:tx>
      <c:layout>
        <c:manualLayout>
          <c:xMode val="edge"/>
          <c:yMode val="edge"/>
          <c:x val="0.26412816397154754"/>
          <c:y val="7.2863865820464391E-2"/>
        </c:manualLayout>
      </c:layout>
      <c:overlay val="0"/>
      <c:spPr>
        <a:noFill/>
        <a:ln w="25400">
          <a:noFill/>
        </a:ln>
      </c:spPr>
    </c:title>
    <c:autoTitleDeleted val="0"/>
    <c:plotArea>
      <c:layout>
        <c:manualLayout>
          <c:layoutTarget val="inner"/>
          <c:xMode val="edge"/>
          <c:yMode val="edge"/>
          <c:x val="6.6925594974785452E-2"/>
          <c:y val="0.260280701754386"/>
          <c:w val="0.89187590315255527"/>
          <c:h val="0.57692443707694441"/>
        </c:manualLayout>
      </c:layout>
      <c:barChart>
        <c:barDir val="col"/>
        <c:grouping val="clustered"/>
        <c:varyColors val="0"/>
        <c:ser>
          <c:idx val="1"/>
          <c:order val="0"/>
          <c:tx>
            <c:strRef>
              <c:f>'[2 analiza fiscalitate 2021.xls]insp si exec'!$B$11</c:f>
              <c:strCache>
                <c:ptCount val="1"/>
                <c:pt idx="0">
                  <c:v>incasari din executarea silita</c:v>
                </c:pt>
              </c:strCache>
            </c:strRef>
          </c:tx>
          <c:spPr>
            <a:solidFill>
              <a:srgbClr val="C0504D"/>
            </a:solidFill>
            <a:ln w="25400">
              <a:noFill/>
            </a:ln>
          </c:spPr>
          <c:invertIfNegative val="0"/>
          <c:dLbls>
            <c:dLbl>
              <c:idx val="1"/>
              <c:layout>
                <c:manualLayout>
                  <c:x val="3.7453183520598909E-3"/>
                  <c:y val="-3.2163371136050507E-17"/>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47E2-407B-A101-6E4ECE3841DE}"/>
                </c:ext>
              </c:extLst>
            </c:dLbl>
            <c:dLbl>
              <c:idx val="2"/>
              <c:layout>
                <c:manualLayout>
                  <c:x val="-1.4981273408239701E-2"/>
                  <c:y val="-6.7750677506775376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47E2-407B-A101-6E4ECE3841DE}"/>
                </c:ext>
              </c:extLst>
            </c:dLbl>
            <c:dLbl>
              <c:idx val="3"/>
              <c:layout>
                <c:manualLayout>
                  <c:x val="3.7453183520598566E-3"/>
                  <c:y val="0"/>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47E2-407B-A101-6E4ECE3841DE}"/>
                </c:ext>
              </c:extLst>
            </c:dLbl>
            <c:spPr>
              <a:noFill/>
              <a:ln w="25400">
                <a:noFill/>
              </a:ln>
            </c:spPr>
            <c:txPr>
              <a:bodyPr/>
              <a:lstStyle/>
              <a:p>
                <a:pPr>
                  <a:defRPr sz="1600" b="1" i="0" u="none" strike="noStrike" baseline="0">
                    <a:solidFill>
                      <a:srgbClr val="333333"/>
                    </a:solidFill>
                    <a:latin typeface="Calibri"/>
                    <a:ea typeface="Calibri"/>
                    <a:cs typeface="Calibri"/>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'[2 analiza fiscalitate 2021.xls]insp si exec'!$A$12:$A$16</c:f>
              <c:numCache>
                <c:formatCode>General</c:formatCode>
                <c:ptCount val="5"/>
                <c:pt idx="0">
                  <c:v>2017</c:v>
                </c:pt>
                <c:pt idx="1">
                  <c:v>2018</c:v>
                </c:pt>
                <c:pt idx="2">
                  <c:v>2019</c:v>
                </c:pt>
                <c:pt idx="3">
                  <c:v>2020</c:v>
                </c:pt>
                <c:pt idx="4">
                  <c:v>2021</c:v>
                </c:pt>
              </c:numCache>
            </c:numRef>
          </c:cat>
          <c:val>
            <c:numRef>
              <c:f>'[2 analiza fiscalitate 2021.xls]insp si exec'!$B$12:$B$16</c:f>
              <c:numCache>
                <c:formatCode>#,##0</c:formatCode>
                <c:ptCount val="5"/>
                <c:pt idx="0">
                  <c:v>17295246</c:v>
                </c:pt>
                <c:pt idx="1">
                  <c:v>23068894</c:v>
                </c:pt>
                <c:pt idx="2">
                  <c:v>22899246</c:v>
                </c:pt>
                <c:pt idx="3">
                  <c:v>10384792</c:v>
                </c:pt>
                <c:pt idx="4">
                  <c:v>24053086.969999999</c:v>
                </c:pt>
              </c:numCache>
            </c:numRef>
          </c:val>
          <c:extLst>
            <c:ext xmlns:c16="http://schemas.microsoft.com/office/drawing/2014/chart" uri="{C3380CC4-5D6E-409C-BE32-E72D297353CC}">
              <c16:uniqueId val="{00000003-47E2-407B-A101-6E4ECE3841DE}"/>
            </c:ext>
          </c:extLst>
        </c:ser>
        <c:dLbls>
          <c:showLegendKey val="0"/>
          <c:showVal val="0"/>
          <c:showCatName val="0"/>
          <c:showSerName val="0"/>
          <c:showPercent val="0"/>
          <c:showBubbleSize val="0"/>
        </c:dLbls>
        <c:gapWidth val="219"/>
        <c:overlap val="-27"/>
        <c:axId val="244183040"/>
        <c:axId val="244335168"/>
      </c:barChart>
      <c:catAx>
        <c:axId val="2441830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0" vert="horz"/>
          <a:lstStyle/>
          <a:p>
            <a:pPr>
              <a:defRPr sz="1400" b="1" i="0" u="none" strike="noStrike" baseline="0">
                <a:solidFill>
                  <a:srgbClr val="333333"/>
                </a:solidFill>
                <a:latin typeface="Calibri"/>
                <a:ea typeface="Calibri"/>
                <a:cs typeface="Calibri"/>
              </a:defRPr>
            </a:pPr>
            <a:endParaRPr lang="en-US"/>
          </a:p>
        </c:txPr>
        <c:crossAx val="244335168"/>
        <c:crosses val="autoZero"/>
        <c:auto val="1"/>
        <c:lblAlgn val="ctr"/>
        <c:lblOffset val="100"/>
        <c:noMultiLvlLbl val="0"/>
      </c:catAx>
      <c:valAx>
        <c:axId val="244335168"/>
        <c:scaling>
          <c:orientation val="minMax"/>
          <c:min val="5000000"/>
        </c:scaling>
        <c:delete val="1"/>
        <c:axPos val="l"/>
        <c:numFmt formatCode="#,##0" sourceLinked="1"/>
        <c:majorTickMark val="out"/>
        <c:minorTickMark val="none"/>
        <c:tickLblPos val="nextTo"/>
        <c:crossAx val="244183040"/>
        <c:crosses val="autoZero"/>
        <c:crossBetween val="between"/>
      </c:valAx>
      <c:spPr>
        <a:noFill/>
        <a:ln w="25400">
          <a:noFill/>
        </a:ln>
      </c:spPr>
    </c:plotArea>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sz="1000" b="0" i="0" u="none" strike="noStrike" baseline="0">
          <a:solidFill>
            <a:srgbClr val="000000"/>
          </a:solidFill>
          <a:latin typeface="Calibri"/>
          <a:ea typeface="Calibri"/>
          <a:cs typeface="Calibri"/>
        </a:defRPr>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6919072615923016E-2"/>
          <c:y val="0.12124914828021352"/>
          <c:w val="0.94862401574803146"/>
          <c:h val="0.64185847549033093"/>
        </c:manualLayout>
      </c:layout>
      <c:barChart>
        <c:barDir val="col"/>
        <c:grouping val="clustered"/>
        <c:varyColors val="0"/>
        <c:ser>
          <c:idx val="0"/>
          <c:order val="0"/>
          <c:tx>
            <c:strRef>
              <c:f>'[2 analiza fiscalitate 2021.xls]statistica nr pf, pj'!$A$74</c:f>
              <c:strCache>
                <c:ptCount val="1"/>
                <c:pt idx="0">
                  <c:v>Total persoane fizice</c:v>
                </c:pt>
              </c:strCache>
            </c:strRef>
          </c:tx>
          <c:invertIfNegative val="0"/>
          <c:dLbls>
            <c:numFmt formatCode="#,##0" sourceLinked="0"/>
            <c:spPr>
              <a:noFill/>
              <a:ln w="25400">
                <a:noFill/>
              </a:ln>
            </c:spPr>
            <c:txPr>
              <a:bodyPr/>
              <a:lstStyle/>
              <a:p>
                <a:pPr>
                  <a:defRPr sz="1600" b="1" i="0" u="none" strike="noStrike" baseline="0">
                    <a:solidFill>
                      <a:srgbClr val="000000"/>
                    </a:solidFill>
                    <a:latin typeface="Calibri"/>
                    <a:ea typeface="Calibri"/>
                    <a:cs typeface="Calibri"/>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'[2 analiza fiscalitate 2021.xls]statistica nr pf, pj'!$B$73:$D$73</c:f>
              <c:numCache>
                <c:formatCode>General</c:formatCode>
                <c:ptCount val="3"/>
                <c:pt idx="0">
                  <c:v>2019</c:v>
                </c:pt>
                <c:pt idx="1">
                  <c:v>2020</c:v>
                </c:pt>
                <c:pt idx="2">
                  <c:v>2021</c:v>
                </c:pt>
              </c:numCache>
            </c:numRef>
          </c:cat>
          <c:val>
            <c:numRef>
              <c:f>'[2 analiza fiscalitate 2021.xls]statistica nr pf, pj'!$B$74:$D$74</c:f>
              <c:numCache>
                <c:formatCode>#,##0;[Red]#,##0</c:formatCode>
                <c:ptCount val="3"/>
                <c:pt idx="0">
                  <c:v>144546</c:v>
                </c:pt>
                <c:pt idx="1">
                  <c:v>140840</c:v>
                </c:pt>
                <c:pt idx="2">
                  <c:v>143295</c:v>
                </c:pt>
              </c:numCache>
            </c:numRef>
          </c:val>
          <c:extLst>
            <c:ext xmlns:c16="http://schemas.microsoft.com/office/drawing/2014/chart" uri="{C3380CC4-5D6E-409C-BE32-E72D297353CC}">
              <c16:uniqueId val="{00000000-3BF3-4C4A-9AB4-14F9853439EB}"/>
            </c:ext>
          </c:extLst>
        </c:ser>
        <c:ser>
          <c:idx val="1"/>
          <c:order val="1"/>
          <c:tx>
            <c:strRef>
              <c:f>'[2 analiza fiscalitate 2021.xls]statistica nr pf, pj'!$A$75</c:f>
              <c:strCache>
                <c:ptCount val="1"/>
                <c:pt idx="0">
                  <c:v>Persoane fizice cu restante</c:v>
                </c:pt>
              </c:strCache>
            </c:strRef>
          </c:tx>
          <c:invertIfNegative val="0"/>
          <c:dLbls>
            <c:dLbl>
              <c:idx val="0"/>
              <c:layout>
                <c:manualLayout>
                  <c:x val="1.5011654717757273E-2"/>
                  <c:y val="0"/>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3BF3-4C4A-9AB4-14F9853439EB}"/>
                </c:ext>
              </c:extLst>
            </c:dLbl>
            <c:dLbl>
              <c:idx val="1"/>
              <c:layout>
                <c:manualLayout>
                  <c:x val="2.2517482076635877E-2"/>
                  <c:y val="0"/>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3BF3-4C4A-9AB4-14F9853439EB}"/>
                </c:ext>
              </c:extLst>
            </c:dLbl>
            <c:dLbl>
              <c:idx val="2"/>
              <c:layout>
                <c:manualLayout>
                  <c:x val="1.75135971707167E-2"/>
                  <c:y val="0"/>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3BF3-4C4A-9AB4-14F9853439EB}"/>
                </c:ext>
              </c:extLst>
            </c:dLbl>
            <c:numFmt formatCode="#,##0" sourceLinked="0"/>
            <c:spPr>
              <a:noFill/>
              <a:ln w="25400">
                <a:noFill/>
              </a:ln>
            </c:spPr>
            <c:txPr>
              <a:bodyPr/>
              <a:lstStyle/>
              <a:p>
                <a:pPr>
                  <a:defRPr sz="1600" b="1" i="0" u="none" strike="noStrike" baseline="0">
                    <a:solidFill>
                      <a:srgbClr val="000000"/>
                    </a:solidFill>
                    <a:latin typeface="Calibri"/>
                    <a:ea typeface="Calibri"/>
                    <a:cs typeface="Calibri"/>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'[2 analiza fiscalitate 2021.xls]statistica nr pf, pj'!$B$73:$D$73</c:f>
              <c:numCache>
                <c:formatCode>General</c:formatCode>
                <c:ptCount val="3"/>
                <c:pt idx="0">
                  <c:v>2019</c:v>
                </c:pt>
                <c:pt idx="1">
                  <c:v>2020</c:v>
                </c:pt>
                <c:pt idx="2">
                  <c:v>2021</c:v>
                </c:pt>
              </c:numCache>
            </c:numRef>
          </c:cat>
          <c:val>
            <c:numRef>
              <c:f>'[2 analiza fiscalitate 2021.xls]statistica nr pf, pj'!$B$75:$D$75</c:f>
              <c:numCache>
                <c:formatCode>#,##0</c:formatCode>
                <c:ptCount val="3"/>
                <c:pt idx="0">
                  <c:v>20616</c:v>
                </c:pt>
                <c:pt idx="1">
                  <c:v>20832</c:v>
                </c:pt>
                <c:pt idx="2">
                  <c:v>15033</c:v>
                </c:pt>
              </c:numCache>
            </c:numRef>
          </c:val>
          <c:extLst>
            <c:ext xmlns:c16="http://schemas.microsoft.com/office/drawing/2014/chart" uri="{C3380CC4-5D6E-409C-BE32-E72D297353CC}">
              <c16:uniqueId val="{00000004-3BF3-4C4A-9AB4-14F9853439EB}"/>
            </c:ext>
          </c:extLst>
        </c:ser>
        <c:dLbls>
          <c:showLegendKey val="0"/>
          <c:showVal val="0"/>
          <c:showCatName val="0"/>
          <c:showSerName val="0"/>
          <c:showPercent val="0"/>
          <c:showBubbleSize val="0"/>
        </c:dLbls>
        <c:gapWidth val="150"/>
        <c:axId val="244430336"/>
        <c:axId val="244338624"/>
      </c:barChart>
      <c:catAx>
        <c:axId val="244430336"/>
        <c:scaling>
          <c:orientation val="minMax"/>
        </c:scaling>
        <c:delete val="0"/>
        <c:axPos val="b"/>
        <c:numFmt formatCode="General" sourceLinked="1"/>
        <c:majorTickMark val="out"/>
        <c:minorTickMark val="none"/>
        <c:tickLblPos val="nextTo"/>
        <c:txPr>
          <a:bodyPr rot="0" vert="horz"/>
          <a:lstStyle/>
          <a:p>
            <a:pPr>
              <a:defRPr sz="1400" b="1" i="0" u="none" strike="noStrike" baseline="0">
                <a:solidFill>
                  <a:srgbClr val="000000"/>
                </a:solidFill>
                <a:latin typeface="Calibri"/>
                <a:ea typeface="Calibri"/>
                <a:cs typeface="Calibri"/>
              </a:defRPr>
            </a:pPr>
            <a:endParaRPr lang="en-US"/>
          </a:p>
        </c:txPr>
        <c:crossAx val="244338624"/>
        <c:crosses val="autoZero"/>
        <c:auto val="1"/>
        <c:lblAlgn val="ctr"/>
        <c:lblOffset val="100"/>
        <c:noMultiLvlLbl val="0"/>
      </c:catAx>
      <c:valAx>
        <c:axId val="244338624"/>
        <c:scaling>
          <c:orientation val="minMax"/>
        </c:scaling>
        <c:delete val="1"/>
        <c:axPos val="l"/>
        <c:numFmt formatCode="#,##0;[Red]#,##0" sourceLinked="1"/>
        <c:majorTickMark val="out"/>
        <c:minorTickMark val="none"/>
        <c:tickLblPos val="nextTo"/>
        <c:crossAx val="244430336"/>
        <c:crosses val="autoZero"/>
        <c:crossBetween val="between"/>
      </c:valAx>
    </c:plotArea>
    <c:legend>
      <c:legendPos val="r"/>
      <c:layout>
        <c:manualLayout>
          <c:xMode val="edge"/>
          <c:yMode val="edge"/>
          <c:x val="3.2849716393987774E-2"/>
          <c:y val="0.89624998854188631"/>
          <c:w val="0.89309236175091644"/>
          <c:h val="7.9627900159748438E-2"/>
        </c:manualLayout>
      </c:layout>
      <c:overlay val="0"/>
      <c:txPr>
        <a:bodyPr/>
        <a:lstStyle/>
        <a:p>
          <a:pPr>
            <a:defRPr sz="1285" b="0" i="0" u="none" strike="noStrike" baseline="0">
              <a:solidFill>
                <a:srgbClr val="000000"/>
              </a:solidFill>
              <a:latin typeface="Calibri"/>
              <a:ea typeface="Calibri"/>
              <a:cs typeface="Calibri"/>
            </a:defRPr>
          </a:pPr>
          <a:endParaRPr lang="en-US"/>
        </a:p>
      </c:txPr>
    </c:legend>
    <c:plotVisOnly val="1"/>
    <c:dispBlanksAs val="gap"/>
    <c:showDLblsOverMax val="0"/>
  </c:chart>
  <c:spPr>
    <a:ln>
      <a:noFill/>
    </a:ln>
  </c:spPr>
  <c:txPr>
    <a:bodyPr/>
    <a:lstStyle/>
    <a:p>
      <a:pPr>
        <a:defRPr sz="1000" b="0" i="0" u="none" strike="noStrike" baseline="0">
          <a:solidFill>
            <a:srgbClr val="000000"/>
          </a:solidFill>
          <a:latin typeface="Calibri"/>
          <a:ea typeface="Calibri"/>
          <a:cs typeface="Calibri"/>
        </a:defRPr>
      </a:pPr>
      <a:endParaRPr lang="en-US"/>
    </a:p>
  </c:txPr>
  <c:externalData r:id="rId1">
    <c:autoUpdate val="0"/>
  </c:externalData>
  <c:userShapes r:id="rId2"/>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141294838145229E-2"/>
          <c:y val="4.8641295362974651E-2"/>
          <c:w val="0.94862401574803179"/>
          <c:h val="0.7105552117922872"/>
        </c:manualLayout>
      </c:layout>
      <c:barChart>
        <c:barDir val="col"/>
        <c:grouping val="clustered"/>
        <c:varyColors val="0"/>
        <c:ser>
          <c:idx val="0"/>
          <c:order val="0"/>
          <c:tx>
            <c:strRef>
              <c:f>'[2 analiza fiscalitate 2021.xls]statistica nr pf, pj'!$A$77</c:f>
              <c:strCache>
                <c:ptCount val="1"/>
                <c:pt idx="0">
                  <c:v>Total persoane juridice</c:v>
                </c:pt>
              </c:strCache>
            </c:strRef>
          </c:tx>
          <c:invertIfNegative val="0"/>
          <c:dLbls>
            <c:numFmt formatCode="#,##0" sourceLinked="0"/>
            <c:spPr>
              <a:noFill/>
              <a:ln w="25400">
                <a:noFill/>
              </a:ln>
            </c:spPr>
            <c:txPr>
              <a:bodyPr/>
              <a:lstStyle/>
              <a:p>
                <a:pPr>
                  <a:defRPr sz="1600" b="1" i="0" u="none" strike="noStrike" baseline="0">
                    <a:solidFill>
                      <a:srgbClr val="000000"/>
                    </a:solidFill>
                    <a:latin typeface="Calibri"/>
                    <a:ea typeface="Calibri"/>
                    <a:cs typeface="Calibri"/>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'[2 analiza fiscalitate 2021.xls]statistica nr pf, pj'!$B$76:$D$76</c:f>
              <c:numCache>
                <c:formatCode>General</c:formatCode>
                <c:ptCount val="3"/>
                <c:pt idx="0">
                  <c:v>2019</c:v>
                </c:pt>
                <c:pt idx="1">
                  <c:v>2020</c:v>
                </c:pt>
                <c:pt idx="2">
                  <c:v>2021</c:v>
                </c:pt>
              </c:numCache>
            </c:numRef>
          </c:cat>
          <c:val>
            <c:numRef>
              <c:f>'[2 analiza fiscalitate 2021.xls]statistica nr pf, pj'!$B$77:$D$77</c:f>
              <c:numCache>
                <c:formatCode>#,##0;[Red]#,##0</c:formatCode>
                <c:ptCount val="3"/>
                <c:pt idx="0">
                  <c:v>13319</c:v>
                </c:pt>
                <c:pt idx="1">
                  <c:v>13127</c:v>
                </c:pt>
                <c:pt idx="2">
                  <c:v>13441</c:v>
                </c:pt>
              </c:numCache>
            </c:numRef>
          </c:val>
          <c:extLst>
            <c:ext xmlns:c16="http://schemas.microsoft.com/office/drawing/2014/chart" uri="{C3380CC4-5D6E-409C-BE32-E72D297353CC}">
              <c16:uniqueId val="{00000000-9E42-4DB7-9600-07DCE21D7DB5}"/>
            </c:ext>
          </c:extLst>
        </c:ser>
        <c:ser>
          <c:idx val="1"/>
          <c:order val="1"/>
          <c:tx>
            <c:strRef>
              <c:f>'[2 analiza fiscalitate 2021.xls]statistica nr pf, pj'!$A$78</c:f>
              <c:strCache>
                <c:ptCount val="1"/>
                <c:pt idx="0">
                  <c:v>Persoane juridice cu restante</c:v>
                </c:pt>
              </c:strCache>
            </c:strRef>
          </c:tx>
          <c:invertIfNegative val="0"/>
          <c:dLbls>
            <c:dLbl>
              <c:idx val="0"/>
              <c:layout>
                <c:manualLayout>
                  <c:x val="1.0927624065639742E-2"/>
                  <c:y val="-3.9729837107668588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9E42-4DB7-9600-07DCE21D7DB5}"/>
                </c:ext>
              </c:extLst>
            </c:dLbl>
            <c:dLbl>
              <c:idx val="1"/>
              <c:layout>
                <c:manualLayout>
                  <c:x val="3.0050966180509293E-2"/>
                  <c:y val="3.9729837107667131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9E42-4DB7-9600-07DCE21D7DB5}"/>
                </c:ext>
              </c:extLst>
            </c:dLbl>
            <c:dLbl>
              <c:idx val="2"/>
              <c:layout>
                <c:manualLayout>
                  <c:x val="3.0050966180509193E-2"/>
                  <c:y val="-1.589193484306714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9E42-4DB7-9600-07DCE21D7DB5}"/>
                </c:ext>
              </c:extLst>
            </c:dLbl>
            <c:numFmt formatCode="#,##0" sourceLinked="0"/>
            <c:spPr>
              <a:noFill/>
              <a:ln w="25400">
                <a:noFill/>
              </a:ln>
            </c:spPr>
            <c:txPr>
              <a:bodyPr/>
              <a:lstStyle/>
              <a:p>
                <a:pPr>
                  <a:defRPr sz="1600" b="1" i="0" u="none" strike="noStrike" baseline="0">
                    <a:solidFill>
                      <a:srgbClr val="000000"/>
                    </a:solidFill>
                    <a:latin typeface="Calibri"/>
                    <a:ea typeface="Calibri"/>
                    <a:cs typeface="Calibri"/>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'[2 analiza fiscalitate 2021.xls]statistica nr pf, pj'!$B$76:$D$76</c:f>
              <c:numCache>
                <c:formatCode>General</c:formatCode>
                <c:ptCount val="3"/>
                <c:pt idx="0">
                  <c:v>2019</c:v>
                </c:pt>
                <c:pt idx="1">
                  <c:v>2020</c:v>
                </c:pt>
                <c:pt idx="2">
                  <c:v>2021</c:v>
                </c:pt>
              </c:numCache>
            </c:numRef>
          </c:cat>
          <c:val>
            <c:numRef>
              <c:f>'[2 analiza fiscalitate 2021.xls]statistica nr pf, pj'!$B$78:$D$78</c:f>
              <c:numCache>
                <c:formatCode>#,##0</c:formatCode>
                <c:ptCount val="3"/>
                <c:pt idx="0">
                  <c:v>2226</c:v>
                </c:pt>
                <c:pt idx="1">
                  <c:v>2480</c:v>
                </c:pt>
                <c:pt idx="2">
                  <c:v>2020</c:v>
                </c:pt>
              </c:numCache>
            </c:numRef>
          </c:val>
          <c:extLst>
            <c:ext xmlns:c16="http://schemas.microsoft.com/office/drawing/2014/chart" uri="{C3380CC4-5D6E-409C-BE32-E72D297353CC}">
              <c16:uniqueId val="{00000004-9E42-4DB7-9600-07DCE21D7DB5}"/>
            </c:ext>
          </c:extLst>
        </c:ser>
        <c:dLbls>
          <c:showLegendKey val="0"/>
          <c:showVal val="0"/>
          <c:showCatName val="0"/>
          <c:showSerName val="0"/>
          <c:showPercent val="0"/>
          <c:showBubbleSize val="0"/>
        </c:dLbls>
        <c:gapWidth val="150"/>
        <c:axId val="244430848"/>
        <c:axId val="244340352"/>
      </c:barChart>
      <c:catAx>
        <c:axId val="244430848"/>
        <c:scaling>
          <c:orientation val="minMax"/>
        </c:scaling>
        <c:delete val="0"/>
        <c:axPos val="b"/>
        <c:numFmt formatCode="General" sourceLinked="1"/>
        <c:majorTickMark val="out"/>
        <c:minorTickMark val="none"/>
        <c:tickLblPos val="nextTo"/>
        <c:txPr>
          <a:bodyPr rot="0" vert="horz"/>
          <a:lstStyle/>
          <a:p>
            <a:pPr>
              <a:defRPr sz="1400" b="1" i="0" u="none" strike="noStrike" baseline="0">
                <a:solidFill>
                  <a:srgbClr val="000000"/>
                </a:solidFill>
                <a:latin typeface="Calibri"/>
                <a:ea typeface="Calibri"/>
                <a:cs typeface="Calibri"/>
              </a:defRPr>
            </a:pPr>
            <a:endParaRPr lang="en-US"/>
          </a:p>
        </c:txPr>
        <c:crossAx val="244340352"/>
        <c:crosses val="autoZero"/>
        <c:auto val="1"/>
        <c:lblAlgn val="ctr"/>
        <c:lblOffset val="100"/>
        <c:noMultiLvlLbl val="0"/>
      </c:catAx>
      <c:valAx>
        <c:axId val="244340352"/>
        <c:scaling>
          <c:orientation val="minMax"/>
        </c:scaling>
        <c:delete val="1"/>
        <c:axPos val="l"/>
        <c:numFmt formatCode="#,##0;[Red]#,##0" sourceLinked="1"/>
        <c:majorTickMark val="out"/>
        <c:minorTickMark val="none"/>
        <c:tickLblPos val="nextTo"/>
        <c:crossAx val="244430848"/>
        <c:crosses val="autoZero"/>
        <c:crossBetween val="between"/>
      </c:valAx>
      <c:spPr>
        <a:ln>
          <a:noFill/>
        </a:ln>
      </c:spPr>
    </c:plotArea>
    <c:legend>
      <c:legendPos val="r"/>
      <c:layout>
        <c:manualLayout>
          <c:xMode val="edge"/>
          <c:yMode val="edge"/>
          <c:x val="5.5293990507771756E-2"/>
          <c:y val="0.87772566625662607"/>
          <c:w val="0.90524161602723474"/>
          <c:h val="0.10312077499736318"/>
        </c:manualLayout>
      </c:layout>
      <c:overlay val="0"/>
      <c:txPr>
        <a:bodyPr/>
        <a:lstStyle/>
        <a:p>
          <a:pPr>
            <a:defRPr sz="1285" b="0" i="0" u="none" strike="noStrike" baseline="0">
              <a:solidFill>
                <a:srgbClr val="000000"/>
              </a:solidFill>
              <a:latin typeface="Calibri"/>
              <a:ea typeface="Calibri"/>
              <a:cs typeface="Calibri"/>
            </a:defRPr>
          </a:pPr>
          <a:endParaRPr lang="en-US"/>
        </a:p>
      </c:txPr>
    </c:legend>
    <c:plotVisOnly val="1"/>
    <c:dispBlanksAs val="gap"/>
    <c:showDLblsOverMax val="0"/>
  </c:chart>
  <c:spPr>
    <a:ln>
      <a:noFill/>
    </a:ln>
  </c:spPr>
  <c:txPr>
    <a:bodyPr/>
    <a:lstStyle/>
    <a:p>
      <a:pPr>
        <a:defRPr sz="1000" b="0" i="0" u="none" strike="noStrike" baseline="0">
          <a:solidFill>
            <a:srgbClr val="000000"/>
          </a:solidFill>
          <a:latin typeface="Calibri"/>
          <a:ea typeface="Calibri"/>
          <a:cs typeface="Calibri"/>
        </a:defRPr>
      </a:pPr>
      <a:endParaRPr lang="en-US"/>
    </a:p>
  </c:txPr>
  <c:externalData r:id="rId1">
    <c:autoUpdate val="0"/>
  </c:externalData>
  <c:userShapes r:id="rId2"/>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800" b="1" i="0" u="none" strike="noStrike" baseline="0">
                <a:solidFill>
                  <a:srgbClr val="000000"/>
                </a:solidFill>
                <a:latin typeface="Calibri"/>
                <a:ea typeface="Calibri"/>
                <a:cs typeface="Calibri"/>
              </a:defRPr>
            </a:pPr>
            <a:r>
              <a:rPr lang="vi-VN"/>
              <a:t>Număr tranzacții/an</a:t>
            </a:r>
          </a:p>
        </c:rich>
      </c:tx>
      <c:layout>
        <c:manualLayout>
          <c:xMode val="edge"/>
          <c:yMode val="edge"/>
          <c:x val="1.525769114926208E-2"/>
          <c:y val="2.3148067403626665E-2"/>
        </c:manualLayout>
      </c:layout>
      <c:overlay val="1"/>
    </c:title>
    <c:autoTitleDeleted val="0"/>
    <c:plotArea>
      <c:layout/>
      <c:barChart>
        <c:barDir val="col"/>
        <c:grouping val="clustered"/>
        <c:varyColors val="0"/>
        <c:ser>
          <c:idx val="1"/>
          <c:order val="0"/>
          <c:invertIfNegative val="0"/>
          <c:dLbls>
            <c:spPr>
              <a:noFill/>
              <a:ln>
                <a:noFill/>
              </a:ln>
              <a:effectLst/>
            </c:spPr>
            <c:txPr>
              <a:bodyPr/>
              <a:lstStyle/>
              <a:p>
                <a:pPr>
                  <a:defRPr sz="1600" b="1" i="0" u="none" strike="noStrike" baseline="0">
                    <a:solidFill>
                      <a:srgbClr val="FFFFFF"/>
                    </a:solidFill>
                    <a:latin typeface="Arial Narrow" pitchFamily="34" charset="0"/>
                    <a:ea typeface="Calibri"/>
                    <a:cs typeface="Calibri"/>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'[2 analiza fiscalitate 2021.xls]volum tranzactii'!$B$6:$G$6</c:f>
              <c:numCache>
                <c:formatCode>General</c:formatCode>
                <c:ptCount val="6"/>
                <c:pt idx="0">
                  <c:v>2016</c:v>
                </c:pt>
                <c:pt idx="1">
                  <c:v>2017</c:v>
                </c:pt>
                <c:pt idx="2">
                  <c:v>2018</c:v>
                </c:pt>
                <c:pt idx="3">
                  <c:v>2019</c:v>
                </c:pt>
                <c:pt idx="4">
                  <c:v>2020</c:v>
                </c:pt>
                <c:pt idx="5">
                  <c:v>2021</c:v>
                </c:pt>
              </c:numCache>
            </c:numRef>
          </c:cat>
          <c:val>
            <c:numRef>
              <c:f>'[2 analiza fiscalitate 2021.xls]volum tranzactii'!$B$13:$G$13</c:f>
              <c:numCache>
                <c:formatCode>#,##0</c:formatCode>
                <c:ptCount val="6"/>
                <c:pt idx="0">
                  <c:v>45867</c:v>
                </c:pt>
                <c:pt idx="1">
                  <c:v>50225</c:v>
                </c:pt>
                <c:pt idx="2">
                  <c:v>50302</c:v>
                </c:pt>
                <c:pt idx="3">
                  <c:v>54201</c:v>
                </c:pt>
                <c:pt idx="4">
                  <c:v>45503</c:v>
                </c:pt>
                <c:pt idx="5">
                  <c:v>55729</c:v>
                </c:pt>
              </c:numCache>
            </c:numRef>
          </c:val>
          <c:extLst>
            <c:ext xmlns:c16="http://schemas.microsoft.com/office/drawing/2014/chart" uri="{C3380CC4-5D6E-409C-BE32-E72D297353CC}">
              <c16:uniqueId val="{00000000-44E3-4296-9404-B2869B7B93EA}"/>
            </c:ext>
          </c:extLst>
        </c:ser>
        <c:dLbls>
          <c:showLegendKey val="0"/>
          <c:showVal val="0"/>
          <c:showCatName val="0"/>
          <c:showSerName val="0"/>
          <c:showPercent val="0"/>
          <c:showBubbleSize val="0"/>
        </c:dLbls>
        <c:gapWidth val="54"/>
        <c:axId val="242354688"/>
        <c:axId val="244531200"/>
      </c:barChart>
      <c:catAx>
        <c:axId val="242354688"/>
        <c:scaling>
          <c:orientation val="minMax"/>
        </c:scaling>
        <c:delete val="0"/>
        <c:axPos val="b"/>
        <c:numFmt formatCode="General" sourceLinked="1"/>
        <c:majorTickMark val="out"/>
        <c:minorTickMark val="none"/>
        <c:tickLblPos val="nextTo"/>
        <c:txPr>
          <a:bodyPr rot="0" vert="horz"/>
          <a:lstStyle/>
          <a:p>
            <a:pPr>
              <a:defRPr sz="1400" b="1" i="0" u="none" strike="noStrike" baseline="0">
                <a:solidFill>
                  <a:srgbClr val="000000"/>
                </a:solidFill>
                <a:latin typeface="Calibri"/>
                <a:ea typeface="Calibri"/>
                <a:cs typeface="Calibri"/>
              </a:defRPr>
            </a:pPr>
            <a:endParaRPr lang="en-US"/>
          </a:p>
        </c:txPr>
        <c:crossAx val="244531200"/>
        <c:crosses val="autoZero"/>
        <c:auto val="1"/>
        <c:lblAlgn val="ctr"/>
        <c:lblOffset val="100"/>
        <c:noMultiLvlLbl val="0"/>
      </c:catAx>
      <c:valAx>
        <c:axId val="244531200"/>
        <c:scaling>
          <c:orientation val="minMax"/>
        </c:scaling>
        <c:delete val="1"/>
        <c:axPos val="l"/>
        <c:numFmt formatCode="#,##0" sourceLinked="1"/>
        <c:majorTickMark val="out"/>
        <c:minorTickMark val="none"/>
        <c:tickLblPos val="nextTo"/>
        <c:crossAx val="242354688"/>
        <c:crosses val="autoZero"/>
        <c:crossBetween val="between"/>
      </c:valAx>
    </c:plotArea>
    <c:plotVisOnly val="1"/>
    <c:dispBlanksAs val="gap"/>
    <c:showDLblsOverMax val="0"/>
  </c:chart>
  <c:spPr>
    <a:ln>
      <a:noFill/>
    </a:ln>
  </c:spPr>
  <c:txPr>
    <a:bodyPr/>
    <a:lstStyle/>
    <a:p>
      <a:pPr>
        <a:defRPr sz="1000" b="0" i="0" u="none" strike="noStrike" baseline="0">
          <a:solidFill>
            <a:srgbClr val="000000"/>
          </a:solidFill>
          <a:latin typeface="Calibri"/>
          <a:ea typeface="Calibri"/>
          <a:cs typeface="Calibri"/>
        </a:defRPr>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800" b="1" i="0" u="none" strike="noStrike" baseline="0">
                <a:solidFill>
                  <a:srgbClr val="000000"/>
                </a:solidFill>
                <a:latin typeface="Calibri"/>
                <a:ea typeface="Calibri"/>
                <a:cs typeface="Calibri"/>
              </a:defRPr>
            </a:pPr>
            <a:r>
              <a:rPr lang="vi-VN"/>
              <a:t>Număr tranzacții/zi</a:t>
            </a:r>
          </a:p>
        </c:rich>
      </c:tx>
      <c:layout>
        <c:manualLayout>
          <c:xMode val="edge"/>
          <c:yMode val="edge"/>
          <c:x val="2.1515425325932618E-3"/>
          <c:y val="1.3888904456337975E-2"/>
        </c:manualLayout>
      </c:layout>
      <c:overlay val="1"/>
    </c:title>
    <c:autoTitleDeleted val="0"/>
    <c:plotArea>
      <c:layout/>
      <c:barChart>
        <c:barDir val="col"/>
        <c:grouping val="clustered"/>
        <c:varyColors val="0"/>
        <c:ser>
          <c:idx val="0"/>
          <c:order val="0"/>
          <c:invertIfNegative val="0"/>
          <c:dLbls>
            <c:spPr>
              <a:noFill/>
              <a:ln>
                <a:noFill/>
              </a:ln>
              <a:effectLst/>
            </c:spPr>
            <c:txPr>
              <a:bodyPr/>
              <a:lstStyle/>
              <a:p>
                <a:pPr>
                  <a:defRPr sz="1600" b="1" i="0" u="none" strike="noStrike" baseline="0">
                    <a:solidFill>
                      <a:srgbClr val="FFFFFF"/>
                    </a:solidFill>
                    <a:latin typeface="Calibri"/>
                    <a:ea typeface="Calibri"/>
                    <a:cs typeface="Calibri"/>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'[2 analiza fiscalitate 2021.xls]volum tranzactii'!$B$6:$G$6</c:f>
              <c:numCache>
                <c:formatCode>General</c:formatCode>
                <c:ptCount val="6"/>
                <c:pt idx="0">
                  <c:v>2016</c:v>
                </c:pt>
                <c:pt idx="1">
                  <c:v>2017</c:v>
                </c:pt>
                <c:pt idx="2">
                  <c:v>2018</c:v>
                </c:pt>
                <c:pt idx="3">
                  <c:v>2019</c:v>
                </c:pt>
                <c:pt idx="4">
                  <c:v>2020</c:v>
                </c:pt>
                <c:pt idx="5">
                  <c:v>2021</c:v>
                </c:pt>
              </c:numCache>
            </c:numRef>
          </c:cat>
          <c:val>
            <c:numRef>
              <c:f>'[2 analiza fiscalitate 2021.xls]volum tranzactii'!$B$15:$G$15</c:f>
              <c:numCache>
                <c:formatCode>0</c:formatCode>
                <c:ptCount val="6"/>
                <c:pt idx="0">
                  <c:v>182.73705179282868</c:v>
                </c:pt>
                <c:pt idx="1">
                  <c:v>200.09960159362549</c:v>
                </c:pt>
                <c:pt idx="2">
                  <c:v>200.40637450199202</c:v>
                </c:pt>
                <c:pt idx="3">
                  <c:v>215.9402390438247</c:v>
                </c:pt>
                <c:pt idx="4">
                  <c:v>181.28685258964143</c:v>
                </c:pt>
                <c:pt idx="5">
                  <c:v>219.40551181102362</c:v>
                </c:pt>
              </c:numCache>
            </c:numRef>
          </c:val>
          <c:extLst>
            <c:ext xmlns:c16="http://schemas.microsoft.com/office/drawing/2014/chart" uri="{C3380CC4-5D6E-409C-BE32-E72D297353CC}">
              <c16:uniqueId val="{00000000-750E-44A2-B9D3-22A7A9711FEB}"/>
            </c:ext>
          </c:extLst>
        </c:ser>
        <c:dLbls>
          <c:showLegendKey val="0"/>
          <c:showVal val="0"/>
          <c:showCatName val="0"/>
          <c:showSerName val="0"/>
          <c:showPercent val="0"/>
          <c:showBubbleSize val="0"/>
        </c:dLbls>
        <c:gapWidth val="54"/>
        <c:axId val="242355200"/>
        <c:axId val="244532928"/>
      </c:barChart>
      <c:catAx>
        <c:axId val="242355200"/>
        <c:scaling>
          <c:orientation val="minMax"/>
        </c:scaling>
        <c:delete val="0"/>
        <c:axPos val="b"/>
        <c:numFmt formatCode="General" sourceLinked="1"/>
        <c:majorTickMark val="out"/>
        <c:minorTickMark val="none"/>
        <c:tickLblPos val="nextTo"/>
        <c:txPr>
          <a:bodyPr rot="0" vert="horz"/>
          <a:lstStyle/>
          <a:p>
            <a:pPr>
              <a:defRPr sz="1400" b="1" i="0" u="none" strike="noStrike" baseline="0">
                <a:solidFill>
                  <a:srgbClr val="000000"/>
                </a:solidFill>
                <a:latin typeface="Calibri"/>
                <a:ea typeface="Calibri"/>
                <a:cs typeface="Calibri"/>
              </a:defRPr>
            </a:pPr>
            <a:endParaRPr lang="en-US"/>
          </a:p>
        </c:txPr>
        <c:crossAx val="244532928"/>
        <c:crosses val="autoZero"/>
        <c:auto val="1"/>
        <c:lblAlgn val="ctr"/>
        <c:lblOffset val="100"/>
        <c:noMultiLvlLbl val="0"/>
      </c:catAx>
      <c:valAx>
        <c:axId val="244532928"/>
        <c:scaling>
          <c:orientation val="minMax"/>
        </c:scaling>
        <c:delete val="1"/>
        <c:axPos val="l"/>
        <c:numFmt formatCode="0" sourceLinked="1"/>
        <c:majorTickMark val="out"/>
        <c:minorTickMark val="none"/>
        <c:tickLblPos val="nextTo"/>
        <c:crossAx val="242355200"/>
        <c:crosses val="autoZero"/>
        <c:crossBetween val="between"/>
      </c:valAx>
    </c:plotArea>
    <c:plotVisOnly val="1"/>
    <c:dispBlanksAs val="gap"/>
    <c:showDLblsOverMax val="0"/>
  </c:chart>
  <c:spPr>
    <a:ln>
      <a:noFill/>
    </a:ln>
  </c:spPr>
  <c:txPr>
    <a:bodyPr/>
    <a:lstStyle/>
    <a:p>
      <a:pPr>
        <a:defRPr sz="1000" b="0" i="0" u="none" strike="noStrike" baseline="0">
          <a:solidFill>
            <a:srgbClr val="000000"/>
          </a:solidFill>
          <a:latin typeface="Calibri"/>
          <a:ea typeface="Calibri"/>
          <a:cs typeface="Calibri"/>
        </a:defRPr>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600" b="1" i="0" u="none" strike="noStrike" baseline="0">
                <a:solidFill>
                  <a:srgbClr val="000000"/>
                </a:solidFill>
                <a:latin typeface="Arial"/>
                <a:ea typeface="Arial"/>
                <a:cs typeface="Arial"/>
              </a:defRPr>
            </a:pPr>
            <a:r>
              <a:rPr lang="vi-VN"/>
              <a:t>Clădiri: persoane fizice şi juridice</a:t>
            </a:r>
          </a:p>
        </c:rich>
      </c:tx>
      <c:layout>
        <c:manualLayout>
          <c:xMode val="edge"/>
          <c:yMode val="edge"/>
          <c:x val="0.17155422205985357"/>
          <c:y val="2.3396515037114755E-2"/>
        </c:manualLayout>
      </c:layout>
      <c:overlay val="0"/>
      <c:spPr>
        <a:noFill/>
        <a:ln w="25400">
          <a:noFill/>
        </a:ln>
      </c:spPr>
    </c:title>
    <c:autoTitleDeleted val="0"/>
    <c:plotArea>
      <c:layout>
        <c:manualLayout>
          <c:layoutTarget val="inner"/>
          <c:xMode val="edge"/>
          <c:yMode val="edge"/>
          <c:x val="9.0867787369377558E-3"/>
          <c:y val="0.21982656900141528"/>
          <c:w val="0.93412085415720125"/>
          <c:h val="0.56726056814504655"/>
        </c:manualLayout>
      </c:layout>
      <c:barChart>
        <c:barDir val="col"/>
        <c:grouping val="clustered"/>
        <c:varyColors val="0"/>
        <c:ser>
          <c:idx val="1"/>
          <c:order val="0"/>
          <c:tx>
            <c:strRef>
              <c:f>'[2 analiza fiscalitate 2021.xls]statistica nr pf, pj'!$A$21</c:f>
              <c:strCache>
                <c:ptCount val="1"/>
                <c:pt idx="0">
                  <c:v>Clădiri Persoane Fizice</c:v>
                </c:pt>
              </c:strCache>
            </c:strRef>
          </c:tx>
          <c:spPr>
            <a:solidFill>
              <a:schemeClr val="accent1"/>
            </a:solidFill>
          </c:spPr>
          <c:invertIfNegative val="0"/>
          <c:dPt>
            <c:idx val="0"/>
            <c:invertIfNegative val="0"/>
            <c:bubble3D val="0"/>
            <c:spPr>
              <a:solidFill>
                <a:schemeClr val="accent1"/>
              </a:solidFill>
            </c:spPr>
            <c:extLst>
              <c:ext xmlns:c16="http://schemas.microsoft.com/office/drawing/2014/chart" uri="{C3380CC4-5D6E-409C-BE32-E72D297353CC}">
                <c16:uniqueId val="{00000001-2A81-4726-8458-FCAE2ACF4E1B}"/>
              </c:ext>
            </c:extLst>
          </c:dPt>
          <c:dLbls>
            <c:dLbl>
              <c:idx val="0"/>
              <c:layout>
                <c:manualLayout>
                  <c:x val="0"/>
                  <c:y val="-1.8643995776991518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2A81-4726-8458-FCAE2ACF4E1B}"/>
                </c:ext>
              </c:extLst>
            </c:dLbl>
            <c:dLbl>
              <c:idx val="1"/>
              <c:layout>
                <c:manualLayout>
                  <c:x val="-8.0434886684430362E-17"/>
                  <c:y val="-3.4620828062744092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2A81-4726-8458-FCAE2ACF4E1B}"/>
                </c:ext>
              </c:extLst>
            </c:dLbl>
            <c:dLbl>
              <c:idx val="2"/>
              <c:layout>
                <c:manualLayout>
                  <c:x val="-1.1571357134158018E-3"/>
                  <c:y val="6.728377508228676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2A81-4726-8458-FCAE2ACF4E1B}"/>
                </c:ext>
              </c:extLst>
            </c:dLbl>
            <c:spPr>
              <a:noFill/>
              <a:ln>
                <a:noFill/>
              </a:ln>
              <a:effectLst/>
            </c:spPr>
            <c:txPr>
              <a:bodyPr/>
              <a:lstStyle/>
              <a:p>
                <a:pPr>
                  <a:defRPr sz="1200"/>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'[2 analiza fiscalitate 2021.xls]statistica nr pf, pj'!$B$18:$D$18</c:f>
              <c:numCache>
                <c:formatCode>General</c:formatCode>
                <c:ptCount val="3"/>
                <c:pt idx="0">
                  <c:v>2019</c:v>
                </c:pt>
                <c:pt idx="1">
                  <c:v>2020</c:v>
                </c:pt>
                <c:pt idx="2">
                  <c:v>2021</c:v>
                </c:pt>
              </c:numCache>
            </c:numRef>
          </c:cat>
          <c:val>
            <c:numRef>
              <c:f>'[2 analiza fiscalitate 2021.xls]statistica nr pf, pj'!$B$21:$D$21</c:f>
              <c:numCache>
                <c:formatCode>#,##0</c:formatCode>
                <c:ptCount val="3"/>
                <c:pt idx="0">
                  <c:v>105088</c:v>
                </c:pt>
                <c:pt idx="1">
                  <c:v>107998</c:v>
                </c:pt>
                <c:pt idx="2">
                  <c:v>111584</c:v>
                </c:pt>
              </c:numCache>
            </c:numRef>
          </c:val>
          <c:extLst>
            <c:ext xmlns:c16="http://schemas.microsoft.com/office/drawing/2014/chart" uri="{C3380CC4-5D6E-409C-BE32-E72D297353CC}">
              <c16:uniqueId val="{00000004-2A81-4726-8458-FCAE2ACF4E1B}"/>
            </c:ext>
          </c:extLst>
        </c:ser>
        <c:ser>
          <c:idx val="2"/>
          <c:order val="1"/>
          <c:tx>
            <c:strRef>
              <c:f>'[2 analiza fiscalitate 2021.xls]statistica nr pf, pj'!$A$22</c:f>
              <c:strCache>
                <c:ptCount val="1"/>
                <c:pt idx="0">
                  <c:v>Clădiri Persoane Juridice</c:v>
                </c:pt>
              </c:strCache>
            </c:strRef>
          </c:tx>
          <c:spPr>
            <a:solidFill>
              <a:schemeClr val="accent2"/>
            </a:solidFill>
          </c:spPr>
          <c:invertIfNegative val="0"/>
          <c:dLbls>
            <c:dLbl>
              <c:idx val="0"/>
              <c:layout>
                <c:manualLayout>
                  <c:x val="1.4017251423440916E-2"/>
                  <c:y val="2.0881375167901011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2A81-4726-8458-FCAE2ACF4E1B}"/>
                </c:ext>
              </c:extLst>
            </c:dLbl>
            <c:dLbl>
              <c:idx val="1"/>
              <c:layout>
                <c:manualLayout>
                  <c:x val="2.107193149556634E-2"/>
                  <c:y val="-4.497224632086092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2A81-4726-8458-FCAE2ACF4E1B}"/>
                </c:ext>
              </c:extLst>
            </c:dLbl>
            <c:dLbl>
              <c:idx val="2"/>
              <c:layout>
                <c:manualLayout>
                  <c:x val="2.1219393270425227E-2"/>
                  <c:y val="-3.7166326431418296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2A81-4726-8458-FCAE2ACF4E1B}"/>
                </c:ext>
              </c:extLst>
            </c:dLbl>
            <c:spPr>
              <a:noFill/>
              <a:ln w="25400">
                <a:noFill/>
              </a:ln>
            </c:spPr>
            <c:txPr>
              <a:bodyPr/>
              <a:lstStyle/>
              <a:p>
                <a:pPr>
                  <a:defRPr sz="1200" b="0" i="0" u="none" strike="noStrike" baseline="0">
                    <a:solidFill>
                      <a:srgbClr val="000000"/>
                    </a:solidFill>
                    <a:latin typeface="Calibri"/>
                    <a:ea typeface="Calibri"/>
                    <a:cs typeface="Calibri"/>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'[2 analiza fiscalitate 2021.xls]statistica nr pf, pj'!$B$18:$D$18</c:f>
              <c:numCache>
                <c:formatCode>General</c:formatCode>
                <c:ptCount val="3"/>
                <c:pt idx="0">
                  <c:v>2019</c:v>
                </c:pt>
                <c:pt idx="1">
                  <c:v>2020</c:v>
                </c:pt>
                <c:pt idx="2">
                  <c:v>2021</c:v>
                </c:pt>
              </c:numCache>
            </c:numRef>
          </c:cat>
          <c:val>
            <c:numRef>
              <c:f>'[2 analiza fiscalitate 2021.xls]statistica nr pf, pj'!$B$22:$D$22</c:f>
              <c:numCache>
                <c:formatCode>#,##0</c:formatCode>
                <c:ptCount val="3"/>
                <c:pt idx="0">
                  <c:v>13236</c:v>
                </c:pt>
                <c:pt idx="1">
                  <c:v>12928</c:v>
                </c:pt>
                <c:pt idx="2">
                  <c:v>13510</c:v>
                </c:pt>
              </c:numCache>
            </c:numRef>
          </c:val>
          <c:extLst>
            <c:ext xmlns:c16="http://schemas.microsoft.com/office/drawing/2014/chart" uri="{C3380CC4-5D6E-409C-BE32-E72D297353CC}">
              <c16:uniqueId val="{00000008-2A81-4726-8458-FCAE2ACF4E1B}"/>
            </c:ext>
          </c:extLst>
        </c:ser>
        <c:dLbls>
          <c:showLegendKey val="0"/>
          <c:showVal val="0"/>
          <c:showCatName val="0"/>
          <c:showSerName val="0"/>
          <c:showPercent val="0"/>
          <c:showBubbleSize val="0"/>
        </c:dLbls>
        <c:gapWidth val="150"/>
        <c:axId val="242568192"/>
        <c:axId val="244535232"/>
      </c:barChart>
      <c:catAx>
        <c:axId val="242568192"/>
        <c:scaling>
          <c:orientation val="minMax"/>
        </c:scaling>
        <c:delete val="0"/>
        <c:axPos val="b"/>
        <c:numFmt formatCode="General" sourceLinked="1"/>
        <c:majorTickMark val="out"/>
        <c:minorTickMark val="none"/>
        <c:tickLblPos val="nextTo"/>
        <c:txPr>
          <a:bodyPr rot="0" vert="horz"/>
          <a:lstStyle/>
          <a:p>
            <a:pPr>
              <a:defRPr sz="1200" b="1" i="0" u="none" strike="noStrike" baseline="0">
                <a:solidFill>
                  <a:srgbClr val="000000"/>
                </a:solidFill>
                <a:latin typeface="Calibri"/>
                <a:ea typeface="Calibri"/>
                <a:cs typeface="Calibri"/>
              </a:defRPr>
            </a:pPr>
            <a:endParaRPr lang="en-US"/>
          </a:p>
        </c:txPr>
        <c:crossAx val="244535232"/>
        <c:crosses val="autoZero"/>
        <c:auto val="1"/>
        <c:lblAlgn val="ctr"/>
        <c:lblOffset val="100"/>
        <c:tickLblSkip val="1"/>
        <c:tickMarkSkip val="1"/>
        <c:noMultiLvlLbl val="0"/>
      </c:catAx>
      <c:valAx>
        <c:axId val="244535232"/>
        <c:scaling>
          <c:orientation val="minMax"/>
          <c:max val="110000"/>
          <c:min val="0"/>
        </c:scaling>
        <c:delete val="1"/>
        <c:axPos val="l"/>
        <c:numFmt formatCode="#,##0" sourceLinked="1"/>
        <c:majorTickMark val="out"/>
        <c:minorTickMark val="none"/>
        <c:tickLblPos val="nextTo"/>
        <c:crossAx val="242568192"/>
        <c:crosses val="autoZero"/>
        <c:crossBetween val="between"/>
        <c:majorUnit val="20000"/>
      </c:valAx>
    </c:plotArea>
    <c:legend>
      <c:legendPos val="r"/>
      <c:layout>
        <c:manualLayout>
          <c:xMode val="edge"/>
          <c:yMode val="edge"/>
          <c:x val="0.10554434751687501"/>
          <c:y val="0.88062547164910143"/>
          <c:w val="0.85490921488668759"/>
          <c:h val="7.2141634683118475E-2"/>
        </c:manualLayout>
      </c:layout>
      <c:overlay val="0"/>
      <c:txPr>
        <a:bodyPr/>
        <a:lstStyle/>
        <a:p>
          <a:pPr>
            <a:defRPr sz="1100" b="0" i="0" u="none" strike="noStrike" baseline="0">
              <a:solidFill>
                <a:srgbClr val="000000"/>
              </a:solidFill>
              <a:latin typeface="Arial"/>
              <a:ea typeface="Arial"/>
              <a:cs typeface="Arial"/>
            </a:defRPr>
          </a:pPr>
          <a:endParaRPr lang="en-US"/>
        </a:p>
      </c:txPr>
    </c:legend>
    <c:plotVisOnly val="1"/>
    <c:dispBlanksAs val="gap"/>
    <c:showDLblsOverMax val="0"/>
  </c:chart>
  <c:spPr>
    <a:ln>
      <a:noFill/>
    </a:ln>
  </c:spPr>
  <c:txPr>
    <a:bodyPr/>
    <a:lstStyle/>
    <a:p>
      <a:pPr>
        <a:defRPr sz="1000" b="0" i="0" u="none" strike="noStrike" baseline="0">
          <a:solidFill>
            <a:srgbClr val="000000"/>
          </a:solidFill>
          <a:latin typeface="Calibri"/>
          <a:ea typeface="Calibri"/>
          <a:cs typeface="Calibri"/>
        </a:defRPr>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800" b="1" i="0" u="none" strike="noStrike" baseline="0">
                <a:solidFill>
                  <a:srgbClr val="000000"/>
                </a:solidFill>
                <a:latin typeface="Calibri"/>
                <a:ea typeface="Calibri"/>
                <a:cs typeface="Calibri"/>
              </a:defRPr>
            </a:pPr>
            <a:r>
              <a:rPr lang="en-US"/>
              <a:t>Auto: persoane fizice şi juridice</a:t>
            </a:r>
          </a:p>
        </c:rich>
      </c:tx>
      <c:layout>
        <c:manualLayout>
          <c:xMode val="edge"/>
          <c:yMode val="edge"/>
          <c:x val="0.13853619307687548"/>
          <c:y val="1.586035078948465E-2"/>
        </c:manualLayout>
      </c:layout>
      <c:overlay val="0"/>
      <c:spPr>
        <a:noFill/>
        <a:ln w="25400">
          <a:noFill/>
        </a:ln>
      </c:spPr>
    </c:title>
    <c:autoTitleDeleted val="0"/>
    <c:plotArea>
      <c:layout>
        <c:manualLayout>
          <c:layoutTarget val="inner"/>
          <c:xMode val="edge"/>
          <c:yMode val="edge"/>
          <c:x val="9.045690675805405E-3"/>
          <c:y val="0.18589147131703834"/>
          <c:w val="0.9280878633376346"/>
          <c:h val="0.59439047247429522"/>
        </c:manualLayout>
      </c:layout>
      <c:barChart>
        <c:barDir val="col"/>
        <c:grouping val="clustered"/>
        <c:varyColors val="0"/>
        <c:ser>
          <c:idx val="0"/>
          <c:order val="0"/>
          <c:tx>
            <c:strRef>
              <c:f>'[2 analiza fiscalitate 2021.xls]statistica nr pf, pj'!$A$38</c:f>
              <c:strCache>
                <c:ptCount val="1"/>
                <c:pt idx="0">
                  <c:v>persoane fizice</c:v>
                </c:pt>
              </c:strCache>
            </c:strRef>
          </c:tx>
          <c:invertIfNegative val="0"/>
          <c:dLbls>
            <c:spPr>
              <a:noFill/>
              <a:ln w="25400">
                <a:noFill/>
              </a:ln>
            </c:spPr>
            <c:txPr>
              <a:bodyPr/>
              <a:lstStyle/>
              <a:p>
                <a:pPr>
                  <a:defRPr sz="1200" b="0" i="0" u="none" strike="noStrike" baseline="0">
                    <a:solidFill>
                      <a:srgbClr val="000000"/>
                    </a:solidFill>
                    <a:latin typeface="Calibri"/>
                    <a:ea typeface="Calibri"/>
                    <a:cs typeface="Calibri"/>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'[2 analiza fiscalitate 2021.xls]statistica nr pf, pj'!$B$37:$D$37</c:f>
              <c:numCache>
                <c:formatCode>General</c:formatCode>
                <c:ptCount val="3"/>
                <c:pt idx="0">
                  <c:v>2019</c:v>
                </c:pt>
                <c:pt idx="1">
                  <c:v>2020</c:v>
                </c:pt>
                <c:pt idx="2">
                  <c:v>2021</c:v>
                </c:pt>
              </c:numCache>
            </c:numRef>
          </c:cat>
          <c:val>
            <c:numRef>
              <c:f>'[2 analiza fiscalitate 2021.xls]statistica nr pf, pj'!$B$38:$D$38</c:f>
              <c:numCache>
                <c:formatCode>#,##0;[Red]#,##0</c:formatCode>
                <c:ptCount val="3"/>
                <c:pt idx="0">
                  <c:v>79258</c:v>
                </c:pt>
                <c:pt idx="1">
                  <c:v>81671</c:v>
                </c:pt>
                <c:pt idx="2">
                  <c:v>83504</c:v>
                </c:pt>
              </c:numCache>
            </c:numRef>
          </c:val>
          <c:extLst>
            <c:ext xmlns:c16="http://schemas.microsoft.com/office/drawing/2014/chart" uri="{C3380CC4-5D6E-409C-BE32-E72D297353CC}">
              <c16:uniqueId val="{00000000-C224-47E5-AAC5-E9257B7ED448}"/>
            </c:ext>
          </c:extLst>
        </c:ser>
        <c:ser>
          <c:idx val="1"/>
          <c:order val="1"/>
          <c:tx>
            <c:strRef>
              <c:f>'[2 analiza fiscalitate 2021.xls]statistica nr pf, pj'!$A$39</c:f>
              <c:strCache>
                <c:ptCount val="1"/>
                <c:pt idx="0">
                  <c:v>persoane juridice</c:v>
                </c:pt>
              </c:strCache>
            </c:strRef>
          </c:tx>
          <c:invertIfNegative val="0"/>
          <c:dLbls>
            <c:dLbl>
              <c:idx val="0"/>
              <c:layout>
                <c:manualLayout>
                  <c:x val="2.6448643075408451E-2"/>
                  <c:y val="-1.0101165628561989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C224-47E5-AAC5-E9257B7ED448}"/>
                </c:ext>
              </c:extLst>
            </c:dLbl>
            <c:dLbl>
              <c:idx val="1"/>
              <c:layout>
                <c:manualLayout>
                  <c:x val="2.294138409326028E-2"/>
                  <c:y val="-1.4732586700927945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C224-47E5-AAC5-E9257B7ED448}"/>
                </c:ext>
              </c:extLst>
            </c:dLbl>
            <c:dLbl>
              <c:idx val="2"/>
              <c:layout>
                <c:manualLayout>
                  <c:x val="2.2941366288315553E-2"/>
                  <c:y val="-1.3500751797348007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C224-47E5-AAC5-E9257B7ED448}"/>
                </c:ext>
              </c:extLst>
            </c:dLbl>
            <c:spPr>
              <a:noFill/>
              <a:ln w="25400">
                <a:noFill/>
              </a:ln>
            </c:spPr>
            <c:txPr>
              <a:bodyPr/>
              <a:lstStyle/>
              <a:p>
                <a:pPr>
                  <a:defRPr sz="1200" b="0" i="0" u="none" strike="noStrike" baseline="0">
                    <a:solidFill>
                      <a:srgbClr val="000000"/>
                    </a:solidFill>
                    <a:latin typeface="Calibri"/>
                    <a:ea typeface="Calibri"/>
                    <a:cs typeface="Calibri"/>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'[2 analiza fiscalitate 2021.xls]statistica nr pf, pj'!$B$37:$D$37</c:f>
              <c:numCache>
                <c:formatCode>General</c:formatCode>
                <c:ptCount val="3"/>
                <c:pt idx="0">
                  <c:v>2019</c:v>
                </c:pt>
                <c:pt idx="1">
                  <c:v>2020</c:v>
                </c:pt>
                <c:pt idx="2">
                  <c:v>2021</c:v>
                </c:pt>
              </c:numCache>
            </c:numRef>
          </c:cat>
          <c:val>
            <c:numRef>
              <c:f>'[2 analiza fiscalitate 2021.xls]statistica nr pf, pj'!$B$39:$D$39</c:f>
              <c:numCache>
                <c:formatCode>#,##0;[Red]#,##0</c:formatCode>
                <c:ptCount val="3"/>
                <c:pt idx="0">
                  <c:v>33194</c:v>
                </c:pt>
                <c:pt idx="1">
                  <c:v>33970</c:v>
                </c:pt>
                <c:pt idx="2">
                  <c:v>34080</c:v>
                </c:pt>
              </c:numCache>
            </c:numRef>
          </c:val>
          <c:extLst>
            <c:ext xmlns:c16="http://schemas.microsoft.com/office/drawing/2014/chart" uri="{C3380CC4-5D6E-409C-BE32-E72D297353CC}">
              <c16:uniqueId val="{00000004-C224-47E5-AAC5-E9257B7ED448}"/>
            </c:ext>
          </c:extLst>
        </c:ser>
        <c:dLbls>
          <c:showLegendKey val="0"/>
          <c:showVal val="0"/>
          <c:showCatName val="0"/>
          <c:showSerName val="0"/>
          <c:showPercent val="0"/>
          <c:showBubbleSize val="0"/>
        </c:dLbls>
        <c:gapWidth val="150"/>
        <c:axId val="242568704"/>
        <c:axId val="244536960"/>
      </c:barChart>
      <c:catAx>
        <c:axId val="242568704"/>
        <c:scaling>
          <c:orientation val="minMax"/>
        </c:scaling>
        <c:delete val="0"/>
        <c:axPos val="b"/>
        <c:numFmt formatCode="General" sourceLinked="1"/>
        <c:majorTickMark val="out"/>
        <c:minorTickMark val="none"/>
        <c:tickLblPos val="nextTo"/>
        <c:txPr>
          <a:bodyPr rot="0" vert="horz"/>
          <a:lstStyle/>
          <a:p>
            <a:pPr>
              <a:defRPr sz="1200" b="1" i="0" u="none" strike="noStrike" baseline="0">
                <a:solidFill>
                  <a:srgbClr val="000000"/>
                </a:solidFill>
                <a:latin typeface="Calibri"/>
                <a:ea typeface="Calibri"/>
                <a:cs typeface="Calibri"/>
              </a:defRPr>
            </a:pPr>
            <a:endParaRPr lang="en-US"/>
          </a:p>
        </c:txPr>
        <c:crossAx val="244536960"/>
        <c:crosses val="autoZero"/>
        <c:auto val="1"/>
        <c:lblAlgn val="ctr"/>
        <c:lblOffset val="100"/>
        <c:tickLblSkip val="1"/>
        <c:tickMarkSkip val="1"/>
        <c:noMultiLvlLbl val="0"/>
      </c:catAx>
      <c:valAx>
        <c:axId val="244536960"/>
        <c:scaling>
          <c:orientation val="minMax"/>
        </c:scaling>
        <c:delete val="1"/>
        <c:axPos val="l"/>
        <c:numFmt formatCode="#,##0;[Red]#,##0" sourceLinked="1"/>
        <c:majorTickMark val="out"/>
        <c:minorTickMark val="none"/>
        <c:tickLblPos val="nextTo"/>
        <c:crossAx val="242568704"/>
        <c:crosses val="autoZero"/>
        <c:crossBetween val="between"/>
      </c:valAx>
    </c:plotArea>
    <c:legend>
      <c:legendPos val="r"/>
      <c:layout>
        <c:manualLayout>
          <c:xMode val="edge"/>
          <c:yMode val="edge"/>
          <c:x val="2.2281179861462191E-2"/>
          <c:y val="0.89061356221778831"/>
          <c:w val="0.91352837431995004"/>
          <c:h val="7.3793695155188174E-2"/>
        </c:manualLayout>
      </c:layout>
      <c:overlay val="0"/>
      <c:txPr>
        <a:bodyPr/>
        <a:lstStyle/>
        <a:p>
          <a:pPr>
            <a:defRPr sz="1285" b="0" i="0" u="none" strike="noStrike" baseline="0">
              <a:solidFill>
                <a:srgbClr val="000000"/>
              </a:solidFill>
              <a:latin typeface="Calibri"/>
              <a:ea typeface="Calibri"/>
              <a:cs typeface="Calibri"/>
            </a:defRPr>
          </a:pPr>
          <a:endParaRPr lang="en-US"/>
        </a:p>
      </c:txPr>
    </c:legend>
    <c:plotVisOnly val="1"/>
    <c:dispBlanksAs val="gap"/>
    <c:showDLblsOverMax val="0"/>
  </c:chart>
  <c:spPr>
    <a:ln>
      <a:noFill/>
    </a:ln>
  </c:spPr>
  <c:txPr>
    <a:bodyPr/>
    <a:lstStyle/>
    <a:p>
      <a:pPr>
        <a:defRPr sz="1000" b="0" i="0" u="none" strike="noStrike" baseline="0">
          <a:solidFill>
            <a:srgbClr val="000000"/>
          </a:solidFill>
          <a:latin typeface="Calibri"/>
          <a:ea typeface="Calibri"/>
          <a:cs typeface="Calibri"/>
        </a:defRPr>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600" b="1" i="0" u="none" strike="noStrike" baseline="0">
                <a:solidFill>
                  <a:srgbClr val="000000"/>
                </a:solidFill>
                <a:latin typeface="Calibri"/>
                <a:ea typeface="Calibri"/>
                <a:cs typeface="Calibri"/>
              </a:defRPr>
            </a:pPr>
            <a:r>
              <a:rPr lang="en-US"/>
              <a:t>Teren intravilan persoane fizice</a:t>
            </a:r>
          </a:p>
        </c:rich>
      </c:tx>
      <c:layout>
        <c:manualLayout>
          <c:xMode val="edge"/>
          <c:yMode val="edge"/>
          <c:x val="0.26012266791258426"/>
          <c:y val="1.5314043191409584E-2"/>
        </c:manualLayout>
      </c:layout>
      <c:overlay val="0"/>
      <c:spPr>
        <a:noFill/>
        <a:ln w="25400">
          <a:noFill/>
        </a:ln>
      </c:spPr>
    </c:title>
    <c:autoTitleDeleted val="0"/>
    <c:plotArea>
      <c:layout>
        <c:manualLayout>
          <c:layoutTarget val="inner"/>
          <c:xMode val="edge"/>
          <c:yMode val="edge"/>
          <c:x val="8.7108894172505773E-3"/>
          <c:y val="0.18714324847743546"/>
          <c:w val="0.98432265081138648"/>
          <c:h val="0.61827905613740031"/>
        </c:manualLayout>
      </c:layout>
      <c:barChart>
        <c:barDir val="col"/>
        <c:grouping val="clustered"/>
        <c:varyColors val="0"/>
        <c:ser>
          <c:idx val="0"/>
          <c:order val="0"/>
          <c:tx>
            <c:strRef>
              <c:f>'[2 analiza fiscalitate 2021.xls]statistica nr pf, pj'!$A$56</c:f>
              <c:strCache>
                <c:ptCount val="1"/>
                <c:pt idx="0">
                  <c:v>curţi construcţii (suprafeţe)</c:v>
                </c:pt>
              </c:strCache>
            </c:strRef>
          </c:tx>
          <c:invertIfNegative val="0"/>
          <c:dLbls>
            <c:dLbl>
              <c:idx val="0"/>
              <c:layout>
                <c:manualLayout>
                  <c:x val="2.3854294766853441E-3"/>
                  <c:y val="-2.7522517886152029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BFDE-4752-95C9-7E2737DCD5C6}"/>
                </c:ext>
              </c:extLst>
            </c:dLbl>
            <c:dLbl>
              <c:idx val="1"/>
              <c:layout>
                <c:manualLayout>
                  <c:x val="-4.6001054086308182E-2"/>
                  <c:y val="-1.4163229079233805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BFDE-4752-95C9-7E2737DCD5C6}"/>
                </c:ext>
              </c:extLst>
            </c:dLbl>
            <c:dLbl>
              <c:idx val="2"/>
              <c:layout>
                <c:manualLayout>
                  <c:x val="-3.8055163702551457E-2"/>
                  <c:y val="-9.3240214008277287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BFDE-4752-95C9-7E2737DCD5C6}"/>
                </c:ext>
              </c:extLst>
            </c:dLbl>
            <c:numFmt formatCode="#,##0" sourceLinked="0"/>
            <c:spPr>
              <a:noFill/>
              <a:ln w="25400">
                <a:noFill/>
              </a:ln>
            </c:spPr>
            <c:txPr>
              <a:bodyPr/>
              <a:lstStyle/>
              <a:p>
                <a:pPr>
                  <a:defRPr sz="1400" b="0" i="0" u="none" strike="noStrike" baseline="0">
                    <a:solidFill>
                      <a:srgbClr val="000000"/>
                    </a:solidFill>
                    <a:latin typeface="Calibri"/>
                    <a:ea typeface="Calibri"/>
                    <a:cs typeface="Calibri"/>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'[2 analiza fiscalitate 2021.xls]statistica nr pf, pj'!$B$55:$D$55</c:f>
              <c:numCache>
                <c:formatCode>General</c:formatCode>
                <c:ptCount val="3"/>
                <c:pt idx="0">
                  <c:v>2019</c:v>
                </c:pt>
                <c:pt idx="1">
                  <c:v>2020</c:v>
                </c:pt>
                <c:pt idx="2">
                  <c:v>2021</c:v>
                </c:pt>
              </c:numCache>
            </c:numRef>
          </c:cat>
          <c:val>
            <c:numRef>
              <c:f>'[2 analiza fiscalitate 2021.xls]statistica nr pf, pj'!$B$56:$D$56</c:f>
              <c:numCache>
                <c:formatCode>#,##0</c:formatCode>
                <c:ptCount val="3"/>
                <c:pt idx="0" formatCode="#,##0;[Red]#,##0">
                  <c:v>9956121.5999999996</c:v>
                </c:pt>
                <c:pt idx="1">
                  <c:v>10849790</c:v>
                </c:pt>
                <c:pt idx="2" formatCode="#,##0.00">
                  <c:v>10543863</c:v>
                </c:pt>
              </c:numCache>
            </c:numRef>
          </c:val>
          <c:extLst>
            <c:ext xmlns:c16="http://schemas.microsoft.com/office/drawing/2014/chart" uri="{C3380CC4-5D6E-409C-BE32-E72D297353CC}">
              <c16:uniqueId val="{00000003-BFDE-4752-95C9-7E2737DCD5C6}"/>
            </c:ext>
          </c:extLst>
        </c:ser>
        <c:ser>
          <c:idx val="1"/>
          <c:order val="1"/>
          <c:tx>
            <c:strRef>
              <c:f>'[2 analiza fiscalitate 2021.xls]statistica nr pf, pj'!$A$57</c:f>
              <c:strCache>
                <c:ptCount val="1"/>
                <c:pt idx="0">
                  <c:v>agricol (suprafeţe)</c:v>
                </c:pt>
              </c:strCache>
            </c:strRef>
          </c:tx>
          <c:invertIfNegative val="0"/>
          <c:dLbls>
            <c:dLbl>
              <c:idx val="1"/>
              <c:layout>
                <c:manualLayout>
                  <c:x val="-2.2993176020744042E-3"/>
                  <c:y val="-2.6235078538716802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BFDE-4752-95C9-7E2737DCD5C6}"/>
                </c:ext>
              </c:extLst>
            </c:dLbl>
            <c:dLbl>
              <c:idx val="2"/>
              <c:layout>
                <c:manualLayout>
                  <c:x val="-2.8799717792473358E-3"/>
                  <c:y val="-3.0694542875751192E-3"/>
                </c:manualLayout>
              </c:layout>
              <c:numFmt formatCode="#,##0" sourceLinked="0"/>
              <c:spPr>
                <a:noFill/>
                <a:ln w="25400">
                  <a:noFill/>
                </a:ln>
              </c:spPr>
              <c:txPr>
                <a:bodyPr/>
                <a:lstStyle/>
                <a:p>
                  <a:pPr>
                    <a:defRPr sz="1400" b="0" i="0" u="none" strike="noStrike" baseline="0">
                      <a:solidFill>
                        <a:srgbClr val="000000"/>
                      </a:solidFill>
                      <a:latin typeface="Calibri"/>
                      <a:ea typeface="Calibri"/>
                      <a:cs typeface="Calibri"/>
                    </a:defRPr>
                  </a:pPr>
                  <a:endParaRPr lang="en-US"/>
                </a:p>
              </c:txPr>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BFDE-4752-95C9-7E2737DCD5C6}"/>
                </c:ext>
              </c:extLst>
            </c:dLbl>
            <c:spPr>
              <a:noFill/>
              <a:ln w="25400">
                <a:noFill/>
              </a:ln>
            </c:spPr>
            <c:txPr>
              <a:bodyPr/>
              <a:lstStyle/>
              <a:p>
                <a:pPr>
                  <a:defRPr sz="1400" b="0" i="0" u="none" strike="noStrike" baseline="0">
                    <a:solidFill>
                      <a:srgbClr val="000000"/>
                    </a:solidFill>
                    <a:latin typeface="Calibri"/>
                    <a:ea typeface="Calibri"/>
                    <a:cs typeface="Calibri"/>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'[2 analiza fiscalitate 2021.xls]statistica nr pf, pj'!$B$55:$D$55</c:f>
              <c:numCache>
                <c:formatCode>General</c:formatCode>
                <c:ptCount val="3"/>
                <c:pt idx="0">
                  <c:v>2019</c:v>
                </c:pt>
                <c:pt idx="1">
                  <c:v>2020</c:v>
                </c:pt>
                <c:pt idx="2">
                  <c:v>2021</c:v>
                </c:pt>
              </c:numCache>
            </c:numRef>
          </c:cat>
          <c:val>
            <c:numRef>
              <c:f>'[2 analiza fiscalitate 2021.xls]statistica nr pf, pj'!$B$57:$D$57</c:f>
              <c:numCache>
                <c:formatCode>#,##0</c:formatCode>
                <c:ptCount val="3"/>
                <c:pt idx="0" formatCode="#,##0;[Red]#,##0">
                  <c:v>14915025.4</c:v>
                </c:pt>
                <c:pt idx="1">
                  <c:v>14170128</c:v>
                </c:pt>
                <c:pt idx="2" formatCode="#,##0.00">
                  <c:v>14170952</c:v>
                </c:pt>
              </c:numCache>
            </c:numRef>
          </c:val>
          <c:extLst>
            <c:ext xmlns:c16="http://schemas.microsoft.com/office/drawing/2014/chart" uri="{C3380CC4-5D6E-409C-BE32-E72D297353CC}">
              <c16:uniqueId val="{00000006-BFDE-4752-95C9-7E2737DCD5C6}"/>
            </c:ext>
          </c:extLst>
        </c:ser>
        <c:dLbls>
          <c:showLegendKey val="0"/>
          <c:showVal val="0"/>
          <c:showCatName val="0"/>
          <c:showSerName val="0"/>
          <c:showPercent val="0"/>
          <c:showBubbleSize val="0"/>
        </c:dLbls>
        <c:gapWidth val="150"/>
        <c:axId val="244678656"/>
        <c:axId val="244538688"/>
      </c:barChart>
      <c:catAx>
        <c:axId val="244678656"/>
        <c:scaling>
          <c:orientation val="minMax"/>
        </c:scaling>
        <c:delete val="0"/>
        <c:axPos val="b"/>
        <c:numFmt formatCode="General" sourceLinked="1"/>
        <c:majorTickMark val="out"/>
        <c:minorTickMark val="none"/>
        <c:tickLblPos val="nextTo"/>
        <c:txPr>
          <a:bodyPr rot="0" vert="horz"/>
          <a:lstStyle/>
          <a:p>
            <a:pPr>
              <a:defRPr sz="1400" b="1" i="0" u="none" strike="noStrike" baseline="0">
                <a:solidFill>
                  <a:srgbClr val="000000"/>
                </a:solidFill>
                <a:latin typeface="Calibri"/>
                <a:ea typeface="Calibri"/>
                <a:cs typeface="Calibri"/>
              </a:defRPr>
            </a:pPr>
            <a:endParaRPr lang="en-US"/>
          </a:p>
        </c:txPr>
        <c:crossAx val="244538688"/>
        <c:crosses val="autoZero"/>
        <c:auto val="1"/>
        <c:lblAlgn val="ctr"/>
        <c:lblOffset val="100"/>
        <c:tickLblSkip val="1"/>
        <c:tickMarkSkip val="1"/>
        <c:noMultiLvlLbl val="0"/>
      </c:catAx>
      <c:valAx>
        <c:axId val="244538688"/>
        <c:scaling>
          <c:orientation val="minMax"/>
        </c:scaling>
        <c:delete val="1"/>
        <c:axPos val="l"/>
        <c:numFmt formatCode="#,##0;[Red]#,##0" sourceLinked="1"/>
        <c:majorTickMark val="out"/>
        <c:minorTickMark val="none"/>
        <c:tickLblPos val="nextTo"/>
        <c:crossAx val="244678656"/>
        <c:crosses val="autoZero"/>
        <c:crossBetween val="between"/>
      </c:valAx>
    </c:plotArea>
    <c:legend>
      <c:legendPos val="r"/>
      <c:layout>
        <c:manualLayout>
          <c:xMode val="edge"/>
          <c:yMode val="edge"/>
          <c:x val="9.2394159111668331E-2"/>
          <c:y val="0.90513923997495538"/>
          <c:w val="0.8464935459789612"/>
          <c:h val="8.2727779997710971E-2"/>
        </c:manualLayout>
      </c:layout>
      <c:overlay val="0"/>
      <c:txPr>
        <a:bodyPr/>
        <a:lstStyle/>
        <a:p>
          <a:pPr>
            <a:defRPr sz="1100" b="0" i="0" u="none" strike="noStrike" baseline="0">
              <a:solidFill>
                <a:srgbClr val="000000"/>
              </a:solidFill>
              <a:latin typeface="Calibri"/>
              <a:ea typeface="Calibri"/>
              <a:cs typeface="Calibri"/>
            </a:defRPr>
          </a:pPr>
          <a:endParaRPr lang="en-US"/>
        </a:p>
      </c:txPr>
    </c:legend>
    <c:plotVisOnly val="1"/>
    <c:dispBlanksAs val="gap"/>
    <c:showDLblsOverMax val="0"/>
  </c:chart>
  <c:spPr>
    <a:ln>
      <a:noFill/>
    </a:ln>
  </c:spPr>
  <c:txPr>
    <a:bodyPr/>
    <a:lstStyle/>
    <a:p>
      <a:pPr>
        <a:defRPr sz="1000" b="0" i="0" u="none" strike="noStrike" baseline="0">
          <a:solidFill>
            <a:srgbClr val="000000"/>
          </a:solidFill>
          <a:latin typeface="Calibri"/>
          <a:ea typeface="Calibri"/>
          <a:cs typeface="Calibri"/>
        </a:defRPr>
      </a:pPr>
      <a:endParaRPr lang="en-US"/>
    </a:p>
  </c:txPr>
  <c:externalData r:id="rId1">
    <c:autoUpdate val="0"/>
  </c:externalData>
  <c:userShapes r:id="rId2"/>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600" b="1" i="0" u="none" strike="noStrike" baseline="0">
                <a:solidFill>
                  <a:srgbClr val="000000"/>
                </a:solidFill>
                <a:latin typeface="Calibri"/>
                <a:ea typeface="Calibri"/>
                <a:cs typeface="Calibri"/>
              </a:defRPr>
            </a:pPr>
            <a:r>
              <a:rPr lang="en-US"/>
              <a:t>Teren intravilan persoane juridice</a:t>
            </a:r>
          </a:p>
        </c:rich>
      </c:tx>
      <c:layout>
        <c:manualLayout>
          <c:xMode val="edge"/>
          <c:yMode val="edge"/>
          <c:x val="0.26012287789868965"/>
          <c:y val="1.5314043191409584E-2"/>
        </c:manualLayout>
      </c:layout>
      <c:overlay val="0"/>
      <c:spPr>
        <a:noFill/>
        <a:ln w="25400">
          <a:noFill/>
        </a:ln>
      </c:spPr>
    </c:title>
    <c:autoTitleDeleted val="0"/>
    <c:plotArea>
      <c:layout>
        <c:manualLayout>
          <c:layoutTarget val="inner"/>
          <c:xMode val="edge"/>
          <c:yMode val="edge"/>
          <c:x val="1.3555781908075444E-2"/>
          <c:y val="0.12241827435804101"/>
          <c:w val="0.98432265081138648"/>
          <c:h val="0.66678353162059134"/>
        </c:manualLayout>
      </c:layout>
      <c:barChart>
        <c:barDir val="col"/>
        <c:grouping val="clustered"/>
        <c:varyColors val="0"/>
        <c:ser>
          <c:idx val="0"/>
          <c:order val="0"/>
          <c:tx>
            <c:strRef>
              <c:f>'[2 analiza fiscalitate 2021.xls]statistica nr pf, pj'!$A$63</c:f>
              <c:strCache>
                <c:ptCount val="1"/>
                <c:pt idx="0">
                  <c:v>curţi construcţii (suprafeţe)</c:v>
                </c:pt>
              </c:strCache>
            </c:strRef>
          </c:tx>
          <c:invertIfNegative val="0"/>
          <c:dLbls>
            <c:dLbl>
              <c:idx val="0"/>
              <c:layout>
                <c:manualLayout>
                  <c:x val="2.3854294766853441E-3"/>
                  <c:y val="-2.7522517886152029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1E7B-4A19-AAF0-8752E72151FF}"/>
                </c:ext>
              </c:extLst>
            </c:dLbl>
            <c:dLbl>
              <c:idx val="1"/>
              <c:layout>
                <c:manualLayout>
                  <c:x val="-2.3963483488983368E-3"/>
                  <c:y val="-6.0530298676169311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1E7B-4A19-AAF0-8752E72151FF}"/>
                </c:ext>
              </c:extLst>
            </c:dLbl>
            <c:dLbl>
              <c:idx val="2"/>
              <c:layout>
                <c:manualLayout>
                  <c:x val="-6.5628242690594796E-3"/>
                  <c:y val="-9.3239713648932392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1E7B-4A19-AAF0-8752E72151FF}"/>
                </c:ext>
              </c:extLst>
            </c:dLbl>
            <c:spPr>
              <a:noFill/>
              <a:ln w="25400">
                <a:noFill/>
              </a:ln>
            </c:spPr>
            <c:txPr>
              <a:bodyPr/>
              <a:lstStyle/>
              <a:p>
                <a:pPr>
                  <a:defRPr sz="1400" b="0" i="0" u="none" strike="noStrike" baseline="0">
                    <a:solidFill>
                      <a:srgbClr val="000000"/>
                    </a:solidFill>
                    <a:latin typeface="Calibri"/>
                    <a:ea typeface="Calibri"/>
                    <a:cs typeface="Calibri"/>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'[2 analiza fiscalitate 2021.xls]statistica nr pf, pj'!$B$62:$D$62</c:f>
              <c:numCache>
                <c:formatCode>General</c:formatCode>
                <c:ptCount val="3"/>
                <c:pt idx="0">
                  <c:v>2019</c:v>
                </c:pt>
                <c:pt idx="1">
                  <c:v>2020</c:v>
                </c:pt>
                <c:pt idx="2">
                  <c:v>2021</c:v>
                </c:pt>
              </c:numCache>
            </c:numRef>
          </c:cat>
          <c:val>
            <c:numRef>
              <c:f>'[2 analiza fiscalitate 2021.xls]statistica nr pf, pj'!$B$63:$D$63</c:f>
              <c:numCache>
                <c:formatCode>#,##0</c:formatCode>
                <c:ptCount val="3"/>
                <c:pt idx="0" formatCode="#,##0;[Red]#,##0">
                  <c:v>19786888.559999999</c:v>
                </c:pt>
                <c:pt idx="1">
                  <c:v>21049516.73</c:v>
                </c:pt>
                <c:pt idx="2">
                  <c:v>20677563.120000001</c:v>
                </c:pt>
              </c:numCache>
            </c:numRef>
          </c:val>
          <c:extLst>
            <c:ext xmlns:c16="http://schemas.microsoft.com/office/drawing/2014/chart" uri="{C3380CC4-5D6E-409C-BE32-E72D297353CC}">
              <c16:uniqueId val="{00000003-1E7B-4A19-AAF0-8752E72151FF}"/>
            </c:ext>
          </c:extLst>
        </c:ser>
        <c:ser>
          <c:idx val="1"/>
          <c:order val="1"/>
          <c:tx>
            <c:strRef>
              <c:f>'[2 analiza fiscalitate 2021.xls]statistica nr pf, pj'!$A$64</c:f>
              <c:strCache>
                <c:ptCount val="1"/>
                <c:pt idx="0">
                  <c:v>agricol (suprafeţe)</c:v>
                </c:pt>
              </c:strCache>
            </c:strRef>
          </c:tx>
          <c:invertIfNegative val="0"/>
          <c:dLbls>
            <c:dLbl>
              <c:idx val="0"/>
              <c:layout>
                <c:manualLayout>
                  <c:x val="4.6027131782945714E-2"/>
                  <c:y val="0"/>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1E7B-4A19-AAF0-8752E72151FF}"/>
                </c:ext>
              </c:extLst>
            </c:dLbl>
            <c:dLbl>
              <c:idx val="1"/>
              <c:layout>
                <c:manualLayout>
                  <c:x val="4.3727873405359212E-2"/>
                  <c:y val="-1.4069774124949636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1E7B-4A19-AAF0-8752E72151FF}"/>
                </c:ext>
              </c:extLst>
            </c:dLbl>
            <c:dLbl>
              <c:idx val="2"/>
              <c:layout>
                <c:manualLayout>
                  <c:x val="3.3457318561923945E-2"/>
                  <c:y val="-2.3345211410617468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1E7B-4A19-AAF0-8752E72151FF}"/>
                </c:ext>
              </c:extLst>
            </c:dLbl>
            <c:spPr>
              <a:noFill/>
              <a:ln w="25400">
                <a:noFill/>
              </a:ln>
            </c:spPr>
            <c:txPr>
              <a:bodyPr/>
              <a:lstStyle/>
              <a:p>
                <a:pPr>
                  <a:defRPr sz="1400" b="0" i="0" u="none" strike="noStrike" baseline="0">
                    <a:solidFill>
                      <a:srgbClr val="000000"/>
                    </a:solidFill>
                    <a:latin typeface="Calibri"/>
                    <a:ea typeface="Calibri"/>
                    <a:cs typeface="Calibri"/>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'[2 analiza fiscalitate 2021.xls]statistica nr pf, pj'!$B$62:$D$62</c:f>
              <c:numCache>
                <c:formatCode>General</c:formatCode>
                <c:ptCount val="3"/>
                <c:pt idx="0">
                  <c:v>2019</c:v>
                </c:pt>
                <c:pt idx="1">
                  <c:v>2020</c:v>
                </c:pt>
                <c:pt idx="2">
                  <c:v>2021</c:v>
                </c:pt>
              </c:numCache>
            </c:numRef>
          </c:cat>
          <c:val>
            <c:numRef>
              <c:f>'[2 analiza fiscalitate 2021.xls]statistica nr pf, pj'!$B$64:$D$64</c:f>
              <c:numCache>
                <c:formatCode>#,##0</c:formatCode>
                <c:ptCount val="3"/>
                <c:pt idx="0" formatCode="#,##0;[Red]#,##0">
                  <c:v>9726703.7699999996</c:v>
                </c:pt>
                <c:pt idx="1">
                  <c:v>8816489</c:v>
                </c:pt>
                <c:pt idx="2">
                  <c:v>9339596.2300000004</c:v>
                </c:pt>
              </c:numCache>
            </c:numRef>
          </c:val>
          <c:extLst>
            <c:ext xmlns:c16="http://schemas.microsoft.com/office/drawing/2014/chart" uri="{C3380CC4-5D6E-409C-BE32-E72D297353CC}">
              <c16:uniqueId val="{00000007-1E7B-4A19-AAF0-8752E72151FF}"/>
            </c:ext>
          </c:extLst>
        </c:ser>
        <c:dLbls>
          <c:showLegendKey val="0"/>
          <c:showVal val="0"/>
          <c:showCatName val="0"/>
          <c:showSerName val="0"/>
          <c:showPercent val="0"/>
          <c:showBubbleSize val="0"/>
        </c:dLbls>
        <c:gapWidth val="150"/>
        <c:axId val="244679168"/>
        <c:axId val="244573312"/>
      </c:barChart>
      <c:catAx>
        <c:axId val="244679168"/>
        <c:scaling>
          <c:orientation val="minMax"/>
        </c:scaling>
        <c:delete val="0"/>
        <c:axPos val="b"/>
        <c:numFmt formatCode="General" sourceLinked="1"/>
        <c:majorTickMark val="out"/>
        <c:minorTickMark val="none"/>
        <c:tickLblPos val="nextTo"/>
        <c:txPr>
          <a:bodyPr rot="0" vert="horz"/>
          <a:lstStyle/>
          <a:p>
            <a:pPr>
              <a:defRPr sz="1400" b="1" i="0" u="none" strike="noStrike" baseline="0">
                <a:solidFill>
                  <a:srgbClr val="000000"/>
                </a:solidFill>
                <a:latin typeface="Calibri"/>
                <a:ea typeface="Calibri"/>
                <a:cs typeface="Calibri"/>
              </a:defRPr>
            </a:pPr>
            <a:endParaRPr lang="en-US"/>
          </a:p>
        </c:txPr>
        <c:crossAx val="244573312"/>
        <c:crosses val="autoZero"/>
        <c:auto val="1"/>
        <c:lblAlgn val="ctr"/>
        <c:lblOffset val="100"/>
        <c:tickLblSkip val="1"/>
        <c:tickMarkSkip val="1"/>
        <c:noMultiLvlLbl val="0"/>
      </c:catAx>
      <c:valAx>
        <c:axId val="244573312"/>
        <c:scaling>
          <c:orientation val="minMax"/>
        </c:scaling>
        <c:delete val="1"/>
        <c:axPos val="l"/>
        <c:numFmt formatCode="#,##0;[Red]#,##0" sourceLinked="1"/>
        <c:majorTickMark val="out"/>
        <c:minorTickMark val="none"/>
        <c:tickLblPos val="nextTo"/>
        <c:crossAx val="244679168"/>
        <c:crosses val="autoZero"/>
        <c:crossBetween val="between"/>
      </c:valAx>
    </c:plotArea>
    <c:legend>
      <c:legendPos val="r"/>
      <c:layout>
        <c:manualLayout>
          <c:xMode val="edge"/>
          <c:yMode val="edge"/>
          <c:x val="9.2108232295067927E-2"/>
          <c:y val="0.90490726965459678"/>
          <c:w val="0.85090462215443696"/>
          <c:h val="8.2929507192065488E-2"/>
        </c:manualLayout>
      </c:layout>
      <c:overlay val="0"/>
      <c:txPr>
        <a:bodyPr/>
        <a:lstStyle/>
        <a:p>
          <a:pPr>
            <a:defRPr sz="1285" b="0" i="0" u="none" strike="noStrike" baseline="0">
              <a:solidFill>
                <a:srgbClr val="000000"/>
              </a:solidFill>
              <a:latin typeface="Calibri"/>
              <a:ea typeface="Calibri"/>
              <a:cs typeface="Calibri"/>
            </a:defRPr>
          </a:pPr>
          <a:endParaRPr lang="en-US"/>
        </a:p>
      </c:txPr>
    </c:legend>
    <c:plotVisOnly val="1"/>
    <c:dispBlanksAs val="gap"/>
    <c:showDLblsOverMax val="0"/>
  </c:chart>
  <c:spPr>
    <a:ln>
      <a:noFill/>
    </a:ln>
  </c:spPr>
  <c:txPr>
    <a:bodyPr/>
    <a:lstStyle/>
    <a:p>
      <a:pPr>
        <a:defRPr sz="1000" b="0" i="0" u="none" strike="noStrike" baseline="0">
          <a:solidFill>
            <a:srgbClr val="000000"/>
          </a:solidFill>
          <a:latin typeface="Calibri"/>
          <a:ea typeface="Calibri"/>
          <a:cs typeface="Calibri"/>
        </a:defRPr>
      </a:pPr>
      <a:endParaRPr lang="en-US"/>
    </a:p>
  </c:txPr>
  <c:externalData r:id="rId1">
    <c:autoUpdate val="0"/>
  </c:externalData>
  <c:userShapes r:id="rId2"/>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0.69068</cdr:x>
      <cdr:y>0.41548</cdr:y>
    </cdr:from>
    <cdr:to>
      <cdr:x>0.77756</cdr:x>
      <cdr:y>0.52037</cdr:y>
    </cdr:to>
    <cdr:sp macro="" textlink="">
      <cdr:nvSpPr>
        <cdr:cNvPr id="65537" name="Text Box 1"/>
        <cdr:cNvSpPr txBox="1">
          <a:spLocks xmlns:a="http://schemas.openxmlformats.org/drawingml/2006/main" noChangeArrowheads="1"/>
        </cdr:cNvSpPr>
      </cdr:nvSpPr>
      <cdr:spPr bwMode="auto">
        <a:xfrm xmlns:a="http://schemas.openxmlformats.org/drawingml/2006/main">
          <a:off x="3507678" y="934225"/>
          <a:ext cx="439306" cy="18267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a:lstStyle xmlns:a="http://schemas.openxmlformats.org/drawingml/2006/main"/>
        <a:p xmlns:a="http://schemas.openxmlformats.org/drawingml/2006/main">
          <a:endParaRPr lang="ro-RO"/>
        </a:p>
      </cdr:txBody>
    </cdr:sp>
  </cdr:relSizeAnchor>
</c:userShapes>
</file>

<file path=ppt/drawings/drawing2.xml><?xml version="1.0" encoding="utf-8"?>
<c:userShapes xmlns:c="http://schemas.openxmlformats.org/drawingml/2006/chart">
  <cdr:relSizeAnchor xmlns:cdr="http://schemas.openxmlformats.org/drawingml/2006/chartDrawing">
    <cdr:from>
      <cdr:x>0.85178</cdr:x>
      <cdr:y>0.41036</cdr:y>
    </cdr:from>
    <cdr:to>
      <cdr:x>1</cdr:x>
      <cdr:y>0.51316</cdr:y>
    </cdr:to>
    <cdr:sp macro="" textlink="">
      <cdr:nvSpPr>
        <cdr:cNvPr id="2" name="TextBox 1"/>
        <cdr:cNvSpPr txBox="1"/>
      </cdr:nvSpPr>
      <cdr:spPr>
        <a:xfrm xmlns:a="http://schemas.openxmlformats.org/drawingml/2006/main">
          <a:off x="4324349" y="981075"/>
          <a:ext cx="752475" cy="24577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ro-RO" sz="1100" b="1" dirty="0">
              <a:solidFill>
                <a:schemeClr val="bg1"/>
              </a:solidFill>
            </a:rPr>
            <a:t>+21%</a:t>
          </a:r>
        </a:p>
      </cdr:txBody>
    </cdr:sp>
  </cdr:relSizeAnchor>
</c:userShapes>
</file>

<file path=ppt/drawings/drawing3.xml><?xml version="1.0" encoding="utf-8"?>
<c:userShapes xmlns:c="http://schemas.openxmlformats.org/drawingml/2006/chart">
  <cdr:relSizeAnchor xmlns:cdr="http://schemas.openxmlformats.org/drawingml/2006/chartDrawing">
    <cdr:from>
      <cdr:x>0.69142</cdr:x>
      <cdr:y>0.40215</cdr:y>
    </cdr:from>
    <cdr:to>
      <cdr:x>0.77854</cdr:x>
      <cdr:y>0.4992</cdr:y>
    </cdr:to>
    <cdr:sp macro="" textlink="">
      <cdr:nvSpPr>
        <cdr:cNvPr id="65537" name="Text Box 1"/>
        <cdr:cNvSpPr txBox="1">
          <a:spLocks xmlns:a="http://schemas.openxmlformats.org/drawingml/2006/main" noChangeArrowheads="1"/>
        </cdr:cNvSpPr>
      </cdr:nvSpPr>
      <cdr:spPr bwMode="auto">
        <a:xfrm xmlns:a="http://schemas.openxmlformats.org/drawingml/2006/main">
          <a:off x="3507678" y="934225"/>
          <a:ext cx="439306" cy="18267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a:lstStyle xmlns:a="http://schemas.openxmlformats.org/drawingml/2006/main"/>
        <a:p xmlns:a="http://schemas.openxmlformats.org/drawingml/2006/main">
          <a:endParaRPr lang="en-US"/>
        </a:p>
      </cdr:txBody>
    </cdr:sp>
  </cdr:relSizeAnchor>
</c:userShapes>
</file>

<file path=ppt/drawings/drawing4.xml><?xml version="1.0" encoding="utf-8"?>
<c:userShapes xmlns:c="http://schemas.openxmlformats.org/drawingml/2006/chart">
  <cdr:relSizeAnchor xmlns:cdr="http://schemas.openxmlformats.org/drawingml/2006/chartDrawing">
    <cdr:from>
      <cdr:x>0.09232</cdr:x>
      <cdr:y>0.13864</cdr:y>
    </cdr:from>
    <cdr:to>
      <cdr:x>0.96495</cdr:x>
      <cdr:y>0.13864</cdr:y>
    </cdr:to>
    <cdr:cxnSp macro="">
      <cdr:nvCxnSpPr>
        <cdr:cNvPr id="3" name="Straight Connector 2">
          <a:extLst xmlns:a="http://schemas.openxmlformats.org/drawingml/2006/main">
            <a:ext uri="{FF2B5EF4-FFF2-40B4-BE49-F238E27FC236}">
              <a16:creationId xmlns:a16="http://schemas.microsoft.com/office/drawing/2014/main" id="{E08DCC0B-52E3-47BF-91C8-35017584D079}"/>
            </a:ext>
          </a:extLst>
        </cdr:cNvPr>
        <cdr:cNvCxnSpPr/>
      </cdr:nvCxnSpPr>
      <cdr:spPr>
        <a:xfrm xmlns:a="http://schemas.openxmlformats.org/drawingml/2006/main">
          <a:off x="827584" y="637432"/>
          <a:ext cx="7822661" cy="0"/>
        </a:xfrm>
        <a:prstGeom xmlns:a="http://schemas.openxmlformats.org/drawingml/2006/main" prst="line">
          <a:avLst/>
        </a:prstGeom>
        <a:ln xmlns:a="http://schemas.openxmlformats.org/drawingml/2006/main" w="31750">
          <a:solidFill>
            <a:srgbClr val="FF0000"/>
          </a:solidFill>
          <a:prstDash val="dash"/>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drawings/drawing5.xml><?xml version="1.0" encoding="utf-8"?>
<c:userShapes xmlns:c="http://schemas.openxmlformats.org/drawingml/2006/chart">
  <cdr:relSizeAnchor xmlns:cdr="http://schemas.openxmlformats.org/drawingml/2006/chartDrawing">
    <cdr:from>
      <cdr:x>0.34976</cdr:x>
      <cdr:y>0.68703</cdr:y>
    </cdr:from>
    <cdr:to>
      <cdr:x>0.538</cdr:x>
      <cdr:y>0.78617</cdr:y>
    </cdr:to>
    <cdr:sp macro="" textlink="">
      <cdr:nvSpPr>
        <cdr:cNvPr id="2" name="TextBox 1"/>
        <cdr:cNvSpPr txBox="1"/>
      </cdr:nvSpPr>
      <cdr:spPr>
        <a:xfrm xmlns:a="http://schemas.openxmlformats.org/drawingml/2006/main">
          <a:off x="1600200" y="1885950"/>
          <a:ext cx="857250" cy="2667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l" rtl="0">
            <a:defRPr sz="1000"/>
          </a:pPr>
          <a:endParaRPr lang="ro-RO" sz="1100" b="0" i="0" u="none" strike="noStrike" baseline="0">
            <a:solidFill>
              <a:srgbClr val="000000"/>
            </a:solidFill>
            <a:latin typeface="Calibri"/>
          </a:endParaRPr>
        </a:p>
        <a:p xmlns:a="http://schemas.openxmlformats.org/drawingml/2006/main">
          <a:pPr algn="l" rtl="0">
            <a:defRPr sz="1000"/>
          </a:pPr>
          <a:endParaRPr lang="ro-RO" sz="1100" b="0" i="0" u="none" strike="noStrike" baseline="0">
            <a:solidFill>
              <a:srgbClr val="000000"/>
            </a:solidFill>
            <a:latin typeface="Calibri"/>
          </a:endParaRPr>
        </a:p>
      </cdr:txBody>
    </cdr:sp>
  </cdr:relSizeAnchor>
</c:userShapes>
</file>

<file path=ppt/drawings/drawing6.xml><?xml version="1.0" encoding="utf-8"?>
<c:userShapes xmlns:c="http://schemas.openxmlformats.org/drawingml/2006/chart">
  <cdr:relSizeAnchor xmlns:cdr="http://schemas.openxmlformats.org/drawingml/2006/chartDrawing">
    <cdr:from>
      <cdr:x>0.34878</cdr:x>
      <cdr:y>0.67835</cdr:y>
    </cdr:from>
    <cdr:to>
      <cdr:x>0.53799</cdr:x>
      <cdr:y>0.77678</cdr:y>
    </cdr:to>
    <cdr:sp macro="" textlink="">
      <cdr:nvSpPr>
        <cdr:cNvPr id="2" name="TextBox 1"/>
        <cdr:cNvSpPr txBox="1"/>
      </cdr:nvSpPr>
      <cdr:spPr>
        <a:xfrm xmlns:a="http://schemas.openxmlformats.org/drawingml/2006/main">
          <a:off x="1600200" y="1885950"/>
          <a:ext cx="857250" cy="2667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l" rtl="0">
            <a:defRPr sz="1000"/>
          </a:pPr>
          <a:endParaRPr lang="ro-RO" sz="1100" b="0" i="0" u="none" strike="noStrike" baseline="0">
            <a:solidFill>
              <a:srgbClr val="000000"/>
            </a:solidFill>
            <a:latin typeface="Calibri"/>
          </a:endParaRPr>
        </a:p>
        <a:p xmlns:a="http://schemas.openxmlformats.org/drawingml/2006/main">
          <a:pPr algn="l" rtl="0">
            <a:defRPr sz="1000"/>
          </a:pPr>
          <a:endParaRPr lang="ro-RO" sz="1100" b="0" i="0" u="none" strike="noStrike" baseline="0">
            <a:solidFill>
              <a:srgbClr val="000000"/>
            </a:solidFill>
            <a:latin typeface="Calibri"/>
          </a:endParaRPr>
        </a:p>
        <a:p xmlns:a="http://schemas.openxmlformats.org/drawingml/2006/main">
          <a:pPr algn="l" rtl="0">
            <a:defRPr sz="1000"/>
          </a:pPr>
          <a:endParaRPr lang="ro-RO" sz="1100" b="0" i="0" u="none" strike="noStrike" baseline="0">
            <a:solidFill>
              <a:srgbClr val="000000"/>
            </a:solidFill>
            <a:latin typeface="Calibri"/>
          </a:endParaRPr>
        </a:p>
      </cdr:txBody>
    </cdr:sp>
  </cdr:relSizeAnchor>
</c:userShapes>
</file>

<file path=ppt/drawings/drawing7.xml><?xml version="1.0" encoding="utf-8"?>
<c:userShapes xmlns:c="http://schemas.openxmlformats.org/drawingml/2006/chart">
  <cdr:relSizeAnchor xmlns:cdr="http://schemas.openxmlformats.org/drawingml/2006/chartDrawing">
    <cdr:from>
      <cdr:x>0.0087</cdr:x>
      <cdr:y>0.81865</cdr:y>
    </cdr:from>
    <cdr:to>
      <cdr:x>0.01263</cdr:x>
      <cdr:y>0.88157</cdr:y>
    </cdr:to>
    <cdr:sp macro="" textlink="">
      <cdr:nvSpPr>
        <cdr:cNvPr id="7169" name="Text Box 1025"/>
        <cdr:cNvSpPr txBox="1">
          <a:spLocks xmlns:a="http://schemas.openxmlformats.org/drawingml/2006/main" noChangeArrowheads="1"/>
        </cdr:cNvSpPr>
      </cdr:nvSpPr>
      <cdr:spPr bwMode="auto">
        <a:xfrm xmlns:a="http://schemas.openxmlformats.org/drawingml/2006/main">
          <a:off x="50800" y="2550129"/>
          <a:ext cx="21527" cy="20003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27432" tIns="22860" rIns="0" bIns="0" anchor="t" upright="1"/>
        <a:lstStyle xmlns:a="http://schemas.openxmlformats.org/drawingml/2006/main"/>
        <a:p xmlns:a="http://schemas.openxmlformats.org/drawingml/2006/main">
          <a:pPr algn="l" rtl="0">
            <a:lnSpc>
              <a:spcPts val="700"/>
            </a:lnSpc>
            <a:defRPr sz="1000"/>
          </a:pPr>
          <a:r>
            <a:rPr lang="en-US" sz="825" b="0" i="0" u="none" strike="noStrike" baseline="0">
              <a:solidFill>
                <a:srgbClr val="000000"/>
              </a:solidFill>
              <a:latin typeface="Times New Roman"/>
              <a:cs typeface="Times New Roman"/>
            </a:rPr>
            <a:t>mp.</a:t>
          </a:r>
        </a:p>
      </cdr:txBody>
    </cdr:sp>
  </cdr:relSizeAnchor>
</c:userShapes>
</file>

<file path=ppt/drawings/drawing8.xml><?xml version="1.0" encoding="utf-8"?>
<c:userShapes xmlns:c="http://schemas.openxmlformats.org/drawingml/2006/chart">
  <cdr:relSizeAnchor xmlns:cdr="http://schemas.openxmlformats.org/drawingml/2006/chartDrawing">
    <cdr:from>
      <cdr:x>0.0087</cdr:x>
      <cdr:y>0.8172</cdr:y>
    </cdr:from>
    <cdr:to>
      <cdr:x>0.01263</cdr:x>
      <cdr:y>0.88111</cdr:y>
    </cdr:to>
    <cdr:sp macro="" textlink="">
      <cdr:nvSpPr>
        <cdr:cNvPr id="7169" name="Text Box 1025"/>
        <cdr:cNvSpPr txBox="1">
          <a:spLocks xmlns:a="http://schemas.openxmlformats.org/drawingml/2006/main" noChangeArrowheads="1"/>
        </cdr:cNvSpPr>
      </cdr:nvSpPr>
      <cdr:spPr bwMode="auto">
        <a:xfrm xmlns:a="http://schemas.openxmlformats.org/drawingml/2006/main">
          <a:off x="50800" y="2550129"/>
          <a:ext cx="21527" cy="20003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27432" tIns="22860" rIns="0" bIns="0" anchor="t" upright="1"/>
        <a:lstStyle xmlns:a="http://schemas.openxmlformats.org/drawingml/2006/main"/>
        <a:p xmlns:a="http://schemas.openxmlformats.org/drawingml/2006/main">
          <a:pPr algn="l" rtl="0">
            <a:defRPr sz="1000"/>
          </a:pPr>
          <a:r>
            <a:rPr lang="en-US" sz="825" b="0" i="0" u="none" strike="noStrike" baseline="0">
              <a:solidFill>
                <a:srgbClr val="000000"/>
              </a:solidFill>
              <a:latin typeface="Times New Roman"/>
              <a:cs typeface="Times New Roman"/>
            </a:rPr>
            <a:t>mp.</a:t>
          </a: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 y="0"/>
            <a:ext cx="4301543" cy="341064"/>
          </a:xfrm>
          <a:prstGeom prst="rect">
            <a:avLst/>
          </a:prstGeom>
        </p:spPr>
        <p:txBody>
          <a:bodyPr vert="horz" lIns="91440" tIns="45720" rIns="91440" bIns="45720" rtlCol="0"/>
          <a:lstStyle>
            <a:lvl1pPr algn="l">
              <a:defRPr sz="1200"/>
            </a:lvl1pPr>
          </a:lstStyle>
          <a:p>
            <a:endParaRPr lang="ro-RO"/>
          </a:p>
        </p:txBody>
      </p:sp>
      <p:sp>
        <p:nvSpPr>
          <p:cNvPr id="3" name="Date Placeholder 2"/>
          <p:cNvSpPr>
            <a:spLocks noGrp="1"/>
          </p:cNvSpPr>
          <p:nvPr>
            <p:ph type="dt" sz="quarter" idx="1"/>
          </p:nvPr>
        </p:nvSpPr>
        <p:spPr>
          <a:xfrm>
            <a:off x="5622802" y="0"/>
            <a:ext cx="4301543" cy="341064"/>
          </a:xfrm>
          <a:prstGeom prst="rect">
            <a:avLst/>
          </a:prstGeom>
        </p:spPr>
        <p:txBody>
          <a:bodyPr vert="horz" lIns="91440" tIns="45720" rIns="91440" bIns="45720" rtlCol="0"/>
          <a:lstStyle>
            <a:lvl1pPr algn="r">
              <a:defRPr sz="1200"/>
            </a:lvl1pPr>
          </a:lstStyle>
          <a:p>
            <a:fld id="{66534D6E-3908-4711-B6CD-6698ED60863A}" type="datetimeFigureOut">
              <a:rPr lang="ro-RO" smtClean="0"/>
              <a:pPr/>
              <a:t>14.01.2022</a:t>
            </a:fld>
            <a:endParaRPr lang="ro-RO"/>
          </a:p>
        </p:txBody>
      </p:sp>
      <p:sp>
        <p:nvSpPr>
          <p:cNvPr id="4" name="Footer Placeholder 3"/>
          <p:cNvSpPr>
            <a:spLocks noGrp="1"/>
          </p:cNvSpPr>
          <p:nvPr>
            <p:ph type="ftr" sz="quarter" idx="2"/>
          </p:nvPr>
        </p:nvSpPr>
        <p:spPr>
          <a:xfrm>
            <a:off x="4" y="6456612"/>
            <a:ext cx="4301543" cy="341064"/>
          </a:xfrm>
          <a:prstGeom prst="rect">
            <a:avLst/>
          </a:prstGeom>
        </p:spPr>
        <p:txBody>
          <a:bodyPr vert="horz" lIns="91440" tIns="45720" rIns="91440" bIns="45720" rtlCol="0" anchor="b"/>
          <a:lstStyle>
            <a:lvl1pPr algn="l">
              <a:defRPr sz="1200"/>
            </a:lvl1pPr>
          </a:lstStyle>
          <a:p>
            <a:endParaRPr lang="ro-RO"/>
          </a:p>
        </p:txBody>
      </p:sp>
      <p:sp>
        <p:nvSpPr>
          <p:cNvPr id="5" name="Slide Number Placeholder 4"/>
          <p:cNvSpPr>
            <a:spLocks noGrp="1"/>
          </p:cNvSpPr>
          <p:nvPr>
            <p:ph type="sldNum" sz="quarter" idx="3"/>
          </p:nvPr>
        </p:nvSpPr>
        <p:spPr>
          <a:xfrm>
            <a:off x="5622802" y="6456612"/>
            <a:ext cx="4301543" cy="341064"/>
          </a:xfrm>
          <a:prstGeom prst="rect">
            <a:avLst/>
          </a:prstGeom>
        </p:spPr>
        <p:txBody>
          <a:bodyPr vert="horz" lIns="91440" tIns="45720" rIns="91440" bIns="45720" rtlCol="0" anchor="b"/>
          <a:lstStyle>
            <a:lvl1pPr algn="r">
              <a:defRPr sz="1200"/>
            </a:lvl1pPr>
          </a:lstStyle>
          <a:p>
            <a:fld id="{DA4DAF69-BD30-49E0-8C4D-CEDCCA4A1C5B}" type="slidenum">
              <a:rPr lang="ro-RO" smtClean="0"/>
              <a:pPr/>
              <a:t>‹#›</a:t>
            </a:fld>
            <a:endParaRPr lang="ro-RO"/>
          </a:p>
        </p:txBody>
      </p:sp>
    </p:spTree>
    <p:extLst>
      <p:ext uri="{BB962C8B-B14F-4D97-AF65-F5344CB8AC3E}">
        <p14:creationId xmlns:p14="http://schemas.microsoft.com/office/powerpoint/2010/main" val="27413748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 y="0"/>
            <a:ext cx="4301543" cy="33988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5622802" y="0"/>
            <a:ext cx="4301543" cy="339884"/>
          </a:xfrm>
          <a:prstGeom prst="rect">
            <a:avLst/>
          </a:prstGeom>
        </p:spPr>
        <p:txBody>
          <a:bodyPr vert="horz" lIns="91440" tIns="45720" rIns="91440" bIns="45720" rtlCol="0"/>
          <a:lstStyle>
            <a:lvl1pPr algn="r">
              <a:defRPr sz="1200"/>
            </a:lvl1pPr>
          </a:lstStyle>
          <a:p>
            <a:fld id="{DD067ED1-F469-46B1-9BC9-24910FD1B792}" type="datetimeFigureOut">
              <a:rPr lang="en-GB" smtClean="0"/>
              <a:pPr/>
              <a:t>14/01/2022</a:t>
            </a:fld>
            <a:endParaRPr lang="en-GB"/>
          </a:p>
        </p:txBody>
      </p:sp>
      <p:sp>
        <p:nvSpPr>
          <p:cNvPr id="4" name="Slide Image Placeholder 3"/>
          <p:cNvSpPr>
            <a:spLocks noGrp="1" noRot="1" noChangeAspect="1"/>
          </p:cNvSpPr>
          <p:nvPr>
            <p:ph type="sldImg" idx="2"/>
          </p:nvPr>
        </p:nvSpPr>
        <p:spPr>
          <a:xfrm>
            <a:off x="3263900" y="509588"/>
            <a:ext cx="3398838" cy="25495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92665" y="3228896"/>
            <a:ext cx="7941310" cy="305895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4" y="6456611"/>
            <a:ext cx="4301543" cy="33988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5622802" y="6456611"/>
            <a:ext cx="4301543" cy="339884"/>
          </a:xfrm>
          <a:prstGeom prst="rect">
            <a:avLst/>
          </a:prstGeom>
        </p:spPr>
        <p:txBody>
          <a:bodyPr vert="horz" lIns="91440" tIns="45720" rIns="91440" bIns="45720" rtlCol="0" anchor="b"/>
          <a:lstStyle>
            <a:lvl1pPr algn="r">
              <a:defRPr sz="1200"/>
            </a:lvl1pPr>
          </a:lstStyle>
          <a:p>
            <a:fld id="{397281B0-75A4-4718-AAFD-9FACE0BC1389}" type="slidenum">
              <a:rPr lang="en-GB" smtClean="0"/>
              <a:pPr/>
              <a:t>‹#›</a:t>
            </a:fld>
            <a:endParaRPr lang="en-GB"/>
          </a:p>
        </p:txBody>
      </p:sp>
    </p:spTree>
    <p:extLst>
      <p:ext uri="{BB962C8B-B14F-4D97-AF65-F5344CB8AC3E}">
        <p14:creationId xmlns:p14="http://schemas.microsoft.com/office/powerpoint/2010/main" val="20938989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ro-RO" dirty="0"/>
              <a:t>Menținerea echilibrului bugetar (nivel IV impus de</a:t>
            </a:r>
            <a:r>
              <a:rPr lang="ro-RO" baseline="0" dirty="0"/>
              <a:t> guvern, OG 15 - 85 contracte 82 milioane lei ... Cel putin jumătate BL, prețul gazului, excedent din 2021 – 10 mil lei + 55 mil, nivel crescut al investițiilor, întârzieri în ramb chelt din proiectele UE)</a:t>
            </a:r>
            <a:endParaRPr lang="ro-RO" dirty="0"/>
          </a:p>
          <a:p>
            <a:r>
              <a:rPr lang="ro-RO" dirty="0"/>
              <a:t>Susținerea </a:t>
            </a:r>
            <a:r>
              <a:rPr lang="ro-RO" baseline="0" dirty="0"/>
              <a:t>lichidităților spitalelor implicate în proiecte UE,...)</a:t>
            </a:r>
          </a:p>
          <a:p>
            <a:r>
              <a:rPr lang="ro-RO" baseline="0" dirty="0"/>
              <a:t>Aparatură medicală spitale de la MSăn 8 milioane de lei accesati în 2021</a:t>
            </a:r>
          </a:p>
          <a:p>
            <a:r>
              <a:rPr lang="ro-RO" baseline="0" dirty="0"/>
              <a:t>Termoficare 21,2 mil lei accesati în 2021</a:t>
            </a:r>
          </a:p>
          <a:p>
            <a:r>
              <a:rPr lang="ro-RO" baseline="0" dirty="0"/>
              <a:t>Alocarea din fd de rezervă al Guvernului pentru echilibrarea bugetară 3,8 + 5 mil = 8,8 mil lei</a:t>
            </a:r>
          </a:p>
          <a:p>
            <a:endParaRPr lang="ro-RO" baseline="0" dirty="0"/>
          </a:p>
          <a:p>
            <a:endParaRPr lang="ro-RO" dirty="0"/>
          </a:p>
        </p:txBody>
      </p:sp>
      <p:sp>
        <p:nvSpPr>
          <p:cNvPr id="4" name="Slide Number Placeholder 3"/>
          <p:cNvSpPr>
            <a:spLocks noGrp="1"/>
          </p:cNvSpPr>
          <p:nvPr>
            <p:ph type="sldNum" sz="quarter" idx="10"/>
          </p:nvPr>
        </p:nvSpPr>
        <p:spPr/>
        <p:txBody>
          <a:bodyPr/>
          <a:lstStyle/>
          <a:p>
            <a:fld id="{397281B0-75A4-4718-AAFD-9FACE0BC1389}" type="slidenum">
              <a:rPr lang="en-GB" smtClean="0"/>
              <a:pPr/>
              <a:t>2</a:t>
            </a:fld>
            <a:endParaRPr lang="en-GB"/>
          </a:p>
        </p:txBody>
      </p:sp>
    </p:spTree>
    <p:extLst>
      <p:ext uri="{BB962C8B-B14F-4D97-AF65-F5344CB8AC3E}">
        <p14:creationId xmlns:p14="http://schemas.microsoft.com/office/powerpoint/2010/main" val="39152212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ro-RO" dirty="0"/>
              <a:t>Premonstrates... </a:t>
            </a:r>
            <a:endParaRPr lang="en-US" dirty="0"/>
          </a:p>
        </p:txBody>
      </p:sp>
      <p:sp>
        <p:nvSpPr>
          <p:cNvPr id="4" name="Slide Number Placeholder 3"/>
          <p:cNvSpPr>
            <a:spLocks noGrp="1"/>
          </p:cNvSpPr>
          <p:nvPr>
            <p:ph type="sldNum" sz="quarter" idx="10"/>
          </p:nvPr>
        </p:nvSpPr>
        <p:spPr/>
        <p:txBody>
          <a:bodyPr/>
          <a:lstStyle/>
          <a:p>
            <a:fld id="{397281B0-75A4-4718-AAFD-9FACE0BC1389}" type="slidenum">
              <a:rPr lang="en-GB" smtClean="0"/>
              <a:pPr/>
              <a:t>3</a:t>
            </a:fld>
            <a:endParaRPr lang="en-GB"/>
          </a:p>
        </p:txBody>
      </p:sp>
    </p:spTree>
    <p:extLst>
      <p:ext uri="{BB962C8B-B14F-4D97-AF65-F5344CB8AC3E}">
        <p14:creationId xmlns:p14="http://schemas.microsoft.com/office/powerpoint/2010/main" val="42573083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97281B0-75A4-4718-AAFD-9FACE0BC1389}" type="slidenum">
              <a:rPr lang="en-GB" smtClean="0"/>
              <a:pPr/>
              <a:t>4</a:t>
            </a:fld>
            <a:endParaRPr lang="en-GB"/>
          </a:p>
        </p:txBody>
      </p:sp>
    </p:spTree>
    <p:extLst>
      <p:ext uri="{BB962C8B-B14F-4D97-AF65-F5344CB8AC3E}">
        <p14:creationId xmlns:p14="http://schemas.microsoft.com/office/powerpoint/2010/main" val="18045208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ro-RO" dirty="0"/>
              <a:t>Față de</a:t>
            </a:r>
            <a:r>
              <a:rPr lang="ro-RO" baseline="0" dirty="0"/>
              <a:t> 2020 din intrari... +17%</a:t>
            </a:r>
          </a:p>
          <a:p>
            <a:endParaRPr lang="en-GB" dirty="0"/>
          </a:p>
        </p:txBody>
      </p:sp>
      <p:sp>
        <p:nvSpPr>
          <p:cNvPr id="4" name="Slide Number Placeholder 3"/>
          <p:cNvSpPr>
            <a:spLocks noGrp="1"/>
          </p:cNvSpPr>
          <p:nvPr>
            <p:ph type="sldNum" sz="quarter" idx="10"/>
          </p:nvPr>
        </p:nvSpPr>
        <p:spPr/>
        <p:txBody>
          <a:bodyPr/>
          <a:lstStyle/>
          <a:p>
            <a:fld id="{397281B0-75A4-4718-AAFD-9FACE0BC1389}" type="slidenum">
              <a:rPr lang="en-GB" smtClean="0"/>
              <a:pPr/>
              <a:t>5</a:t>
            </a:fld>
            <a:endParaRPr lang="en-GB"/>
          </a:p>
        </p:txBody>
      </p:sp>
    </p:spTree>
    <p:extLst>
      <p:ext uri="{BB962C8B-B14F-4D97-AF65-F5344CB8AC3E}">
        <p14:creationId xmlns:p14="http://schemas.microsoft.com/office/powerpoint/2010/main" val="18045208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97281B0-75A4-4718-AAFD-9FACE0BC1389}" type="slidenum">
              <a:rPr lang="en-GB" smtClean="0"/>
              <a:pPr/>
              <a:t>6</a:t>
            </a:fld>
            <a:endParaRPr lang="en-GB"/>
          </a:p>
        </p:txBody>
      </p:sp>
    </p:spTree>
    <p:extLst>
      <p:ext uri="{BB962C8B-B14F-4D97-AF65-F5344CB8AC3E}">
        <p14:creationId xmlns:p14="http://schemas.microsoft.com/office/powerpoint/2010/main" val="18045208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buFont typeface="Arial" charset="0"/>
              <a:buChar char="•"/>
            </a:pPr>
            <a:r>
              <a:rPr lang="ro-RO" sz="1200" dirty="0">
                <a:solidFill>
                  <a:prstClr val="black">
                    <a:lumMod val="75000"/>
                    <a:lumOff val="25000"/>
                  </a:prstClr>
                </a:solidFill>
              </a:rPr>
              <a:t>Fondul IID Termoficare (60,5 mil lei, utilizat 31,35 mil lei)</a:t>
            </a:r>
          </a:p>
          <a:p>
            <a:pPr marL="342900" lvl="0" indent="-342900">
              <a:buFont typeface="Arial" charset="0"/>
              <a:buChar char="•"/>
            </a:pPr>
            <a:r>
              <a:rPr lang="ro-RO" sz="1200" dirty="0">
                <a:solidFill>
                  <a:prstClr val="black">
                    <a:lumMod val="75000"/>
                    <a:lumOff val="25000"/>
                  </a:prstClr>
                </a:solidFill>
              </a:rPr>
              <a:t>Intensificarea tragerilor din credite bancare pe fondul implementării      proiectelor europene și a proiectelor cu finanțare din bugetul local. </a:t>
            </a:r>
          </a:p>
          <a:p>
            <a:pPr marL="342900" lvl="0" indent="-342900">
              <a:buFont typeface="Arial" charset="0"/>
              <a:buChar char="•"/>
            </a:pPr>
            <a:r>
              <a:rPr lang="ro-RO" sz="2000" dirty="0">
                <a:solidFill>
                  <a:prstClr val="black">
                    <a:lumMod val="75000"/>
                    <a:lumOff val="25000"/>
                  </a:prstClr>
                </a:solidFill>
              </a:rPr>
              <a:t>Trageri din creditele în anul curent 56 milioane lei</a:t>
            </a:r>
            <a:endParaRPr lang="ro-RO" sz="2000" dirty="0">
              <a:solidFill>
                <a:prstClr val="black">
                  <a:lumMod val="75000"/>
                  <a:lumOff val="25000"/>
                </a:prstClr>
              </a:solidFill>
              <a:latin typeface="Arial" pitchFamily="34" charset="0"/>
              <a:cs typeface="Arial" pitchFamily="34" charset="0"/>
            </a:endParaRPr>
          </a:p>
          <a:p>
            <a:pPr marL="342900" lvl="0" indent="-342900">
              <a:buFont typeface="Arial" charset="0"/>
              <a:buChar char="•"/>
            </a:pPr>
            <a:endParaRPr lang="ro-RO" sz="1200" dirty="0">
              <a:solidFill>
                <a:prstClr val="black">
                  <a:lumMod val="75000"/>
                  <a:lumOff val="25000"/>
                </a:prstClr>
              </a:solidFill>
            </a:endParaRPr>
          </a:p>
          <a:p>
            <a:endParaRPr lang="en-GB" dirty="0"/>
          </a:p>
        </p:txBody>
      </p:sp>
      <p:sp>
        <p:nvSpPr>
          <p:cNvPr id="4" name="Slide Number Placeholder 3"/>
          <p:cNvSpPr>
            <a:spLocks noGrp="1"/>
          </p:cNvSpPr>
          <p:nvPr>
            <p:ph type="sldNum" sz="quarter" idx="10"/>
          </p:nvPr>
        </p:nvSpPr>
        <p:spPr/>
        <p:txBody>
          <a:bodyPr/>
          <a:lstStyle/>
          <a:p>
            <a:fld id="{397281B0-75A4-4718-AAFD-9FACE0BC1389}" type="slidenum">
              <a:rPr lang="en-GB" smtClean="0"/>
              <a:pPr/>
              <a:t>7</a:t>
            </a:fld>
            <a:endParaRPr lang="en-GB"/>
          </a:p>
        </p:txBody>
      </p:sp>
    </p:spTree>
    <p:extLst>
      <p:ext uri="{BB962C8B-B14F-4D97-AF65-F5344CB8AC3E}">
        <p14:creationId xmlns:p14="http://schemas.microsoft.com/office/powerpoint/2010/main" val="1804520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a:buFont typeface="Arial" charset="0"/>
              <a:buChar char="•"/>
            </a:pPr>
            <a:r>
              <a:rPr lang="ro-RO" sz="1200" dirty="0">
                <a:solidFill>
                  <a:prstClr val="black">
                    <a:lumMod val="75000"/>
                    <a:lumOff val="25000"/>
                  </a:prstClr>
                </a:solidFill>
              </a:rPr>
              <a:t>Intensificarea tragerilor din credite bancare pe fondul implementării      proiectelor europene și a proiectelor cu finanțare din bugetul local. </a:t>
            </a:r>
          </a:p>
          <a:p>
            <a:pPr marL="342900" lvl="0" indent="-342900">
              <a:buFont typeface="Arial" charset="0"/>
              <a:buChar char="•"/>
            </a:pPr>
            <a:endParaRPr lang="ro-RO" sz="1200" dirty="0">
              <a:solidFill>
                <a:prstClr val="black">
                  <a:lumMod val="75000"/>
                  <a:lumOff val="25000"/>
                </a:prstClr>
              </a:solidFill>
            </a:endParaRPr>
          </a:p>
          <a:p>
            <a:endParaRPr lang="en-GB" dirty="0"/>
          </a:p>
        </p:txBody>
      </p:sp>
      <p:sp>
        <p:nvSpPr>
          <p:cNvPr id="4" name="Slide Number Placeholder 3"/>
          <p:cNvSpPr>
            <a:spLocks noGrp="1"/>
          </p:cNvSpPr>
          <p:nvPr>
            <p:ph type="sldNum" sz="quarter" idx="10"/>
          </p:nvPr>
        </p:nvSpPr>
        <p:spPr/>
        <p:txBody>
          <a:bodyPr/>
          <a:lstStyle/>
          <a:p>
            <a:fld id="{397281B0-75A4-4718-AAFD-9FACE0BC1389}" type="slidenum">
              <a:rPr lang="en-GB" smtClean="0"/>
              <a:pPr/>
              <a:t>8</a:t>
            </a:fld>
            <a:endParaRPr lang="en-GB"/>
          </a:p>
        </p:txBody>
      </p:sp>
    </p:spTree>
    <p:extLst>
      <p:ext uri="{BB962C8B-B14F-4D97-AF65-F5344CB8AC3E}">
        <p14:creationId xmlns:p14="http://schemas.microsoft.com/office/powerpoint/2010/main" val="18045208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97281B0-75A4-4718-AAFD-9FACE0BC1389}" type="slidenum">
              <a:rPr lang="en-GB" smtClean="0"/>
              <a:pPr/>
              <a:t>9</a:t>
            </a:fld>
            <a:endParaRPr lang="en-GB"/>
          </a:p>
        </p:txBody>
      </p:sp>
    </p:spTree>
    <p:extLst>
      <p:ext uri="{BB962C8B-B14F-4D97-AF65-F5344CB8AC3E}">
        <p14:creationId xmlns:p14="http://schemas.microsoft.com/office/powerpoint/2010/main" val="18045208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97281B0-75A4-4718-AAFD-9FACE0BC1389}" type="slidenum">
              <a:rPr lang="en-GB" smtClean="0"/>
              <a:pPr/>
              <a:t>10</a:t>
            </a:fld>
            <a:endParaRPr lang="en-GB"/>
          </a:p>
        </p:txBody>
      </p:sp>
    </p:spTree>
    <p:extLst>
      <p:ext uri="{BB962C8B-B14F-4D97-AF65-F5344CB8AC3E}">
        <p14:creationId xmlns:p14="http://schemas.microsoft.com/office/powerpoint/2010/main" val="18045208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ro-RO" dirty="0"/>
          </a:p>
        </p:txBody>
      </p:sp>
      <p:sp>
        <p:nvSpPr>
          <p:cNvPr id="4" name="Slide Number Placeholder 3"/>
          <p:cNvSpPr>
            <a:spLocks noGrp="1"/>
          </p:cNvSpPr>
          <p:nvPr>
            <p:ph type="sldNum" sz="quarter" idx="10"/>
          </p:nvPr>
        </p:nvSpPr>
        <p:spPr/>
        <p:txBody>
          <a:bodyPr/>
          <a:lstStyle/>
          <a:p>
            <a:fld id="{397281B0-75A4-4718-AAFD-9FACE0BC1389}" type="slidenum">
              <a:rPr lang="en-GB" smtClean="0"/>
              <a:pPr/>
              <a:t>13</a:t>
            </a:fld>
            <a:endParaRPr lang="en-GB"/>
          </a:p>
        </p:txBody>
      </p:sp>
    </p:spTree>
    <p:extLst>
      <p:ext uri="{BB962C8B-B14F-4D97-AF65-F5344CB8AC3E}">
        <p14:creationId xmlns:p14="http://schemas.microsoft.com/office/powerpoint/2010/main" val="21343756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ro-RO" dirty="0"/>
              <a:t>Otl</a:t>
            </a:r>
            <a:r>
              <a:rPr lang="ro-RO" baseline="0" dirty="0"/>
              <a:t> : mentinerea  aceluiasi cost unitar pe km ca in anul 2020 16,4 lei/km pt tramvaie si 7,20 lei/km la autobuze. Scaderea cu 27% a subventiei de exploatare aferente OTL   este determinata  de </a:t>
            </a:r>
          </a:p>
          <a:p>
            <a:r>
              <a:rPr lang="ro-RO" baseline="0" dirty="0"/>
              <a:t>lucrarile de reabilitare pe culoarul Nufarul –Cantemir ( suspendarea circulatiei tramvaielor)</a:t>
            </a:r>
            <a:endParaRPr lang="ro-RO" dirty="0"/>
          </a:p>
        </p:txBody>
      </p:sp>
      <p:sp>
        <p:nvSpPr>
          <p:cNvPr id="4" name="Slide Number Placeholder 3"/>
          <p:cNvSpPr>
            <a:spLocks noGrp="1"/>
          </p:cNvSpPr>
          <p:nvPr>
            <p:ph type="sldNum" sz="quarter" idx="10"/>
          </p:nvPr>
        </p:nvSpPr>
        <p:spPr/>
        <p:txBody>
          <a:bodyPr/>
          <a:lstStyle/>
          <a:p>
            <a:fld id="{397281B0-75A4-4718-AAFD-9FACE0BC1389}" type="slidenum">
              <a:rPr lang="en-GB" smtClean="0"/>
              <a:pPr/>
              <a:t>14</a:t>
            </a:fld>
            <a:endParaRPr lang="en-GB"/>
          </a:p>
        </p:txBody>
      </p:sp>
    </p:spTree>
    <p:extLst>
      <p:ext uri="{BB962C8B-B14F-4D97-AF65-F5344CB8AC3E}">
        <p14:creationId xmlns:p14="http://schemas.microsoft.com/office/powerpoint/2010/main" val="1763035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o-RO" sz="1200" dirty="0">
                <a:solidFill>
                  <a:prstClr val="black">
                    <a:lumMod val="75000"/>
                    <a:lumOff val="25000"/>
                  </a:prstClr>
                </a:solidFill>
              </a:rPr>
              <a:t>Avansuri acordate pentru proiectele UE – efort bugetar. (extindere     ambulator Spital Urgenta si Coridoarele verzi)</a:t>
            </a:r>
          </a:p>
          <a:p>
            <a:endParaRPr lang="ro-RO" dirty="0"/>
          </a:p>
          <a:p>
            <a:endParaRPr lang="en-GB" dirty="0"/>
          </a:p>
        </p:txBody>
      </p:sp>
      <p:sp>
        <p:nvSpPr>
          <p:cNvPr id="4" name="Slide Number Placeholder 3"/>
          <p:cNvSpPr>
            <a:spLocks noGrp="1"/>
          </p:cNvSpPr>
          <p:nvPr>
            <p:ph type="sldNum" sz="quarter" idx="10"/>
          </p:nvPr>
        </p:nvSpPr>
        <p:spPr/>
        <p:txBody>
          <a:bodyPr/>
          <a:lstStyle/>
          <a:p>
            <a:fld id="{397281B0-75A4-4718-AAFD-9FACE0BC1389}" type="slidenum">
              <a:rPr lang="en-GB" smtClean="0"/>
              <a:pPr/>
              <a:t>15</a:t>
            </a:fld>
            <a:endParaRPr lang="en-GB"/>
          </a:p>
        </p:txBody>
      </p:sp>
    </p:spTree>
    <p:extLst>
      <p:ext uri="{BB962C8B-B14F-4D97-AF65-F5344CB8AC3E}">
        <p14:creationId xmlns:p14="http://schemas.microsoft.com/office/powerpoint/2010/main" val="18045208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ro-RO" dirty="0"/>
              <a:t>Cea mai mare sumă alocată din veniturile proprii pentru investiții</a:t>
            </a:r>
          </a:p>
          <a:p>
            <a:endParaRPr lang="en-GB" dirty="0"/>
          </a:p>
        </p:txBody>
      </p:sp>
      <p:sp>
        <p:nvSpPr>
          <p:cNvPr id="4" name="Slide Number Placeholder 3"/>
          <p:cNvSpPr>
            <a:spLocks noGrp="1"/>
          </p:cNvSpPr>
          <p:nvPr>
            <p:ph type="sldNum" sz="quarter" idx="10"/>
          </p:nvPr>
        </p:nvSpPr>
        <p:spPr/>
        <p:txBody>
          <a:bodyPr/>
          <a:lstStyle/>
          <a:p>
            <a:fld id="{397281B0-75A4-4718-AAFD-9FACE0BC1389}" type="slidenum">
              <a:rPr lang="en-GB" smtClean="0"/>
              <a:pPr/>
              <a:t>16</a:t>
            </a:fld>
            <a:endParaRPr lang="en-GB"/>
          </a:p>
        </p:txBody>
      </p:sp>
    </p:spTree>
    <p:extLst>
      <p:ext uri="{BB962C8B-B14F-4D97-AF65-F5344CB8AC3E}">
        <p14:creationId xmlns:p14="http://schemas.microsoft.com/office/powerpoint/2010/main" val="18045208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ro-RO" dirty="0"/>
              <a:t>Cea mai mare sumă alocată din veniturile proprii pentru investiții</a:t>
            </a:r>
          </a:p>
          <a:p>
            <a:endParaRPr lang="en-GB" dirty="0"/>
          </a:p>
        </p:txBody>
      </p:sp>
      <p:sp>
        <p:nvSpPr>
          <p:cNvPr id="4" name="Slide Number Placeholder 3"/>
          <p:cNvSpPr>
            <a:spLocks noGrp="1"/>
          </p:cNvSpPr>
          <p:nvPr>
            <p:ph type="sldNum" sz="quarter" idx="10"/>
          </p:nvPr>
        </p:nvSpPr>
        <p:spPr/>
        <p:txBody>
          <a:bodyPr/>
          <a:lstStyle/>
          <a:p>
            <a:fld id="{397281B0-75A4-4718-AAFD-9FACE0BC1389}" type="slidenum">
              <a:rPr lang="en-GB" smtClean="0"/>
              <a:pPr/>
              <a:t>17</a:t>
            </a:fld>
            <a:endParaRPr lang="en-GB"/>
          </a:p>
        </p:txBody>
      </p:sp>
    </p:spTree>
    <p:extLst>
      <p:ext uri="{BB962C8B-B14F-4D97-AF65-F5344CB8AC3E}">
        <p14:creationId xmlns:p14="http://schemas.microsoft.com/office/powerpoint/2010/main" val="18045208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ro-RO" dirty="0"/>
              <a:t>Cea mai mare sumă alocată din veniturile proprii pentru investiții</a:t>
            </a:r>
          </a:p>
          <a:p>
            <a:endParaRPr lang="en-GB" dirty="0"/>
          </a:p>
        </p:txBody>
      </p:sp>
      <p:sp>
        <p:nvSpPr>
          <p:cNvPr id="4" name="Slide Number Placeholder 3"/>
          <p:cNvSpPr>
            <a:spLocks noGrp="1"/>
          </p:cNvSpPr>
          <p:nvPr>
            <p:ph type="sldNum" sz="quarter" idx="10"/>
          </p:nvPr>
        </p:nvSpPr>
        <p:spPr/>
        <p:txBody>
          <a:bodyPr/>
          <a:lstStyle/>
          <a:p>
            <a:fld id="{397281B0-75A4-4718-AAFD-9FACE0BC1389}" type="slidenum">
              <a:rPr lang="en-GB" smtClean="0"/>
              <a:pPr/>
              <a:t>18</a:t>
            </a:fld>
            <a:endParaRPr lang="en-GB"/>
          </a:p>
        </p:txBody>
      </p:sp>
    </p:spTree>
    <p:extLst>
      <p:ext uri="{BB962C8B-B14F-4D97-AF65-F5344CB8AC3E}">
        <p14:creationId xmlns:p14="http://schemas.microsoft.com/office/powerpoint/2010/main" val="18045208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97281B0-75A4-4718-AAFD-9FACE0BC1389}" type="slidenum">
              <a:rPr lang="en-GB" smtClean="0"/>
              <a:pPr/>
              <a:t>19</a:t>
            </a:fld>
            <a:endParaRPr lang="en-GB"/>
          </a:p>
        </p:txBody>
      </p:sp>
    </p:spTree>
    <p:extLst>
      <p:ext uri="{BB962C8B-B14F-4D97-AF65-F5344CB8AC3E}">
        <p14:creationId xmlns:p14="http://schemas.microsoft.com/office/powerpoint/2010/main" val="33609168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ro-RO" dirty="0"/>
              <a:t>Evolutie, pondere raportat la venituri proprii/populatie,</a:t>
            </a:r>
            <a:r>
              <a:rPr lang="ro-RO" baseline="0" dirty="0"/>
              <a:t> </a:t>
            </a:r>
            <a:endParaRPr lang="en-GB" dirty="0"/>
          </a:p>
        </p:txBody>
      </p:sp>
      <p:sp>
        <p:nvSpPr>
          <p:cNvPr id="4" name="Slide Number Placeholder 3"/>
          <p:cNvSpPr>
            <a:spLocks noGrp="1"/>
          </p:cNvSpPr>
          <p:nvPr>
            <p:ph type="sldNum" sz="quarter" idx="10"/>
          </p:nvPr>
        </p:nvSpPr>
        <p:spPr/>
        <p:txBody>
          <a:bodyPr/>
          <a:lstStyle/>
          <a:p>
            <a:fld id="{397281B0-75A4-4718-AAFD-9FACE0BC1389}" type="slidenum">
              <a:rPr lang="en-GB" smtClean="0"/>
              <a:pPr/>
              <a:t>20</a:t>
            </a:fld>
            <a:endParaRPr lang="en-GB"/>
          </a:p>
        </p:txBody>
      </p:sp>
    </p:spTree>
    <p:extLst>
      <p:ext uri="{BB962C8B-B14F-4D97-AF65-F5344CB8AC3E}">
        <p14:creationId xmlns:p14="http://schemas.microsoft.com/office/powerpoint/2010/main" val="18045208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ro-RO" dirty="0"/>
              <a:t>Exista libertate de a contracta noi credite bancare</a:t>
            </a:r>
            <a:endParaRPr lang="en-GB" dirty="0"/>
          </a:p>
        </p:txBody>
      </p:sp>
      <p:sp>
        <p:nvSpPr>
          <p:cNvPr id="4" name="Slide Number Placeholder 3"/>
          <p:cNvSpPr>
            <a:spLocks noGrp="1"/>
          </p:cNvSpPr>
          <p:nvPr>
            <p:ph type="sldNum" sz="quarter" idx="10"/>
          </p:nvPr>
        </p:nvSpPr>
        <p:spPr/>
        <p:txBody>
          <a:bodyPr/>
          <a:lstStyle/>
          <a:p>
            <a:fld id="{397281B0-75A4-4718-AAFD-9FACE0BC1389}" type="slidenum">
              <a:rPr lang="en-GB" smtClean="0"/>
              <a:pPr/>
              <a:t>21</a:t>
            </a:fld>
            <a:endParaRPr lang="en-GB"/>
          </a:p>
        </p:txBody>
      </p:sp>
    </p:spTree>
    <p:extLst>
      <p:ext uri="{BB962C8B-B14F-4D97-AF65-F5344CB8AC3E}">
        <p14:creationId xmlns:p14="http://schemas.microsoft.com/office/powerpoint/2010/main" val="18045208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97281B0-75A4-4718-AAFD-9FACE0BC1389}" type="slidenum">
              <a:rPr lang="en-GB" smtClean="0"/>
              <a:pPr/>
              <a:t>22</a:t>
            </a:fld>
            <a:endParaRPr lang="en-GB"/>
          </a:p>
        </p:txBody>
      </p:sp>
    </p:spTree>
    <p:extLst>
      <p:ext uri="{BB962C8B-B14F-4D97-AF65-F5344CB8AC3E}">
        <p14:creationId xmlns:p14="http://schemas.microsoft.com/office/powerpoint/2010/main" val="18045208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Slide Image Placeholder 1"/>
          <p:cNvSpPr>
            <a:spLocks noGrp="1" noRot="1" noChangeAspect="1"/>
          </p:cNvSpPr>
          <p:nvPr>
            <p:ph type="sldImg"/>
          </p:nvPr>
        </p:nvSpPr>
        <p:spPr bwMode="auto">
          <a:noFill/>
          <a:ln>
            <a:solidFill>
              <a:srgbClr val="000000"/>
            </a:solidFill>
            <a:miter lim="800000"/>
            <a:headEnd/>
            <a:tailEnd/>
          </a:ln>
        </p:spPr>
      </p:sp>
      <p:sp>
        <p:nvSpPr>
          <p:cNvPr id="45058"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dirty="0">
              <a:ea typeface="맑은 고딕" pitchFamily="34" charset="-127"/>
            </a:endParaRPr>
          </a:p>
        </p:txBody>
      </p:sp>
      <p:sp>
        <p:nvSpPr>
          <p:cNvPr id="4505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4C04243-3DD4-44A1-A3BF-4DD8500F8F46}" type="slidenum">
              <a:rPr lang="en-GB">
                <a:ea typeface="맑은 고딕" pitchFamily="34" charset="-127"/>
              </a:rPr>
              <a:pPr fontAlgn="base">
                <a:spcBef>
                  <a:spcPct val="0"/>
                </a:spcBef>
                <a:spcAft>
                  <a:spcPct val="0"/>
                </a:spcAft>
              </a:pPr>
              <a:t>24</a:t>
            </a:fld>
            <a:endParaRPr lang="en-GB">
              <a:ea typeface="맑은 고딕" pitchFamily="34" charset="-127"/>
            </a:endParaRPr>
          </a:p>
        </p:txBody>
      </p:sp>
    </p:spTree>
    <p:extLst>
      <p:ext uri="{BB962C8B-B14F-4D97-AF65-F5344CB8AC3E}">
        <p14:creationId xmlns:p14="http://schemas.microsoft.com/office/powerpoint/2010/main" val="3613835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Slide Image Placeholder 1"/>
          <p:cNvSpPr>
            <a:spLocks noGrp="1" noRot="1" noChangeAspect="1"/>
          </p:cNvSpPr>
          <p:nvPr>
            <p:ph type="sldImg"/>
          </p:nvPr>
        </p:nvSpPr>
        <p:spPr bwMode="auto">
          <a:noFill/>
          <a:ln>
            <a:solidFill>
              <a:srgbClr val="000000"/>
            </a:solidFill>
            <a:miter lim="800000"/>
            <a:headEnd/>
            <a:tailEnd/>
          </a:ln>
        </p:spPr>
      </p:sp>
      <p:sp>
        <p:nvSpPr>
          <p:cNvPr id="5120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a:ea typeface="맑은 고딕" pitchFamily="34" charset="-127"/>
            </a:endParaRPr>
          </a:p>
        </p:txBody>
      </p:sp>
      <p:sp>
        <p:nvSpPr>
          <p:cNvPr id="5120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587CBAC-EEE5-4A17-83E7-9DFAC5576D66}" type="slidenum">
              <a:rPr lang="en-GB">
                <a:ea typeface="맑은 고딕" pitchFamily="34" charset="-127"/>
              </a:rPr>
              <a:pPr fontAlgn="base">
                <a:spcBef>
                  <a:spcPct val="0"/>
                </a:spcBef>
                <a:spcAft>
                  <a:spcPct val="0"/>
                </a:spcAft>
              </a:pPr>
              <a:t>25</a:t>
            </a:fld>
            <a:endParaRPr lang="en-GB">
              <a:ea typeface="맑은 고딕" pitchFamily="34" charset="-127"/>
            </a:endParaRPr>
          </a:p>
        </p:txBody>
      </p:sp>
    </p:spTree>
    <p:extLst>
      <p:ext uri="{BB962C8B-B14F-4D97-AF65-F5344CB8AC3E}">
        <p14:creationId xmlns:p14="http://schemas.microsoft.com/office/powerpoint/2010/main" val="42276094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Slide Image Placeholder 1"/>
          <p:cNvSpPr>
            <a:spLocks noGrp="1" noRot="1" noChangeAspect="1"/>
          </p:cNvSpPr>
          <p:nvPr>
            <p:ph type="sldImg"/>
          </p:nvPr>
        </p:nvSpPr>
        <p:spPr bwMode="auto">
          <a:noFill/>
          <a:ln>
            <a:solidFill>
              <a:srgbClr val="000000"/>
            </a:solidFill>
            <a:miter lim="800000"/>
            <a:headEnd/>
            <a:tailEnd/>
          </a:ln>
        </p:spPr>
      </p:sp>
      <p:sp>
        <p:nvSpPr>
          <p:cNvPr id="53250"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dirty="0">
              <a:ea typeface="맑은 고딕" pitchFamily="34" charset="-127"/>
            </a:endParaRPr>
          </a:p>
        </p:txBody>
      </p:sp>
      <p:sp>
        <p:nvSpPr>
          <p:cNvPr id="5325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AD4DF92-1808-4569-9288-BAC136ED1217}" type="slidenum">
              <a:rPr lang="en-GB">
                <a:ea typeface="맑은 고딕" pitchFamily="34" charset="-127"/>
              </a:rPr>
              <a:pPr fontAlgn="base">
                <a:spcBef>
                  <a:spcPct val="0"/>
                </a:spcBef>
                <a:spcAft>
                  <a:spcPct val="0"/>
                </a:spcAft>
              </a:pPr>
              <a:t>26</a:t>
            </a:fld>
            <a:endParaRPr lang="en-GB">
              <a:ea typeface="맑은 고딕" pitchFamily="34" charset="-127"/>
            </a:endParaRPr>
          </a:p>
        </p:txBody>
      </p:sp>
    </p:spTree>
    <p:extLst>
      <p:ext uri="{BB962C8B-B14F-4D97-AF65-F5344CB8AC3E}">
        <p14:creationId xmlns:p14="http://schemas.microsoft.com/office/powerpoint/2010/main" val="35585888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Slide Image Placeholder 1"/>
          <p:cNvSpPr>
            <a:spLocks noGrp="1" noRot="1" noChangeAspect="1"/>
          </p:cNvSpPr>
          <p:nvPr>
            <p:ph type="sldImg"/>
          </p:nvPr>
        </p:nvSpPr>
        <p:spPr bwMode="auto">
          <a:noFill/>
          <a:ln>
            <a:solidFill>
              <a:srgbClr val="000000"/>
            </a:solidFill>
            <a:miter lim="800000"/>
            <a:headEnd/>
            <a:tailEnd/>
          </a:ln>
        </p:spPr>
      </p:sp>
      <p:sp>
        <p:nvSpPr>
          <p:cNvPr id="4915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dirty="0">
              <a:ea typeface="맑은 고딕" pitchFamily="34" charset="-127"/>
            </a:endParaRPr>
          </a:p>
        </p:txBody>
      </p:sp>
      <p:sp>
        <p:nvSpPr>
          <p:cNvPr id="4915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0D545FA-1624-40F2-B2F0-C36A682E607D}" type="slidenum">
              <a:rPr lang="en-GB">
                <a:ea typeface="맑은 고딕" pitchFamily="34" charset="-127"/>
              </a:rPr>
              <a:pPr fontAlgn="base">
                <a:spcBef>
                  <a:spcPct val="0"/>
                </a:spcBef>
                <a:spcAft>
                  <a:spcPct val="0"/>
                </a:spcAft>
              </a:pPr>
              <a:t>27</a:t>
            </a:fld>
            <a:endParaRPr lang="en-GB">
              <a:ea typeface="맑은 고딕" pitchFamily="34" charset="-127"/>
            </a:endParaRPr>
          </a:p>
        </p:txBody>
      </p:sp>
    </p:spTree>
    <p:extLst>
      <p:ext uri="{BB962C8B-B14F-4D97-AF65-F5344CB8AC3E}">
        <p14:creationId xmlns:p14="http://schemas.microsoft.com/office/powerpoint/2010/main" val="29792228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Slide Image Placeholder 1"/>
          <p:cNvSpPr>
            <a:spLocks noGrp="1" noRot="1" noChangeAspect="1"/>
          </p:cNvSpPr>
          <p:nvPr>
            <p:ph type="sldImg"/>
          </p:nvPr>
        </p:nvSpPr>
        <p:spPr bwMode="auto">
          <a:noFill/>
          <a:ln>
            <a:solidFill>
              <a:srgbClr val="000000"/>
            </a:solidFill>
            <a:miter lim="800000"/>
            <a:headEnd/>
            <a:tailEnd/>
          </a:ln>
        </p:spPr>
      </p:sp>
      <p:sp>
        <p:nvSpPr>
          <p:cNvPr id="5939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GB" dirty="0" err="1">
                <a:ea typeface="맑은 고딕" pitchFamily="34" charset="-127"/>
              </a:rPr>
              <a:t>Somatii</a:t>
            </a:r>
            <a:r>
              <a:rPr lang="en-GB" dirty="0">
                <a:ea typeface="맑은 고딕" pitchFamily="34" charset="-127"/>
              </a:rPr>
              <a:t> = </a:t>
            </a:r>
            <a:r>
              <a:rPr lang="ro-RO" dirty="0">
                <a:ea typeface="맑은 고딕" pitchFamily="34" charset="-127"/>
              </a:rPr>
              <a:t>24.466</a:t>
            </a:r>
          </a:p>
          <a:p>
            <a:pPr>
              <a:spcBef>
                <a:spcPct val="0"/>
              </a:spcBef>
            </a:pPr>
            <a:r>
              <a:rPr lang="ro-RO" dirty="0">
                <a:ea typeface="맑은 고딕" pitchFamily="34" charset="-127"/>
              </a:rPr>
              <a:t>Insolvabili 1805</a:t>
            </a:r>
            <a:r>
              <a:rPr lang="ro-RO" baseline="0" dirty="0">
                <a:ea typeface="맑은 고딕" pitchFamily="34" charset="-127"/>
              </a:rPr>
              <a:t> pers, 6.181.972 lei</a:t>
            </a:r>
          </a:p>
          <a:p>
            <a:pPr>
              <a:spcBef>
                <a:spcPct val="0"/>
              </a:spcBef>
            </a:pPr>
            <a:endParaRPr lang="ro-RO" dirty="0">
              <a:ea typeface="맑은 고딕" pitchFamily="34" charset="-127"/>
            </a:endParaRPr>
          </a:p>
          <a:p>
            <a:pPr>
              <a:spcBef>
                <a:spcPct val="0"/>
              </a:spcBef>
            </a:pPr>
            <a:r>
              <a:rPr lang="ro-RO" sz="1200" b="0" i="0" u="none" strike="noStrike" kern="1200" dirty="0">
                <a:solidFill>
                  <a:schemeClr val="tx1"/>
                </a:solidFill>
                <a:effectLst/>
                <a:latin typeface="+mn-lt"/>
                <a:ea typeface="+mn-ea"/>
                <a:cs typeface="+mn-cs"/>
              </a:rPr>
              <a:t>D</a:t>
            </a:r>
            <a:r>
              <a:rPr lang="en-US" sz="1200" b="0" i="0" u="none" strike="noStrike" kern="1200" dirty="0" err="1">
                <a:solidFill>
                  <a:schemeClr val="tx1"/>
                </a:solidFill>
                <a:effectLst/>
                <a:latin typeface="+mn-lt"/>
                <a:ea typeface="+mn-ea"/>
                <a:cs typeface="+mn-cs"/>
              </a:rPr>
              <a:t>osare</a:t>
            </a:r>
            <a:r>
              <a:rPr lang="en-US" sz="1200" b="0" i="0" u="none" strike="noStrike" kern="1200" dirty="0">
                <a:solidFill>
                  <a:schemeClr val="tx1"/>
                </a:solidFill>
                <a:effectLst/>
                <a:latin typeface="+mn-lt"/>
                <a:ea typeface="+mn-ea"/>
                <a:cs typeface="+mn-cs"/>
              </a:rPr>
              <a:t> </a:t>
            </a:r>
            <a:r>
              <a:rPr lang="en-US" sz="1200" b="0" i="0" u="none" strike="noStrike" kern="1200" dirty="0" err="1">
                <a:solidFill>
                  <a:schemeClr val="tx1"/>
                </a:solidFill>
                <a:effectLst/>
                <a:latin typeface="+mn-lt"/>
                <a:ea typeface="+mn-ea"/>
                <a:cs typeface="+mn-cs"/>
              </a:rPr>
              <a:t>transferate</a:t>
            </a:r>
            <a:r>
              <a:rPr lang="en-US" sz="1200" b="0" i="0" u="none" strike="noStrike" kern="1200" dirty="0">
                <a:solidFill>
                  <a:schemeClr val="tx1"/>
                </a:solidFill>
                <a:effectLst/>
                <a:latin typeface="+mn-lt"/>
                <a:ea typeface="+mn-ea"/>
                <a:cs typeface="+mn-cs"/>
              </a:rPr>
              <a:t> = </a:t>
            </a:r>
            <a:r>
              <a:rPr lang="ro-RO" sz="1200" b="0" i="0" u="none" strike="noStrike" kern="1200" dirty="0">
                <a:solidFill>
                  <a:schemeClr val="tx1"/>
                </a:solidFill>
                <a:effectLst/>
                <a:latin typeface="+mn-lt"/>
                <a:ea typeface="+mn-ea"/>
                <a:cs typeface="+mn-cs"/>
              </a:rPr>
              <a:t>253 </a:t>
            </a:r>
            <a:r>
              <a:rPr lang="en-US" sz="1200" b="0" i="0" u="none" strike="noStrike" kern="1200" dirty="0">
                <a:solidFill>
                  <a:schemeClr val="tx1"/>
                </a:solidFill>
                <a:effectLst/>
                <a:latin typeface="+mn-lt"/>
                <a:ea typeface="+mn-ea"/>
                <a:cs typeface="+mn-cs"/>
              </a:rPr>
              <a:t>total </a:t>
            </a:r>
            <a:r>
              <a:rPr lang="en-US" sz="1200" b="0" i="0" u="none" strike="noStrike" kern="1200" dirty="0" err="1">
                <a:solidFill>
                  <a:schemeClr val="tx1"/>
                </a:solidFill>
                <a:effectLst/>
                <a:latin typeface="+mn-lt"/>
                <a:ea typeface="+mn-ea"/>
                <a:cs typeface="+mn-cs"/>
              </a:rPr>
              <a:t>sume</a:t>
            </a:r>
            <a:r>
              <a:rPr lang="en-US" sz="1200" b="0" i="0" u="none" strike="noStrike" kern="1200" dirty="0">
                <a:solidFill>
                  <a:schemeClr val="tx1"/>
                </a:solidFill>
                <a:effectLst/>
                <a:latin typeface="+mn-lt"/>
                <a:ea typeface="+mn-ea"/>
                <a:cs typeface="+mn-cs"/>
              </a:rPr>
              <a:t> </a:t>
            </a:r>
            <a:r>
              <a:rPr lang="en-US" sz="1200" b="0" i="0" u="none" strike="noStrike" kern="1200" dirty="0" err="1">
                <a:solidFill>
                  <a:schemeClr val="tx1"/>
                </a:solidFill>
                <a:effectLst/>
                <a:latin typeface="+mn-lt"/>
                <a:ea typeface="+mn-ea"/>
                <a:cs typeface="+mn-cs"/>
              </a:rPr>
              <a:t>transferate</a:t>
            </a:r>
            <a:r>
              <a:rPr lang="en-US" sz="1200" b="0" i="0" u="none" strike="noStrike" kern="1200" dirty="0">
                <a:solidFill>
                  <a:schemeClr val="tx1"/>
                </a:solidFill>
                <a:effectLst/>
                <a:latin typeface="+mn-lt"/>
                <a:ea typeface="+mn-ea"/>
                <a:cs typeface="+mn-cs"/>
              </a:rPr>
              <a:t> = </a:t>
            </a:r>
            <a:r>
              <a:rPr lang="ro-RO" sz="1200" b="0" i="0" u="none" strike="noStrike" kern="1200" dirty="0">
                <a:solidFill>
                  <a:schemeClr val="tx1"/>
                </a:solidFill>
                <a:effectLst/>
                <a:latin typeface="+mn-lt"/>
                <a:ea typeface="+mn-ea"/>
                <a:cs typeface="+mn-cs"/>
              </a:rPr>
              <a:t>454.720</a:t>
            </a:r>
          </a:p>
        </p:txBody>
      </p:sp>
      <p:sp>
        <p:nvSpPr>
          <p:cNvPr id="5939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6284A38-3A95-4CA7-B95C-CFC3B8CBFE79}" type="slidenum">
              <a:rPr lang="en-GB">
                <a:ea typeface="맑은 고딕" pitchFamily="34" charset="-127"/>
              </a:rPr>
              <a:pPr fontAlgn="base">
                <a:spcBef>
                  <a:spcPct val="0"/>
                </a:spcBef>
                <a:spcAft>
                  <a:spcPct val="0"/>
                </a:spcAft>
              </a:pPr>
              <a:t>28</a:t>
            </a:fld>
            <a:endParaRPr lang="en-GB">
              <a:ea typeface="맑은 고딕" pitchFamily="34" charset="-127"/>
            </a:endParaRPr>
          </a:p>
        </p:txBody>
      </p:sp>
    </p:spTree>
    <p:extLst>
      <p:ext uri="{BB962C8B-B14F-4D97-AF65-F5344CB8AC3E}">
        <p14:creationId xmlns:p14="http://schemas.microsoft.com/office/powerpoint/2010/main" val="311712701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Slide Image Placeholder 1"/>
          <p:cNvSpPr>
            <a:spLocks noGrp="1" noRot="1" noChangeAspect="1"/>
          </p:cNvSpPr>
          <p:nvPr>
            <p:ph type="sldImg"/>
          </p:nvPr>
        </p:nvSpPr>
        <p:spPr bwMode="auto">
          <a:noFill/>
          <a:ln>
            <a:solidFill>
              <a:srgbClr val="000000"/>
            </a:solidFill>
            <a:miter lim="800000"/>
            <a:headEnd/>
            <a:tailEnd/>
          </a:ln>
        </p:spPr>
      </p:sp>
      <p:sp>
        <p:nvSpPr>
          <p:cNvPr id="57346"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ro-RO" dirty="0">
                <a:ea typeface="맑은 고딕" pitchFamily="34" charset="-127"/>
              </a:rPr>
              <a:t>Fără</a:t>
            </a:r>
            <a:r>
              <a:rPr lang="ro-RO" baseline="0" dirty="0">
                <a:ea typeface="맑은 고딕" pitchFamily="34" charset="-127"/>
              </a:rPr>
              <a:t> Prepozitura... 4,5 mil lei... Adica -60%</a:t>
            </a:r>
            <a:endParaRPr lang="en-GB" dirty="0">
              <a:ea typeface="맑은 고딕" pitchFamily="34" charset="-127"/>
            </a:endParaRPr>
          </a:p>
        </p:txBody>
      </p:sp>
      <p:sp>
        <p:nvSpPr>
          <p:cNvPr id="5734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D704937-68CF-4A61-B2E5-5A1C766C77EE}" type="slidenum">
              <a:rPr lang="en-GB">
                <a:ea typeface="맑은 고딕" pitchFamily="34" charset="-127"/>
              </a:rPr>
              <a:pPr fontAlgn="base">
                <a:spcBef>
                  <a:spcPct val="0"/>
                </a:spcBef>
                <a:spcAft>
                  <a:spcPct val="0"/>
                </a:spcAft>
              </a:pPr>
              <a:t>29</a:t>
            </a:fld>
            <a:endParaRPr lang="en-GB">
              <a:ea typeface="맑은 고딕" pitchFamily="34" charset="-127"/>
            </a:endParaRPr>
          </a:p>
        </p:txBody>
      </p:sp>
    </p:spTree>
    <p:extLst>
      <p:ext uri="{BB962C8B-B14F-4D97-AF65-F5344CB8AC3E}">
        <p14:creationId xmlns:p14="http://schemas.microsoft.com/office/powerpoint/2010/main" val="42421406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Slide Image Placeholder 1"/>
          <p:cNvSpPr>
            <a:spLocks noGrp="1" noRot="1" noChangeAspect="1"/>
          </p:cNvSpPr>
          <p:nvPr>
            <p:ph type="sldImg"/>
          </p:nvPr>
        </p:nvSpPr>
        <p:spPr bwMode="auto">
          <a:noFill/>
          <a:ln>
            <a:solidFill>
              <a:srgbClr val="000000"/>
            </a:solidFill>
            <a:miter lim="800000"/>
            <a:headEnd/>
            <a:tailEnd/>
          </a:ln>
        </p:spPr>
      </p:sp>
      <p:sp>
        <p:nvSpPr>
          <p:cNvPr id="47106"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ro-RO" dirty="0">
                <a:ea typeface="맑은 고딕" pitchFamily="34" charset="-127"/>
              </a:rPr>
              <a:t>132 tranzactii</a:t>
            </a:r>
            <a:r>
              <a:rPr lang="ro-RO" baseline="0" dirty="0">
                <a:ea typeface="맑은 고딕" pitchFamily="34" charset="-127"/>
              </a:rPr>
              <a:t> in 2015</a:t>
            </a:r>
          </a:p>
          <a:p>
            <a:pPr>
              <a:spcBef>
                <a:spcPct val="0"/>
              </a:spcBef>
            </a:pPr>
            <a:r>
              <a:rPr lang="ro-RO" baseline="0" dirty="0">
                <a:ea typeface="맑은 고딕" pitchFamily="34" charset="-127"/>
              </a:rPr>
              <a:t>33.132 dosare an in 2015</a:t>
            </a:r>
            <a:endParaRPr lang="en-GB" dirty="0">
              <a:ea typeface="맑은 고딕" pitchFamily="34" charset="-127"/>
            </a:endParaRPr>
          </a:p>
        </p:txBody>
      </p:sp>
      <p:sp>
        <p:nvSpPr>
          <p:cNvPr id="4710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8A8C3E6-9590-4439-8ABD-EDE50ED647EE}" type="slidenum">
              <a:rPr lang="en-GB">
                <a:ea typeface="맑은 고딕" pitchFamily="34" charset="-127"/>
              </a:rPr>
              <a:pPr fontAlgn="base">
                <a:spcBef>
                  <a:spcPct val="0"/>
                </a:spcBef>
                <a:spcAft>
                  <a:spcPct val="0"/>
                </a:spcAft>
              </a:pPr>
              <a:t>30</a:t>
            </a:fld>
            <a:endParaRPr lang="en-GB">
              <a:ea typeface="맑은 고딕" pitchFamily="34" charset="-127"/>
            </a:endParaRPr>
          </a:p>
        </p:txBody>
      </p:sp>
    </p:spTree>
    <p:extLst>
      <p:ext uri="{BB962C8B-B14F-4D97-AF65-F5344CB8AC3E}">
        <p14:creationId xmlns:p14="http://schemas.microsoft.com/office/powerpoint/2010/main" val="14311218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Slide Image Placeholder 1"/>
          <p:cNvSpPr>
            <a:spLocks noGrp="1" noRot="1" noChangeAspect="1"/>
          </p:cNvSpPr>
          <p:nvPr>
            <p:ph type="sldImg"/>
          </p:nvPr>
        </p:nvSpPr>
        <p:spPr bwMode="auto">
          <a:noFill/>
          <a:ln>
            <a:solidFill>
              <a:srgbClr val="000000"/>
            </a:solidFill>
            <a:miter lim="800000"/>
            <a:headEnd/>
            <a:tailEnd/>
          </a:ln>
        </p:spPr>
      </p:sp>
      <p:sp>
        <p:nvSpPr>
          <p:cNvPr id="47106"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dirty="0">
              <a:ea typeface="맑은 고딕" pitchFamily="34" charset="-127"/>
            </a:endParaRPr>
          </a:p>
        </p:txBody>
      </p:sp>
      <p:sp>
        <p:nvSpPr>
          <p:cNvPr id="4710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8A8C3E6-9590-4439-8ABD-EDE50ED647EE}" type="slidenum">
              <a:rPr lang="en-GB">
                <a:ea typeface="맑은 고딕" pitchFamily="34" charset="-127"/>
              </a:rPr>
              <a:pPr fontAlgn="base">
                <a:spcBef>
                  <a:spcPct val="0"/>
                </a:spcBef>
                <a:spcAft>
                  <a:spcPct val="0"/>
                </a:spcAft>
              </a:pPr>
              <a:t>31</a:t>
            </a:fld>
            <a:endParaRPr lang="en-GB">
              <a:ea typeface="맑은 고딕" pitchFamily="34" charset="-127"/>
            </a:endParaRPr>
          </a:p>
        </p:txBody>
      </p:sp>
    </p:spTree>
    <p:extLst>
      <p:ext uri="{BB962C8B-B14F-4D97-AF65-F5344CB8AC3E}">
        <p14:creationId xmlns:p14="http://schemas.microsoft.com/office/powerpoint/2010/main" val="143112182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Slide Image Placeholder 1"/>
          <p:cNvSpPr>
            <a:spLocks noGrp="1" noRot="1" noChangeAspect="1"/>
          </p:cNvSpPr>
          <p:nvPr>
            <p:ph type="sldImg"/>
          </p:nvPr>
        </p:nvSpPr>
        <p:spPr bwMode="auto">
          <a:noFill/>
          <a:ln>
            <a:solidFill>
              <a:srgbClr val="000000"/>
            </a:solidFill>
            <a:miter lim="800000"/>
            <a:headEnd/>
            <a:tailEnd/>
          </a:ln>
        </p:spPr>
      </p:sp>
      <p:sp>
        <p:nvSpPr>
          <p:cNvPr id="55298" name="Notes Placeholder 2"/>
          <p:cNvSpPr>
            <a:spLocks noGrp="1"/>
          </p:cNvSpPr>
          <p:nvPr>
            <p:ph type="body" idx="1"/>
          </p:nvPr>
        </p:nvSpPr>
        <p:spPr bwMode="auto">
          <a:noFill/>
        </p:spPr>
        <p:txBody>
          <a:bodyPr wrap="square" numCol="1" anchor="t" anchorCtr="0" compatLnSpc="1">
            <a:prstTxWarp prst="textNoShape">
              <a:avLst/>
            </a:prstTxWarp>
          </a:bodyPr>
          <a:lstStyle/>
          <a:p>
            <a:r>
              <a:rPr lang="ro-RO" sz="1200" b="0" i="0" kern="1200" dirty="0">
                <a:solidFill>
                  <a:schemeClr val="tx1"/>
                </a:solidFill>
                <a:effectLst/>
                <a:latin typeface="+mn-lt"/>
                <a:ea typeface="+mn-ea"/>
                <a:cs typeface="+mn-cs"/>
              </a:rPr>
              <a:t>2020</a:t>
            </a:r>
          </a:p>
          <a:p>
            <a:r>
              <a:rPr lang="en-US" sz="1200" b="0" i="0" kern="1200" dirty="0">
                <a:solidFill>
                  <a:schemeClr val="tx1"/>
                </a:solidFill>
                <a:effectLst/>
                <a:latin typeface="+mn-lt"/>
                <a:ea typeface="+mn-ea"/>
                <a:cs typeface="+mn-cs"/>
              </a:rPr>
              <a:t>PF : 8% -  1,692,947.00 </a:t>
            </a:r>
            <a:r>
              <a:rPr lang="en-US" sz="1200" b="0" i="0" kern="1200" dirty="0" err="1">
                <a:solidFill>
                  <a:schemeClr val="tx1"/>
                </a:solidFill>
                <a:effectLst/>
                <a:latin typeface="+mn-lt"/>
                <a:ea typeface="+mn-ea"/>
                <a:cs typeface="+mn-cs"/>
              </a:rPr>
              <a:t>restul</a:t>
            </a:r>
            <a:r>
              <a:rPr lang="en-US" sz="1200" b="0" i="0" kern="1200" dirty="0">
                <a:solidFill>
                  <a:schemeClr val="tx1"/>
                </a:solidFill>
                <a:effectLst/>
                <a:latin typeface="+mn-lt"/>
                <a:ea typeface="+mn-ea"/>
                <a:cs typeface="+mn-cs"/>
              </a:rPr>
              <a:t> cu 4% (589,919.00)</a:t>
            </a:r>
            <a:r>
              <a:rPr lang="ro-RO" sz="1200" b="0" i="0" kern="1200" dirty="0">
                <a:solidFill>
                  <a:schemeClr val="tx1"/>
                </a:solidFill>
                <a:effectLst/>
                <a:latin typeface="+mn-lt"/>
                <a:ea typeface="+mn-ea"/>
                <a:cs typeface="+mn-cs"/>
              </a:rPr>
              <a:t>... 74%</a:t>
            </a:r>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PJ : 8% -   2,132,752.00 </a:t>
            </a:r>
            <a:r>
              <a:rPr lang="en-US" sz="1200" b="0" i="0" kern="1200" dirty="0" err="1">
                <a:solidFill>
                  <a:schemeClr val="tx1"/>
                </a:solidFill>
                <a:effectLst/>
                <a:latin typeface="+mn-lt"/>
                <a:ea typeface="+mn-ea"/>
                <a:cs typeface="+mn-cs"/>
              </a:rPr>
              <a:t>restul</a:t>
            </a:r>
            <a:r>
              <a:rPr lang="en-US" sz="1200" b="0" i="0" kern="1200" dirty="0">
                <a:solidFill>
                  <a:schemeClr val="tx1"/>
                </a:solidFill>
                <a:effectLst/>
                <a:latin typeface="+mn-lt"/>
                <a:ea typeface="+mn-ea"/>
                <a:cs typeface="+mn-cs"/>
              </a:rPr>
              <a:t> cu 4% (565,693.00)</a:t>
            </a:r>
            <a:r>
              <a:rPr lang="ro-RO" sz="1200" b="0" i="0" kern="1200" dirty="0">
                <a:solidFill>
                  <a:schemeClr val="tx1"/>
                </a:solidFill>
                <a:effectLst/>
                <a:latin typeface="+mn-lt"/>
                <a:ea typeface="+mn-ea"/>
                <a:cs typeface="+mn-cs"/>
              </a:rPr>
              <a:t>.... 79%</a:t>
            </a:r>
            <a:endParaRPr lang="en-US" sz="1200" b="0" i="0" kern="1200" dirty="0">
              <a:solidFill>
                <a:schemeClr val="tx1"/>
              </a:solidFill>
              <a:effectLst/>
              <a:latin typeface="+mn-lt"/>
              <a:ea typeface="+mn-ea"/>
              <a:cs typeface="+mn-cs"/>
            </a:endParaRPr>
          </a:p>
        </p:txBody>
      </p:sp>
      <p:sp>
        <p:nvSpPr>
          <p:cNvPr id="5529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3755543-102F-4DC3-99BD-2EE0D62A1E55}" type="slidenum">
              <a:rPr lang="en-GB">
                <a:ea typeface="맑은 고딕" pitchFamily="34" charset="-127"/>
              </a:rPr>
              <a:pPr fontAlgn="base">
                <a:spcBef>
                  <a:spcPct val="0"/>
                </a:spcBef>
                <a:spcAft>
                  <a:spcPct val="0"/>
                </a:spcAft>
              </a:pPr>
              <a:t>32</a:t>
            </a:fld>
            <a:endParaRPr lang="en-GB">
              <a:ea typeface="맑은 고딕" pitchFamily="34" charset="-127"/>
            </a:endParaRPr>
          </a:p>
        </p:txBody>
      </p:sp>
    </p:spTree>
    <p:extLst>
      <p:ext uri="{BB962C8B-B14F-4D97-AF65-F5344CB8AC3E}">
        <p14:creationId xmlns:p14="http://schemas.microsoft.com/office/powerpoint/2010/main" val="275687566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97281B0-75A4-4718-AAFD-9FACE0BC1389}" type="slidenum">
              <a:rPr lang="en-GB" smtClean="0"/>
              <a:pPr/>
              <a:t>33</a:t>
            </a:fld>
            <a:endParaRPr lang="en-GB"/>
          </a:p>
        </p:txBody>
      </p:sp>
    </p:spTree>
    <p:extLst>
      <p:ext uri="{BB962C8B-B14F-4D97-AF65-F5344CB8AC3E}">
        <p14:creationId xmlns:p14="http://schemas.microsoft.com/office/powerpoint/2010/main" val="370953959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Slide Image Placeholder 1"/>
          <p:cNvSpPr>
            <a:spLocks noGrp="1" noRot="1" noChangeAspect="1"/>
          </p:cNvSpPr>
          <p:nvPr>
            <p:ph type="sldImg"/>
          </p:nvPr>
        </p:nvSpPr>
        <p:spPr bwMode="auto">
          <a:noFill/>
          <a:ln>
            <a:solidFill>
              <a:srgbClr val="000000"/>
            </a:solidFill>
            <a:miter lim="800000"/>
            <a:headEnd/>
            <a:tailEnd/>
          </a:ln>
        </p:spPr>
      </p:sp>
      <p:sp>
        <p:nvSpPr>
          <p:cNvPr id="6144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ro-RO" dirty="0">
                <a:ea typeface="맑은 고딕" pitchFamily="34" charset="-127"/>
              </a:rPr>
              <a:t>Parcuri industriale... +100 milioane lei constructii (+20%)</a:t>
            </a:r>
          </a:p>
          <a:p>
            <a:pPr>
              <a:spcBef>
                <a:spcPct val="0"/>
              </a:spcBef>
            </a:pPr>
            <a:r>
              <a:rPr lang="ro-RO" dirty="0">
                <a:ea typeface="맑은 고딕" pitchFamily="34" charset="-127"/>
              </a:rPr>
              <a:t>Facilitățile</a:t>
            </a:r>
            <a:r>
              <a:rPr lang="ro-RO" baseline="0" dirty="0">
                <a:ea typeface="맑은 고딕" pitchFamily="34" charset="-127"/>
              </a:rPr>
              <a:t> se întorc în viitor prin IV și impozite pe clădiri si teren. În fapt e o formă de ”investiție”, de dezvoltare </a:t>
            </a:r>
            <a:endParaRPr lang="en-GB" dirty="0">
              <a:ea typeface="맑은 고딕" pitchFamily="34" charset="-127"/>
            </a:endParaRPr>
          </a:p>
        </p:txBody>
      </p:sp>
      <p:sp>
        <p:nvSpPr>
          <p:cNvPr id="6144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197115A-D64F-47FD-9AC3-70C38ACE459E}" type="slidenum">
              <a:rPr lang="en-GB">
                <a:ea typeface="맑은 고딕" pitchFamily="34" charset="-127"/>
              </a:rPr>
              <a:pPr fontAlgn="base">
                <a:spcBef>
                  <a:spcPct val="0"/>
                </a:spcBef>
                <a:spcAft>
                  <a:spcPct val="0"/>
                </a:spcAft>
              </a:pPr>
              <a:t>34</a:t>
            </a:fld>
            <a:endParaRPr lang="en-GB">
              <a:ea typeface="맑은 고딕" pitchFamily="34" charset="-127"/>
            </a:endParaRPr>
          </a:p>
        </p:txBody>
      </p:sp>
    </p:spTree>
    <p:extLst>
      <p:ext uri="{BB962C8B-B14F-4D97-AF65-F5344CB8AC3E}">
        <p14:creationId xmlns:p14="http://schemas.microsoft.com/office/powerpoint/2010/main" val="151970725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Slide Image Placeholder 1"/>
          <p:cNvSpPr>
            <a:spLocks noGrp="1" noRot="1" noChangeAspect="1"/>
          </p:cNvSpPr>
          <p:nvPr>
            <p:ph type="sldImg"/>
          </p:nvPr>
        </p:nvSpPr>
        <p:spPr bwMode="auto">
          <a:noFill/>
          <a:ln>
            <a:solidFill>
              <a:srgbClr val="000000"/>
            </a:solidFill>
            <a:miter lim="800000"/>
            <a:headEnd/>
            <a:tailEnd/>
          </a:ln>
        </p:spPr>
      </p:sp>
      <p:sp>
        <p:nvSpPr>
          <p:cNvPr id="6144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dirty="0">
              <a:ea typeface="맑은 고딕" pitchFamily="34" charset="-127"/>
            </a:endParaRPr>
          </a:p>
        </p:txBody>
      </p:sp>
      <p:sp>
        <p:nvSpPr>
          <p:cNvPr id="6144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197115A-D64F-47FD-9AC3-70C38ACE459E}" type="slidenum">
              <a:rPr lang="en-GB">
                <a:ea typeface="맑은 고딕" pitchFamily="34" charset="-127"/>
              </a:rPr>
              <a:pPr fontAlgn="base">
                <a:spcBef>
                  <a:spcPct val="0"/>
                </a:spcBef>
                <a:spcAft>
                  <a:spcPct val="0"/>
                </a:spcAft>
              </a:pPr>
              <a:t>35</a:t>
            </a:fld>
            <a:endParaRPr lang="en-GB">
              <a:ea typeface="맑은 고딕" pitchFamily="34" charset="-127"/>
            </a:endParaRPr>
          </a:p>
        </p:txBody>
      </p:sp>
    </p:spTree>
    <p:extLst>
      <p:ext uri="{BB962C8B-B14F-4D97-AF65-F5344CB8AC3E}">
        <p14:creationId xmlns:p14="http://schemas.microsoft.com/office/powerpoint/2010/main" val="151970725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97281B0-75A4-4718-AAFD-9FACE0BC1389}" type="slidenum">
              <a:rPr lang="en-GB" smtClean="0"/>
              <a:pPr/>
              <a:t>37</a:t>
            </a:fld>
            <a:endParaRPr lang="en-GB"/>
          </a:p>
        </p:txBody>
      </p:sp>
    </p:spTree>
    <p:extLst>
      <p:ext uri="{BB962C8B-B14F-4D97-AF65-F5344CB8AC3E}">
        <p14:creationId xmlns:p14="http://schemas.microsoft.com/office/powerpoint/2010/main" val="180452084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32416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0" y="16778"/>
            <a:ext cx="9144000" cy="1069514"/>
          </a:xfrm>
          <a:prstGeom prst="rect">
            <a:avLst/>
          </a:prstGeom>
        </p:spPr>
        <p:txBody>
          <a:bodyPr anchor="ctr"/>
          <a:lstStyle>
            <a:lvl1pPr>
              <a:defRPr b="1" baseline="0">
                <a:solidFill>
                  <a:schemeClr val="tx1">
                    <a:lumMod val="75000"/>
                    <a:lumOff val="25000"/>
                  </a:schemeClr>
                </a:solidFill>
                <a:latin typeface="Arial" pitchFamily="34" charset="0"/>
                <a:cs typeface="Arial" pitchFamily="34" charset="0"/>
              </a:defRPr>
            </a:lvl1pPr>
          </a:lstStyle>
          <a:p>
            <a:r>
              <a:rPr lang="en-US" altLang="ko-KR" dirty="0"/>
              <a:t> Free PPT _ Click to add title</a:t>
            </a:r>
            <a:endParaRPr lang="ko-KR" altLang="en-US" dirty="0"/>
          </a:p>
        </p:txBody>
      </p:sp>
      <p:sp>
        <p:nvSpPr>
          <p:cNvPr id="3" name="Content Placeholder 2"/>
          <p:cNvSpPr>
            <a:spLocks noGrp="1"/>
          </p:cNvSpPr>
          <p:nvPr>
            <p:ph idx="1"/>
          </p:nvPr>
        </p:nvSpPr>
        <p:spPr>
          <a:xfrm>
            <a:off x="457200" y="1600201"/>
            <a:ext cx="8229600" cy="460648"/>
          </a:xfrm>
          <a:prstGeom prst="rect">
            <a:avLst/>
          </a:prstGeom>
        </p:spPr>
        <p:txBody>
          <a:bodyPr anchor="ctr"/>
          <a:lstStyle>
            <a:lvl1pPr marL="0" indent="0">
              <a:buNone/>
              <a:defRPr sz="2000">
                <a:solidFill>
                  <a:schemeClr val="tx1">
                    <a:lumMod val="75000"/>
                    <a:lumOff val="25000"/>
                  </a:schemeClr>
                </a:solidFill>
                <a:latin typeface="Arial" pitchFamily="34" charset="0"/>
                <a:cs typeface="Arial" pitchFamily="34" charset="0"/>
              </a:defRPr>
            </a:lvl1pPr>
          </a:lstStyle>
          <a:p>
            <a:pPr lvl="0"/>
            <a:r>
              <a:rPr lang="en-US" altLang="ko-KR" dirty="0"/>
              <a:t>Click to edit Master text styles</a:t>
            </a:r>
          </a:p>
        </p:txBody>
      </p:sp>
      <p:sp>
        <p:nvSpPr>
          <p:cNvPr id="4" name="Content Placeholder 2"/>
          <p:cNvSpPr>
            <a:spLocks noGrp="1"/>
          </p:cNvSpPr>
          <p:nvPr>
            <p:ph idx="10"/>
          </p:nvPr>
        </p:nvSpPr>
        <p:spPr>
          <a:xfrm>
            <a:off x="467544" y="2276872"/>
            <a:ext cx="8229600" cy="3600400"/>
          </a:xfrm>
          <a:prstGeom prst="rect">
            <a:avLst/>
          </a:prstGeom>
        </p:spPr>
        <p:txBody>
          <a:bodyPr lIns="396000" anchor="t"/>
          <a:lstStyle>
            <a:lvl1pPr marL="0" indent="0">
              <a:buNone/>
              <a:defRPr sz="1400">
                <a:solidFill>
                  <a:schemeClr val="tx1">
                    <a:lumMod val="75000"/>
                    <a:lumOff val="25000"/>
                  </a:schemeClr>
                </a:solidFill>
                <a:latin typeface="Arial" pitchFamily="34" charset="0"/>
                <a:cs typeface="Arial" pitchFamily="34" charset="0"/>
              </a:defRPr>
            </a:lvl1pPr>
          </a:lstStyle>
          <a:p>
            <a:pPr lvl="0"/>
            <a:r>
              <a:rPr lang="en-US" altLang="ko-KR" dirty="0"/>
              <a:t>Click to edit Master text styles</a:t>
            </a:r>
          </a:p>
        </p:txBody>
      </p:sp>
    </p:spTree>
    <p:extLst>
      <p:ext uri="{BB962C8B-B14F-4D97-AF65-F5344CB8AC3E}">
        <p14:creationId xmlns:p14="http://schemas.microsoft.com/office/powerpoint/2010/main" val="36940157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619672" y="0"/>
            <a:ext cx="7524328" cy="1069514"/>
          </a:xfrm>
          <a:prstGeom prst="rect">
            <a:avLst/>
          </a:prstGeom>
        </p:spPr>
        <p:txBody>
          <a:bodyPr anchor="ctr"/>
          <a:lstStyle>
            <a:lvl1pPr>
              <a:defRPr b="1" baseline="0">
                <a:solidFill>
                  <a:schemeClr val="tx1">
                    <a:lumMod val="75000"/>
                    <a:lumOff val="25000"/>
                  </a:schemeClr>
                </a:solidFill>
                <a:latin typeface="Arial" pitchFamily="34" charset="0"/>
                <a:cs typeface="Arial" pitchFamily="34" charset="0"/>
              </a:defRPr>
            </a:lvl1pPr>
          </a:lstStyle>
          <a:p>
            <a:r>
              <a:rPr lang="en-US" altLang="ko-KR" dirty="0"/>
              <a:t>Free PPT _ Click to add title</a:t>
            </a:r>
            <a:endParaRPr lang="ko-KR" altLang="en-US" dirty="0"/>
          </a:p>
        </p:txBody>
      </p:sp>
      <p:sp>
        <p:nvSpPr>
          <p:cNvPr id="4" name="Content Placeholder 2"/>
          <p:cNvSpPr>
            <a:spLocks noGrp="1"/>
          </p:cNvSpPr>
          <p:nvPr>
            <p:ph idx="1"/>
          </p:nvPr>
        </p:nvSpPr>
        <p:spPr>
          <a:xfrm>
            <a:off x="2123728" y="1268760"/>
            <a:ext cx="6563072" cy="460648"/>
          </a:xfrm>
          <a:prstGeom prst="rect">
            <a:avLst/>
          </a:prstGeom>
        </p:spPr>
        <p:txBody>
          <a:bodyPr anchor="ctr"/>
          <a:lstStyle>
            <a:lvl1pPr marL="0" indent="0">
              <a:buNone/>
              <a:defRPr sz="2000">
                <a:solidFill>
                  <a:schemeClr val="tx1">
                    <a:lumMod val="75000"/>
                    <a:lumOff val="25000"/>
                  </a:schemeClr>
                </a:solidFill>
                <a:latin typeface="Arial" pitchFamily="34" charset="0"/>
                <a:cs typeface="Arial" pitchFamily="34" charset="0"/>
              </a:defRPr>
            </a:lvl1pPr>
          </a:lstStyle>
          <a:p>
            <a:pPr lvl="0"/>
            <a:r>
              <a:rPr lang="en-US" altLang="ko-KR" dirty="0"/>
              <a:t>Click to edit Master text styles</a:t>
            </a:r>
          </a:p>
        </p:txBody>
      </p:sp>
      <p:sp>
        <p:nvSpPr>
          <p:cNvPr id="5" name="Content Placeholder 2"/>
          <p:cNvSpPr>
            <a:spLocks noGrp="1"/>
          </p:cNvSpPr>
          <p:nvPr>
            <p:ph idx="10"/>
          </p:nvPr>
        </p:nvSpPr>
        <p:spPr>
          <a:xfrm>
            <a:off x="2134072" y="1844824"/>
            <a:ext cx="6563072" cy="4147865"/>
          </a:xfrm>
          <a:prstGeom prst="rect">
            <a:avLst/>
          </a:prstGeom>
        </p:spPr>
        <p:txBody>
          <a:bodyPr lIns="396000" anchor="t"/>
          <a:lstStyle>
            <a:lvl1pPr marL="0" indent="0">
              <a:buNone/>
              <a:defRPr sz="1400">
                <a:solidFill>
                  <a:schemeClr val="tx1">
                    <a:lumMod val="75000"/>
                    <a:lumOff val="25000"/>
                  </a:schemeClr>
                </a:solidFill>
              </a:defRPr>
            </a:lvl1pPr>
          </a:lstStyle>
          <a:p>
            <a:pPr lvl="0"/>
            <a:r>
              <a:rPr lang="en-US" altLang="ko-KR" dirty="0"/>
              <a:t>Click to edit Master text styles</a:t>
            </a:r>
          </a:p>
        </p:txBody>
      </p:sp>
    </p:spTree>
    <p:extLst>
      <p:ext uri="{BB962C8B-B14F-4D97-AF65-F5344CB8AC3E}">
        <p14:creationId xmlns:p14="http://schemas.microsoft.com/office/powerpoint/2010/main" val="23268185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8DCCD61-643D-44A5-A450-3A42A50CBC1E}" type="datetimeFigureOut">
              <a:rPr lang="en-US" smtClean="0"/>
              <a:pPr/>
              <a:t>14-Jan-22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2F0832-F084-422D-97D1-AF848F4F2C34}" type="slidenum">
              <a:rPr lang="en-US" smtClean="0"/>
              <a:pPr/>
              <a:t>‹#›</a:t>
            </a:fld>
            <a:endParaRPr lang="en-US"/>
          </a:p>
        </p:txBody>
      </p:sp>
    </p:spTree>
    <p:extLst>
      <p:ext uri="{BB962C8B-B14F-4D97-AF65-F5344CB8AC3E}">
        <p14:creationId xmlns:p14="http://schemas.microsoft.com/office/powerpoint/2010/main" val="16560869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8DCCD61-643D-44A5-A450-3A42A50CBC1E}" type="datetimeFigureOut">
              <a:rPr lang="en-US" smtClean="0"/>
              <a:pPr/>
              <a:t>14-Jan-22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2F0832-F084-422D-97D1-AF848F4F2C34}" type="slidenum">
              <a:rPr lang="en-US" smtClean="0"/>
              <a:pPr/>
              <a:t>‹#›</a:t>
            </a:fld>
            <a:endParaRPr lang="en-US"/>
          </a:p>
        </p:txBody>
      </p:sp>
    </p:spTree>
    <p:extLst>
      <p:ext uri="{BB962C8B-B14F-4D97-AF65-F5344CB8AC3E}">
        <p14:creationId xmlns:p14="http://schemas.microsoft.com/office/powerpoint/2010/main" val="924286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DCCD61-643D-44A5-A450-3A42A50CBC1E}" type="datetimeFigureOut">
              <a:rPr lang="en-US" smtClean="0"/>
              <a:pPr/>
              <a:t>14-Jan-22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2F0832-F084-422D-97D1-AF848F4F2C34}" type="slidenum">
              <a:rPr lang="en-US" smtClean="0"/>
              <a:pPr/>
              <a:t>‹#›</a:t>
            </a:fld>
            <a:endParaRPr lang="en-US"/>
          </a:p>
        </p:txBody>
      </p:sp>
    </p:spTree>
    <p:extLst>
      <p:ext uri="{BB962C8B-B14F-4D97-AF65-F5344CB8AC3E}">
        <p14:creationId xmlns:p14="http://schemas.microsoft.com/office/powerpoint/2010/main" val="32779332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8DCCD61-643D-44A5-A450-3A42A50CBC1E}" type="datetimeFigureOut">
              <a:rPr lang="en-US" smtClean="0"/>
              <a:pPr/>
              <a:t>14-Jan-22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2F0832-F084-422D-97D1-AF848F4F2C34}" type="slidenum">
              <a:rPr lang="en-US" smtClean="0"/>
              <a:pPr/>
              <a:t>‹#›</a:t>
            </a:fld>
            <a:endParaRPr lang="en-US"/>
          </a:p>
        </p:txBody>
      </p:sp>
    </p:spTree>
    <p:extLst>
      <p:ext uri="{BB962C8B-B14F-4D97-AF65-F5344CB8AC3E}">
        <p14:creationId xmlns:p14="http://schemas.microsoft.com/office/powerpoint/2010/main" val="7787904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8DCCD61-643D-44A5-A450-3A42A50CBC1E}" type="datetimeFigureOut">
              <a:rPr lang="en-US" smtClean="0"/>
              <a:pPr/>
              <a:t>14-Jan-22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A2F0832-F084-422D-97D1-AF848F4F2C34}" type="slidenum">
              <a:rPr lang="en-US" smtClean="0"/>
              <a:pPr/>
              <a:t>‹#›</a:t>
            </a:fld>
            <a:endParaRPr lang="en-US"/>
          </a:p>
        </p:txBody>
      </p:sp>
    </p:spTree>
    <p:extLst>
      <p:ext uri="{BB962C8B-B14F-4D97-AF65-F5344CB8AC3E}">
        <p14:creationId xmlns:p14="http://schemas.microsoft.com/office/powerpoint/2010/main" val="29198114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8DCCD61-643D-44A5-A450-3A42A50CBC1E}" type="datetimeFigureOut">
              <a:rPr lang="en-US" smtClean="0"/>
              <a:pPr/>
              <a:t>14-Jan-22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A2F0832-F084-422D-97D1-AF848F4F2C34}" type="slidenum">
              <a:rPr lang="en-US" smtClean="0"/>
              <a:pPr/>
              <a:t>‹#›</a:t>
            </a:fld>
            <a:endParaRPr lang="en-US"/>
          </a:p>
        </p:txBody>
      </p:sp>
    </p:spTree>
    <p:extLst>
      <p:ext uri="{BB962C8B-B14F-4D97-AF65-F5344CB8AC3E}">
        <p14:creationId xmlns:p14="http://schemas.microsoft.com/office/powerpoint/2010/main" val="18181198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DCCD61-643D-44A5-A450-3A42A50CBC1E}" type="datetimeFigureOut">
              <a:rPr lang="en-US" smtClean="0"/>
              <a:pPr/>
              <a:t>14-Jan-22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A2F0832-F084-422D-97D1-AF848F4F2C34}" type="slidenum">
              <a:rPr lang="en-US" smtClean="0"/>
              <a:pPr/>
              <a:t>‹#›</a:t>
            </a:fld>
            <a:endParaRPr lang="en-US"/>
          </a:p>
        </p:txBody>
      </p:sp>
    </p:spTree>
    <p:extLst>
      <p:ext uri="{BB962C8B-B14F-4D97-AF65-F5344CB8AC3E}">
        <p14:creationId xmlns:p14="http://schemas.microsoft.com/office/powerpoint/2010/main" val="962918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DCCD61-643D-44A5-A450-3A42A50CBC1E}" type="datetimeFigureOut">
              <a:rPr lang="en-US" smtClean="0"/>
              <a:pPr/>
              <a:t>14-Jan-22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2F0832-F084-422D-97D1-AF848F4F2C34}" type="slidenum">
              <a:rPr lang="en-US" smtClean="0"/>
              <a:pPr/>
              <a:t>‹#›</a:t>
            </a:fld>
            <a:endParaRPr lang="en-US"/>
          </a:p>
        </p:txBody>
      </p:sp>
    </p:spTree>
    <p:extLst>
      <p:ext uri="{BB962C8B-B14F-4D97-AF65-F5344CB8AC3E}">
        <p14:creationId xmlns:p14="http://schemas.microsoft.com/office/powerpoint/2010/main" val="1296884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DCCD61-643D-44A5-A450-3A42A50CBC1E}" type="datetimeFigureOut">
              <a:rPr lang="en-US" smtClean="0"/>
              <a:pPr/>
              <a:t>14-Jan-22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2F0832-F084-422D-97D1-AF848F4F2C34}" type="slidenum">
              <a:rPr lang="en-US" smtClean="0"/>
              <a:pPr/>
              <a:t>‹#›</a:t>
            </a:fld>
            <a:endParaRPr lang="en-US"/>
          </a:p>
        </p:txBody>
      </p:sp>
    </p:spTree>
    <p:extLst>
      <p:ext uri="{BB962C8B-B14F-4D97-AF65-F5344CB8AC3E}">
        <p14:creationId xmlns:p14="http://schemas.microsoft.com/office/powerpoint/2010/main" val="29870350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8DCCD61-643D-44A5-A450-3A42A50CBC1E}" type="datetimeFigureOut">
              <a:rPr lang="en-US" smtClean="0"/>
              <a:pPr/>
              <a:t>14-Jan-22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2F0832-F084-422D-97D1-AF848F4F2C34}" type="slidenum">
              <a:rPr lang="en-US" smtClean="0"/>
              <a:pPr/>
              <a:t>‹#›</a:t>
            </a:fld>
            <a:endParaRPr lang="en-US"/>
          </a:p>
        </p:txBody>
      </p:sp>
    </p:spTree>
    <p:extLst>
      <p:ext uri="{BB962C8B-B14F-4D97-AF65-F5344CB8AC3E}">
        <p14:creationId xmlns:p14="http://schemas.microsoft.com/office/powerpoint/2010/main" val="1792374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8DCCD61-643D-44A5-A450-3A42A50CBC1E}" type="datetimeFigureOut">
              <a:rPr lang="en-US" smtClean="0"/>
              <a:pPr/>
              <a:t>14-Jan-22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2F0832-F084-422D-97D1-AF848F4F2C34}" type="slidenum">
              <a:rPr lang="en-US" smtClean="0"/>
              <a:pPr/>
              <a:t>‹#›</a:t>
            </a:fld>
            <a:endParaRPr lang="en-US"/>
          </a:p>
        </p:txBody>
      </p:sp>
    </p:spTree>
    <p:extLst>
      <p:ext uri="{BB962C8B-B14F-4D97-AF65-F5344CB8AC3E}">
        <p14:creationId xmlns:p14="http://schemas.microsoft.com/office/powerpoint/2010/main" val="396285722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373382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Lst>
  <p:txStyles>
    <p:titleStyle>
      <a:lvl1pPr algn="l" defTabSz="914400" rtl="0" eaLnBrk="1" latinLnBrk="1" hangingPunct="1">
        <a:spcBef>
          <a:spcPct val="0"/>
        </a:spcBef>
        <a:buNone/>
        <a:defRPr sz="4000" b="1" kern="1200">
          <a:solidFill>
            <a:schemeClr val="tx1"/>
          </a:solidFill>
          <a:latin typeface="Arial" pitchFamily="34" charset="0"/>
          <a:ea typeface="+mj-ea"/>
          <a:cs typeface="Arial" pitchFamily="34" charset="0"/>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DCCD61-643D-44A5-A450-3A42A50CBC1E}" type="datetimeFigureOut">
              <a:rPr lang="en-US" smtClean="0"/>
              <a:pPr/>
              <a:t>14-Jan-22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2F0832-F084-422D-97D1-AF848F4F2C34}" type="slidenum">
              <a:rPr lang="en-US" smtClean="0"/>
              <a:pPr/>
              <a:t>‹#›</a:t>
            </a:fld>
            <a:endParaRPr lang="en-US"/>
          </a:p>
        </p:txBody>
      </p:sp>
    </p:spTree>
    <p:extLst>
      <p:ext uri="{BB962C8B-B14F-4D97-AF65-F5344CB8AC3E}">
        <p14:creationId xmlns:p14="http://schemas.microsoft.com/office/powerpoint/2010/main" val="3286357357"/>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chart" Target="../charts/chart5.xml"/></Relationships>
</file>

<file path=ppt/slides/_rels/slide9.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chart" Target="../charts/chart11.xml"/></Relationships>
</file>

<file path=ppt/slides/_rels/slide16.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chart" Target="../charts/chart14.xml"/><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chart" Target="../charts/chart16.xml"/><Relationship Id="rId4" Type="http://schemas.openxmlformats.org/officeDocument/2006/relationships/chart" Target="../charts/chart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chart" Target="../charts/chart18.xml"/><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chart" Target="../charts/chart20.xml"/><Relationship Id="rId4" Type="http://schemas.openxmlformats.org/officeDocument/2006/relationships/chart" Target="../charts/chart19.xml"/></Relationships>
</file>

<file path=ppt/slides/_rels/slide26.xml.rels><?xml version="1.0" encoding="UTF-8" standalone="yes"?>
<Relationships xmlns="http://schemas.openxmlformats.org/package/2006/relationships"><Relationship Id="rId3" Type="http://schemas.openxmlformats.org/officeDocument/2006/relationships/chart" Target="../charts/chart21.xml"/><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chart" Target="../charts/chart22.xml"/></Relationships>
</file>

<file path=ppt/slides/_rels/slide27.xml.rels><?xml version="1.0" encoding="UTF-8" standalone="yes"?>
<Relationships xmlns="http://schemas.openxmlformats.org/package/2006/relationships"><Relationship Id="rId3" Type="http://schemas.openxmlformats.org/officeDocument/2006/relationships/chart" Target="../charts/chart23.xml"/><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chart" Target="../charts/chart25.xml"/></Relationships>
</file>

<file path=ppt/slides/_rels/slide29.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chart" Target="../charts/chart27.xml"/></Relationships>
</file>

<file path=ppt/slides/_rels/slide30.xml.rels><?xml version="1.0" encoding="UTF-8" standalone="yes"?>
<Relationships xmlns="http://schemas.openxmlformats.org/package/2006/relationships"><Relationship Id="rId3" Type="http://schemas.openxmlformats.org/officeDocument/2006/relationships/chart" Target="../charts/chart28.xml"/><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chart" Target="../charts/chart29.xml"/></Relationships>
</file>

<file path=ppt/slides/_rels/slide31.xml.rels><?xml version="1.0" encoding="UTF-8" standalone="yes"?>
<Relationships xmlns="http://schemas.openxmlformats.org/package/2006/relationships"><Relationship Id="rId3" Type="http://schemas.openxmlformats.org/officeDocument/2006/relationships/chart" Target="../charts/chart30.xml"/><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chart" Target="../charts/chart33.xml"/><Relationship Id="rId5" Type="http://schemas.openxmlformats.org/officeDocument/2006/relationships/chart" Target="../charts/chart32.xml"/><Relationship Id="rId4" Type="http://schemas.openxmlformats.org/officeDocument/2006/relationships/chart" Target="../charts/chart3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77764" y="1328574"/>
            <a:ext cx="4392488" cy="461665"/>
          </a:xfrm>
          <a:prstGeom prst="rect">
            <a:avLst/>
          </a:prstGeom>
          <a:solidFill>
            <a:srgbClr val="C00000"/>
          </a:solidFill>
        </p:spPr>
        <p:txBody>
          <a:bodyPr wrap="square">
            <a:spAutoFit/>
          </a:bodyPr>
          <a:lstStyle/>
          <a:p>
            <a:pPr fontAlgn="auto">
              <a:spcBef>
                <a:spcPts val="0"/>
              </a:spcBef>
              <a:spcAft>
                <a:spcPts val="0"/>
              </a:spcAft>
              <a:defRPr/>
            </a:pPr>
            <a:r>
              <a:rPr lang="ro-RO" altLang="ko-KR" sz="2400" b="1" dirty="0">
                <a:solidFill>
                  <a:schemeClr val="bg1"/>
                </a:solidFill>
                <a:latin typeface="Arial" pitchFamily="34" charset="0"/>
                <a:cs typeface="Arial" pitchFamily="34" charset="0"/>
              </a:rPr>
              <a:t>DIRECȚIA ECONOMICĂ 20</a:t>
            </a:r>
            <a:r>
              <a:rPr lang="en-US" altLang="ko-KR" sz="2400" b="1" dirty="0">
                <a:solidFill>
                  <a:schemeClr val="bg1"/>
                </a:solidFill>
                <a:latin typeface="Arial" pitchFamily="34" charset="0"/>
                <a:cs typeface="Arial" pitchFamily="34" charset="0"/>
              </a:rPr>
              <a:t>2</a:t>
            </a:r>
            <a:r>
              <a:rPr lang="ro-RO" altLang="ko-KR" sz="2400" b="1" dirty="0">
                <a:solidFill>
                  <a:schemeClr val="bg1"/>
                </a:solidFill>
                <a:latin typeface="Arial" pitchFamily="34" charset="0"/>
                <a:cs typeface="Arial" pitchFamily="34" charset="0"/>
              </a:rPr>
              <a:t>1</a:t>
            </a:r>
            <a:endParaRPr lang="en-US" altLang="ko-KR" sz="2400" b="1" dirty="0">
              <a:solidFill>
                <a:schemeClr val="bg1"/>
              </a:solidFill>
              <a:latin typeface="Arial" pitchFamily="34" charset="0"/>
              <a:cs typeface="Arial" pitchFamily="34" charset="0"/>
            </a:endParaRPr>
          </a:p>
        </p:txBody>
      </p:sp>
      <p:sp>
        <p:nvSpPr>
          <p:cNvPr id="5" name="TextBox 1"/>
          <p:cNvSpPr txBox="1">
            <a:spLocks noChangeArrowheads="1"/>
          </p:cNvSpPr>
          <p:nvPr/>
        </p:nvSpPr>
        <p:spPr bwMode="auto">
          <a:xfrm>
            <a:off x="467544" y="620688"/>
            <a:ext cx="6480720" cy="707886"/>
          </a:xfrm>
          <a:prstGeom prst="rect">
            <a:avLst/>
          </a:prstGeom>
          <a:noFill/>
          <a:ln w="9525">
            <a:noFill/>
            <a:miter lim="800000"/>
            <a:headEnd/>
            <a:tailEnd/>
          </a:ln>
        </p:spPr>
        <p:txBody>
          <a:bodyPr wrap="square">
            <a:spAutoFit/>
          </a:bodyPr>
          <a:lstStyle/>
          <a:p>
            <a:r>
              <a:rPr lang="en-US" altLang="ko-KR" sz="4000" b="1" dirty="0">
                <a:solidFill>
                  <a:srgbClr val="002060"/>
                </a:solidFill>
                <a:effectLst>
                  <a:outerShdw blurRad="38100" dist="38100" dir="2700000" algn="tl">
                    <a:srgbClr val="000000">
                      <a:alpha val="43137"/>
                    </a:srgbClr>
                  </a:outerShdw>
                </a:effectLst>
                <a:latin typeface="Arial" pitchFamily="34" charset="0"/>
                <a:ea typeface="맑은 고딕" pitchFamily="50" charset="-127"/>
                <a:cs typeface="Arial" pitchFamily="34" charset="0"/>
              </a:rPr>
              <a:t>RAPORT DE ACTIVITATE </a:t>
            </a:r>
          </a:p>
        </p:txBody>
      </p:sp>
      <p:sp>
        <p:nvSpPr>
          <p:cNvPr id="11" name="Content Placeholder 5"/>
          <p:cNvSpPr txBox="1">
            <a:spLocks/>
          </p:cNvSpPr>
          <p:nvPr/>
        </p:nvSpPr>
        <p:spPr>
          <a:xfrm>
            <a:off x="467544" y="6265912"/>
            <a:ext cx="2394012" cy="331440"/>
          </a:xfrm>
          <a:prstGeom prst="rect">
            <a:avLst/>
          </a:prstGeom>
          <a:solidFill>
            <a:srgbClr val="C00000"/>
          </a:solidFill>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ro-RO" altLang="ko-KR" sz="1600" b="1" dirty="0">
                <a:solidFill>
                  <a:schemeClr val="bg1"/>
                </a:solidFill>
              </a:rPr>
              <a:t>Oradea, ianuarie 2022</a:t>
            </a:r>
            <a:endParaRPr lang="en-US" altLang="ko-KR" sz="1600" b="1" dirty="0">
              <a:solidFill>
                <a:schemeClr val="bg1"/>
              </a:solidFill>
              <a:latin typeface="Arial" pitchFamily="34" charset="0"/>
              <a:cs typeface="Arial" pitchFamily="34" charset="0"/>
            </a:endParaRPr>
          </a:p>
        </p:txBody>
      </p:sp>
    </p:spTree>
    <p:extLst>
      <p:ext uri="{BB962C8B-B14F-4D97-AF65-F5344CB8AC3E}">
        <p14:creationId xmlns:p14="http://schemas.microsoft.com/office/powerpoint/2010/main" val="19412217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2195736" cy="1124744"/>
          </a:xfrm>
          <a:solidFill>
            <a:srgbClr val="002060"/>
          </a:solidFill>
        </p:spPr>
        <p:txBody>
          <a:bodyPr/>
          <a:lstStyle/>
          <a:p>
            <a:r>
              <a:rPr lang="ro-RO" sz="3200" dirty="0">
                <a:solidFill>
                  <a:schemeClr val="bg1"/>
                </a:solidFill>
              </a:rPr>
              <a:t>Brief 2021</a:t>
            </a:r>
          </a:p>
        </p:txBody>
      </p:sp>
      <p:sp>
        <p:nvSpPr>
          <p:cNvPr id="4" name="Content Placeholder 3"/>
          <p:cNvSpPr>
            <a:spLocks noGrp="1"/>
          </p:cNvSpPr>
          <p:nvPr>
            <p:ph idx="10"/>
          </p:nvPr>
        </p:nvSpPr>
        <p:spPr>
          <a:xfrm>
            <a:off x="0" y="1268760"/>
            <a:ext cx="9036496" cy="5400600"/>
          </a:xfrm>
        </p:spPr>
        <p:txBody>
          <a:bodyPr/>
          <a:lstStyle/>
          <a:p>
            <a:pPr marL="342900" indent="-342900">
              <a:buFont typeface="Arial" charset="0"/>
              <a:buChar char="•"/>
            </a:pPr>
            <a:r>
              <a:rPr lang="ro-RO" sz="2000" dirty="0">
                <a:solidFill>
                  <a:schemeClr val="tx1"/>
                </a:solidFill>
              </a:rPr>
              <a:t>Menținerea calificativelor de rating (din 2020: outlook negativ)</a:t>
            </a:r>
          </a:p>
          <a:p>
            <a:pPr marL="342900" indent="-342900">
              <a:buFont typeface="Arial" charset="0"/>
              <a:buChar char="•"/>
            </a:pPr>
            <a:r>
              <a:rPr lang="ro-RO" sz="2000" dirty="0">
                <a:solidFill>
                  <a:schemeClr val="tx1"/>
                </a:solidFill>
              </a:rPr>
              <a:t>Menținerea echilibrului bugetar (OG 15, prețul utilităților, IV impus)</a:t>
            </a:r>
          </a:p>
          <a:p>
            <a:pPr marL="342900" indent="-342900">
              <a:buFont typeface="Arial" charset="0"/>
              <a:buChar char="•"/>
            </a:pPr>
            <a:r>
              <a:rPr lang="ro-RO" sz="2000" dirty="0">
                <a:solidFill>
                  <a:schemeClr val="tx1"/>
                </a:solidFill>
              </a:rPr>
              <a:t>Sustinerea financiara a spitalelor în dotari și derularea proiecte UE</a:t>
            </a:r>
          </a:p>
          <a:p>
            <a:pPr marL="342900" indent="-342900">
              <a:buFont typeface="Arial" charset="0"/>
              <a:buChar char="•"/>
            </a:pPr>
            <a:r>
              <a:rPr lang="ro-RO" sz="2000" dirty="0">
                <a:solidFill>
                  <a:schemeClr val="tx1"/>
                </a:solidFill>
              </a:rPr>
              <a:t>Accesarea de finanțării din Programul guvernamental ”Termoficare” </a:t>
            </a:r>
          </a:p>
          <a:p>
            <a:pPr marL="342900" indent="-342900">
              <a:buFont typeface="Arial" charset="0"/>
              <a:buChar char="•"/>
            </a:pPr>
            <a:r>
              <a:rPr lang="ro-RO" sz="2000" dirty="0">
                <a:solidFill>
                  <a:schemeClr val="tx1"/>
                </a:solidFill>
              </a:rPr>
              <a:t>Încetarea activității instituției Cetatea Oradea și regândirea contractelor   de administrare APTOR, Fundație Monumente, CSM Oradea</a:t>
            </a:r>
          </a:p>
          <a:p>
            <a:pPr marL="342900" indent="-342900">
              <a:buFont typeface="Arial" charset="0"/>
              <a:buChar char="•"/>
            </a:pPr>
            <a:r>
              <a:rPr lang="ro-RO" sz="2000" dirty="0">
                <a:solidFill>
                  <a:schemeClr val="tx1"/>
                </a:solidFill>
              </a:rPr>
              <a:t>Guvernanță corporativă: selecție membrii CA la OTL și CAO, încheiere   contract nou de delegare a serviciului de iluminat public (ADLO)</a:t>
            </a:r>
          </a:p>
          <a:p>
            <a:pPr marL="342900" indent="-342900">
              <a:buFont typeface="Arial" charset="0"/>
              <a:buChar char="•"/>
            </a:pPr>
            <a:r>
              <a:rPr lang="ro-RO" sz="2000" dirty="0">
                <a:solidFill>
                  <a:schemeClr val="tx1"/>
                </a:solidFill>
              </a:rPr>
              <a:t>Alocarea din fondul de rezerva al guvernului a sumei de 18,6 mil lei</a:t>
            </a:r>
          </a:p>
          <a:p>
            <a:pPr marL="342900" indent="-342900">
              <a:buFont typeface="Arial" charset="0"/>
              <a:buChar char="•"/>
            </a:pPr>
            <a:r>
              <a:rPr lang="ro-RO" sz="2000" dirty="0">
                <a:solidFill>
                  <a:schemeClr val="tx1"/>
                </a:solidFill>
              </a:rPr>
              <a:t>Un an</a:t>
            </a:r>
            <a:r>
              <a:rPr lang="en-US" sz="2000" dirty="0">
                <a:solidFill>
                  <a:schemeClr val="tx1"/>
                </a:solidFill>
              </a:rPr>
              <a:t> bun </a:t>
            </a:r>
            <a:r>
              <a:rPr lang="en-US" sz="2000" dirty="0" err="1">
                <a:solidFill>
                  <a:schemeClr val="tx1"/>
                </a:solidFill>
              </a:rPr>
              <a:t>pentru</a:t>
            </a:r>
            <a:r>
              <a:rPr lang="en-US" sz="2000" dirty="0">
                <a:solidFill>
                  <a:schemeClr val="tx1"/>
                </a:solidFill>
              </a:rPr>
              <a:t> </a:t>
            </a:r>
            <a:r>
              <a:rPr lang="ro-RO" sz="2000" dirty="0">
                <a:solidFill>
                  <a:schemeClr val="tx1"/>
                </a:solidFill>
              </a:rPr>
              <a:t>investiții (447 milioane, +13% față de 2020, 70% din     2016, peste 50% proiecte UE). Suma de rambursat/primit 35 mil lei</a:t>
            </a:r>
          </a:p>
          <a:p>
            <a:pPr marL="342900" indent="-342900">
              <a:buFont typeface="Arial" charset="0"/>
              <a:buChar char="•"/>
            </a:pPr>
            <a:r>
              <a:rPr lang="ro-RO" sz="2000" dirty="0">
                <a:solidFill>
                  <a:schemeClr val="tx1"/>
                </a:solidFill>
              </a:rPr>
              <a:t>Acțiuni în instanță cheltuieli carantină DSP/MS și transport elevi ME/MF</a:t>
            </a:r>
          </a:p>
          <a:p>
            <a:pPr marL="342900" indent="-342900">
              <a:buFont typeface="Arial" charset="0"/>
              <a:buChar char="•"/>
            </a:pPr>
            <a:r>
              <a:rPr lang="ro-RO" sz="2000" dirty="0">
                <a:solidFill>
                  <a:schemeClr val="tx1"/>
                </a:solidFill>
              </a:rPr>
              <a:t>Datoria publică: credit bancar intern (ROHU/POR, parcări) – 166 mil lei,  reîntregirea liniei credit proiecte UE – 20,35 mil lei, BEI – 40,4 mil euro</a:t>
            </a:r>
          </a:p>
          <a:p>
            <a:pPr marL="342900" indent="-342900">
              <a:buFont typeface="Arial" charset="0"/>
              <a:buChar char="•"/>
            </a:pPr>
            <a:r>
              <a:rPr lang="ro-RO" sz="2000" dirty="0">
                <a:solidFill>
                  <a:schemeClr val="tx1"/>
                </a:solidFill>
              </a:rPr>
              <a:t>Excedent bugetar la finele anului 2021 – 64,95 mil lei</a:t>
            </a:r>
          </a:p>
          <a:p>
            <a:pPr lvl="0"/>
            <a:endParaRPr lang="ro-RO" sz="2000" dirty="0">
              <a:solidFill>
                <a:prstClr val="black">
                  <a:lumMod val="75000"/>
                  <a:lumOff val="25000"/>
                </a:prstClr>
              </a:solidFill>
            </a:endParaRPr>
          </a:p>
          <a:p>
            <a:pPr marL="342900" lvl="0" indent="-342900">
              <a:buFont typeface="Arial" charset="0"/>
              <a:buChar char="•"/>
            </a:pPr>
            <a:endParaRPr lang="ro-RO" sz="2000" dirty="0">
              <a:solidFill>
                <a:prstClr val="black">
                  <a:lumMod val="75000"/>
                  <a:lumOff val="25000"/>
                </a:prstClr>
              </a:solidFill>
            </a:endParaRPr>
          </a:p>
          <a:p>
            <a:pPr marL="342900" lvl="0" indent="-342900">
              <a:buFont typeface="Arial" charset="0"/>
              <a:buChar char="•"/>
            </a:pPr>
            <a:endParaRPr lang="ro-RO" sz="2000" dirty="0"/>
          </a:p>
          <a:p>
            <a:r>
              <a:rPr lang="en-US" sz="2000" dirty="0"/>
              <a:t> </a:t>
            </a:r>
            <a:endParaRPr lang="ro-RO" sz="2000" dirty="0">
              <a:solidFill>
                <a:prstClr val="black">
                  <a:lumMod val="75000"/>
                  <a:lumOff val="25000"/>
                </a:prstClr>
              </a:solidFill>
            </a:endParaRPr>
          </a:p>
        </p:txBody>
      </p:sp>
    </p:spTree>
    <p:extLst>
      <p:ext uri="{BB962C8B-B14F-4D97-AF65-F5344CB8AC3E}">
        <p14:creationId xmlns:p14="http://schemas.microsoft.com/office/powerpoint/2010/main" val="1163206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16778"/>
            <a:ext cx="2123728" cy="1069514"/>
          </a:xfrm>
          <a:solidFill>
            <a:srgbClr val="002060"/>
          </a:solidFill>
        </p:spPr>
        <p:txBody>
          <a:bodyPr/>
          <a:lstStyle/>
          <a:p>
            <a:r>
              <a:rPr lang="ro-RO" sz="3200" dirty="0">
                <a:solidFill>
                  <a:schemeClr val="bg1"/>
                </a:solidFill>
              </a:rPr>
              <a:t>Brief 2021</a:t>
            </a:r>
            <a:endParaRPr lang="ro-RO" sz="3200" dirty="0"/>
          </a:p>
        </p:txBody>
      </p:sp>
      <p:sp>
        <p:nvSpPr>
          <p:cNvPr id="4" name="Content Placeholder 3"/>
          <p:cNvSpPr>
            <a:spLocks noGrp="1"/>
          </p:cNvSpPr>
          <p:nvPr>
            <p:ph idx="10"/>
          </p:nvPr>
        </p:nvSpPr>
        <p:spPr>
          <a:xfrm>
            <a:off x="323528" y="1124744"/>
            <a:ext cx="8568952" cy="5616624"/>
          </a:xfrm>
        </p:spPr>
        <p:txBody>
          <a:bodyPr/>
          <a:lstStyle/>
          <a:p>
            <a:pPr marL="342900" lvl="0" indent="-342900">
              <a:buFont typeface="Arial" charset="0"/>
              <a:buChar char="•"/>
            </a:pPr>
            <a:r>
              <a:rPr lang="ro-RO" sz="2000" dirty="0">
                <a:solidFill>
                  <a:schemeClr val="tx1"/>
                </a:solidFill>
              </a:rPr>
              <a:t>Fiscalitate: menținerea cotelor de impozitare din 2020 (inflația 3,8%)</a:t>
            </a:r>
          </a:p>
          <a:p>
            <a:pPr marL="342900" lvl="0" indent="-342900">
              <a:buFont typeface="Arial" charset="0"/>
              <a:buChar char="•"/>
            </a:pPr>
            <a:r>
              <a:rPr lang="ro-RO" sz="2000" dirty="0">
                <a:solidFill>
                  <a:schemeClr val="tx1"/>
                </a:solidFill>
              </a:rPr>
              <a:t>Campanie de promovare plata online: ”Online câștigi Dublu” (+20%)</a:t>
            </a:r>
          </a:p>
          <a:p>
            <a:pPr marL="342900" indent="-342900">
              <a:buFont typeface="Arial" charset="0"/>
              <a:buChar char="•"/>
            </a:pPr>
            <a:r>
              <a:rPr lang="ro-RO" sz="2000" dirty="0">
                <a:solidFill>
                  <a:schemeClr val="tx1"/>
                </a:solidFill>
              </a:rPr>
              <a:t>Ghișeul Online – Primăria Oradea: declarații, certificate, dosar fiscal</a:t>
            </a:r>
          </a:p>
          <a:p>
            <a:pPr marL="342900" lvl="0" indent="-342900">
              <a:buFont typeface="Arial" charset="0"/>
              <a:buChar char="•"/>
            </a:pPr>
            <a:r>
              <a:rPr lang="ro-RO" sz="2000" dirty="0">
                <a:solidFill>
                  <a:schemeClr val="tx1"/>
                </a:solidFill>
              </a:rPr>
              <a:t>Extindere numărului de taxe care pot fi plătite online (+155 taxe)</a:t>
            </a:r>
          </a:p>
          <a:p>
            <a:pPr marL="342900" lvl="0" indent="-342900">
              <a:buFont typeface="Arial" charset="0"/>
              <a:buChar char="•"/>
            </a:pPr>
            <a:r>
              <a:rPr lang="ro-RO" sz="2000" dirty="0">
                <a:solidFill>
                  <a:schemeClr val="tx1"/>
                </a:solidFill>
              </a:rPr>
              <a:t>Protocol CNAIR comunicare electronică amenzi</a:t>
            </a:r>
          </a:p>
          <a:p>
            <a:pPr marL="342900" lvl="0" indent="-342900">
              <a:buFont typeface="Arial" charset="0"/>
              <a:buChar char="•"/>
            </a:pPr>
            <a:r>
              <a:rPr lang="ro-RO" sz="2000" dirty="0">
                <a:solidFill>
                  <a:schemeClr val="tx1"/>
                </a:solidFill>
              </a:rPr>
              <a:t>Executare silită – activitate reluată după suspendarea din 2020</a:t>
            </a:r>
          </a:p>
          <a:p>
            <a:pPr marL="342900" lvl="0" indent="-342900">
              <a:buFont typeface="Arial" charset="0"/>
              <a:buChar char="•"/>
            </a:pPr>
            <a:r>
              <a:rPr lang="ro-RO" sz="2000" dirty="0">
                <a:solidFill>
                  <a:schemeClr val="tx1"/>
                </a:solidFill>
              </a:rPr>
              <a:t>Cel mai mare procent de încasare debite anuale</a:t>
            </a:r>
          </a:p>
          <a:p>
            <a:pPr marL="342900" indent="-342900">
              <a:buFont typeface="Arial" charset="0"/>
              <a:buChar char="•"/>
            </a:pPr>
            <a:r>
              <a:rPr lang="ro-RO" sz="2000" dirty="0">
                <a:solidFill>
                  <a:schemeClr val="tx1"/>
                </a:solidFill>
                <a:latin typeface="Arial" pitchFamily="34" charset="0"/>
                <a:cs typeface="Arial" pitchFamily="34" charset="0"/>
              </a:rPr>
              <a:t>Verificarea terenurilor agricole din zonele A și B</a:t>
            </a:r>
          </a:p>
          <a:p>
            <a:pPr marL="342900" lvl="0" indent="-342900">
              <a:buFont typeface="Arial" charset="0"/>
              <a:buChar char="•"/>
            </a:pPr>
            <a:r>
              <a:rPr lang="ro-RO" sz="2000" dirty="0">
                <a:solidFill>
                  <a:schemeClr val="tx1"/>
                </a:solidFill>
                <a:latin typeface="Arial" pitchFamily="34" charset="0"/>
                <a:cs typeface="Arial" pitchFamily="34" charset="0"/>
              </a:rPr>
              <a:t>Scutire de majorări pentru perioada COVID</a:t>
            </a:r>
          </a:p>
          <a:p>
            <a:pPr marL="342900" indent="-342900">
              <a:buFont typeface="Arial" charset="0"/>
              <a:buChar char="•"/>
            </a:pPr>
            <a:r>
              <a:rPr lang="ro-RO" sz="2000" dirty="0">
                <a:solidFill>
                  <a:schemeClr val="tx1"/>
                </a:solidFill>
              </a:rPr>
              <a:t>Reducerea semnificativă a soldului restanțelor persoane fizice</a:t>
            </a:r>
            <a:endParaRPr lang="ro-RO" sz="2000" dirty="0">
              <a:solidFill>
                <a:srgbClr val="FF0000"/>
              </a:solidFill>
            </a:endParaRPr>
          </a:p>
          <a:p>
            <a:pPr marL="342900" lvl="0" indent="-342900">
              <a:buFont typeface="Arial" charset="0"/>
              <a:buChar char="•"/>
            </a:pPr>
            <a:r>
              <a:rPr lang="ro-RO" sz="2000" dirty="0">
                <a:solidFill>
                  <a:schemeClr val="tx1"/>
                </a:solidFill>
              </a:rPr>
              <a:t>Supraimpozitare: HCL-uri individuale, pe proprietar (1.643 HCL-uri)</a:t>
            </a:r>
          </a:p>
          <a:p>
            <a:pPr marL="342900" lvl="0" indent="-342900">
              <a:buFont typeface="Arial" charset="0"/>
              <a:buChar char="•"/>
            </a:pPr>
            <a:r>
              <a:rPr lang="ro-RO" sz="2000" dirty="0">
                <a:solidFill>
                  <a:schemeClr val="tx1"/>
                </a:solidFill>
              </a:rPr>
              <a:t>Activitatea intensă la ghișeele Primăriei</a:t>
            </a:r>
          </a:p>
        </p:txBody>
      </p:sp>
    </p:spTree>
    <p:extLst>
      <p:ext uri="{BB962C8B-B14F-4D97-AF65-F5344CB8AC3E}">
        <p14:creationId xmlns:p14="http://schemas.microsoft.com/office/powerpoint/2010/main" val="2579325109"/>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16778"/>
            <a:ext cx="5940152" cy="1069514"/>
          </a:xfrm>
          <a:solidFill>
            <a:srgbClr val="002060"/>
          </a:solidFill>
        </p:spPr>
        <p:txBody>
          <a:bodyPr/>
          <a:lstStyle/>
          <a:p>
            <a:r>
              <a:rPr lang="en-US" altLang="ko-KR" sz="3600" dirty="0">
                <a:solidFill>
                  <a:schemeClr val="bg1"/>
                </a:solidFill>
              </a:rPr>
              <a:t> </a:t>
            </a:r>
            <a:r>
              <a:rPr lang="ro-RO" altLang="ko-KR" sz="3600" dirty="0">
                <a:solidFill>
                  <a:schemeClr val="bg1"/>
                </a:solidFill>
              </a:rPr>
              <a:t>Indicatori de performanță</a:t>
            </a:r>
            <a:endParaRPr lang="ko-KR" altLang="en-US" sz="3600" dirty="0">
              <a:solidFill>
                <a:schemeClr val="bg1"/>
              </a:solidFill>
            </a:endParaRPr>
          </a:p>
        </p:txBody>
      </p:sp>
      <p:sp>
        <p:nvSpPr>
          <p:cNvPr id="7" name="Content Placeholder 6"/>
          <p:cNvSpPr>
            <a:spLocks noGrp="1"/>
          </p:cNvSpPr>
          <p:nvPr>
            <p:ph idx="10"/>
          </p:nvPr>
        </p:nvSpPr>
        <p:spPr>
          <a:xfrm>
            <a:off x="107504" y="1412776"/>
            <a:ext cx="8928992" cy="5328592"/>
          </a:xfrm>
        </p:spPr>
        <p:txBody>
          <a:bodyPr wrap="square">
            <a:noAutofit/>
          </a:bodyPr>
          <a:lstStyle/>
          <a:p>
            <a:pPr marL="0" lvl="8" indent="0" algn="just">
              <a:buFont typeface="Arial" charset="0"/>
              <a:buChar char="•"/>
            </a:pPr>
            <a:r>
              <a:rPr lang="ro-RO" altLang="ro-RO" dirty="0">
                <a:latin typeface="Arial" pitchFamily="34" charset="0"/>
                <a:cs typeface="Arial" pitchFamily="34" charset="0"/>
              </a:rPr>
              <a:t> Menținerea echilibrului bugetar (supraevaluare IV, OG 15, subv Tmf)</a:t>
            </a:r>
          </a:p>
          <a:p>
            <a:pPr marL="0" lvl="8" indent="0" algn="just">
              <a:buFont typeface="Arial" charset="0"/>
              <a:buChar char="•"/>
            </a:pPr>
            <a:r>
              <a:rPr lang="ro-RO" altLang="ro-RO" dirty="0">
                <a:latin typeface="Arial" pitchFamily="34" charset="0"/>
                <a:cs typeface="Arial" pitchFamily="34" charset="0"/>
              </a:rPr>
              <a:t> Contractare credit 166 mil lei și aprobare credit BEI</a:t>
            </a:r>
          </a:p>
          <a:p>
            <a:pPr marL="0" lvl="8" indent="0" algn="just">
              <a:buFont typeface="Arial" charset="0"/>
              <a:buChar char="•"/>
            </a:pPr>
            <a:r>
              <a:rPr lang="ro-RO" altLang="ro-RO" dirty="0">
                <a:latin typeface="Arial" pitchFamily="34" charset="0"/>
                <a:cs typeface="Arial" pitchFamily="34" charset="0"/>
              </a:rPr>
              <a:t> Gestionarea eficientă a liniei de credit</a:t>
            </a:r>
            <a:r>
              <a:rPr lang="vi-VN" altLang="ro-RO" dirty="0">
                <a:latin typeface="Arial" pitchFamily="34" charset="0"/>
                <a:cs typeface="Arial" pitchFamily="34" charset="0"/>
              </a:rPr>
              <a:t> </a:t>
            </a:r>
            <a:r>
              <a:rPr lang="ro-RO" altLang="ro-RO" dirty="0">
                <a:latin typeface="Arial" pitchFamily="34" charset="0"/>
                <a:cs typeface="Arial" pitchFamily="34" charset="0"/>
              </a:rPr>
              <a:t>100 mil lei -cofinanțare proiecte UE trageri 2020 – 2021: 20,35 mil lei, au fost rambursate integral in anul 2021</a:t>
            </a:r>
            <a:endParaRPr lang="vi-VN" altLang="ro-RO" dirty="0">
              <a:latin typeface="Arial" pitchFamily="34" charset="0"/>
              <a:cs typeface="Arial" pitchFamily="34" charset="0"/>
            </a:endParaRPr>
          </a:p>
          <a:p>
            <a:pPr marL="0" lvl="8" indent="0" algn="just">
              <a:buFont typeface="Arial" charset="0"/>
              <a:buChar char="•"/>
            </a:pPr>
            <a:r>
              <a:rPr lang="ro-RO" altLang="ro-RO" dirty="0">
                <a:latin typeface="Arial" pitchFamily="34" charset="0"/>
                <a:cs typeface="Arial" pitchFamily="34" charset="0"/>
              </a:rPr>
              <a:t> Pastrarea calificativelor de rating acordate Municipiului Oradea</a:t>
            </a:r>
          </a:p>
          <a:p>
            <a:pPr marL="0" lvl="8" indent="0" algn="just">
              <a:buFont typeface="Arial" charset="0"/>
              <a:buChar char="•"/>
            </a:pPr>
            <a:r>
              <a:rPr lang="ro-RO" dirty="0">
                <a:latin typeface="Arial" pitchFamily="34" charset="0"/>
                <a:cs typeface="Arial" pitchFamily="34" charset="0"/>
              </a:rPr>
              <a:t> Grad ridicat de încasare al impozitelor si taxelor (96% din debitele anului, 84% din total debite, rămășite și majorări)</a:t>
            </a:r>
          </a:p>
          <a:p>
            <a:pPr marL="0" lvl="8" indent="0" algn="just">
              <a:buFont typeface="Arial" charset="0"/>
              <a:buChar char="•"/>
            </a:pPr>
            <a:r>
              <a:rPr lang="ro-RO" dirty="0"/>
              <a:t> Reducerea restanțelor și a numărului de restanțieri – parțial îndeplinit</a:t>
            </a:r>
            <a:endParaRPr lang="en-GB" sz="2000" dirty="0"/>
          </a:p>
          <a:p>
            <a:pPr algn="just">
              <a:buFont typeface="Arial" charset="0"/>
              <a:buChar char="•"/>
            </a:pPr>
            <a:r>
              <a:rPr lang="ro-RO" sz="2000" dirty="0">
                <a:solidFill>
                  <a:schemeClr val="tx1"/>
                </a:solidFill>
              </a:rPr>
              <a:t> </a:t>
            </a:r>
            <a:r>
              <a:rPr lang="it-IT" sz="2000" dirty="0">
                <a:solidFill>
                  <a:schemeClr val="tx1"/>
                </a:solidFill>
              </a:rPr>
              <a:t>Realizarea veniturilor </a:t>
            </a:r>
            <a:r>
              <a:rPr lang="ro-RO" sz="2000" dirty="0">
                <a:solidFill>
                  <a:schemeClr val="tx1"/>
                </a:solidFill>
              </a:rPr>
              <a:t>fiscale </a:t>
            </a:r>
            <a:r>
              <a:rPr lang="it-IT" sz="2000" dirty="0">
                <a:solidFill>
                  <a:schemeClr val="tx1"/>
                </a:solidFill>
              </a:rPr>
              <a:t>programate in anul 20</a:t>
            </a:r>
            <a:r>
              <a:rPr lang="ro-RO" sz="2000" dirty="0">
                <a:solidFill>
                  <a:schemeClr val="tx1"/>
                </a:solidFill>
              </a:rPr>
              <a:t>21</a:t>
            </a:r>
          </a:p>
          <a:p>
            <a:pPr algn="just"/>
            <a:endParaRPr lang="ro-RO" altLang="en-US" sz="2000" dirty="0">
              <a:solidFill>
                <a:schemeClr val="tx1"/>
              </a:solidFill>
            </a:endParaRPr>
          </a:p>
        </p:txBody>
      </p:sp>
      <p:graphicFrame>
        <p:nvGraphicFramePr>
          <p:cNvPr id="2" name="Table 1"/>
          <p:cNvGraphicFramePr>
            <a:graphicFrameLocks noGrp="1"/>
          </p:cNvGraphicFramePr>
          <p:nvPr>
            <p:extLst>
              <p:ext uri="{D42A27DB-BD31-4B8C-83A1-F6EECF244321}">
                <p14:modId xmlns:p14="http://schemas.microsoft.com/office/powerpoint/2010/main" val="2339550082"/>
              </p:ext>
            </p:extLst>
          </p:nvPr>
        </p:nvGraphicFramePr>
        <p:xfrm>
          <a:off x="467544" y="4869160"/>
          <a:ext cx="8280922" cy="746760"/>
        </p:xfrm>
        <a:graphic>
          <a:graphicData uri="http://schemas.openxmlformats.org/drawingml/2006/table">
            <a:tbl>
              <a:tblPr>
                <a:tableStyleId>{5C22544A-7EE6-4342-B048-85BDC9FD1C3A}</a:tableStyleId>
              </a:tblPr>
              <a:tblGrid>
                <a:gridCol w="1336830">
                  <a:extLst>
                    <a:ext uri="{9D8B030D-6E8A-4147-A177-3AD203B41FA5}">
                      <a16:colId xmlns:a16="http://schemas.microsoft.com/office/drawing/2014/main" val="20000"/>
                    </a:ext>
                  </a:extLst>
                </a:gridCol>
                <a:gridCol w="965489">
                  <a:extLst>
                    <a:ext uri="{9D8B030D-6E8A-4147-A177-3AD203B41FA5}">
                      <a16:colId xmlns:a16="http://schemas.microsoft.com/office/drawing/2014/main" val="20001"/>
                    </a:ext>
                  </a:extLst>
                </a:gridCol>
                <a:gridCol w="965489">
                  <a:extLst>
                    <a:ext uri="{9D8B030D-6E8A-4147-A177-3AD203B41FA5}">
                      <a16:colId xmlns:a16="http://schemas.microsoft.com/office/drawing/2014/main" val="20002"/>
                    </a:ext>
                  </a:extLst>
                </a:gridCol>
                <a:gridCol w="965489">
                  <a:extLst>
                    <a:ext uri="{9D8B030D-6E8A-4147-A177-3AD203B41FA5}">
                      <a16:colId xmlns:a16="http://schemas.microsoft.com/office/drawing/2014/main" val="20003"/>
                    </a:ext>
                  </a:extLst>
                </a:gridCol>
                <a:gridCol w="965489">
                  <a:extLst>
                    <a:ext uri="{9D8B030D-6E8A-4147-A177-3AD203B41FA5}">
                      <a16:colId xmlns:a16="http://schemas.microsoft.com/office/drawing/2014/main" val="20004"/>
                    </a:ext>
                  </a:extLst>
                </a:gridCol>
                <a:gridCol w="965489">
                  <a:extLst>
                    <a:ext uri="{9D8B030D-6E8A-4147-A177-3AD203B41FA5}">
                      <a16:colId xmlns:a16="http://schemas.microsoft.com/office/drawing/2014/main" val="20005"/>
                    </a:ext>
                  </a:extLst>
                </a:gridCol>
                <a:gridCol w="965489">
                  <a:extLst>
                    <a:ext uri="{9D8B030D-6E8A-4147-A177-3AD203B41FA5}">
                      <a16:colId xmlns:a16="http://schemas.microsoft.com/office/drawing/2014/main" val="20006"/>
                    </a:ext>
                  </a:extLst>
                </a:gridCol>
                <a:gridCol w="557012">
                  <a:extLst>
                    <a:ext uri="{9D8B030D-6E8A-4147-A177-3AD203B41FA5}">
                      <a16:colId xmlns:a16="http://schemas.microsoft.com/office/drawing/2014/main" val="20007"/>
                    </a:ext>
                  </a:extLst>
                </a:gridCol>
                <a:gridCol w="594146">
                  <a:extLst>
                    <a:ext uri="{9D8B030D-6E8A-4147-A177-3AD203B41FA5}">
                      <a16:colId xmlns:a16="http://schemas.microsoft.com/office/drawing/2014/main" val="20008"/>
                    </a:ext>
                  </a:extLst>
                </a:gridCol>
              </a:tblGrid>
              <a:tr h="190500">
                <a:tc>
                  <a:txBody>
                    <a:bodyPr/>
                    <a:lstStyle/>
                    <a:p>
                      <a:pPr algn="ctr" fontAlgn="ctr"/>
                      <a:r>
                        <a:rPr lang="en-US" sz="1600" u="none" strike="noStrike" dirty="0" err="1">
                          <a:effectLst/>
                          <a:latin typeface="Arial Narrow" pitchFamily="34" charset="0"/>
                        </a:rPr>
                        <a:t>Specificatie</a:t>
                      </a:r>
                      <a:endParaRPr lang="en-US" sz="1600" b="1" i="0" u="none" strike="noStrike" dirty="0">
                        <a:solidFill>
                          <a:srgbClr val="000000"/>
                        </a:solidFill>
                        <a:effectLst/>
                        <a:latin typeface="Arial Narrow" pitchFamily="34" charset="0"/>
                      </a:endParaRPr>
                    </a:p>
                  </a:txBody>
                  <a:tcPr marL="7620" marR="7620" marT="7620" marB="0" anchor="ctr"/>
                </a:tc>
                <a:tc>
                  <a:txBody>
                    <a:bodyPr/>
                    <a:lstStyle/>
                    <a:p>
                      <a:pPr algn="ctr" fontAlgn="ctr"/>
                      <a:r>
                        <a:rPr lang="en-US" sz="1600" u="none" strike="noStrike" dirty="0">
                          <a:effectLst/>
                          <a:latin typeface="Arial Narrow" pitchFamily="34" charset="0"/>
                        </a:rPr>
                        <a:t>exec 2018</a:t>
                      </a:r>
                      <a:endParaRPr lang="en-US" sz="1600" b="1" i="0" u="none" strike="noStrike" dirty="0">
                        <a:solidFill>
                          <a:srgbClr val="000000"/>
                        </a:solidFill>
                        <a:effectLst/>
                        <a:latin typeface="Arial Narrow" pitchFamily="34" charset="0"/>
                      </a:endParaRPr>
                    </a:p>
                  </a:txBody>
                  <a:tcPr marL="7620" marR="7620" marT="7620" marB="0" anchor="ctr"/>
                </a:tc>
                <a:tc>
                  <a:txBody>
                    <a:bodyPr/>
                    <a:lstStyle/>
                    <a:p>
                      <a:pPr algn="ctr" fontAlgn="ctr"/>
                      <a:r>
                        <a:rPr lang="en-US" sz="1600" u="none" strike="noStrike" dirty="0">
                          <a:effectLst/>
                          <a:latin typeface="Arial Narrow" pitchFamily="34" charset="0"/>
                        </a:rPr>
                        <a:t>exec 2019</a:t>
                      </a:r>
                      <a:endParaRPr lang="en-US" sz="1600" b="1" i="0" u="none" strike="noStrike" dirty="0">
                        <a:solidFill>
                          <a:srgbClr val="000000"/>
                        </a:solidFill>
                        <a:effectLst/>
                        <a:latin typeface="Arial Narrow" pitchFamily="34" charset="0"/>
                      </a:endParaRPr>
                    </a:p>
                  </a:txBody>
                  <a:tcPr marL="7620" marR="7620" marT="7620" marB="0" anchor="ctr"/>
                </a:tc>
                <a:tc>
                  <a:txBody>
                    <a:bodyPr/>
                    <a:lstStyle/>
                    <a:p>
                      <a:pPr algn="ctr" fontAlgn="ctr"/>
                      <a:r>
                        <a:rPr lang="en-US" sz="1600" u="none" strike="noStrike" dirty="0">
                          <a:effectLst/>
                          <a:latin typeface="Arial Narrow" pitchFamily="34" charset="0"/>
                        </a:rPr>
                        <a:t>plan 2020</a:t>
                      </a:r>
                      <a:endParaRPr lang="en-US" sz="1600" b="1" i="0" u="none" strike="noStrike" dirty="0">
                        <a:solidFill>
                          <a:srgbClr val="000000"/>
                        </a:solidFill>
                        <a:effectLst/>
                        <a:latin typeface="Arial Narrow" pitchFamily="34" charset="0"/>
                      </a:endParaRPr>
                    </a:p>
                  </a:txBody>
                  <a:tcPr marL="7620" marR="7620" marT="7620" marB="0" anchor="ctr"/>
                </a:tc>
                <a:tc>
                  <a:txBody>
                    <a:bodyPr/>
                    <a:lstStyle/>
                    <a:p>
                      <a:pPr algn="ctr" fontAlgn="ctr"/>
                      <a:r>
                        <a:rPr lang="en-US" sz="1600" u="none" strike="noStrike" dirty="0" err="1">
                          <a:effectLst/>
                          <a:latin typeface="Arial Narrow" pitchFamily="34" charset="0"/>
                        </a:rPr>
                        <a:t>pl</a:t>
                      </a:r>
                      <a:r>
                        <a:rPr lang="en-US" sz="1600" u="none" strike="noStrike" dirty="0">
                          <a:effectLst/>
                          <a:latin typeface="Arial Narrow" pitchFamily="34" charset="0"/>
                        </a:rPr>
                        <a:t> initial 21</a:t>
                      </a:r>
                      <a:endParaRPr lang="en-US" sz="1600" b="1" i="0" u="none" strike="noStrike" dirty="0">
                        <a:solidFill>
                          <a:srgbClr val="000000"/>
                        </a:solidFill>
                        <a:effectLst/>
                        <a:latin typeface="Arial Narrow" pitchFamily="34" charset="0"/>
                      </a:endParaRPr>
                    </a:p>
                  </a:txBody>
                  <a:tcPr marL="7620" marR="7620" marT="7620" marB="0" anchor="ctr"/>
                </a:tc>
                <a:tc>
                  <a:txBody>
                    <a:bodyPr/>
                    <a:lstStyle/>
                    <a:p>
                      <a:pPr algn="ctr" fontAlgn="ctr"/>
                      <a:r>
                        <a:rPr lang="en-US" sz="1600" u="none" strike="noStrike" dirty="0">
                          <a:effectLst/>
                          <a:latin typeface="Arial Narrow" pitchFamily="34" charset="0"/>
                        </a:rPr>
                        <a:t>plan 2021</a:t>
                      </a:r>
                      <a:endParaRPr lang="en-US" sz="1600" b="1" i="0" u="none" strike="noStrike" dirty="0">
                        <a:solidFill>
                          <a:srgbClr val="000000"/>
                        </a:solidFill>
                        <a:effectLst/>
                        <a:latin typeface="Arial Narrow" pitchFamily="34" charset="0"/>
                      </a:endParaRPr>
                    </a:p>
                  </a:txBody>
                  <a:tcPr marL="7620" marR="7620" marT="7620" marB="0" anchor="ctr"/>
                </a:tc>
                <a:tc>
                  <a:txBody>
                    <a:bodyPr/>
                    <a:lstStyle/>
                    <a:p>
                      <a:pPr algn="ctr" fontAlgn="ctr"/>
                      <a:r>
                        <a:rPr lang="en-US" sz="1600" u="none" strike="noStrike" dirty="0">
                          <a:effectLst/>
                          <a:latin typeface="Arial Narrow" pitchFamily="34" charset="0"/>
                        </a:rPr>
                        <a:t>exec 2021</a:t>
                      </a:r>
                      <a:endParaRPr lang="en-US" sz="1600" b="1" i="0" u="none" strike="noStrike" dirty="0">
                        <a:solidFill>
                          <a:srgbClr val="000000"/>
                        </a:solidFill>
                        <a:effectLst/>
                        <a:latin typeface="Arial Narrow" pitchFamily="34" charset="0"/>
                      </a:endParaRPr>
                    </a:p>
                  </a:txBody>
                  <a:tcPr marL="7620" marR="7620" marT="7620" marB="0" anchor="ctr"/>
                </a:tc>
                <a:tc>
                  <a:txBody>
                    <a:bodyPr/>
                    <a:lstStyle/>
                    <a:p>
                      <a:pPr algn="ctr" fontAlgn="ctr"/>
                      <a:r>
                        <a:rPr lang="en-US" sz="1600" u="none" strike="noStrike" dirty="0">
                          <a:effectLst/>
                          <a:latin typeface="Arial Narrow" pitchFamily="34" charset="0"/>
                        </a:rPr>
                        <a:t>% 21/</a:t>
                      </a:r>
                      <a:r>
                        <a:rPr lang="ro-RO" sz="1600" u="none" strike="noStrike" dirty="0">
                          <a:effectLst/>
                          <a:latin typeface="Arial Narrow" pitchFamily="34" charset="0"/>
                        </a:rPr>
                        <a:t> </a:t>
                      </a:r>
                      <a:r>
                        <a:rPr lang="en-US" sz="1600" u="none" strike="noStrike" dirty="0">
                          <a:effectLst/>
                          <a:latin typeface="Arial Narrow" pitchFamily="34" charset="0"/>
                        </a:rPr>
                        <a:t>20</a:t>
                      </a:r>
                      <a:endParaRPr lang="en-US" sz="1600" b="1" i="0" u="none" strike="noStrike" dirty="0">
                        <a:solidFill>
                          <a:srgbClr val="000000"/>
                        </a:solidFill>
                        <a:effectLst/>
                        <a:latin typeface="Arial Narrow" pitchFamily="34" charset="0"/>
                      </a:endParaRPr>
                    </a:p>
                  </a:txBody>
                  <a:tcPr marL="7620" marR="7620" marT="7620" marB="0" anchor="ctr"/>
                </a:tc>
                <a:tc>
                  <a:txBody>
                    <a:bodyPr/>
                    <a:lstStyle/>
                    <a:p>
                      <a:pPr algn="ctr" fontAlgn="ctr"/>
                      <a:r>
                        <a:rPr lang="en-US" sz="1600" u="none" strike="noStrike" dirty="0">
                          <a:effectLst/>
                          <a:latin typeface="Arial Narrow" pitchFamily="34" charset="0"/>
                        </a:rPr>
                        <a:t>% b</a:t>
                      </a:r>
                      <a:r>
                        <a:rPr lang="ro-RO" sz="1600" u="none" strike="noStrike" dirty="0">
                          <a:effectLst/>
                          <a:latin typeface="Arial Narrow" pitchFamily="34" charset="0"/>
                        </a:rPr>
                        <a:t>ug</a:t>
                      </a:r>
                      <a:endParaRPr lang="en-US" sz="1600" b="1" i="0" u="none" strike="noStrike" dirty="0">
                        <a:solidFill>
                          <a:srgbClr val="000000"/>
                        </a:solidFill>
                        <a:effectLst/>
                        <a:latin typeface="Arial Narrow" pitchFamily="34" charset="0"/>
                      </a:endParaRPr>
                    </a:p>
                  </a:txBody>
                  <a:tcPr marL="7620" marR="7620" marT="7620" marB="0" anchor="ctr"/>
                </a:tc>
                <a:extLst>
                  <a:ext uri="{0D108BD9-81ED-4DB2-BD59-A6C34878D82A}">
                    <a16:rowId xmlns:a16="http://schemas.microsoft.com/office/drawing/2014/main" val="10000"/>
                  </a:ext>
                </a:extLst>
              </a:tr>
              <a:tr h="182880">
                <a:tc>
                  <a:txBody>
                    <a:bodyPr/>
                    <a:lstStyle/>
                    <a:p>
                      <a:pPr algn="l" fontAlgn="b"/>
                      <a:r>
                        <a:rPr lang="en-US" sz="1600" u="none" strike="noStrike">
                          <a:effectLst/>
                          <a:latin typeface="Arial Narrow" pitchFamily="34" charset="0"/>
                        </a:rPr>
                        <a:t>Imp si tx pe propr</a:t>
                      </a:r>
                      <a:endParaRPr lang="en-US" sz="1600" b="0" i="0" u="none" strike="noStrike">
                        <a:solidFill>
                          <a:srgbClr val="000000"/>
                        </a:solidFill>
                        <a:effectLst/>
                        <a:latin typeface="Arial Narrow" pitchFamily="34" charset="0"/>
                      </a:endParaRPr>
                    </a:p>
                  </a:txBody>
                  <a:tcPr marL="7620" marR="7620" marT="7620" marB="0" anchor="b"/>
                </a:tc>
                <a:tc>
                  <a:txBody>
                    <a:bodyPr/>
                    <a:lstStyle/>
                    <a:p>
                      <a:pPr algn="r" fontAlgn="b"/>
                      <a:r>
                        <a:rPr lang="en-US" sz="1600" u="none" strike="noStrike" dirty="0">
                          <a:effectLst/>
                          <a:latin typeface="Arial Narrow" pitchFamily="34" charset="0"/>
                        </a:rPr>
                        <a:t>123.128.877</a:t>
                      </a:r>
                      <a:endParaRPr lang="en-US" sz="1600" b="0" i="0" u="none" strike="noStrike" dirty="0">
                        <a:solidFill>
                          <a:srgbClr val="000000"/>
                        </a:solidFill>
                        <a:effectLst/>
                        <a:latin typeface="Arial Narrow" pitchFamily="34" charset="0"/>
                      </a:endParaRPr>
                    </a:p>
                  </a:txBody>
                  <a:tcPr marL="7620" marR="7620" marT="7620" marB="0" anchor="b"/>
                </a:tc>
                <a:tc>
                  <a:txBody>
                    <a:bodyPr/>
                    <a:lstStyle/>
                    <a:p>
                      <a:pPr algn="r" fontAlgn="b"/>
                      <a:r>
                        <a:rPr lang="en-US" sz="1600" u="none" strike="noStrike" dirty="0">
                          <a:effectLst/>
                          <a:latin typeface="Arial Narrow" pitchFamily="34" charset="0"/>
                        </a:rPr>
                        <a:t>132.199.262</a:t>
                      </a:r>
                      <a:endParaRPr lang="en-US" sz="1600" b="0" i="0" u="none" strike="noStrike" dirty="0">
                        <a:solidFill>
                          <a:srgbClr val="000000"/>
                        </a:solidFill>
                        <a:effectLst/>
                        <a:latin typeface="Arial Narrow" pitchFamily="34" charset="0"/>
                      </a:endParaRPr>
                    </a:p>
                  </a:txBody>
                  <a:tcPr marL="7620" marR="7620" marT="7620" marB="0" anchor="b"/>
                </a:tc>
                <a:tc>
                  <a:txBody>
                    <a:bodyPr/>
                    <a:lstStyle/>
                    <a:p>
                      <a:pPr algn="r" fontAlgn="b"/>
                      <a:r>
                        <a:rPr lang="en-US" sz="1600" u="none" strike="noStrike" dirty="0">
                          <a:effectLst/>
                          <a:latin typeface="Arial Narrow" pitchFamily="34" charset="0"/>
                        </a:rPr>
                        <a:t>131.727.959</a:t>
                      </a:r>
                      <a:endParaRPr lang="en-US" sz="1600" b="0" i="0" u="none" strike="noStrike" dirty="0">
                        <a:solidFill>
                          <a:srgbClr val="000000"/>
                        </a:solidFill>
                        <a:effectLst/>
                        <a:latin typeface="Arial Narrow" pitchFamily="34" charset="0"/>
                      </a:endParaRPr>
                    </a:p>
                  </a:txBody>
                  <a:tcPr marL="7620" marR="7620" marT="7620" marB="0" anchor="b"/>
                </a:tc>
                <a:tc>
                  <a:txBody>
                    <a:bodyPr/>
                    <a:lstStyle/>
                    <a:p>
                      <a:pPr algn="r" fontAlgn="b"/>
                      <a:r>
                        <a:rPr lang="en-US" sz="1600" u="none" strike="noStrike" dirty="0">
                          <a:effectLst/>
                          <a:latin typeface="Arial Narrow" pitchFamily="34" charset="0"/>
                        </a:rPr>
                        <a:t>149.990.220</a:t>
                      </a:r>
                      <a:endParaRPr lang="en-US" sz="1600" b="0" i="0" u="none" strike="noStrike" dirty="0">
                        <a:solidFill>
                          <a:srgbClr val="000000"/>
                        </a:solidFill>
                        <a:effectLst/>
                        <a:latin typeface="Arial Narrow" pitchFamily="34" charset="0"/>
                      </a:endParaRPr>
                    </a:p>
                  </a:txBody>
                  <a:tcPr marL="7620" marR="7620" marT="7620" marB="0" anchor="b"/>
                </a:tc>
                <a:tc>
                  <a:txBody>
                    <a:bodyPr/>
                    <a:lstStyle/>
                    <a:p>
                      <a:pPr algn="r" fontAlgn="b"/>
                      <a:r>
                        <a:rPr lang="en-US" sz="1600" u="none" strike="noStrike" dirty="0">
                          <a:effectLst/>
                          <a:latin typeface="Arial Narrow" pitchFamily="34" charset="0"/>
                        </a:rPr>
                        <a:t>139.887.160</a:t>
                      </a:r>
                      <a:endParaRPr lang="en-US" sz="1600" b="0" i="0" u="none" strike="noStrike" dirty="0">
                        <a:solidFill>
                          <a:srgbClr val="000000"/>
                        </a:solidFill>
                        <a:effectLst/>
                        <a:latin typeface="Arial Narrow" pitchFamily="34" charset="0"/>
                      </a:endParaRPr>
                    </a:p>
                  </a:txBody>
                  <a:tcPr marL="7620" marR="7620" marT="7620" marB="0" anchor="b"/>
                </a:tc>
                <a:tc>
                  <a:txBody>
                    <a:bodyPr/>
                    <a:lstStyle/>
                    <a:p>
                      <a:pPr algn="r" fontAlgn="b"/>
                      <a:r>
                        <a:rPr lang="en-US" sz="1600" u="none" strike="noStrike" dirty="0">
                          <a:effectLst/>
                          <a:latin typeface="Arial Narrow" pitchFamily="34" charset="0"/>
                        </a:rPr>
                        <a:t>153.818.093</a:t>
                      </a:r>
                      <a:endParaRPr lang="en-US" sz="1600" b="0" i="0" u="none" strike="noStrike" dirty="0">
                        <a:solidFill>
                          <a:srgbClr val="000000"/>
                        </a:solidFill>
                        <a:effectLst/>
                        <a:latin typeface="Arial Narrow" pitchFamily="34" charset="0"/>
                      </a:endParaRPr>
                    </a:p>
                  </a:txBody>
                  <a:tcPr marL="7620" marR="7620" marT="7620" marB="0" anchor="b"/>
                </a:tc>
                <a:tc>
                  <a:txBody>
                    <a:bodyPr/>
                    <a:lstStyle/>
                    <a:p>
                      <a:pPr algn="r" fontAlgn="b"/>
                      <a:r>
                        <a:rPr lang="en-US" sz="1600" u="none" strike="noStrike" dirty="0">
                          <a:effectLst/>
                          <a:latin typeface="Arial Narrow" pitchFamily="34" charset="0"/>
                        </a:rPr>
                        <a:t>17%</a:t>
                      </a:r>
                      <a:endParaRPr lang="en-US" sz="1600" b="0" i="0" u="none" strike="noStrike" dirty="0">
                        <a:solidFill>
                          <a:srgbClr val="000000"/>
                        </a:solidFill>
                        <a:effectLst/>
                        <a:latin typeface="Arial Narrow" pitchFamily="34" charset="0"/>
                      </a:endParaRPr>
                    </a:p>
                  </a:txBody>
                  <a:tcPr marL="7620" marR="7620" marT="7620" marB="0" anchor="b"/>
                </a:tc>
                <a:tc>
                  <a:txBody>
                    <a:bodyPr/>
                    <a:lstStyle/>
                    <a:p>
                      <a:pPr algn="r" fontAlgn="b"/>
                      <a:r>
                        <a:rPr lang="en-US" sz="1600" u="none" strike="noStrike" dirty="0">
                          <a:effectLst/>
                          <a:latin typeface="Arial Narrow" pitchFamily="34" charset="0"/>
                        </a:rPr>
                        <a:t>10%</a:t>
                      </a:r>
                      <a:endParaRPr lang="en-US" sz="1600" b="0" i="0" u="none" strike="noStrike" dirty="0">
                        <a:solidFill>
                          <a:srgbClr val="000000"/>
                        </a:solidFill>
                        <a:effectLst/>
                        <a:latin typeface="Arial Narrow" pitchFamily="34" charset="0"/>
                      </a:endParaRPr>
                    </a:p>
                  </a:txBody>
                  <a:tcPr marL="7620" marR="7620" marT="7620" marB="0" anchor="b"/>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5094007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16778"/>
            <a:ext cx="4355976" cy="1069514"/>
          </a:xfrm>
          <a:solidFill>
            <a:srgbClr val="002060"/>
          </a:solidFill>
        </p:spPr>
        <p:txBody>
          <a:bodyPr/>
          <a:lstStyle/>
          <a:p>
            <a:r>
              <a:rPr lang="ro-RO" altLang="ko-KR" sz="3600" dirty="0">
                <a:solidFill>
                  <a:schemeClr val="bg1"/>
                </a:solidFill>
              </a:rPr>
              <a:t>Volum de activitate </a:t>
            </a:r>
            <a:endParaRPr lang="ko-KR" altLang="en-US" sz="3600" dirty="0">
              <a:solidFill>
                <a:schemeClr val="bg1"/>
              </a:solidFill>
            </a:endParaRPr>
          </a:p>
        </p:txBody>
      </p:sp>
      <p:graphicFrame>
        <p:nvGraphicFramePr>
          <p:cNvPr id="5" name="Chart 4"/>
          <p:cNvGraphicFramePr>
            <a:graphicFrameLocks/>
          </p:cNvGraphicFramePr>
          <p:nvPr>
            <p:extLst>
              <p:ext uri="{D42A27DB-BD31-4B8C-83A1-F6EECF244321}">
                <p14:modId xmlns:p14="http://schemas.microsoft.com/office/powerpoint/2010/main" val="2158735607"/>
              </p:ext>
            </p:extLst>
          </p:nvPr>
        </p:nvGraphicFramePr>
        <p:xfrm>
          <a:off x="0" y="1124744"/>
          <a:ext cx="4869180" cy="57332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Chart 6"/>
          <p:cNvGraphicFramePr>
            <a:graphicFrameLocks/>
          </p:cNvGraphicFramePr>
          <p:nvPr>
            <p:extLst>
              <p:ext uri="{D42A27DB-BD31-4B8C-83A1-F6EECF244321}">
                <p14:modId xmlns:p14="http://schemas.microsoft.com/office/powerpoint/2010/main" val="1731270459"/>
              </p:ext>
            </p:extLst>
          </p:nvPr>
        </p:nvGraphicFramePr>
        <p:xfrm>
          <a:off x="4511040" y="1124744"/>
          <a:ext cx="4632960" cy="5733256"/>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331330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16778"/>
            <a:ext cx="5940152" cy="1069514"/>
          </a:xfrm>
          <a:solidFill>
            <a:srgbClr val="002060"/>
          </a:solidFill>
        </p:spPr>
        <p:txBody>
          <a:bodyPr/>
          <a:lstStyle/>
          <a:p>
            <a:r>
              <a:rPr lang="en-US" altLang="ko-KR" sz="3600" dirty="0">
                <a:solidFill>
                  <a:schemeClr val="bg1"/>
                </a:solidFill>
              </a:rPr>
              <a:t> </a:t>
            </a:r>
            <a:r>
              <a:rPr lang="ro-RO" altLang="ko-KR" sz="3600" dirty="0">
                <a:solidFill>
                  <a:schemeClr val="bg1"/>
                </a:solidFill>
              </a:rPr>
              <a:t>Sinteză execuție bugetară</a:t>
            </a:r>
            <a:endParaRPr lang="ko-KR" altLang="en-US" sz="3600" dirty="0">
              <a:solidFill>
                <a:schemeClr val="bg1"/>
              </a:solidFill>
            </a:endParaRPr>
          </a:p>
        </p:txBody>
      </p:sp>
      <p:graphicFrame>
        <p:nvGraphicFramePr>
          <p:cNvPr id="8" name="Table 7"/>
          <p:cNvGraphicFramePr>
            <a:graphicFrameLocks noGrp="1"/>
          </p:cNvGraphicFramePr>
          <p:nvPr>
            <p:extLst>
              <p:ext uri="{D42A27DB-BD31-4B8C-83A1-F6EECF244321}">
                <p14:modId xmlns:p14="http://schemas.microsoft.com/office/powerpoint/2010/main" val="1418109558"/>
              </p:ext>
            </p:extLst>
          </p:nvPr>
        </p:nvGraphicFramePr>
        <p:xfrm>
          <a:off x="251520" y="1340768"/>
          <a:ext cx="8640963" cy="4907149"/>
        </p:xfrm>
        <a:graphic>
          <a:graphicData uri="http://schemas.openxmlformats.org/drawingml/2006/table">
            <a:tbl>
              <a:tblPr>
                <a:tableStyleId>{5C22544A-7EE6-4342-B048-85BDC9FD1C3A}</a:tableStyleId>
              </a:tblPr>
              <a:tblGrid>
                <a:gridCol w="504058">
                  <a:extLst>
                    <a:ext uri="{9D8B030D-6E8A-4147-A177-3AD203B41FA5}">
                      <a16:colId xmlns:a16="http://schemas.microsoft.com/office/drawing/2014/main" val="3283738471"/>
                    </a:ext>
                  </a:extLst>
                </a:gridCol>
                <a:gridCol w="4536504">
                  <a:extLst>
                    <a:ext uri="{9D8B030D-6E8A-4147-A177-3AD203B41FA5}">
                      <a16:colId xmlns:a16="http://schemas.microsoft.com/office/drawing/2014/main" val="4039394490"/>
                    </a:ext>
                  </a:extLst>
                </a:gridCol>
                <a:gridCol w="936104">
                  <a:extLst>
                    <a:ext uri="{9D8B030D-6E8A-4147-A177-3AD203B41FA5}">
                      <a16:colId xmlns:a16="http://schemas.microsoft.com/office/drawing/2014/main" val="20002"/>
                    </a:ext>
                  </a:extLst>
                </a:gridCol>
                <a:gridCol w="864096">
                  <a:extLst>
                    <a:ext uri="{9D8B030D-6E8A-4147-A177-3AD203B41FA5}">
                      <a16:colId xmlns:a16="http://schemas.microsoft.com/office/drawing/2014/main" val="469615531"/>
                    </a:ext>
                  </a:extLst>
                </a:gridCol>
                <a:gridCol w="936104">
                  <a:extLst>
                    <a:ext uri="{9D8B030D-6E8A-4147-A177-3AD203B41FA5}">
                      <a16:colId xmlns:a16="http://schemas.microsoft.com/office/drawing/2014/main" val="1911324967"/>
                    </a:ext>
                  </a:extLst>
                </a:gridCol>
                <a:gridCol w="864097">
                  <a:extLst>
                    <a:ext uri="{9D8B030D-6E8A-4147-A177-3AD203B41FA5}">
                      <a16:colId xmlns:a16="http://schemas.microsoft.com/office/drawing/2014/main" val="2390606781"/>
                    </a:ext>
                  </a:extLst>
                </a:gridCol>
              </a:tblGrid>
              <a:tr h="163061">
                <a:tc>
                  <a:txBody>
                    <a:bodyPr/>
                    <a:lstStyle/>
                    <a:p>
                      <a:pPr algn="l" fontAlgn="b"/>
                      <a:endParaRPr lang="ro-RO" sz="1400" b="0" i="0" u="none" strike="noStrike" dirty="0">
                        <a:effectLst/>
                        <a:latin typeface="Arial Narrow" pitchFamily="34" charset="0"/>
                        <a:cs typeface="Arial" panose="020B0604020202020204" pitchFamily="34" charset="0"/>
                      </a:endParaRPr>
                    </a:p>
                  </a:txBody>
                  <a:tcPr marL="0" marR="0" marT="0" marB="0" anchor="b">
                    <a:solidFill>
                      <a:schemeClr val="bg1"/>
                    </a:solidFill>
                  </a:tcPr>
                </a:tc>
                <a:tc>
                  <a:txBody>
                    <a:bodyPr/>
                    <a:lstStyle/>
                    <a:p>
                      <a:endParaRPr lang="ro-RO" sz="1400" dirty="0">
                        <a:latin typeface="Arial Narrow" pitchFamily="34" charset="0"/>
                        <a:cs typeface="Arial" panose="020B0604020202020204" pitchFamily="34" charset="0"/>
                      </a:endParaRPr>
                    </a:p>
                  </a:txBody>
                  <a:tcPr marL="0" marR="0" marT="0" marB="0" anchor="b">
                    <a:solidFill>
                      <a:schemeClr val="bg1"/>
                    </a:solidFill>
                  </a:tcPr>
                </a:tc>
                <a:tc>
                  <a:txBody>
                    <a:bodyPr/>
                    <a:lstStyle/>
                    <a:p>
                      <a:pPr algn="r">
                        <a:lnSpc>
                          <a:spcPct val="115000"/>
                        </a:lnSpc>
                        <a:spcAft>
                          <a:spcPts val="0"/>
                        </a:spcAft>
                      </a:pPr>
                      <a:r>
                        <a:rPr lang="en-US" sz="1400" b="1" dirty="0">
                          <a:effectLst/>
                          <a:latin typeface="Arial Narrow"/>
                          <a:ea typeface="Times New Roman"/>
                          <a:cs typeface="Times New Roman"/>
                        </a:rPr>
                        <a:t>2018 exec</a:t>
                      </a:r>
                      <a:endParaRPr lang="en-US" sz="1400" dirty="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b="1">
                          <a:effectLst/>
                          <a:latin typeface="Arial Narrow"/>
                          <a:ea typeface="Times New Roman"/>
                          <a:cs typeface="Times New Roman"/>
                        </a:rPr>
                        <a:t>2019exec</a:t>
                      </a:r>
                      <a:endParaRPr lang="en-US" sz="140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b="1">
                          <a:effectLst/>
                          <a:latin typeface="Arial Narrow"/>
                          <a:ea typeface="Times New Roman"/>
                          <a:cs typeface="Times New Roman"/>
                        </a:rPr>
                        <a:t>2020 exec</a:t>
                      </a:r>
                      <a:endParaRPr lang="en-US" sz="140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b="1" dirty="0">
                          <a:effectLst/>
                          <a:latin typeface="Arial Narrow"/>
                          <a:ea typeface="Times New Roman"/>
                          <a:cs typeface="Times New Roman"/>
                        </a:rPr>
                        <a:t>2021 exec</a:t>
                      </a:r>
                      <a:endParaRPr lang="en-US" sz="1400" dirty="0">
                        <a:effectLst/>
                        <a:latin typeface="Times New Roman"/>
                        <a:ea typeface="Times New Roman"/>
                        <a:cs typeface="Times New Roman"/>
                      </a:endParaRPr>
                    </a:p>
                  </a:txBody>
                  <a:tcPr marL="9525" marR="9525" marT="9525" marB="0" anchor="b">
                    <a:solidFill>
                      <a:schemeClr val="bg1"/>
                    </a:solidFill>
                  </a:tcPr>
                </a:tc>
                <a:extLst>
                  <a:ext uri="{0D108BD9-81ED-4DB2-BD59-A6C34878D82A}">
                    <a16:rowId xmlns:a16="http://schemas.microsoft.com/office/drawing/2014/main" val="594992153"/>
                  </a:ext>
                </a:extLst>
              </a:tr>
              <a:tr h="194292">
                <a:tc rowSpan="7">
                  <a:txBody>
                    <a:bodyPr/>
                    <a:lstStyle/>
                    <a:p>
                      <a:pPr algn="ctr" fontAlgn="ctr"/>
                      <a:r>
                        <a:rPr lang="ro-RO" sz="1400" b="1" u="none" strike="noStrike" dirty="0">
                          <a:effectLst/>
                          <a:latin typeface="Arial Narrow" pitchFamily="34" charset="0"/>
                          <a:cs typeface="Arial" panose="020B0604020202020204" pitchFamily="34" charset="0"/>
                        </a:rPr>
                        <a:t>OPERATIONAL</a:t>
                      </a:r>
                      <a:endParaRPr lang="ro-RO" sz="1400" b="1" i="0" u="none" strike="noStrike" dirty="0">
                        <a:effectLst/>
                        <a:latin typeface="Arial Narrow" pitchFamily="34" charset="0"/>
                        <a:cs typeface="Arial" panose="020B0604020202020204" pitchFamily="34" charset="0"/>
                      </a:endParaRPr>
                    </a:p>
                  </a:txBody>
                  <a:tcPr marL="0" marR="0" marT="0" marB="0" vert="vert270" anchor="ctr">
                    <a:solidFill>
                      <a:schemeClr val="bg1"/>
                    </a:solidFill>
                  </a:tcPr>
                </a:tc>
                <a:tc>
                  <a:txBody>
                    <a:bodyPr/>
                    <a:lstStyle/>
                    <a:p>
                      <a:pPr algn="l" fontAlgn="ctr"/>
                      <a:r>
                        <a:rPr lang="ro-RO" sz="1400" u="none" strike="noStrike" dirty="0">
                          <a:effectLst/>
                          <a:latin typeface="Arial Narrow" pitchFamily="34" charset="0"/>
                          <a:cs typeface="Arial" panose="020B0604020202020204" pitchFamily="34" charset="0"/>
                        </a:rPr>
                        <a:t>Venituri operationale (+)</a:t>
                      </a:r>
                      <a:endParaRPr lang="ro-RO" sz="1400" b="1" i="0" u="none" strike="noStrike" dirty="0">
                        <a:effectLst/>
                        <a:latin typeface="Arial Narrow" pitchFamily="34" charset="0"/>
                        <a:cs typeface="Arial" panose="020B0604020202020204" pitchFamily="34" charset="0"/>
                      </a:endParaRPr>
                    </a:p>
                  </a:txBody>
                  <a:tcPr marL="0" marR="0" marT="0" marB="0" anchor="ctr">
                    <a:solidFill>
                      <a:schemeClr val="bg1"/>
                    </a:solidFill>
                  </a:tcPr>
                </a:tc>
                <a:tc>
                  <a:txBody>
                    <a:bodyPr/>
                    <a:lstStyle/>
                    <a:p>
                      <a:pPr algn="r">
                        <a:lnSpc>
                          <a:spcPct val="115000"/>
                        </a:lnSpc>
                        <a:spcAft>
                          <a:spcPts val="0"/>
                        </a:spcAft>
                      </a:pPr>
                      <a:r>
                        <a:rPr lang="en-US" sz="1400" b="1" dirty="0">
                          <a:effectLst/>
                          <a:latin typeface="Arial Narrow"/>
                          <a:ea typeface="Times New Roman"/>
                          <a:cs typeface="Times New Roman"/>
                        </a:rPr>
                        <a:t>423.842.449</a:t>
                      </a:r>
                      <a:endParaRPr lang="en-US" sz="1400" b="1" dirty="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b="1" dirty="0">
                          <a:effectLst/>
                          <a:latin typeface="Arial Narrow"/>
                          <a:ea typeface="Times New Roman"/>
                          <a:cs typeface="Times New Roman"/>
                        </a:rPr>
                        <a:t>461.694.189</a:t>
                      </a:r>
                      <a:endParaRPr lang="en-US" sz="1400" b="1" dirty="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b="1" dirty="0">
                          <a:effectLst/>
                          <a:latin typeface="Arial Narrow"/>
                          <a:ea typeface="Times New Roman"/>
                          <a:cs typeface="Times New Roman"/>
                        </a:rPr>
                        <a:t>507.343.625</a:t>
                      </a:r>
                      <a:endParaRPr lang="en-US" sz="1400" b="1" dirty="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b="1" dirty="0">
                          <a:effectLst/>
                          <a:latin typeface="Arial Narrow"/>
                          <a:ea typeface="Times New Roman"/>
                          <a:cs typeface="Times New Roman"/>
                        </a:rPr>
                        <a:t>620.784.167</a:t>
                      </a:r>
                      <a:endParaRPr lang="en-US" sz="1400" b="1" dirty="0">
                        <a:effectLst/>
                        <a:latin typeface="Times New Roman"/>
                        <a:ea typeface="Times New Roman"/>
                        <a:cs typeface="Times New Roman"/>
                      </a:endParaRPr>
                    </a:p>
                  </a:txBody>
                  <a:tcPr marL="9525" marR="9525" marT="9525" marB="0" anchor="b">
                    <a:solidFill>
                      <a:schemeClr val="bg1"/>
                    </a:solidFill>
                  </a:tcPr>
                </a:tc>
                <a:extLst>
                  <a:ext uri="{0D108BD9-81ED-4DB2-BD59-A6C34878D82A}">
                    <a16:rowId xmlns:a16="http://schemas.microsoft.com/office/drawing/2014/main" val="4114563395"/>
                  </a:ext>
                </a:extLst>
              </a:tr>
              <a:tr h="231827">
                <a:tc vMerge="1">
                  <a:txBody>
                    <a:bodyPr/>
                    <a:lstStyle/>
                    <a:p>
                      <a:endParaRPr lang="ro-RO"/>
                    </a:p>
                  </a:txBody>
                  <a:tcPr/>
                </a:tc>
                <a:tc>
                  <a:txBody>
                    <a:bodyPr/>
                    <a:lstStyle/>
                    <a:p>
                      <a:pPr algn="l" fontAlgn="ctr"/>
                      <a:r>
                        <a:rPr lang="it-IT" sz="1400" u="none" strike="noStrike" dirty="0">
                          <a:effectLst/>
                          <a:latin typeface="Arial Narrow" pitchFamily="34" charset="0"/>
                          <a:cs typeface="Arial" panose="020B0604020202020204" pitchFamily="34" charset="0"/>
                        </a:rPr>
                        <a:t>a)      Veniturile curente (fiscale si nefiscale) proprii</a:t>
                      </a:r>
                      <a:endParaRPr lang="it-IT" sz="1400" b="0" i="0" u="none" strike="noStrike" dirty="0">
                        <a:effectLst/>
                        <a:latin typeface="Arial Narrow" pitchFamily="34" charset="0"/>
                        <a:cs typeface="Arial" panose="020B0604020202020204" pitchFamily="34" charset="0"/>
                      </a:endParaRPr>
                    </a:p>
                  </a:txBody>
                  <a:tcPr marL="0" marR="0" marT="0" marB="0" anchor="ctr">
                    <a:solidFill>
                      <a:schemeClr val="bg1"/>
                    </a:solidFill>
                  </a:tcPr>
                </a:tc>
                <a:tc>
                  <a:txBody>
                    <a:bodyPr/>
                    <a:lstStyle/>
                    <a:p>
                      <a:pPr algn="r">
                        <a:lnSpc>
                          <a:spcPct val="115000"/>
                        </a:lnSpc>
                        <a:spcAft>
                          <a:spcPts val="0"/>
                        </a:spcAft>
                      </a:pPr>
                      <a:r>
                        <a:rPr lang="en-US" sz="1400">
                          <a:effectLst/>
                          <a:latin typeface="Arial Narrow"/>
                          <a:ea typeface="Times New Roman"/>
                          <a:cs typeface="Times New Roman"/>
                        </a:rPr>
                        <a:t>180.259.352</a:t>
                      </a:r>
                      <a:endParaRPr lang="en-US" sz="140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dirty="0">
                          <a:effectLst/>
                          <a:latin typeface="Arial Narrow"/>
                          <a:ea typeface="Times New Roman"/>
                          <a:cs typeface="Times New Roman"/>
                        </a:rPr>
                        <a:t>193.286.338</a:t>
                      </a:r>
                      <a:endParaRPr lang="en-US" sz="1400" dirty="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dirty="0">
                          <a:effectLst/>
                          <a:latin typeface="Arial Narrow"/>
                          <a:ea typeface="Times New Roman"/>
                          <a:cs typeface="Times New Roman"/>
                        </a:rPr>
                        <a:t>199.049.431</a:t>
                      </a:r>
                      <a:endParaRPr lang="en-US" sz="1400" dirty="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a:effectLst/>
                          <a:latin typeface="Arial Narrow"/>
                          <a:ea typeface="Times New Roman"/>
                          <a:cs typeface="Times New Roman"/>
                        </a:rPr>
                        <a:t>249.462.940</a:t>
                      </a:r>
                      <a:endParaRPr lang="en-US" sz="1400">
                        <a:effectLst/>
                        <a:latin typeface="Times New Roman"/>
                        <a:ea typeface="Times New Roman"/>
                        <a:cs typeface="Times New Roman"/>
                      </a:endParaRPr>
                    </a:p>
                  </a:txBody>
                  <a:tcPr marL="9525" marR="9525" marT="9525" marB="0" anchor="b">
                    <a:solidFill>
                      <a:schemeClr val="bg1"/>
                    </a:solidFill>
                  </a:tcPr>
                </a:tc>
                <a:extLst>
                  <a:ext uri="{0D108BD9-81ED-4DB2-BD59-A6C34878D82A}">
                    <a16:rowId xmlns:a16="http://schemas.microsoft.com/office/drawing/2014/main" val="2652238277"/>
                  </a:ext>
                </a:extLst>
              </a:tr>
              <a:tr h="194292">
                <a:tc vMerge="1">
                  <a:txBody>
                    <a:bodyPr/>
                    <a:lstStyle/>
                    <a:p>
                      <a:endParaRPr lang="ro-RO"/>
                    </a:p>
                  </a:txBody>
                  <a:tcPr/>
                </a:tc>
                <a:tc>
                  <a:txBody>
                    <a:bodyPr/>
                    <a:lstStyle/>
                    <a:p>
                      <a:pPr algn="l" fontAlgn="ctr"/>
                      <a:r>
                        <a:rPr lang="ro-RO" sz="1400" u="none" strike="noStrike" dirty="0">
                          <a:effectLst/>
                          <a:latin typeface="Arial Narrow" pitchFamily="34" charset="0"/>
                          <a:cs typeface="Arial" panose="020B0604020202020204" pitchFamily="34" charset="0"/>
                        </a:rPr>
                        <a:t>b)      Cota defalcata din IVG</a:t>
                      </a:r>
                      <a:endParaRPr lang="ro-RO" sz="1400" b="0" i="0" u="none" strike="noStrike" dirty="0">
                        <a:effectLst/>
                        <a:latin typeface="Arial Narrow" pitchFamily="34" charset="0"/>
                        <a:cs typeface="Arial" panose="020B0604020202020204" pitchFamily="34" charset="0"/>
                      </a:endParaRPr>
                    </a:p>
                  </a:txBody>
                  <a:tcPr marL="0" marR="0" marT="0" marB="0" anchor="ctr">
                    <a:solidFill>
                      <a:schemeClr val="bg1"/>
                    </a:solidFill>
                  </a:tcPr>
                </a:tc>
                <a:tc>
                  <a:txBody>
                    <a:bodyPr/>
                    <a:lstStyle/>
                    <a:p>
                      <a:pPr algn="r">
                        <a:lnSpc>
                          <a:spcPct val="115000"/>
                        </a:lnSpc>
                        <a:spcAft>
                          <a:spcPts val="0"/>
                        </a:spcAft>
                      </a:pPr>
                      <a:r>
                        <a:rPr lang="en-US" sz="1400">
                          <a:effectLst/>
                          <a:latin typeface="Arial Narrow"/>
                          <a:ea typeface="Times New Roman"/>
                          <a:cs typeface="Times New Roman"/>
                        </a:rPr>
                        <a:t>144.840.158</a:t>
                      </a:r>
                      <a:endParaRPr lang="en-US" sz="140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a:effectLst/>
                          <a:latin typeface="Arial Narrow"/>
                          <a:ea typeface="Times New Roman"/>
                          <a:cs typeface="Times New Roman"/>
                        </a:rPr>
                        <a:t>196.770.106</a:t>
                      </a:r>
                      <a:endParaRPr lang="en-US" sz="140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dirty="0">
                          <a:effectLst/>
                          <a:latin typeface="Arial Narrow"/>
                          <a:ea typeface="Times New Roman"/>
                          <a:cs typeface="Times New Roman"/>
                        </a:rPr>
                        <a:t>237.628.457</a:t>
                      </a:r>
                      <a:endParaRPr lang="en-US" sz="1400" dirty="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a:effectLst/>
                          <a:latin typeface="Arial Narrow"/>
                          <a:ea typeface="Times New Roman"/>
                          <a:cs typeface="Times New Roman"/>
                        </a:rPr>
                        <a:t>271.825.014</a:t>
                      </a:r>
                      <a:endParaRPr lang="en-US" sz="1400">
                        <a:effectLst/>
                        <a:latin typeface="Times New Roman"/>
                        <a:ea typeface="Times New Roman"/>
                        <a:cs typeface="Times New Roman"/>
                      </a:endParaRPr>
                    </a:p>
                  </a:txBody>
                  <a:tcPr marL="9525" marR="9525" marT="9525" marB="0" anchor="b">
                    <a:solidFill>
                      <a:schemeClr val="bg1"/>
                    </a:solidFill>
                  </a:tcPr>
                </a:tc>
                <a:extLst>
                  <a:ext uri="{0D108BD9-81ED-4DB2-BD59-A6C34878D82A}">
                    <a16:rowId xmlns:a16="http://schemas.microsoft.com/office/drawing/2014/main" val="3010124717"/>
                  </a:ext>
                </a:extLst>
              </a:tr>
              <a:tr h="317933">
                <a:tc vMerge="1">
                  <a:txBody>
                    <a:bodyPr/>
                    <a:lstStyle/>
                    <a:p>
                      <a:endParaRPr lang="ro-RO"/>
                    </a:p>
                  </a:txBody>
                  <a:tcPr/>
                </a:tc>
                <a:tc>
                  <a:txBody>
                    <a:bodyPr/>
                    <a:lstStyle/>
                    <a:p>
                      <a:pPr algn="l" fontAlgn="ctr"/>
                      <a:r>
                        <a:rPr lang="it-IT" sz="1400" u="none" strike="noStrike" dirty="0">
                          <a:effectLst/>
                          <a:latin typeface="Arial Narrow" pitchFamily="34" charset="0"/>
                          <a:cs typeface="Arial" panose="020B0604020202020204" pitchFamily="34" charset="0"/>
                        </a:rPr>
                        <a:t>c)      Alte transferuri operationale (destinatie spec) din bug centrale</a:t>
                      </a:r>
                      <a:endParaRPr lang="it-IT" sz="1400" b="0" i="0" u="none" strike="noStrike" dirty="0">
                        <a:effectLst/>
                        <a:latin typeface="Arial Narrow" pitchFamily="34" charset="0"/>
                        <a:cs typeface="Arial" panose="020B0604020202020204" pitchFamily="34" charset="0"/>
                      </a:endParaRPr>
                    </a:p>
                  </a:txBody>
                  <a:tcPr marL="0" marR="0" marT="0" marB="0" anchor="ctr">
                    <a:solidFill>
                      <a:schemeClr val="bg1"/>
                    </a:solidFill>
                  </a:tcPr>
                </a:tc>
                <a:tc>
                  <a:txBody>
                    <a:bodyPr/>
                    <a:lstStyle/>
                    <a:p>
                      <a:pPr algn="r">
                        <a:lnSpc>
                          <a:spcPct val="115000"/>
                        </a:lnSpc>
                        <a:spcAft>
                          <a:spcPts val="0"/>
                        </a:spcAft>
                      </a:pPr>
                      <a:r>
                        <a:rPr lang="en-US" sz="1400">
                          <a:effectLst/>
                          <a:latin typeface="Arial Narrow"/>
                          <a:ea typeface="Times New Roman"/>
                          <a:cs typeface="Times New Roman"/>
                        </a:rPr>
                        <a:t>50.286.939</a:t>
                      </a:r>
                      <a:endParaRPr lang="en-US" sz="140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a:effectLst/>
                          <a:latin typeface="Arial Narrow"/>
                          <a:ea typeface="Times New Roman"/>
                          <a:cs typeface="Times New Roman"/>
                        </a:rPr>
                        <a:t>29.058.745</a:t>
                      </a:r>
                      <a:endParaRPr lang="en-US" sz="140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dirty="0">
                          <a:effectLst/>
                          <a:latin typeface="Arial Narrow"/>
                          <a:ea typeface="Times New Roman"/>
                          <a:cs typeface="Times New Roman"/>
                        </a:rPr>
                        <a:t>53.266.207</a:t>
                      </a:r>
                      <a:endParaRPr lang="en-US" sz="1400" dirty="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a:effectLst/>
                          <a:latin typeface="Arial Narrow"/>
                          <a:ea typeface="Times New Roman"/>
                          <a:cs typeface="Times New Roman"/>
                        </a:rPr>
                        <a:t>80.815.213</a:t>
                      </a:r>
                      <a:endParaRPr lang="en-US" sz="1400">
                        <a:effectLst/>
                        <a:latin typeface="Times New Roman"/>
                        <a:ea typeface="Times New Roman"/>
                        <a:cs typeface="Times New Roman"/>
                      </a:endParaRPr>
                    </a:p>
                  </a:txBody>
                  <a:tcPr marL="9525" marR="9525" marT="9525" marB="0" anchor="b">
                    <a:solidFill>
                      <a:schemeClr val="bg1"/>
                    </a:solidFill>
                  </a:tcPr>
                </a:tc>
                <a:extLst>
                  <a:ext uri="{0D108BD9-81ED-4DB2-BD59-A6C34878D82A}">
                    <a16:rowId xmlns:a16="http://schemas.microsoft.com/office/drawing/2014/main" val="3581015261"/>
                  </a:ext>
                </a:extLst>
              </a:tr>
              <a:tr h="231827">
                <a:tc vMerge="1">
                  <a:txBody>
                    <a:bodyPr/>
                    <a:lstStyle/>
                    <a:p>
                      <a:endParaRPr lang="ro-RO"/>
                    </a:p>
                  </a:txBody>
                  <a:tcPr/>
                </a:tc>
                <a:tc>
                  <a:txBody>
                    <a:bodyPr/>
                    <a:lstStyle/>
                    <a:p>
                      <a:pPr algn="l" fontAlgn="ctr"/>
                      <a:r>
                        <a:rPr lang="it-IT" sz="1400" u="none" strike="noStrike" dirty="0">
                          <a:effectLst/>
                          <a:latin typeface="Arial Narrow" pitchFamily="34" charset="0"/>
                          <a:cs typeface="Arial" panose="020B0604020202020204" pitchFamily="34" charset="0"/>
                        </a:rPr>
                        <a:t>c)      Alte transferuri operationale (pentru echilibrare) din bug centrale</a:t>
                      </a:r>
                      <a:endParaRPr lang="it-IT" sz="1400" b="0" i="0" u="none" strike="noStrike" dirty="0">
                        <a:effectLst/>
                        <a:latin typeface="Arial Narrow" pitchFamily="34" charset="0"/>
                        <a:cs typeface="Arial" panose="020B0604020202020204" pitchFamily="34" charset="0"/>
                      </a:endParaRPr>
                    </a:p>
                  </a:txBody>
                  <a:tcPr marL="0" marR="0" marT="0" marB="0" anchor="ctr">
                    <a:solidFill>
                      <a:schemeClr val="bg1"/>
                    </a:solidFill>
                  </a:tcPr>
                </a:tc>
                <a:tc>
                  <a:txBody>
                    <a:bodyPr/>
                    <a:lstStyle/>
                    <a:p>
                      <a:pPr algn="r">
                        <a:lnSpc>
                          <a:spcPct val="115000"/>
                        </a:lnSpc>
                        <a:spcAft>
                          <a:spcPts val="0"/>
                        </a:spcAft>
                      </a:pPr>
                      <a:r>
                        <a:rPr lang="en-US" sz="1400">
                          <a:effectLst/>
                          <a:latin typeface="Arial Narrow"/>
                          <a:ea typeface="Times New Roman"/>
                          <a:cs typeface="Times New Roman"/>
                        </a:rPr>
                        <a:t>48.456.000</a:t>
                      </a:r>
                      <a:endParaRPr lang="en-US" sz="140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a:effectLst/>
                          <a:latin typeface="Arial Narrow"/>
                          <a:ea typeface="Times New Roman"/>
                          <a:cs typeface="Times New Roman"/>
                        </a:rPr>
                        <a:t>42.579.000</a:t>
                      </a:r>
                      <a:endParaRPr lang="en-US" sz="140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dirty="0">
                          <a:effectLst/>
                          <a:latin typeface="Arial Narrow"/>
                          <a:ea typeface="Times New Roman"/>
                          <a:cs typeface="Times New Roman"/>
                        </a:rPr>
                        <a:t>17.399.530</a:t>
                      </a:r>
                      <a:endParaRPr lang="en-US" sz="1400" dirty="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a:effectLst/>
                          <a:latin typeface="Arial Narrow"/>
                          <a:ea typeface="Times New Roman"/>
                          <a:cs typeface="Times New Roman"/>
                        </a:rPr>
                        <a:t>18.681.000</a:t>
                      </a:r>
                      <a:endParaRPr lang="en-US" sz="1400">
                        <a:effectLst/>
                        <a:latin typeface="Times New Roman"/>
                        <a:ea typeface="Times New Roman"/>
                        <a:cs typeface="Times New Roman"/>
                      </a:endParaRPr>
                    </a:p>
                  </a:txBody>
                  <a:tcPr marL="9525" marR="9525" marT="9525" marB="0" anchor="b">
                    <a:solidFill>
                      <a:schemeClr val="bg1"/>
                    </a:solidFill>
                  </a:tcPr>
                </a:tc>
                <a:extLst>
                  <a:ext uri="{0D108BD9-81ED-4DB2-BD59-A6C34878D82A}">
                    <a16:rowId xmlns:a16="http://schemas.microsoft.com/office/drawing/2014/main" val="3837963637"/>
                  </a:ext>
                </a:extLst>
              </a:tr>
              <a:tr h="194292">
                <a:tc vMerge="1">
                  <a:txBody>
                    <a:bodyPr/>
                    <a:lstStyle/>
                    <a:p>
                      <a:endParaRPr lang="ro-RO"/>
                    </a:p>
                  </a:txBody>
                  <a:tcPr/>
                </a:tc>
                <a:tc>
                  <a:txBody>
                    <a:bodyPr/>
                    <a:lstStyle/>
                    <a:p>
                      <a:pPr algn="l" fontAlgn="ctr"/>
                      <a:r>
                        <a:rPr lang="ro-RO" sz="1400" u="none" strike="noStrike" dirty="0">
                          <a:effectLst/>
                          <a:latin typeface="Arial Narrow" pitchFamily="34" charset="0"/>
                          <a:cs typeface="Arial" panose="020B0604020202020204" pitchFamily="34" charset="0"/>
                        </a:rPr>
                        <a:t>Cheltuieli operationale (-)</a:t>
                      </a:r>
                      <a:endParaRPr lang="ro-RO" sz="1400" b="1" i="0" u="none" strike="noStrike" dirty="0">
                        <a:effectLst/>
                        <a:latin typeface="Arial Narrow" pitchFamily="34" charset="0"/>
                        <a:cs typeface="Arial" panose="020B0604020202020204" pitchFamily="34" charset="0"/>
                      </a:endParaRPr>
                    </a:p>
                  </a:txBody>
                  <a:tcPr marL="0" marR="0" marT="0" marB="0" anchor="ctr">
                    <a:solidFill>
                      <a:schemeClr val="bg1"/>
                    </a:solidFill>
                  </a:tcPr>
                </a:tc>
                <a:tc>
                  <a:txBody>
                    <a:bodyPr/>
                    <a:lstStyle/>
                    <a:p>
                      <a:pPr algn="r">
                        <a:lnSpc>
                          <a:spcPct val="115000"/>
                        </a:lnSpc>
                        <a:spcAft>
                          <a:spcPts val="0"/>
                        </a:spcAft>
                      </a:pPr>
                      <a:r>
                        <a:rPr lang="en-US" sz="1400" b="1" dirty="0">
                          <a:effectLst/>
                          <a:latin typeface="Arial Narrow"/>
                          <a:ea typeface="Times New Roman"/>
                          <a:cs typeface="Times New Roman"/>
                        </a:rPr>
                        <a:t>267.575.989</a:t>
                      </a:r>
                      <a:endParaRPr lang="en-US" sz="1400" b="1" dirty="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b="1" dirty="0">
                          <a:effectLst/>
                          <a:latin typeface="Arial Narrow"/>
                          <a:ea typeface="Times New Roman"/>
                          <a:cs typeface="Times New Roman"/>
                        </a:rPr>
                        <a:t>348.990.655</a:t>
                      </a:r>
                      <a:endParaRPr lang="en-US" sz="1400" b="1" dirty="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b="1" dirty="0">
                          <a:effectLst/>
                          <a:latin typeface="Arial Narrow"/>
                          <a:ea typeface="Times New Roman"/>
                          <a:cs typeface="Times New Roman"/>
                        </a:rPr>
                        <a:t>352.919.034</a:t>
                      </a:r>
                      <a:endParaRPr lang="en-US" sz="1400" b="1" dirty="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b="1" dirty="0">
                          <a:effectLst/>
                          <a:latin typeface="Arial Narrow"/>
                          <a:ea typeface="Times New Roman"/>
                          <a:cs typeface="Times New Roman"/>
                        </a:rPr>
                        <a:t>428.563.901</a:t>
                      </a:r>
                      <a:endParaRPr lang="en-US" sz="1400" b="1" dirty="0">
                        <a:effectLst/>
                        <a:latin typeface="Times New Roman"/>
                        <a:ea typeface="Times New Roman"/>
                        <a:cs typeface="Times New Roman"/>
                      </a:endParaRPr>
                    </a:p>
                  </a:txBody>
                  <a:tcPr marL="9525" marR="9525" marT="9525" marB="0" anchor="b">
                    <a:solidFill>
                      <a:schemeClr val="bg1"/>
                    </a:solidFill>
                  </a:tcPr>
                </a:tc>
                <a:extLst>
                  <a:ext uri="{0D108BD9-81ED-4DB2-BD59-A6C34878D82A}">
                    <a16:rowId xmlns:a16="http://schemas.microsoft.com/office/drawing/2014/main" val="3130024098"/>
                  </a:ext>
                </a:extLst>
              </a:tr>
              <a:tr h="211956">
                <a:tc vMerge="1">
                  <a:txBody>
                    <a:bodyPr/>
                    <a:lstStyle/>
                    <a:p>
                      <a:endParaRPr lang="ro-RO"/>
                    </a:p>
                  </a:txBody>
                  <a:tcPr/>
                </a:tc>
                <a:tc>
                  <a:txBody>
                    <a:bodyPr/>
                    <a:lstStyle/>
                    <a:p>
                      <a:pPr algn="l" fontAlgn="ctr"/>
                      <a:r>
                        <a:rPr lang="ro-RO" sz="1400" u="none" strike="noStrike" dirty="0">
                          <a:effectLst/>
                          <a:latin typeface="Arial Narrow" pitchFamily="34" charset="0"/>
                          <a:cs typeface="Arial" panose="020B0604020202020204" pitchFamily="34" charset="0"/>
                        </a:rPr>
                        <a:t>Rezultatul operational (excedent/deficit)</a:t>
                      </a:r>
                      <a:endParaRPr lang="ro-RO" sz="1400" b="1" i="0" u="none" strike="noStrike" dirty="0">
                        <a:effectLst/>
                        <a:latin typeface="Arial Narrow" pitchFamily="34" charset="0"/>
                        <a:cs typeface="Arial" panose="020B0604020202020204" pitchFamily="34" charset="0"/>
                      </a:endParaRPr>
                    </a:p>
                  </a:txBody>
                  <a:tcPr marL="0" marR="0" marT="0" marB="0" anchor="ctr">
                    <a:solidFill>
                      <a:schemeClr val="bg1"/>
                    </a:solidFill>
                  </a:tcPr>
                </a:tc>
                <a:tc>
                  <a:txBody>
                    <a:bodyPr/>
                    <a:lstStyle/>
                    <a:p>
                      <a:pPr algn="r">
                        <a:lnSpc>
                          <a:spcPct val="115000"/>
                        </a:lnSpc>
                        <a:spcAft>
                          <a:spcPts val="0"/>
                        </a:spcAft>
                      </a:pPr>
                      <a:r>
                        <a:rPr lang="en-US" sz="1400" b="1">
                          <a:effectLst/>
                          <a:latin typeface="Arial Narrow"/>
                          <a:ea typeface="Times New Roman"/>
                          <a:cs typeface="Times New Roman"/>
                        </a:rPr>
                        <a:t>156.266.459</a:t>
                      </a:r>
                      <a:endParaRPr lang="en-US" sz="140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b="1">
                          <a:effectLst/>
                          <a:latin typeface="Arial Narrow"/>
                          <a:ea typeface="Times New Roman"/>
                          <a:cs typeface="Times New Roman"/>
                        </a:rPr>
                        <a:t>112.703.534</a:t>
                      </a:r>
                      <a:endParaRPr lang="en-US" sz="140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b="1" dirty="0">
                          <a:effectLst/>
                          <a:latin typeface="Arial Narrow"/>
                          <a:ea typeface="Times New Roman"/>
                          <a:cs typeface="Times New Roman"/>
                        </a:rPr>
                        <a:t>154.424.591</a:t>
                      </a:r>
                      <a:endParaRPr lang="en-US" sz="1400" dirty="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b="1" dirty="0">
                          <a:effectLst/>
                          <a:latin typeface="Arial Narrow"/>
                          <a:ea typeface="Times New Roman"/>
                          <a:cs typeface="Times New Roman"/>
                        </a:rPr>
                        <a:t>192.220.266</a:t>
                      </a:r>
                      <a:endParaRPr lang="en-US" sz="1400" dirty="0">
                        <a:effectLst/>
                        <a:latin typeface="Times New Roman"/>
                        <a:ea typeface="Times New Roman"/>
                        <a:cs typeface="Times New Roman"/>
                      </a:endParaRPr>
                    </a:p>
                  </a:txBody>
                  <a:tcPr marL="9525" marR="9525" marT="9525" marB="0" anchor="b">
                    <a:solidFill>
                      <a:srgbClr val="00B0F0"/>
                    </a:solidFill>
                  </a:tcPr>
                </a:tc>
                <a:extLst>
                  <a:ext uri="{0D108BD9-81ED-4DB2-BD59-A6C34878D82A}">
                    <a16:rowId xmlns:a16="http://schemas.microsoft.com/office/drawing/2014/main" val="1289653474"/>
                  </a:ext>
                </a:extLst>
              </a:tr>
              <a:tr h="151773">
                <a:tc>
                  <a:txBody>
                    <a:bodyPr/>
                    <a:lstStyle/>
                    <a:p>
                      <a:pPr algn="l" fontAlgn="b"/>
                      <a:endParaRPr lang="ro-RO" sz="1400" b="1" i="0" u="none" strike="noStrike">
                        <a:effectLst/>
                        <a:latin typeface="Arial Narrow" pitchFamily="34" charset="0"/>
                        <a:cs typeface="Arial" panose="020B0604020202020204" pitchFamily="34" charset="0"/>
                      </a:endParaRPr>
                    </a:p>
                  </a:txBody>
                  <a:tcPr marL="0" marR="0" marT="0" marB="0" anchor="b">
                    <a:solidFill>
                      <a:schemeClr val="bg1"/>
                    </a:solidFill>
                  </a:tcPr>
                </a:tc>
                <a:tc>
                  <a:txBody>
                    <a:bodyPr/>
                    <a:lstStyle/>
                    <a:p>
                      <a:endParaRPr lang="ro-RO" sz="1400" dirty="0">
                        <a:latin typeface="Arial Narrow" pitchFamily="34" charset="0"/>
                        <a:cs typeface="Arial" panose="020B0604020202020204" pitchFamily="34" charset="0"/>
                      </a:endParaRPr>
                    </a:p>
                  </a:txBody>
                  <a:tcPr marL="0" marR="0" marT="0" marB="0" anchor="b">
                    <a:solidFill>
                      <a:schemeClr val="bg1"/>
                    </a:solidFill>
                  </a:tcPr>
                </a:tc>
                <a:tc>
                  <a:txBody>
                    <a:bodyPr/>
                    <a:lstStyle/>
                    <a:p>
                      <a:endParaRPr lang="en-US" sz="1400"/>
                    </a:p>
                  </a:txBody>
                  <a:tcPr marL="0" marR="0" marT="0" marB="0" anchor="b">
                    <a:solidFill>
                      <a:schemeClr val="bg1"/>
                    </a:solidFill>
                  </a:tcPr>
                </a:tc>
                <a:tc>
                  <a:txBody>
                    <a:bodyPr/>
                    <a:lstStyle/>
                    <a:p>
                      <a:pPr algn="l" fontAlgn="b"/>
                      <a:endParaRPr lang="ro-RO" sz="1400" b="0" i="0" u="none" strike="noStrike" dirty="0">
                        <a:effectLst/>
                        <a:latin typeface="Arial Narrow" pitchFamily="34" charset="0"/>
                        <a:cs typeface="Arial" panose="020B0604020202020204" pitchFamily="34" charset="0"/>
                      </a:endParaRPr>
                    </a:p>
                  </a:txBody>
                  <a:tcPr marL="0" marR="0" marT="0" marB="0" anchor="b">
                    <a:solidFill>
                      <a:schemeClr val="bg1"/>
                    </a:solidFill>
                  </a:tcPr>
                </a:tc>
                <a:tc>
                  <a:txBody>
                    <a:bodyPr/>
                    <a:lstStyle/>
                    <a:p>
                      <a:pPr algn="l" fontAlgn="b"/>
                      <a:endParaRPr lang="ro-RO" sz="1400" b="0" i="0" u="none" strike="noStrike" dirty="0">
                        <a:effectLst/>
                        <a:latin typeface="Arial Narrow" pitchFamily="34" charset="0"/>
                        <a:cs typeface="Arial" panose="020B0604020202020204" pitchFamily="34" charset="0"/>
                      </a:endParaRPr>
                    </a:p>
                  </a:txBody>
                  <a:tcPr marL="0" marR="0" marT="0" marB="0" anchor="b">
                    <a:solidFill>
                      <a:schemeClr val="bg1"/>
                    </a:solidFill>
                  </a:tcPr>
                </a:tc>
                <a:tc>
                  <a:txBody>
                    <a:bodyPr/>
                    <a:lstStyle/>
                    <a:p>
                      <a:pPr algn="l" fontAlgn="b"/>
                      <a:endParaRPr lang="ro-RO" sz="1400" b="0" i="0" u="none" strike="noStrike">
                        <a:effectLst/>
                        <a:latin typeface="Arial Narrow" pitchFamily="34" charset="0"/>
                        <a:cs typeface="Arial" panose="020B0604020202020204" pitchFamily="34" charset="0"/>
                      </a:endParaRPr>
                    </a:p>
                  </a:txBody>
                  <a:tcPr marL="0" marR="0" marT="0" marB="0" anchor="b">
                    <a:solidFill>
                      <a:schemeClr val="bg1"/>
                    </a:solidFill>
                  </a:tcPr>
                </a:tc>
                <a:extLst>
                  <a:ext uri="{0D108BD9-81ED-4DB2-BD59-A6C34878D82A}">
                    <a16:rowId xmlns:a16="http://schemas.microsoft.com/office/drawing/2014/main" val="4013331005"/>
                  </a:ext>
                </a:extLst>
              </a:tr>
              <a:tr h="194292">
                <a:tc rowSpan="7">
                  <a:txBody>
                    <a:bodyPr/>
                    <a:lstStyle/>
                    <a:p>
                      <a:pPr algn="ctr" fontAlgn="ctr"/>
                      <a:r>
                        <a:rPr lang="ro-RO" sz="1400" b="1" u="none" strike="noStrike" dirty="0">
                          <a:effectLst/>
                          <a:latin typeface="Arial Narrow" pitchFamily="34" charset="0"/>
                          <a:cs typeface="Arial" panose="020B0604020202020204" pitchFamily="34" charset="0"/>
                        </a:rPr>
                        <a:t>INVESTITII</a:t>
                      </a:r>
                      <a:endParaRPr lang="ro-RO" sz="1400" b="1" i="0" u="none" strike="noStrike" dirty="0">
                        <a:effectLst/>
                        <a:latin typeface="Arial Narrow" pitchFamily="34" charset="0"/>
                        <a:cs typeface="Arial" panose="020B0604020202020204" pitchFamily="34" charset="0"/>
                      </a:endParaRPr>
                    </a:p>
                  </a:txBody>
                  <a:tcPr marL="0" marR="0" marT="0" marB="0" vert="vert270" anchor="ctr">
                    <a:solidFill>
                      <a:schemeClr val="bg1"/>
                    </a:solidFill>
                  </a:tcPr>
                </a:tc>
                <a:tc>
                  <a:txBody>
                    <a:bodyPr/>
                    <a:lstStyle/>
                    <a:p>
                      <a:pPr algn="l" fontAlgn="ctr"/>
                      <a:r>
                        <a:rPr lang="ro-RO" sz="1400" u="none" strike="noStrike" dirty="0">
                          <a:effectLst/>
                          <a:latin typeface="Arial Narrow" pitchFamily="34" charset="0"/>
                          <a:cs typeface="Arial" panose="020B0604020202020204" pitchFamily="34" charset="0"/>
                        </a:rPr>
                        <a:t>Venituri pentru investitii (+)</a:t>
                      </a:r>
                      <a:endParaRPr lang="ro-RO" sz="1400" b="1" i="0" u="none" strike="noStrike" dirty="0">
                        <a:effectLst/>
                        <a:latin typeface="Arial Narrow" pitchFamily="34" charset="0"/>
                        <a:cs typeface="Arial" panose="020B0604020202020204" pitchFamily="34" charset="0"/>
                      </a:endParaRPr>
                    </a:p>
                  </a:txBody>
                  <a:tcPr marL="0" marR="0" marT="0" marB="0" anchor="ctr">
                    <a:solidFill>
                      <a:schemeClr val="bg1"/>
                    </a:solidFill>
                  </a:tcPr>
                </a:tc>
                <a:tc>
                  <a:txBody>
                    <a:bodyPr/>
                    <a:lstStyle/>
                    <a:p>
                      <a:pPr algn="r">
                        <a:lnSpc>
                          <a:spcPct val="115000"/>
                        </a:lnSpc>
                        <a:spcAft>
                          <a:spcPts val="0"/>
                        </a:spcAft>
                      </a:pPr>
                      <a:r>
                        <a:rPr lang="en-US" sz="1400" b="1" dirty="0">
                          <a:effectLst/>
                          <a:latin typeface="Arial Narrow"/>
                          <a:ea typeface="Times New Roman"/>
                          <a:cs typeface="Times New Roman"/>
                        </a:rPr>
                        <a:t>133.908.189</a:t>
                      </a:r>
                      <a:endParaRPr lang="en-US" sz="1400" b="1" dirty="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b="1" dirty="0">
                          <a:effectLst/>
                          <a:latin typeface="Arial Narrow"/>
                          <a:ea typeface="Times New Roman"/>
                          <a:cs typeface="Times New Roman"/>
                        </a:rPr>
                        <a:t>146.627.730</a:t>
                      </a:r>
                      <a:endParaRPr lang="en-US" sz="1400" b="1" dirty="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b="1" dirty="0">
                          <a:effectLst/>
                          <a:latin typeface="Arial Narrow"/>
                          <a:ea typeface="Times New Roman"/>
                          <a:cs typeface="Times New Roman"/>
                        </a:rPr>
                        <a:t>232.063.979</a:t>
                      </a:r>
                      <a:endParaRPr lang="en-US" sz="1400" b="1" dirty="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b="1" dirty="0">
                          <a:effectLst/>
                          <a:latin typeface="Arial Narrow"/>
                          <a:ea typeface="Times New Roman"/>
                          <a:cs typeface="Times New Roman"/>
                        </a:rPr>
                        <a:t>263.765.415</a:t>
                      </a:r>
                      <a:endParaRPr lang="en-US" sz="1400" b="1" dirty="0">
                        <a:effectLst/>
                        <a:latin typeface="Times New Roman"/>
                        <a:ea typeface="Times New Roman"/>
                        <a:cs typeface="Times New Roman"/>
                      </a:endParaRPr>
                    </a:p>
                  </a:txBody>
                  <a:tcPr marL="9525" marR="9525" marT="9525" marB="0" anchor="b">
                    <a:solidFill>
                      <a:schemeClr val="bg1"/>
                    </a:solidFill>
                  </a:tcPr>
                </a:tc>
                <a:extLst>
                  <a:ext uri="{0D108BD9-81ED-4DB2-BD59-A6C34878D82A}">
                    <a16:rowId xmlns:a16="http://schemas.microsoft.com/office/drawing/2014/main" val="2461327417"/>
                  </a:ext>
                </a:extLst>
              </a:tr>
              <a:tr h="317933">
                <a:tc vMerge="1">
                  <a:txBody>
                    <a:bodyPr/>
                    <a:lstStyle/>
                    <a:p>
                      <a:endParaRPr lang="ro-RO"/>
                    </a:p>
                  </a:txBody>
                  <a:tcPr/>
                </a:tc>
                <a:tc>
                  <a:txBody>
                    <a:bodyPr/>
                    <a:lstStyle/>
                    <a:p>
                      <a:pPr algn="l" fontAlgn="ctr"/>
                      <a:r>
                        <a:rPr lang="ro-RO" sz="1400" u="none" strike="noStrike" dirty="0">
                          <a:effectLst/>
                          <a:latin typeface="Arial Narrow" pitchFamily="34" charset="0"/>
                          <a:cs typeface="Arial" panose="020B0604020202020204" pitchFamily="34" charset="0"/>
                        </a:rPr>
                        <a:t>a)      venituri proprii pentru investitii (venituri de capital sau amortizarea activelor fixe)</a:t>
                      </a:r>
                      <a:endParaRPr lang="ro-RO" sz="1400" b="0" i="0" u="none" strike="noStrike" dirty="0">
                        <a:effectLst/>
                        <a:latin typeface="Arial Narrow" pitchFamily="34" charset="0"/>
                        <a:cs typeface="Arial" panose="020B0604020202020204" pitchFamily="34" charset="0"/>
                      </a:endParaRPr>
                    </a:p>
                  </a:txBody>
                  <a:tcPr marL="0" marR="0" marT="0" marB="0" anchor="ctr">
                    <a:solidFill>
                      <a:schemeClr val="bg1"/>
                    </a:solidFill>
                  </a:tcPr>
                </a:tc>
                <a:tc>
                  <a:txBody>
                    <a:bodyPr/>
                    <a:lstStyle/>
                    <a:p>
                      <a:pPr algn="r">
                        <a:lnSpc>
                          <a:spcPct val="115000"/>
                        </a:lnSpc>
                        <a:spcAft>
                          <a:spcPts val="0"/>
                        </a:spcAft>
                      </a:pPr>
                      <a:r>
                        <a:rPr lang="en-US" sz="1400">
                          <a:effectLst/>
                          <a:latin typeface="Arial Narrow"/>
                          <a:ea typeface="Times New Roman"/>
                          <a:cs typeface="Times New Roman"/>
                        </a:rPr>
                        <a:t>7.820.483</a:t>
                      </a:r>
                      <a:endParaRPr lang="en-US" sz="140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dirty="0">
                          <a:effectLst/>
                          <a:latin typeface="Arial Narrow"/>
                          <a:ea typeface="Times New Roman"/>
                          <a:cs typeface="Times New Roman"/>
                        </a:rPr>
                        <a:t>14.761.444</a:t>
                      </a:r>
                      <a:endParaRPr lang="en-US" sz="1400" dirty="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a:effectLst/>
                          <a:latin typeface="Arial Narrow"/>
                          <a:ea typeface="Times New Roman"/>
                          <a:cs typeface="Times New Roman"/>
                        </a:rPr>
                        <a:t>13.596.663</a:t>
                      </a:r>
                      <a:endParaRPr lang="en-US" sz="140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dirty="0">
                          <a:effectLst/>
                          <a:latin typeface="Arial Narrow"/>
                          <a:ea typeface="Times New Roman"/>
                          <a:cs typeface="Times New Roman"/>
                        </a:rPr>
                        <a:t>18.190.097</a:t>
                      </a:r>
                      <a:endParaRPr lang="en-US" sz="1400" dirty="0">
                        <a:effectLst/>
                        <a:latin typeface="Times New Roman"/>
                        <a:ea typeface="Times New Roman"/>
                        <a:cs typeface="Times New Roman"/>
                      </a:endParaRPr>
                    </a:p>
                  </a:txBody>
                  <a:tcPr marL="9525" marR="9525" marT="9525" marB="0" anchor="b">
                    <a:solidFill>
                      <a:schemeClr val="bg1"/>
                    </a:solidFill>
                  </a:tcPr>
                </a:tc>
                <a:extLst>
                  <a:ext uri="{0D108BD9-81ED-4DB2-BD59-A6C34878D82A}">
                    <a16:rowId xmlns:a16="http://schemas.microsoft.com/office/drawing/2014/main" val="1810588428"/>
                  </a:ext>
                </a:extLst>
              </a:tr>
              <a:tr h="231827">
                <a:tc vMerge="1">
                  <a:txBody>
                    <a:bodyPr/>
                    <a:lstStyle/>
                    <a:p>
                      <a:endParaRPr lang="ro-RO"/>
                    </a:p>
                  </a:txBody>
                  <a:tcPr/>
                </a:tc>
                <a:tc>
                  <a:txBody>
                    <a:bodyPr/>
                    <a:lstStyle/>
                    <a:p>
                      <a:pPr algn="l" fontAlgn="ctr"/>
                      <a:r>
                        <a:rPr lang="it-IT" sz="1400" u="none" strike="noStrike" dirty="0">
                          <a:effectLst/>
                          <a:latin typeface="Arial Narrow" pitchFamily="34" charset="0"/>
                          <a:cs typeface="Arial" panose="020B0604020202020204" pitchFamily="34" charset="0"/>
                        </a:rPr>
                        <a:t>b)      transferuri din bugetele centrale pentru investitii/fd UE</a:t>
                      </a:r>
                      <a:endParaRPr lang="it-IT" sz="1400" b="0" i="0" u="none" strike="noStrike" dirty="0">
                        <a:effectLst/>
                        <a:latin typeface="Arial Narrow" pitchFamily="34" charset="0"/>
                        <a:cs typeface="Arial" panose="020B0604020202020204" pitchFamily="34" charset="0"/>
                      </a:endParaRPr>
                    </a:p>
                  </a:txBody>
                  <a:tcPr marL="0" marR="0" marT="0" marB="0" anchor="ctr">
                    <a:solidFill>
                      <a:schemeClr val="bg1"/>
                    </a:solidFill>
                  </a:tcPr>
                </a:tc>
                <a:tc>
                  <a:txBody>
                    <a:bodyPr/>
                    <a:lstStyle/>
                    <a:p>
                      <a:pPr algn="r">
                        <a:lnSpc>
                          <a:spcPct val="115000"/>
                        </a:lnSpc>
                        <a:spcAft>
                          <a:spcPts val="0"/>
                        </a:spcAft>
                      </a:pPr>
                      <a:r>
                        <a:rPr lang="en-US" sz="1400">
                          <a:effectLst/>
                          <a:latin typeface="Arial Narrow"/>
                          <a:ea typeface="Times New Roman"/>
                          <a:cs typeface="Times New Roman"/>
                        </a:rPr>
                        <a:t>124.240.746</a:t>
                      </a:r>
                      <a:endParaRPr lang="en-US" sz="140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a:effectLst/>
                          <a:latin typeface="Arial Narrow"/>
                          <a:ea typeface="Times New Roman"/>
                          <a:cs typeface="Times New Roman"/>
                        </a:rPr>
                        <a:t>54.994.096</a:t>
                      </a:r>
                      <a:endParaRPr lang="en-US" sz="140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a:effectLst/>
                          <a:latin typeface="Arial Narrow"/>
                          <a:ea typeface="Times New Roman"/>
                          <a:cs typeface="Times New Roman"/>
                        </a:rPr>
                        <a:t>135.897.516</a:t>
                      </a:r>
                      <a:endParaRPr lang="en-US" sz="140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dirty="0">
                          <a:effectLst/>
                          <a:latin typeface="Arial Narrow"/>
                          <a:ea typeface="Times New Roman"/>
                          <a:cs typeface="Times New Roman"/>
                        </a:rPr>
                        <a:t>189.774.832</a:t>
                      </a:r>
                      <a:endParaRPr lang="en-US" sz="1400" dirty="0">
                        <a:effectLst/>
                        <a:latin typeface="Times New Roman"/>
                        <a:ea typeface="Times New Roman"/>
                        <a:cs typeface="Times New Roman"/>
                      </a:endParaRPr>
                    </a:p>
                  </a:txBody>
                  <a:tcPr marL="9525" marR="9525" marT="9525" marB="0" anchor="b">
                    <a:solidFill>
                      <a:srgbClr val="00B0F0"/>
                    </a:solidFill>
                  </a:tcPr>
                </a:tc>
                <a:extLst>
                  <a:ext uri="{0D108BD9-81ED-4DB2-BD59-A6C34878D82A}">
                    <a16:rowId xmlns:a16="http://schemas.microsoft.com/office/drawing/2014/main" val="1159022765"/>
                  </a:ext>
                </a:extLst>
              </a:tr>
              <a:tr h="211956">
                <a:tc vMerge="1">
                  <a:txBody>
                    <a:bodyPr/>
                    <a:lstStyle/>
                    <a:p>
                      <a:endParaRPr lang="ro-RO"/>
                    </a:p>
                  </a:txBody>
                  <a:tcPr/>
                </a:tc>
                <a:tc>
                  <a:txBody>
                    <a:bodyPr/>
                    <a:lstStyle/>
                    <a:p>
                      <a:pPr algn="l" fontAlgn="ctr"/>
                      <a:r>
                        <a:rPr lang="fr-FR" sz="1400" u="none" strike="noStrike" dirty="0">
                          <a:effectLst/>
                          <a:latin typeface="Arial Narrow" pitchFamily="34" charset="0"/>
                          <a:cs typeface="Arial" panose="020B0604020202020204" pitchFamily="34" charset="0"/>
                        </a:rPr>
                        <a:t>c)   </a:t>
                      </a:r>
                      <a:r>
                        <a:rPr lang="fr-FR" sz="1400" u="none" strike="noStrike" dirty="0" err="1">
                          <a:effectLst/>
                          <a:latin typeface="Arial Narrow" pitchFamily="34" charset="0"/>
                          <a:cs typeface="Arial" panose="020B0604020202020204" pitchFamily="34" charset="0"/>
                        </a:rPr>
                        <a:t>sold</a:t>
                      </a:r>
                      <a:r>
                        <a:rPr lang="fr-FR" sz="1400" u="none" strike="noStrike" dirty="0">
                          <a:effectLst/>
                          <a:latin typeface="Arial Narrow" pitchFamily="34" charset="0"/>
                          <a:cs typeface="Arial" panose="020B0604020202020204" pitchFamily="34" charset="0"/>
                        </a:rPr>
                        <a:t> fond de </a:t>
                      </a:r>
                      <a:r>
                        <a:rPr lang="fr-FR" sz="1400" u="none" strike="noStrike" dirty="0" err="1">
                          <a:effectLst/>
                          <a:latin typeface="Arial Narrow" pitchFamily="34" charset="0"/>
                          <a:cs typeface="Arial" panose="020B0604020202020204" pitchFamily="34" charset="0"/>
                        </a:rPr>
                        <a:t>rulment</a:t>
                      </a:r>
                      <a:r>
                        <a:rPr lang="fr-FR" sz="1400" u="none" strike="noStrike" dirty="0">
                          <a:effectLst/>
                          <a:latin typeface="Arial Narrow" pitchFamily="34" charset="0"/>
                          <a:cs typeface="Arial" panose="020B0604020202020204" pitchFamily="34" charset="0"/>
                        </a:rPr>
                        <a:t> la </a:t>
                      </a:r>
                      <a:r>
                        <a:rPr lang="fr-FR" sz="1400" u="none" strike="noStrike" dirty="0" err="1">
                          <a:effectLst/>
                          <a:latin typeface="Arial Narrow" pitchFamily="34" charset="0"/>
                          <a:cs typeface="Arial" panose="020B0604020202020204" pitchFamily="34" charset="0"/>
                        </a:rPr>
                        <a:t>inceputul</a:t>
                      </a:r>
                      <a:r>
                        <a:rPr lang="fr-FR" sz="1400" u="none" strike="noStrike" dirty="0">
                          <a:effectLst/>
                          <a:latin typeface="Arial Narrow" pitchFamily="34" charset="0"/>
                          <a:cs typeface="Arial" panose="020B0604020202020204" pitchFamily="34" charset="0"/>
                        </a:rPr>
                        <a:t> </a:t>
                      </a:r>
                      <a:r>
                        <a:rPr lang="fr-FR" sz="1400" u="none" strike="noStrike" dirty="0" err="1">
                          <a:effectLst/>
                          <a:latin typeface="Arial Narrow" pitchFamily="34" charset="0"/>
                          <a:cs typeface="Arial" panose="020B0604020202020204" pitchFamily="34" charset="0"/>
                        </a:rPr>
                        <a:t>anului</a:t>
                      </a:r>
                      <a:endParaRPr lang="fr-FR" sz="1400" b="0" i="0" u="none" strike="noStrike" dirty="0">
                        <a:effectLst/>
                        <a:latin typeface="Arial Narrow" pitchFamily="34" charset="0"/>
                        <a:cs typeface="Arial" panose="020B0604020202020204" pitchFamily="34" charset="0"/>
                      </a:endParaRPr>
                    </a:p>
                  </a:txBody>
                  <a:tcPr marL="0" marR="0" marT="0" marB="0" anchor="ctr">
                    <a:solidFill>
                      <a:schemeClr val="bg1"/>
                    </a:solidFill>
                  </a:tcPr>
                </a:tc>
                <a:tc>
                  <a:txBody>
                    <a:bodyPr/>
                    <a:lstStyle/>
                    <a:p>
                      <a:pPr algn="r">
                        <a:lnSpc>
                          <a:spcPct val="115000"/>
                        </a:lnSpc>
                        <a:spcAft>
                          <a:spcPts val="0"/>
                        </a:spcAft>
                      </a:pPr>
                      <a:r>
                        <a:rPr lang="en-US" sz="1400">
                          <a:effectLst/>
                          <a:latin typeface="Arial Narrow"/>
                          <a:ea typeface="Times New Roman"/>
                          <a:cs typeface="Times New Roman"/>
                        </a:rPr>
                        <a:t>1.846.960</a:t>
                      </a:r>
                      <a:endParaRPr lang="en-US" sz="140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a:effectLst/>
                          <a:latin typeface="Arial Narrow"/>
                          <a:ea typeface="Times New Roman"/>
                          <a:cs typeface="Times New Roman"/>
                        </a:rPr>
                        <a:t>76.872.190</a:t>
                      </a:r>
                      <a:endParaRPr lang="en-US" sz="140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a:effectLst/>
                          <a:latin typeface="Arial Narrow"/>
                          <a:ea typeface="Times New Roman"/>
                          <a:cs typeface="Times New Roman"/>
                        </a:rPr>
                        <a:t>82.569.800</a:t>
                      </a:r>
                      <a:endParaRPr lang="en-US" sz="140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dirty="0">
                          <a:effectLst/>
                          <a:latin typeface="Arial Narrow"/>
                          <a:ea typeface="Times New Roman"/>
                          <a:cs typeface="Times New Roman"/>
                        </a:rPr>
                        <a:t>55.800.486</a:t>
                      </a:r>
                      <a:endParaRPr lang="en-US" sz="1400" dirty="0">
                        <a:effectLst/>
                        <a:latin typeface="Times New Roman"/>
                        <a:ea typeface="Times New Roman"/>
                        <a:cs typeface="Times New Roman"/>
                      </a:endParaRPr>
                    </a:p>
                  </a:txBody>
                  <a:tcPr marL="9525" marR="9525" marT="9525" marB="0" anchor="b">
                    <a:solidFill>
                      <a:schemeClr val="bg1"/>
                    </a:solidFill>
                  </a:tcPr>
                </a:tc>
                <a:extLst>
                  <a:ext uri="{0D108BD9-81ED-4DB2-BD59-A6C34878D82A}">
                    <a16:rowId xmlns:a16="http://schemas.microsoft.com/office/drawing/2014/main" val="2507941680"/>
                  </a:ext>
                </a:extLst>
              </a:tr>
              <a:tr h="150377">
                <a:tc vMerge="1">
                  <a:txBody>
                    <a:bodyPr/>
                    <a:lstStyle/>
                    <a:p>
                      <a:endParaRPr lang="ro-RO"/>
                    </a:p>
                  </a:txBody>
                  <a:tcPr/>
                </a:tc>
                <a:tc>
                  <a:txBody>
                    <a:bodyPr/>
                    <a:lstStyle/>
                    <a:p>
                      <a:pPr algn="l" fontAlgn="ctr"/>
                      <a:r>
                        <a:rPr lang="ro-RO" sz="1400" u="none" strike="noStrike">
                          <a:effectLst/>
                          <a:latin typeface="Arial Narrow" pitchFamily="34" charset="0"/>
                          <a:cs typeface="Arial" panose="020B0604020202020204" pitchFamily="34" charset="0"/>
                        </a:rPr>
                        <a:t>d) venituri din fd Norvegiene</a:t>
                      </a:r>
                      <a:endParaRPr lang="ro-RO" sz="1400" b="0" i="0" u="none" strike="noStrike">
                        <a:effectLst/>
                        <a:latin typeface="Arial Narrow" pitchFamily="34" charset="0"/>
                        <a:cs typeface="Arial" panose="020B0604020202020204" pitchFamily="34" charset="0"/>
                      </a:endParaRPr>
                    </a:p>
                  </a:txBody>
                  <a:tcPr marL="0" marR="0" marT="0" marB="0" anchor="ctr">
                    <a:solidFill>
                      <a:schemeClr val="bg1"/>
                    </a:solidFill>
                  </a:tcPr>
                </a:tc>
                <a:tc>
                  <a:txBody>
                    <a:bodyPr/>
                    <a:lstStyle/>
                    <a:p>
                      <a:pPr algn="r" fontAlgn="ctr"/>
                      <a:endParaRPr lang="ro-RO" sz="1400" b="0" i="0" u="none" strike="noStrike" dirty="0">
                        <a:effectLst/>
                        <a:latin typeface="Arial Narrow" pitchFamily="34" charset="0"/>
                        <a:cs typeface="Arial" panose="020B0604020202020204" pitchFamily="34" charset="0"/>
                      </a:endParaRPr>
                    </a:p>
                  </a:txBody>
                  <a:tcPr marL="0" marR="0" marT="0" marB="0" anchor="ctr">
                    <a:solidFill>
                      <a:schemeClr val="bg1"/>
                    </a:solidFill>
                  </a:tcPr>
                </a:tc>
                <a:tc>
                  <a:txBody>
                    <a:bodyPr/>
                    <a:lstStyle/>
                    <a:p>
                      <a:pPr algn="l" fontAlgn="ctr"/>
                      <a:r>
                        <a:rPr lang="ro-RO" sz="1400" u="none" strike="noStrike" dirty="0">
                          <a:effectLst/>
                          <a:latin typeface="Arial Narrow" pitchFamily="34" charset="0"/>
                          <a:cs typeface="Arial" panose="020B0604020202020204" pitchFamily="34" charset="0"/>
                        </a:rPr>
                        <a:t> </a:t>
                      </a:r>
                      <a:endParaRPr lang="ro-RO" sz="1400" b="0" i="0" u="none" strike="noStrike" dirty="0">
                        <a:effectLst/>
                        <a:latin typeface="Arial Narrow" pitchFamily="34" charset="0"/>
                        <a:cs typeface="Arial" panose="020B0604020202020204" pitchFamily="34" charset="0"/>
                      </a:endParaRPr>
                    </a:p>
                  </a:txBody>
                  <a:tcPr marL="0" marR="0" marT="0" marB="0" anchor="ctr">
                    <a:solidFill>
                      <a:schemeClr val="bg1"/>
                    </a:solidFill>
                  </a:tcPr>
                </a:tc>
                <a:tc>
                  <a:txBody>
                    <a:bodyPr/>
                    <a:lstStyle/>
                    <a:p>
                      <a:pPr algn="l" fontAlgn="ctr"/>
                      <a:r>
                        <a:rPr lang="ro-RO" sz="1400" u="none" strike="noStrike">
                          <a:effectLst/>
                          <a:latin typeface="Arial Narrow" pitchFamily="34" charset="0"/>
                          <a:cs typeface="Arial" panose="020B0604020202020204" pitchFamily="34" charset="0"/>
                        </a:rPr>
                        <a:t> </a:t>
                      </a:r>
                      <a:endParaRPr lang="ro-RO" sz="1400" b="0" i="0" u="none" strike="noStrike">
                        <a:effectLst/>
                        <a:latin typeface="Arial Narrow" pitchFamily="34" charset="0"/>
                        <a:cs typeface="Arial" panose="020B0604020202020204" pitchFamily="34" charset="0"/>
                      </a:endParaRPr>
                    </a:p>
                  </a:txBody>
                  <a:tcPr marL="0" marR="0" marT="0" marB="0" anchor="ctr">
                    <a:solidFill>
                      <a:schemeClr val="bg1"/>
                    </a:solidFill>
                  </a:tcPr>
                </a:tc>
                <a:tc>
                  <a:txBody>
                    <a:bodyPr/>
                    <a:lstStyle/>
                    <a:p>
                      <a:pPr algn="l" fontAlgn="ctr"/>
                      <a:r>
                        <a:rPr lang="ro-RO" sz="1400" u="none" strike="noStrike" dirty="0">
                          <a:effectLst/>
                          <a:latin typeface="Arial Narrow" pitchFamily="34" charset="0"/>
                          <a:cs typeface="Arial" panose="020B0604020202020204" pitchFamily="34" charset="0"/>
                        </a:rPr>
                        <a:t> </a:t>
                      </a:r>
                      <a:endParaRPr lang="ro-RO" sz="1400" b="0" i="0" u="none" strike="noStrike" dirty="0">
                        <a:effectLst/>
                        <a:latin typeface="Arial Narrow" pitchFamily="34" charset="0"/>
                        <a:cs typeface="Arial" panose="020B0604020202020204" pitchFamily="34" charset="0"/>
                      </a:endParaRPr>
                    </a:p>
                  </a:txBody>
                  <a:tcPr marL="0" marR="0" marT="0" marB="0" anchor="ctr">
                    <a:solidFill>
                      <a:schemeClr val="bg1"/>
                    </a:solidFill>
                  </a:tcPr>
                </a:tc>
                <a:extLst>
                  <a:ext uri="{0D108BD9-81ED-4DB2-BD59-A6C34878D82A}">
                    <a16:rowId xmlns:a16="http://schemas.microsoft.com/office/drawing/2014/main" val="2920883808"/>
                  </a:ext>
                </a:extLst>
              </a:tr>
              <a:tr h="194292">
                <a:tc vMerge="1">
                  <a:txBody>
                    <a:bodyPr/>
                    <a:lstStyle/>
                    <a:p>
                      <a:endParaRPr lang="ro-RO"/>
                    </a:p>
                  </a:txBody>
                  <a:tcPr/>
                </a:tc>
                <a:tc>
                  <a:txBody>
                    <a:bodyPr/>
                    <a:lstStyle/>
                    <a:p>
                      <a:pPr algn="l" fontAlgn="ctr"/>
                      <a:r>
                        <a:rPr lang="ro-RO" sz="1400" u="none" strike="noStrike">
                          <a:effectLst/>
                          <a:latin typeface="Arial Narrow" pitchFamily="34" charset="0"/>
                          <a:cs typeface="Arial" panose="020B0604020202020204" pitchFamily="34" charset="0"/>
                        </a:rPr>
                        <a:t>Cheltuieli pentru investitii (-)</a:t>
                      </a:r>
                      <a:endParaRPr lang="ro-RO" sz="1400" b="1" i="0" u="none" strike="noStrike">
                        <a:effectLst/>
                        <a:latin typeface="Arial Narrow" pitchFamily="34" charset="0"/>
                        <a:cs typeface="Arial" panose="020B0604020202020204" pitchFamily="34" charset="0"/>
                      </a:endParaRPr>
                    </a:p>
                  </a:txBody>
                  <a:tcPr marL="0" marR="0" marT="0" marB="0" anchor="ctr">
                    <a:solidFill>
                      <a:schemeClr val="bg1"/>
                    </a:solidFill>
                  </a:tcPr>
                </a:tc>
                <a:tc>
                  <a:txBody>
                    <a:bodyPr/>
                    <a:lstStyle/>
                    <a:p>
                      <a:pPr algn="r">
                        <a:lnSpc>
                          <a:spcPct val="115000"/>
                        </a:lnSpc>
                        <a:spcAft>
                          <a:spcPts val="0"/>
                        </a:spcAft>
                      </a:pPr>
                      <a:r>
                        <a:rPr lang="en-US" sz="1400">
                          <a:effectLst/>
                          <a:latin typeface="Arial Narrow"/>
                          <a:ea typeface="Times New Roman"/>
                          <a:cs typeface="Times New Roman"/>
                        </a:rPr>
                        <a:t>216.481.151</a:t>
                      </a:r>
                      <a:endParaRPr lang="en-US" sz="140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a:effectLst/>
                          <a:latin typeface="Arial Narrow"/>
                          <a:ea typeface="Times New Roman"/>
                          <a:cs typeface="Times New Roman"/>
                        </a:rPr>
                        <a:t>216.587.226</a:t>
                      </a:r>
                      <a:endParaRPr lang="en-US" sz="140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a:effectLst/>
                          <a:latin typeface="Arial Narrow"/>
                          <a:ea typeface="Times New Roman"/>
                          <a:cs typeface="Times New Roman"/>
                        </a:rPr>
                        <a:t>397.096.866</a:t>
                      </a:r>
                      <a:endParaRPr lang="en-US" sz="140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dirty="0">
                          <a:effectLst/>
                          <a:latin typeface="Arial Narrow"/>
                          <a:ea typeface="Times New Roman"/>
                          <a:cs typeface="Times New Roman"/>
                        </a:rPr>
                        <a:t>447.068.154</a:t>
                      </a:r>
                      <a:endParaRPr lang="en-US" sz="1400" dirty="0">
                        <a:effectLst/>
                        <a:latin typeface="Times New Roman"/>
                        <a:ea typeface="Times New Roman"/>
                        <a:cs typeface="Times New Roman"/>
                      </a:endParaRPr>
                    </a:p>
                  </a:txBody>
                  <a:tcPr marL="9525" marR="9525" marT="9525" marB="0" anchor="b">
                    <a:solidFill>
                      <a:srgbClr val="00B0F0"/>
                    </a:solidFill>
                  </a:tcPr>
                </a:tc>
                <a:extLst>
                  <a:ext uri="{0D108BD9-81ED-4DB2-BD59-A6C34878D82A}">
                    <a16:rowId xmlns:a16="http://schemas.microsoft.com/office/drawing/2014/main" val="2498421302"/>
                  </a:ext>
                </a:extLst>
              </a:tr>
              <a:tr h="211956">
                <a:tc vMerge="1">
                  <a:txBody>
                    <a:bodyPr/>
                    <a:lstStyle/>
                    <a:p>
                      <a:endParaRPr lang="ro-RO"/>
                    </a:p>
                  </a:txBody>
                  <a:tcPr/>
                </a:tc>
                <a:tc>
                  <a:txBody>
                    <a:bodyPr/>
                    <a:lstStyle/>
                    <a:p>
                      <a:pPr algn="l" fontAlgn="ctr"/>
                      <a:r>
                        <a:rPr lang="ro-RO" sz="1400" u="none" strike="noStrike">
                          <a:effectLst/>
                          <a:latin typeface="Arial Narrow" pitchFamily="34" charset="0"/>
                          <a:cs typeface="Arial" panose="020B0604020202020204" pitchFamily="34" charset="0"/>
                        </a:rPr>
                        <a:t>Rezultatul bugetar dezvoltare (excedent/deficit)</a:t>
                      </a:r>
                      <a:endParaRPr lang="ro-RO" sz="1400" b="1" i="0" u="none" strike="noStrike">
                        <a:effectLst/>
                        <a:latin typeface="Arial Narrow" pitchFamily="34" charset="0"/>
                        <a:cs typeface="Arial" panose="020B0604020202020204" pitchFamily="34" charset="0"/>
                      </a:endParaRPr>
                    </a:p>
                  </a:txBody>
                  <a:tcPr marL="0" marR="0" marT="0" marB="0" anchor="ctr">
                    <a:solidFill>
                      <a:schemeClr val="bg1"/>
                    </a:solidFill>
                  </a:tcPr>
                </a:tc>
                <a:tc>
                  <a:txBody>
                    <a:bodyPr/>
                    <a:lstStyle/>
                    <a:p>
                      <a:pPr algn="r">
                        <a:lnSpc>
                          <a:spcPct val="115000"/>
                        </a:lnSpc>
                        <a:spcAft>
                          <a:spcPts val="0"/>
                        </a:spcAft>
                      </a:pPr>
                      <a:r>
                        <a:rPr lang="en-US" sz="1400" b="1" dirty="0">
                          <a:effectLst/>
                          <a:latin typeface="Arial Narrow"/>
                          <a:ea typeface="Times New Roman"/>
                          <a:cs typeface="Times New Roman"/>
                        </a:rPr>
                        <a:t>-82.572.962</a:t>
                      </a:r>
                      <a:endParaRPr lang="en-US" sz="1400" dirty="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b="1">
                          <a:effectLst/>
                          <a:latin typeface="Arial Narrow"/>
                          <a:ea typeface="Times New Roman"/>
                          <a:cs typeface="Times New Roman"/>
                        </a:rPr>
                        <a:t>-69.959.496</a:t>
                      </a:r>
                      <a:endParaRPr lang="en-US" sz="140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b="1">
                          <a:effectLst/>
                          <a:latin typeface="Arial Narrow"/>
                          <a:ea typeface="Times New Roman"/>
                          <a:cs typeface="Times New Roman"/>
                        </a:rPr>
                        <a:t>-165.032.887</a:t>
                      </a:r>
                      <a:endParaRPr lang="en-US" sz="140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300" b="1" dirty="0">
                          <a:effectLst/>
                          <a:latin typeface="Arial Narrow"/>
                          <a:ea typeface="Times New Roman"/>
                          <a:cs typeface="Times New Roman"/>
                        </a:rPr>
                        <a:t>-183.302.739</a:t>
                      </a:r>
                      <a:endParaRPr lang="en-US" sz="1300" dirty="0">
                        <a:effectLst/>
                        <a:latin typeface="Times New Roman"/>
                        <a:ea typeface="Times New Roman"/>
                        <a:cs typeface="Times New Roman"/>
                      </a:endParaRPr>
                    </a:p>
                  </a:txBody>
                  <a:tcPr marL="9525" marR="9525" marT="9525" marB="0" anchor="b">
                    <a:solidFill>
                      <a:schemeClr val="bg1"/>
                    </a:solidFill>
                  </a:tcPr>
                </a:tc>
                <a:extLst>
                  <a:ext uri="{0D108BD9-81ED-4DB2-BD59-A6C34878D82A}">
                    <a16:rowId xmlns:a16="http://schemas.microsoft.com/office/drawing/2014/main" val="71745199"/>
                  </a:ext>
                </a:extLst>
              </a:tr>
              <a:tr h="144393">
                <a:tc>
                  <a:txBody>
                    <a:bodyPr/>
                    <a:lstStyle/>
                    <a:p>
                      <a:pPr algn="l" fontAlgn="b"/>
                      <a:endParaRPr lang="ro-RO" sz="1400" b="1" i="0" u="none" strike="noStrike" dirty="0">
                        <a:effectLst/>
                        <a:latin typeface="Arial Narrow" pitchFamily="34" charset="0"/>
                        <a:cs typeface="Arial" panose="020B0604020202020204" pitchFamily="34" charset="0"/>
                      </a:endParaRPr>
                    </a:p>
                  </a:txBody>
                  <a:tcPr marL="0" marR="0" marT="0" marB="0" anchor="b">
                    <a:solidFill>
                      <a:schemeClr val="bg1"/>
                    </a:solidFill>
                  </a:tcPr>
                </a:tc>
                <a:tc>
                  <a:txBody>
                    <a:bodyPr/>
                    <a:lstStyle/>
                    <a:p>
                      <a:endParaRPr lang="ro-RO" sz="1400" dirty="0">
                        <a:latin typeface="Arial Narrow" pitchFamily="34" charset="0"/>
                        <a:cs typeface="Arial" panose="020B0604020202020204" pitchFamily="34" charset="0"/>
                      </a:endParaRPr>
                    </a:p>
                  </a:txBody>
                  <a:tcPr marL="0" marR="0" marT="0" marB="0" anchor="b">
                    <a:solidFill>
                      <a:schemeClr val="bg1"/>
                    </a:solidFill>
                  </a:tcPr>
                </a:tc>
                <a:tc>
                  <a:txBody>
                    <a:bodyPr/>
                    <a:lstStyle/>
                    <a:p>
                      <a:endParaRPr lang="en-US" sz="1400"/>
                    </a:p>
                  </a:txBody>
                  <a:tcPr marL="0" marR="0" marT="0" marB="0" anchor="b">
                    <a:solidFill>
                      <a:schemeClr val="bg1"/>
                    </a:solidFill>
                  </a:tcPr>
                </a:tc>
                <a:tc>
                  <a:txBody>
                    <a:bodyPr/>
                    <a:lstStyle/>
                    <a:p>
                      <a:pPr algn="l" fontAlgn="b"/>
                      <a:endParaRPr lang="ro-RO" sz="1400" b="0" i="0" u="none" strike="noStrike">
                        <a:effectLst/>
                        <a:latin typeface="Arial Narrow" pitchFamily="34" charset="0"/>
                        <a:cs typeface="Arial" panose="020B0604020202020204" pitchFamily="34" charset="0"/>
                      </a:endParaRPr>
                    </a:p>
                  </a:txBody>
                  <a:tcPr marL="0" marR="0" marT="0" marB="0" anchor="b">
                    <a:solidFill>
                      <a:schemeClr val="bg1"/>
                    </a:solidFill>
                  </a:tcPr>
                </a:tc>
                <a:tc>
                  <a:txBody>
                    <a:bodyPr/>
                    <a:lstStyle/>
                    <a:p>
                      <a:pPr algn="l" fontAlgn="b"/>
                      <a:endParaRPr lang="ro-RO" sz="1400" b="0" i="0" u="none" strike="noStrike" dirty="0">
                        <a:effectLst/>
                        <a:latin typeface="Arial Narrow" pitchFamily="34" charset="0"/>
                        <a:cs typeface="Arial" panose="020B0604020202020204" pitchFamily="34" charset="0"/>
                      </a:endParaRPr>
                    </a:p>
                  </a:txBody>
                  <a:tcPr marL="0" marR="0" marT="0" marB="0" anchor="b">
                    <a:solidFill>
                      <a:schemeClr val="bg1"/>
                    </a:solidFill>
                  </a:tcPr>
                </a:tc>
                <a:tc>
                  <a:txBody>
                    <a:bodyPr/>
                    <a:lstStyle/>
                    <a:p>
                      <a:pPr algn="l" fontAlgn="b"/>
                      <a:endParaRPr lang="ro-RO" sz="1400" b="0" i="0" u="none" strike="noStrike" dirty="0">
                        <a:effectLst/>
                        <a:latin typeface="Arial Narrow" pitchFamily="34" charset="0"/>
                        <a:cs typeface="Arial" panose="020B0604020202020204" pitchFamily="34" charset="0"/>
                      </a:endParaRPr>
                    </a:p>
                  </a:txBody>
                  <a:tcPr marL="0" marR="0" marT="0" marB="0" anchor="b">
                    <a:solidFill>
                      <a:schemeClr val="bg1"/>
                    </a:solidFill>
                  </a:tcPr>
                </a:tc>
                <a:extLst>
                  <a:ext uri="{0D108BD9-81ED-4DB2-BD59-A6C34878D82A}">
                    <a16:rowId xmlns:a16="http://schemas.microsoft.com/office/drawing/2014/main" val="1312055283"/>
                  </a:ext>
                </a:extLst>
              </a:tr>
              <a:tr h="211956">
                <a:tc rowSpan="3">
                  <a:txBody>
                    <a:bodyPr/>
                    <a:lstStyle/>
                    <a:p>
                      <a:pPr algn="ctr" fontAlgn="ctr"/>
                      <a:r>
                        <a:rPr lang="ro-RO" sz="1400" b="1" u="none" strike="noStrike" dirty="0">
                          <a:effectLst/>
                          <a:latin typeface="Arial Narrow" pitchFamily="34" charset="0"/>
                          <a:cs typeface="Arial" panose="020B0604020202020204" pitchFamily="34" charset="0"/>
                        </a:rPr>
                        <a:t>TOTAL</a:t>
                      </a:r>
                      <a:endParaRPr lang="ro-RO" sz="1400" b="1" i="0" u="none" strike="noStrike" dirty="0">
                        <a:solidFill>
                          <a:srgbClr val="000000"/>
                        </a:solidFill>
                        <a:effectLst/>
                        <a:latin typeface="Arial Narrow" pitchFamily="34" charset="0"/>
                        <a:cs typeface="Arial" panose="020B0604020202020204" pitchFamily="34" charset="0"/>
                      </a:endParaRPr>
                    </a:p>
                  </a:txBody>
                  <a:tcPr marL="0" marR="0" marT="0" marB="0" vert="vert270" anchor="ctr">
                    <a:solidFill>
                      <a:schemeClr val="bg1"/>
                    </a:solidFill>
                  </a:tcPr>
                </a:tc>
                <a:tc>
                  <a:txBody>
                    <a:bodyPr/>
                    <a:lstStyle/>
                    <a:p>
                      <a:pPr algn="l" fontAlgn="ctr"/>
                      <a:r>
                        <a:rPr lang="ro-RO" sz="1400" u="none" strike="noStrike" dirty="0">
                          <a:effectLst/>
                          <a:latin typeface="Arial Narrow" pitchFamily="34" charset="0"/>
                          <a:cs typeface="Arial" panose="020B0604020202020204" pitchFamily="34" charset="0"/>
                        </a:rPr>
                        <a:t>Rezultatul bugetar primar (excedent/deficit)</a:t>
                      </a:r>
                      <a:endParaRPr lang="ro-RO" sz="1400" b="1" i="0" u="none" strike="noStrike" dirty="0">
                        <a:effectLst/>
                        <a:latin typeface="Arial Narrow" pitchFamily="34" charset="0"/>
                        <a:cs typeface="Arial" panose="020B0604020202020204" pitchFamily="34" charset="0"/>
                      </a:endParaRPr>
                    </a:p>
                  </a:txBody>
                  <a:tcPr marL="0" marR="0" marT="0" marB="0" anchor="ctr">
                    <a:solidFill>
                      <a:schemeClr val="bg1"/>
                    </a:solidFill>
                  </a:tcPr>
                </a:tc>
                <a:tc>
                  <a:txBody>
                    <a:bodyPr/>
                    <a:lstStyle/>
                    <a:p>
                      <a:pPr algn="r">
                        <a:lnSpc>
                          <a:spcPct val="115000"/>
                        </a:lnSpc>
                        <a:spcAft>
                          <a:spcPts val="0"/>
                        </a:spcAft>
                      </a:pPr>
                      <a:r>
                        <a:rPr lang="en-US" sz="1400">
                          <a:effectLst/>
                          <a:latin typeface="Arial Narrow"/>
                          <a:ea typeface="Times New Roman"/>
                          <a:cs typeface="Times New Roman"/>
                        </a:rPr>
                        <a:t>73.693.497</a:t>
                      </a:r>
                      <a:endParaRPr lang="en-US" sz="140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a:effectLst/>
                          <a:latin typeface="Arial Narrow"/>
                          <a:ea typeface="Times New Roman"/>
                          <a:cs typeface="Times New Roman"/>
                        </a:rPr>
                        <a:t>42.744.038</a:t>
                      </a:r>
                      <a:endParaRPr lang="en-US" sz="140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a:effectLst/>
                          <a:latin typeface="Arial Narrow"/>
                          <a:ea typeface="Times New Roman"/>
                          <a:cs typeface="Times New Roman"/>
                        </a:rPr>
                        <a:t>-10.608.296</a:t>
                      </a:r>
                      <a:endParaRPr lang="en-US" sz="140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dirty="0">
                          <a:effectLst/>
                          <a:latin typeface="Arial Narrow"/>
                          <a:ea typeface="Times New Roman"/>
                          <a:cs typeface="Times New Roman"/>
                        </a:rPr>
                        <a:t>8.917.527</a:t>
                      </a:r>
                      <a:endParaRPr lang="en-US" sz="1400" dirty="0">
                        <a:effectLst/>
                        <a:latin typeface="Times New Roman"/>
                        <a:ea typeface="Times New Roman"/>
                        <a:cs typeface="Times New Roman"/>
                      </a:endParaRPr>
                    </a:p>
                  </a:txBody>
                  <a:tcPr marL="9525" marR="9525" marT="9525" marB="0" anchor="b">
                    <a:solidFill>
                      <a:schemeClr val="bg1"/>
                    </a:solidFill>
                  </a:tcPr>
                </a:tc>
                <a:extLst>
                  <a:ext uri="{0D108BD9-81ED-4DB2-BD59-A6C34878D82A}">
                    <a16:rowId xmlns:a16="http://schemas.microsoft.com/office/drawing/2014/main" val="214728301"/>
                  </a:ext>
                </a:extLst>
              </a:tr>
              <a:tr h="211956">
                <a:tc vMerge="1">
                  <a:txBody>
                    <a:bodyPr/>
                    <a:lstStyle/>
                    <a:p>
                      <a:endParaRPr lang="ro-RO"/>
                    </a:p>
                  </a:txBody>
                  <a:tcPr/>
                </a:tc>
                <a:tc>
                  <a:txBody>
                    <a:bodyPr/>
                    <a:lstStyle/>
                    <a:p>
                      <a:pPr algn="l" fontAlgn="ctr"/>
                      <a:r>
                        <a:rPr lang="it-IT" sz="1400" u="none" strike="noStrike" dirty="0">
                          <a:effectLst/>
                          <a:latin typeface="Arial Narrow" pitchFamily="34" charset="0"/>
                          <a:cs typeface="Arial" panose="020B0604020202020204" pitchFamily="34" charset="0"/>
                        </a:rPr>
                        <a:t>Imprumuturi primite in anul curent (+)</a:t>
                      </a:r>
                      <a:endParaRPr lang="it-IT" sz="1400" b="1" i="0" u="none" strike="noStrike" dirty="0">
                        <a:effectLst/>
                        <a:latin typeface="Arial Narrow" pitchFamily="34" charset="0"/>
                        <a:cs typeface="Arial" panose="020B0604020202020204" pitchFamily="34" charset="0"/>
                      </a:endParaRPr>
                    </a:p>
                  </a:txBody>
                  <a:tcPr marL="0" marR="0" marT="0" marB="0" anchor="ctr">
                    <a:solidFill>
                      <a:schemeClr val="bg1"/>
                    </a:solidFill>
                  </a:tcPr>
                </a:tc>
                <a:tc>
                  <a:txBody>
                    <a:bodyPr/>
                    <a:lstStyle/>
                    <a:p>
                      <a:pPr algn="r">
                        <a:lnSpc>
                          <a:spcPct val="115000"/>
                        </a:lnSpc>
                        <a:spcAft>
                          <a:spcPts val="0"/>
                        </a:spcAft>
                      </a:pPr>
                      <a:r>
                        <a:rPr lang="en-US" sz="1400">
                          <a:effectLst/>
                          <a:latin typeface="Arial Narrow"/>
                          <a:ea typeface="Times New Roman"/>
                          <a:cs typeface="Times New Roman"/>
                        </a:rPr>
                        <a:t>3.178.693</a:t>
                      </a:r>
                      <a:endParaRPr lang="en-US" sz="140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a:effectLst/>
                          <a:latin typeface="Arial Narrow"/>
                          <a:ea typeface="Times New Roman"/>
                          <a:cs typeface="Times New Roman"/>
                        </a:rPr>
                        <a:t>39.825.767</a:t>
                      </a:r>
                      <a:endParaRPr lang="en-US" sz="140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a:effectLst/>
                          <a:latin typeface="Arial Narrow"/>
                          <a:ea typeface="Times New Roman"/>
                          <a:cs typeface="Times New Roman"/>
                        </a:rPr>
                        <a:t>66.408.782</a:t>
                      </a:r>
                      <a:endParaRPr lang="en-US" sz="140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dirty="0">
                          <a:effectLst/>
                          <a:latin typeface="Arial Narrow"/>
                          <a:ea typeface="Times New Roman"/>
                          <a:cs typeface="Times New Roman"/>
                        </a:rPr>
                        <a:t>56.032.592</a:t>
                      </a:r>
                      <a:endParaRPr lang="en-US" sz="1400" dirty="0">
                        <a:effectLst/>
                        <a:latin typeface="Times New Roman"/>
                        <a:ea typeface="Times New Roman"/>
                        <a:cs typeface="Times New Roman"/>
                      </a:endParaRPr>
                    </a:p>
                  </a:txBody>
                  <a:tcPr marL="9525" marR="9525" marT="9525" marB="0" anchor="b">
                    <a:solidFill>
                      <a:schemeClr val="bg1"/>
                    </a:solidFill>
                  </a:tcPr>
                </a:tc>
                <a:extLst>
                  <a:ext uri="{0D108BD9-81ED-4DB2-BD59-A6C34878D82A}">
                    <a16:rowId xmlns:a16="http://schemas.microsoft.com/office/drawing/2014/main" val="2533711888"/>
                  </a:ext>
                </a:extLst>
              </a:tr>
              <a:tr h="211956">
                <a:tc vMerge="1">
                  <a:txBody>
                    <a:bodyPr/>
                    <a:lstStyle/>
                    <a:p>
                      <a:endParaRPr lang="ro-RO"/>
                    </a:p>
                  </a:txBody>
                  <a:tcPr/>
                </a:tc>
                <a:tc>
                  <a:txBody>
                    <a:bodyPr/>
                    <a:lstStyle/>
                    <a:p>
                      <a:pPr algn="l" fontAlgn="ctr"/>
                      <a:r>
                        <a:rPr lang="ro-RO" sz="1400" u="none" strike="noStrike" dirty="0">
                          <a:effectLst/>
                          <a:latin typeface="Arial Narrow" pitchFamily="34" charset="0"/>
                          <a:cs typeface="Arial" panose="020B0604020202020204" pitchFamily="34" charset="0"/>
                        </a:rPr>
                        <a:t>Rezultatul bugetar final (&gt;=0)</a:t>
                      </a:r>
                      <a:endParaRPr lang="ro-RO" sz="1400" b="1" i="0" u="none" strike="noStrike" dirty="0">
                        <a:effectLst/>
                        <a:latin typeface="Arial Narrow" pitchFamily="34" charset="0"/>
                        <a:cs typeface="Arial" panose="020B0604020202020204" pitchFamily="34" charset="0"/>
                      </a:endParaRPr>
                    </a:p>
                  </a:txBody>
                  <a:tcPr marL="0" marR="0" marT="0" marB="0" anchor="ctr">
                    <a:solidFill>
                      <a:schemeClr val="bg1"/>
                    </a:solidFill>
                  </a:tcPr>
                </a:tc>
                <a:tc>
                  <a:txBody>
                    <a:bodyPr/>
                    <a:lstStyle/>
                    <a:p>
                      <a:pPr algn="r">
                        <a:lnSpc>
                          <a:spcPct val="115000"/>
                        </a:lnSpc>
                        <a:spcAft>
                          <a:spcPts val="0"/>
                        </a:spcAft>
                      </a:pPr>
                      <a:r>
                        <a:rPr lang="en-US" sz="1400" b="1">
                          <a:effectLst/>
                          <a:latin typeface="Arial Narrow"/>
                          <a:ea typeface="Times New Roman"/>
                          <a:cs typeface="Times New Roman"/>
                        </a:rPr>
                        <a:t>76.872.190</a:t>
                      </a:r>
                      <a:endParaRPr lang="en-US" sz="140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b="1">
                          <a:effectLst/>
                          <a:latin typeface="Arial Narrow"/>
                          <a:ea typeface="Times New Roman"/>
                          <a:cs typeface="Times New Roman"/>
                        </a:rPr>
                        <a:t>82.569.805</a:t>
                      </a:r>
                      <a:endParaRPr lang="en-US" sz="140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b="1">
                          <a:effectLst/>
                          <a:latin typeface="Arial Narrow"/>
                          <a:ea typeface="Times New Roman"/>
                          <a:cs typeface="Times New Roman"/>
                        </a:rPr>
                        <a:t>55.800.486</a:t>
                      </a:r>
                      <a:endParaRPr lang="en-US" sz="1400">
                        <a:effectLst/>
                        <a:latin typeface="Times New Roman"/>
                        <a:ea typeface="Times New Roman"/>
                        <a:cs typeface="Times New Roman"/>
                      </a:endParaRPr>
                    </a:p>
                  </a:txBody>
                  <a:tcPr marL="9525" marR="9525" marT="9525" marB="0" anchor="b">
                    <a:solidFill>
                      <a:schemeClr val="bg1"/>
                    </a:solidFill>
                  </a:tcPr>
                </a:tc>
                <a:tc>
                  <a:txBody>
                    <a:bodyPr/>
                    <a:lstStyle/>
                    <a:p>
                      <a:pPr algn="r">
                        <a:lnSpc>
                          <a:spcPct val="115000"/>
                        </a:lnSpc>
                        <a:spcAft>
                          <a:spcPts val="0"/>
                        </a:spcAft>
                      </a:pPr>
                      <a:r>
                        <a:rPr lang="en-US" sz="1400" b="1" dirty="0">
                          <a:effectLst/>
                          <a:latin typeface="Arial Narrow"/>
                          <a:ea typeface="Times New Roman"/>
                          <a:cs typeface="Times New Roman"/>
                        </a:rPr>
                        <a:t>64.950.119</a:t>
                      </a:r>
                      <a:endParaRPr lang="en-US" sz="1400" dirty="0">
                        <a:effectLst/>
                        <a:latin typeface="Times New Roman"/>
                        <a:ea typeface="Times New Roman"/>
                        <a:cs typeface="Times New Roman"/>
                      </a:endParaRPr>
                    </a:p>
                  </a:txBody>
                  <a:tcPr marL="9525" marR="9525" marT="9525" marB="0" anchor="b">
                    <a:solidFill>
                      <a:srgbClr val="00B0F0"/>
                    </a:solidFill>
                  </a:tcPr>
                </a:tc>
                <a:extLst>
                  <a:ext uri="{0D108BD9-81ED-4DB2-BD59-A6C34878D82A}">
                    <a16:rowId xmlns:a16="http://schemas.microsoft.com/office/drawing/2014/main" val="2307444258"/>
                  </a:ext>
                </a:extLst>
              </a:tr>
            </a:tbl>
          </a:graphicData>
        </a:graphic>
      </p:graphicFrame>
    </p:spTree>
    <p:extLst>
      <p:ext uri="{BB962C8B-B14F-4D97-AF65-F5344CB8AC3E}">
        <p14:creationId xmlns:p14="http://schemas.microsoft.com/office/powerpoint/2010/main" val="22849116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16778"/>
            <a:ext cx="5652120" cy="1069514"/>
          </a:xfrm>
          <a:solidFill>
            <a:srgbClr val="002060"/>
          </a:solidFill>
        </p:spPr>
        <p:txBody>
          <a:bodyPr/>
          <a:lstStyle/>
          <a:p>
            <a:r>
              <a:rPr lang="ro-RO" altLang="ro-RO" sz="3600" dirty="0">
                <a:solidFill>
                  <a:schemeClr val="bg1"/>
                </a:solidFill>
              </a:rPr>
              <a:t>Veniturile bugetului local</a:t>
            </a:r>
            <a:endParaRPr lang="ko-KR" altLang="en-US" sz="3600" dirty="0">
              <a:solidFill>
                <a:schemeClr val="bg1"/>
              </a:solidFill>
            </a:endParaRPr>
          </a:p>
        </p:txBody>
      </p:sp>
      <p:sp>
        <p:nvSpPr>
          <p:cNvPr id="9" name="Rectangle 8"/>
          <p:cNvSpPr/>
          <p:nvPr/>
        </p:nvSpPr>
        <p:spPr>
          <a:xfrm>
            <a:off x="768556" y="3284984"/>
            <a:ext cx="8016823" cy="3139321"/>
          </a:xfrm>
          <a:prstGeom prst="rect">
            <a:avLst/>
          </a:prstGeom>
        </p:spPr>
        <p:txBody>
          <a:bodyPr wrap="square">
            <a:spAutoFit/>
          </a:bodyPr>
          <a:lstStyle/>
          <a:p>
            <a:pPr marL="342900" indent="-342900">
              <a:spcBef>
                <a:spcPct val="0"/>
              </a:spcBef>
              <a:buFont typeface="Arial" panose="020B0604020202020204" pitchFamily="34" charset="0"/>
              <a:buChar char="•"/>
            </a:pPr>
            <a:r>
              <a:rPr lang="ro-RO" altLang="ro-RO" dirty="0">
                <a:solidFill>
                  <a:schemeClr val="tx1">
                    <a:lumMod val="75000"/>
                    <a:lumOff val="25000"/>
                  </a:schemeClr>
                </a:solidFill>
                <a:latin typeface="Arial" pitchFamily="34" charset="0"/>
                <a:cs typeface="Arial" pitchFamily="34" charset="0"/>
              </a:rPr>
              <a:t>Nu sunt incluse veniturile proprii ale institutiilor subordonate</a:t>
            </a:r>
          </a:p>
          <a:p>
            <a:pPr marL="342900" indent="-342900">
              <a:spcBef>
                <a:spcPct val="0"/>
              </a:spcBef>
              <a:buFont typeface="Arial" panose="020B0604020202020204" pitchFamily="34" charset="0"/>
              <a:buChar char="•"/>
            </a:pPr>
            <a:r>
              <a:rPr lang="ro-RO" altLang="ro-RO" dirty="0">
                <a:solidFill>
                  <a:schemeClr val="tx1">
                    <a:lumMod val="75000"/>
                    <a:lumOff val="25000"/>
                  </a:schemeClr>
                </a:solidFill>
                <a:latin typeface="Arial" pitchFamily="34" charset="0"/>
                <a:cs typeface="Arial" pitchFamily="34" charset="0"/>
              </a:rPr>
              <a:t>Venituri totale încasate +22%, din care: încasări cote IV (+14%), încasări de impozite și taxe (+17%), accesarea fondului IID,  rambursarea sumelor </a:t>
            </a:r>
            <a:r>
              <a:rPr lang="en-US" altLang="ro-RO" dirty="0" err="1">
                <a:solidFill>
                  <a:schemeClr val="tx1">
                    <a:lumMod val="75000"/>
                    <a:lumOff val="25000"/>
                  </a:schemeClr>
                </a:solidFill>
                <a:latin typeface="Arial" pitchFamily="34" charset="0"/>
                <a:cs typeface="Arial" pitchFamily="34" charset="0"/>
              </a:rPr>
              <a:t>pentru</a:t>
            </a:r>
            <a:r>
              <a:rPr lang="en-US" altLang="ro-RO" dirty="0">
                <a:solidFill>
                  <a:schemeClr val="tx1">
                    <a:lumMod val="75000"/>
                    <a:lumOff val="25000"/>
                  </a:schemeClr>
                </a:solidFill>
                <a:latin typeface="Arial" pitchFamily="34" charset="0"/>
                <a:cs typeface="Arial" pitchFamily="34" charset="0"/>
              </a:rPr>
              <a:t> </a:t>
            </a:r>
            <a:r>
              <a:rPr lang="ro-RO" altLang="ro-RO" dirty="0">
                <a:solidFill>
                  <a:schemeClr val="tx1">
                    <a:lumMod val="75000"/>
                    <a:lumOff val="25000"/>
                  </a:schemeClr>
                </a:solidFill>
                <a:latin typeface="Arial" pitchFamily="34" charset="0"/>
                <a:cs typeface="Arial" pitchFamily="34" charset="0"/>
              </a:rPr>
              <a:t>proiectel</a:t>
            </a:r>
            <a:r>
              <a:rPr lang="en-US" altLang="ro-RO" dirty="0">
                <a:solidFill>
                  <a:schemeClr val="tx1">
                    <a:lumMod val="75000"/>
                    <a:lumOff val="25000"/>
                  </a:schemeClr>
                </a:solidFill>
                <a:latin typeface="Arial" pitchFamily="34" charset="0"/>
                <a:cs typeface="Arial" pitchFamily="34" charset="0"/>
              </a:rPr>
              <a:t>e</a:t>
            </a:r>
            <a:r>
              <a:rPr lang="ro-RO" altLang="ro-RO" dirty="0">
                <a:solidFill>
                  <a:schemeClr val="tx1">
                    <a:lumMod val="75000"/>
                    <a:lumOff val="25000"/>
                  </a:schemeClr>
                </a:solidFill>
                <a:latin typeface="Arial" pitchFamily="34" charset="0"/>
                <a:cs typeface="Arial" pitchFamily="34" charset="0"/>
              </a:rPr>
              <a:t> cu finanțare europeană (+31%)</a:t>
            </a:r>
          </a:p>
          <a:p>
            <a:pPr marL="342900" indent="-342900">
              <a:spcBef>
                <a:spcPct val="0"/>
              </a:spcBef>
              <a:buFont typeface="Arial" panose="020B0604020202020204" pitchFamily="34" charset="0"/>
              <a:buChar char="•"/>
            </a:pPr>
            <a:r>
              <a:rPr lang="ro-RO" altLang="ro-RO" dirty="0">
                <a:solidFill>
                  <a:schemeClr val="tx1">
                    <a:lumMod val="75000"/>
                    <a:lumOff val="25000"/>
                  </a:schemeClr>
                </a:solidFill>
                <a:latin typeface="Arial" pitchFamily="34" charset="0"/>
                <a:cs typeface="Arial" pitchFamily="34" charset="0"/>
              </a:rPr>
              <a:t>Modificări în cursul anului:</a:t>
            </a:r>
          </a:p>
          <a:p>
            <a:pPr>
              <a:spcBef>
                <a:spcPct val="0"/>
              </a:spcBef>
            </a:pPr>
            <a:r>
              <a:rPr lang="ro-RO" altLang="ro-RO" dirty="0">
                <a:solidFill>
                  <a:schemeClr val="tx1">
                    <a:lumMod val="75000"/>
                    <a:lumOff val="25000"/>
                  </a:schemeClr>
                </a:solidFill>
                <a:latin typeface="Arial" pitchFamily="34" charset="0"/>
                <a:cs typeface="Arial" pitchFamily="34" charset="0"/>
              </a:rPr>
              <a:t>	- modificarea cotei IV de la 65% la 63%, </a:t>
            </a:r>
          </a:p>
          <a:p>
            <a:pPr>
              <a:spcBef>
                <a:spcPct val="0"/>
              </a:spcBef>
            </a:pPr>
            <a:r>
              <a:rPr lang="ro-RO" altLang="ro-RO" dirty="0">
                <a:solidFill>
                  <a:schemeClr val="tx1">
                    <a:lumMod val="75000"/>
                    <a:lumOff val="25000"/>
                  </a:schemeClr>
                </a:solidFill>
                <a:latin typeface="Arial" pitchFamily="34" charset="0"/>
                <a:cs typeface="Arial" pitchFamily="34" charset="0"/>
              </a:rPr>
              <a:t>	- revizuirea de către MF/AJFP Bh a sumelor estimate din cota IV</a:t>
            </a:r>
          </a:p>
          <a:p>
            <a:pPr>
              <a:spcBef>
                <a:spcPct val="0"/>
              </a:spcBef>
            </a:pPr>
            <a:r>
              <a:rPr lang="ro-RO" altLang="ro-RO" dirty="0">
                <a:solidFill>
                  <a:schemeClr val="tx1">
                    <a:lumMod val="75000"/>
                    <a:lumOff val="25000"/>
                  </a:schemeClr>
                </a:solidFill>
                <a:latin typeface="Arial" pitchFamily="34" charset="0"/>
                <a:cs typeface="Arial" pitchFamily="34" charset="0"/>
              </a:rPr>
              <a:t>	- sume alocate din fondul de rezervă al Guvernului</a:t>
            </a:r>
          </a:p>
          <a:p>
            <a:pPr>
              <a:spcBef>
                <a:spcPct val="0"/>
              </a:spcBef>
            </a:pPr>
            <a:r>
              <a:rPr lang="ro-RO" altLang="ro-RO" dirty="0">
                <a:solidFill>
                  <a:schemeClr val="tx1">
                    <a:lumMod val="75000"/>
                    <a:lumOff val="25000"/>
                  </a:schemeClr>
                </a:solidFill>
                <a:latin typeface="Arial" pitchFamily="34" charset="0"/>
                <a:cs typeface="Arial" pitchFamily="34" charset="0"/>
              </a:rPr>
              <a:t>	- sume alocate de la Ministerul Sănătății pentru dotarea spitalelor și funcționarea centrelor de vaccinare</a:t>
            </a:r>
          </a:p>
          <a:p>
            <a:pPr>
              <a:spcBef>
                <a:spcPct val="0"/>
              </a:spcBef>
            </a:pPr>
            <a:endParaRPr lang="ro-RO" altLang="ro-RO" dirty="0">
              <a:solidFill>
                <a:schemeClr val="tx1">
                  <a:lumMod val="75000"/>
                  <a:lumOff val="25000"/>
                </a:schemeClr>
              </a:solidFill>
              <a:latin typeface="Arial" pitchFamily="34" charset="0"/>
              <a:cs typeface="Arial" pitchFamily="34" charset="0"/>
            </a:endParaRPr>
          </a:p>
        </p:txBody>
      </p:sp>
      <p:graphicFrame>
        <p:nvGraphicFramePr>
          <p:cNvPr id="7" name="Chart 6"/>
          <p:cNvGraphicFramePr>
            <a:graphicFrameLocks/>
          </p:cNvGraphicFramePr>
          <p:nvPr>
            <p:extLst>
              <p:ext uri="{D42A27DB-BD31-4B8C-83A1-F6EECF244321}">
                <p14:modId xmlns:p14="http://schemas.microsoft.com/office/powerpoint/2010/main" val="1405228913"/>
              </p:ext>
            </p:extLst>
          </p:nvPr>
        </p:nvGraphicFramePr>
        <p:xfrm>
          <a:off x="768556" y="1119113"/>
          <a:ext cx="7907900" cy="215596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9030967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16778"/>
            <a:ext cx="5652120" cy="1069514"/>
          </a:xfrm>
          <a:solidFill>
            <a:srgbClr val="002060"/>
          </a:solidFill>
        </p:spPr>
        <p:txBody>
          <a:bodyPr/>
          <a:lstStyle/>
          <a:p>
            <a:r>
              <a:rPr lang="ro-RO" altLang="ro-RO" sz="3600" dirty="0">
                <a:solidFill>
                  <a:schemeClr val="bg1"/>
                </a:solidFill>
              </a:rPr>
              <a:t>Veniturile bugetului local</a:t>
            </a:r>
            <a:endParaRPr lang="ko-KR" altLang="en-US" sz="3600" dirty="0">
              <a:solidFill>
                <a:schemeClr val="bg1"/>
              </a:solidFill>
            </a:endParaRPr>
          </a:p>
        </p:txBody>
      </p:sp>
      <p:sp>
        <p:nvSpPr>
          <p:cNvPr id="2" name="Rectangle 1"/>
          <p:cNvSpPr/>
          <p:nvPr/>
        </p:nvSpPr>
        <p:spPr>
          <a:xfrm>
            <a:off x="251520" y="4509120"/>
            <a:ext cx="8712968" cy="1477328"/>
          </a:xfrm>
          <a:prstGeom prst="rect">
            <a:avLst/>
          </a:prstGeom>
        </p:spPr>
        <p:txBody>
          <a:bodyPr wrap="square">
            <a:spAutoFit/>
          </a:bodyPr>
          <a:lstStyle/>
          <a:p>
            <a:pPr marL="342900" indent="-342900">
              <a:spcBef>
                <a:spcPct val="0"/>
              </a:spcBef>
              <a:buFont typeface="Arial" panose="020B0604020202020204" pitchFamily="34" charset="0"/>
              <a:buChar char="•"/>
            </a:pPr>
            <a:r>
              <a:rPr lang="ro-RO" altLang="ro-RO" dirty="0">
                <a:solidFill>
                  <a:schemeClr val="tx1">
                    <a:lumMod val="75000"/>
                    <a:lumOff val="25000"/>
                  </a:schemeClr>
                </a:solidFill>
                <a:latin typeface="Arial" pitchFamily="34" charset="0"/>
                <a:cs typeface="Arial" pitchFamily="34" charset="0"/>
              </a:rPr>
              <a:t>Gradul de realizare al veniturilor: total 64% (venituri proprii 97%, prelev BS 61%, fonduri UE 32%, credite bancare 30%)</a:t>
            </a:r>
          </a:p>
          <a:p>
            <a:pPr marL="342900" indent="-342900">
              <a:spcBef>
                <a:spcPct val="0"/>
              </a:spcBef>
              <a:buFont typeface="Arial" panose="020B0604020202020204" pitchFamily="34" charset="0"/>
              <a:buChar char="•"/>
            </a:pPr>
            <a:r>
              <a:rPr lang="ro-RO" dirty="0">
                <a:solidFill>
                  <a:prstClr val="black">
                    <a:lumMod val="75000"/>
                    <a:lumOff val="25000"/>
                  </a:prstClr>
                </a:solidFill>
              </a:rPr>
              <a:t>Fondul IID Termoficare (60,5 mil lei, utilizat 31,35 mil lei)</a:t>
            </a:r>
          </a:p>
          <a:p>
            <a:pPr marL="342900" lvl="0" indent="-342900">
              <a:buFont typeface="Arial" charset="0"/>
              <a:buChar char="•"/>
            </a:pPr>
            <a:r>
              <a:rPr lang="ro-RO" dirty="0">
                <a:solidFill>
                  <a:schemeClr val="tx1">
                    <a:lumMod val="75000"/>
                    <a:lumOff val="25000"/>
                  </a:schemeClr>
                </a:solidFill>
                <a:latin typeface="Arial" pitchFamily="34" charset="0"/>
                <a:cs typeface="Arial" pitchFamily="34" charset="0"/>
              </a:rPr>
              <a:t>Trageri din creditele trase în anul curent 56.240,13 mii lei</a:t>
            </a:r>
          </a:p>
          <a:p>
            <a:pPr marL="342900" indent="-342900">
              <a:spcBef>
                <a:spcPct val="0"/>
              </a:spcBef>
              <a:buFont typeface="Arial" panose="020B0604020202020204" pitchFamily="34" charset="0"/>
              <a:buChar char="•"/>
            </a:pPr>
            <a:endParaRPr lang="ro-RO" altLang="ro-RO" dirty="0">
              <a:solidFill>
                <a:schemeClr val="tx1">
                  <a:lumMod val="75000"/>
                  <a:lumOff val="25000"/>
                </a:schemeClr>
              </a:solidFill>
              <a:latin typeface="Arial" pitchFamily="34" charset="0"/>
              <a:cs typeface="Arial" pitchFamily="34" charset="0"/>
            </a:endParaRPr>
          </a:p>
        </p:txBody>
      </p:sp>
      <p:graphicFrame>
        <p:nvGraphicFramePr>
          <p:cNvPr id="8" name="Chart 7"/>
          <p:cNvGraphicFramePr/>
          <p:nvPr>
            <p:extLst>
              <p:ext uri="{D42A27DB-BD31-4B8C-83A1-F6EECF244321}">
                <p14:modId xmlns:p14="http://schemas.microsoft.com/office/powerpoint/2010/main" val="2786838353"/>
              </p:ext>
            </p:extLst>
          </p:nvPr>
        </p:nvGraphicFramePr>
        <p:xfrm>
          <a:off x="-9074" y="1124744"/>
          <a:ext cx="4293041" cy="288032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9" name="Chart 8"/>
          <p:cNvGraphicFramePr/>
          <p:nvPr>
            <p:extLst>
              <p:ext uri="{D42A27DB-BD31-4B8C-83A1-F6EECF244321}">
                <p14:modId xmlns:p14="http://schemas.microsoft.com/office/powerpoint/2010/main" val="4077787306"/>
              </p:ext>
            </p:extLst>
          </p:nvPr>
        </p:nvGraphicFramePr>
        <p:xfrm>
          <a:off x="4211960" y="1124744"/>
          <a:ext cx="4899660" cy="30963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3958695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16778"/>
            <a:ext cx="6516216" cy="1069514"/>
          </a:xfrm>
          <a:solidFill>
            <a:srgbClr val="002060"/>
          </a:solidFill>
        </p:spPr>
        <p:txBody>
          <a:bodyPr/>
          <a:lstStyle/>
          <a:p>
            <a:r>
              <a:rPr lang="ro-RO" altLang="ro-RO" sz="3600" dirty="0">
                <a:solidFill>
                  <a:schemeClr val="bg1"/>
                </a:solidFill>
              </a:rPr>
              <a:t>Cotele din impozitul pe venit</a:t>
            </a:r>
            <a:endParaRPr lang="ko-KR" altLang="en-US" sz="3600" dirty="0">
              <a:solidFill>
                <a:schemeClr val="bg1"/>
              </a:solidFill>
            </a:endParaRPr>
          </a:p>
        </p:txBody>
      </p:sp>
      <p:sp>
        <p:nvSpPr>
          <p:cNvPr id="2" name="Rectangle 1"/>
          <p:cNvSpPr/>
          <p:nvPr/>
        </p:nvSpPr>
        <p:spPr>
          <a:xfrm>
            <a:off x="72008" y="4437112"/>
            <a:ext cx="9036496" cy="1692771"/>
          </a:xfrm>
          <a:prstGeom prst="rect">
            <a:avLst/>
          </a:prstGeom>
        </p:spPr>
        <p:txBody>
          <a:bodyPr wrap="square">
            <a:spAutoFit/>
          </a:bodyPr>
          <a:lstStyle/>
          <a:p>
            <a:pPr marL="0" lvl="8" algn="just">
              <a:spcBef>
                <a:spcPct val="0"/>
              </a:spcBef>
            </a:pPr>
            <a:r>
              <a:rPr lang="ro-RO" altLang="ro-RO" sz="2000" dirty="0">
                <a:latin typeface="Arial" pitchFamily="34" charset="0"/>
                <a:cs typeface="Arial" pitchFamily="34" charset="0"/>
              </a:rPr>
              <a:t>Ponderea venituri din I.V. 2021: 50% din veniturile proprii</a:t>
            </a:r>
          </a:p>
          <a:p>
            <a:pPr marL="0" lvl="8" algn="just">
              <a:spcBef>
                <a:spcPct val="0"/>
              </a:spcBef>
            </a:pPr>
            <a:endParaRPr lang="ro-RO" altLang="ro-RO" sz="800" dirty="0">
              <a:latin typeface="Arial" pitchFamily="34" charset="0"/>
              <a:cs typeface="Arial" pitchFamily="34" charset="0"/>
            </a:endParaRPr>
          </a:p>
          <a:p>
            <a:pPr marL="0" lvl="8" algn="just">
              <a:spcBef>
                <a:spcPct val="0"/>
              </a:spcBef>
            </a:pPr>
            <a:r>
              <a:rPr lang="ro-RO" altLang="ro-RO" sz="2000" dirty="0">
                <a:latin typeface="Arial" pitchFamily="34" charset="0"/>
                <a:cs typeface="Arial" pitchFamily="34" charset="0"/>
              </a:rPr>
              <a:t>Cota bugetului local din I.V.: ian-martie 65%, iar aprilie-dec  63%</a:t>
            </a:r>
          </a:p>
          <a:p>
            <a:pPr marL="0" lvl="8" algn="just">
              <a:spcBef>
                <a:spcPct val="0"/>
              </a:spcBef>
            </a:pPr>
            <a:endParaRPr lang="ro-RO" altLang="ro-RO" sz="800" dirty="0">
              <a:latin typeface="Arial" pitchFamily="34" charset="0"/>
              <a:cs typeface="Arial" pitchFamily="34" charset="0"/>
            </a:endParaRPr>
          </a:p>
          <a:p>
            <a:pPr marL="0" lvl="8" algn="just">
              <a:spcBef>
                <a:spcPct val="0"/>
              </a:spcBef>
            </a:pPr>
            <a:r>
              <a:rPr lang="ro-RO" altLang="ro-RO" sz="2000" dirty="0">
                <a:latin typeface="Arial" pitchFamily="34" charset="0"/>
                <a:cs typeface="Arial" pitchFamily="34" charset="0"/>
              </a:rPr>
              <a:t>Diferența de 2% finanțare unități cultură CJ (6,4 milioane lei)</a:t>
            </a:r>
          </a:p>
          <a:p>
            <a:pPr marL="0" lvl="8" algn="just">
              <a:spcBef>
                <a:spcPct val="0"/>
              </a:spcBef>
            </a:pPr>
            <a:endParaRPr lang="ro-RO" altLang="ro-RO" sz="800" dirty="0">
              <a:latin typeface="Arial" pitchFamily="34" charset="0"/>
              <a:cs typeface="Arial" pitchFamily="34" charset="0"/>
            </a:endParaRPr>
          </a:p>
          <a:p>
            <a:pPr marL="0" lvl="8" algn="just">
              <a:spcBef>
                <a:spcPct val="0"/>
              </a:spcBef>
            </a:pPr>
            <a:r>
              <a:rPr lang="ro-RO" altLang="ro-RO" sz="2000" dirty="0">
                <a:latin typeface="Arial" pitchFamily="34" charset="0"/>
                <a:cs typeface="Arial" pitchFamily="34" charset="0"/>
              </a:rPr>
              <a:t>Supraestimare AJFP Bihor/Guvern -5,2 milioane lei</a:t>
            </a:r>
          </a:p>
        </p:txBody>
      </p:sp>
      <p:graphicFrame>
        <p:nvGraphicFramePr>
          <p:cNvPr id="5" name="Chart 4"/>
          <p:cNvGraphicFramePr/>
          <p:nvPr>
            <p:extLst>
              <p:ext uri="{D42A27DB-BD31-4B8C-83A1-F6EECF244321}">
                <p14:modId xmlns:p14="http://schemas.microsoft.com/office/powerpoint/2010/main" val="1295211843"/>
              </p:ext>
            </p:extLst>
          </p:nvPr>
        </p:nvGraphicFramePr>
        <p:xfrm>
          <a:off x="611560" y="1124744"/>
          <a:ext cx="7488832" cy="315896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0565806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16778"/>
            <a:ext cx="6516216" cy="1069514"/>
          </a:xfrm>
          <a:solidFill>
            <a:srgbClr val="002060"/>
          </a:solidFill>
        </p:spPr>
        <p:txBody>
          <a:bodyPr/>
          <a:lstStyle/>
          <a:p>
            <a:r>
              <a:rPr lang="ro-RO" altLang="ko-KR" sz="3600" dirty="0">
                <a:solidFill>
                  <a:schemeClr val="bg1"/>
                </a:solidFill>
              </a:rPr>
              <a:t>Sub-categorii venituri proprii</a:t>
            </a:r>
            <a:endParaRPr lang="ko-KR" altLang="en-US" sz="3600" dirty="0">
              <a:solidFill>
                <a:schemeClr val="bg1"/>
              </a:solidFill>
            </a:endParaRPr>
          </a:p>
        </p:txBody>
      </p:sp>
      <p:sp>
        <p:nvSpPr>
          <p:cNvPr id="2" name="Rectangle 1"/>
          <p:cNvSpPr/>
          <p:nvPr/>
        </p:nvSpPr>
        <p:spPr>
          <a:xfrm>
            <a:off x="107504" y="4149080"/>
            <a:ext cx="9036496" cy="1692771"/>
          </a:xfrm>
          <a:prstGeom prst="rect">
            <a:avLst/>
          </a:prstGeom>
        </p:spPr>
        <p:txBody>
          <a:bodyPr wrap="square">
            <a:spAutoFit/>
          </a:bodyPr>
          <a:lstStyle/>
          <a:p>
            <a:pPr marL="0" lvl="8" algn="just">
              <a:spcBef>
                <a:spcPct val="0"/>
              </a:spcBef>
            </a:pPr>
            <a:r>
              <a:rPr lang="ro-RO" altLang="ro-RO" sz="2000" dirty="0">
                <a:latin typeface="Arial" pitchFamily="34" charset="0"/>
                <a:cs typeface="Arial" pitchFamily="34" charset="0"/>
              </a:rPr>
              <a:t>Total venituri proprii +20% față de 2020 și 97% față de planul bugetar</a:t>
            </a:r>
          </a:p>
          <a:p>
            <a:pPr marL="0" lvl="8" algn="just">
              <a:spcBef>
                <a:spcPct val="0"/>
              </a:spcBef>
            </a:pPr>
            <a:endParaRPr lang="ro-RO" altLang="ro-RO" sz="800" dirty="0">
              <a:latin typeface="Arial" pitchFamily="34" charset="0"/>
              <a:cs typeface="Arial" pitchFamily="34" charset="0"/>
            </a:endParaRPr>
          </a:p>
          <a:p>
            <a:pPr marL="0" lvl="8" algn="just">
              <a:spcBef>
                <a:spcPct val="0"/>
              </a:spcBef>
            </a:pPr>
            <a:r>
              <a:rPr lang="ro-RO" altLang="ro-RO" sz="2000" dirty="0">
                <a:latin typeface="Arial" pitchFamily="34" charset="0"/>
                <a:cs typeface="Arial" pitchFamily="34" charset="0"/>
              </a:rPr>
              <a:t>Susținere investiții cu sursă din Fondul IID Tmf +360% față de anul precedent</a:t>
            </a:r>
          </a:p>
          <a:p>
            <a:pPr marL="0" lvl="8" algn="just">
              <a:spcBef>
                <a:spcPct val="0"/>
              </a:spcBef>
            </a:pPr>
            <a:endParaRPr lang="ro-RO" altLang="ro-RO" sz="800" dirty="0">
              <a:latin typeface="Arial" pitchFamily="34" charset="0"/>
              <a:cs typeface="Arial" pitchFamily="34" charset="0"/>
            </a:endParaRPr>
          </a:p>
          <a:p>
            <a:pPr marL="0" lvl="8" algn="just">
              <a:spcBef>
                <a:spcPct val="0"/>
              </a:spcBef>
            </a:pPr>
            <a:r>
              <a:rPr lang="ro-RO" altLang="ro-RO" sz="2000" dirty="0">
                <a:latin typeface="Arial" pitchFamily="34" charset="0"/>
                <a:cs typeface="Arial" pitchFamily="34" charset="0"/>
              </a:rPr>
              <a:t>Impozite și taxe pe proprietate +17%</a:t>
            </a:r>
          </a:p>
          <a:p>
            <a:pPr marL="0" lvl="8" algn="just">
              <a:spcBef>
                <a:spcPct val="0"/>
              </a:spcBef>
            </a:pPr>
            <a:endParaRPr lang="ro-RO" altLang="ro-RO" sz="800" dirty="0">
              <a:latin typeface="Arial" pitchFamily="34" charset="0"/>
              <a:cs typeface="Arial" pitchFamily="34" charset="0"/>
            </a:endParaRPr>
          </a:p>
          <a:p>
            <a:pPr marL="0" lvl="8" algn="just">
              <a:spcBef>
                <a:spcPct val="0"/>
              </a:spcBef>
            </a:pPr>
            <a:r>
              <a:rPr lang="ro-RO" altLang="ro-RO" sz="2000" dirty="0">
                <a:latin typeface="Arial" pitchFamily="34" charset="0"/>
                <a:cs typeface="Arial" pitchFamily="34" charset="0"/>
              </a:rPr>
              <a:t>Concesiuni și închirieri +16%</a:t>
            </a:r>
          </a:p>
        </p:txBody>
      </p:sp>
      <p:graphicFrame>
        <p:nvGraphicFramePr>
          <p:cNvPr id="3" name="Table 2"/>
          <p:cNvGraphicFramePr>
            <a:graphicFrameLocks noGrp="1"/>
          </p:cNvGraphicFramePr>
          <p:nvPr>
            <p:extLst>
              <p:ext uri="{D42A27DB-BD31-4B8C-83A1-F6EECF244321}">
                <p14:modId xmlns:p14="http://schemas.microsoft.com/office/powerpoint/2010/main" val="3159390206"/>
              </p:ext>
            </p:extLst>
          </p:nvPr>
        </p:nvGraphicFramePr>
        <p:xfrm>
          <a:off x="179512" y="1196752"/>
          <a:ext cx="8640958" cy="2520277"/>
        </p:xfrm>
        <a:graphic>
          <a:graphicData uri="http://schemas.openxmlformats.org/drawingml/2006/table">
            <a:tbl>
              <a:tblPr firstRow="1" firstCol="1" bandRow="1">
                <a:tableStyleId>{5C22544A-7EE6-4342-B048-85BDC9FD1C3A}</a:tableStyleId>
              </a:tblPr>
              <a:tblGrid>
                <a:gridCol w="1635351">
                  <a:extLst>
                    <a:ext uri="{9D8B030D-6E8A-4147-A177-3AD203B41FA5}">
                      <a16:colId xmlns:a16="http://schemas.microsoft.com/office/drawing/2014/main" val="20000"/>
                    </a:ext>
                  </a:extLst>
                </a:gridCol>
                <a:gridCol w="959143">
                  <a:extLst>
                    <a:ext uri="{9D8B030D-6E8A-4147-A177-3AD203B41FA5}">
                      <a16:colId xmlns:a16="http://schemas.microsoft.com/office/drawing/2014/main" val="20001"/>
                    </a:ext>
                  </a:extLst>
                </a:gridCol>
                <a:gridCol w="959143">
                  <a:extLst>
                    <a:ext uri="{9D8B030D-6E8A-4147-A177-3AD203B41FA5}">
                      <a16:colId xmlns:a16="http://schemas.microsoft.com/office/drawing/2014/main" val="20002"/>
                    </a:ext>
                  </a:extLst>
                </a:gridCol>
                <a:gridCol w="959143">
                  <a:extLst>
                    <a:ext uri="{9D8B030D-6E8A-4147-A177-3AD203B41FA5}">
                      <a16:colId xmlns:a16="http://schemas.microsoft.com/office/drawing/2014/main" val="20003"/>
                    </a:ext>
                  </a:extLst>
                </a:gridCol>
                <a:gridCol w="977270">
                  <a:extLst>
                    <a:ext uri="{9D8B030D-6E8A-4147-A177-3AD203B41FA5}">
                      <a16:colId xmlns:a16="http://schemas.microsoft.com/office/drawing/2014/main" val="20004"/>
                    </a:ext>
                  </a:extLst>
                </a:gridCol>
                <a:gridCol w="1056082">
                  <a:extLst>
                    <a:ext uri="{9D8B030D-6E8A-4147-A177-3AD203B41FA5}">
                      <a16:colId xmlns:a16="http://schemas.microsoft.com/office/drawing/2014/main" val="20005"/>
                    </a:ext>
                  </a:extLst>
                </a:gridCol>
                <a:gridCol w="977270">
                  <a:extLst>
                    <a:ext uri="{9D8B030D-6E8A-4147-A177-3AD203B41FA5}">
                      <a16:colId xmlns:a16="http://schemas.microsoft.com/office/drawing/2014/main" val="20006"/>
                    </a:ext>
                  </a:extLst>
                </a:gridCol>
                <a:gridCol w="551685">
                  <a:extLst>
                    <a:ext uri="{9D8B030D-6E8A-4147-A177-3AD203B41FA5}">
                      <a16:colId xmlns:a16="http://schemas.microsoft.com/office/drawing/2014/main" val="20007"/>
                    </a:ext>
                  </a:extLst>
                </a:gridCol>
                <a:gridCol w="565871">
                  <a:extLst>
                    <a:ext uri="{9D8B030D-6E8A-4147-A177-3AD203B41FA5}">
                      <a16:colId xmlns:a16="http://schemas.microsoft.com/office/drawing/2014/main" val="20008"/>
                    </a:ext>
                  </a:extLst>
                </a:gridCol>
              </a:tblGrid>
              <a:tr h="516461">
                <a:tc>
                  <a:txBody>
                    <a:bodyPr/>
                    <a:lstStyle/>
                    <a:p>
                      <a:pPr algn="ctr">
                        <a:lnSpc>
                          <a:spcPct val="115000"/>
                        </a:lnSpc>
                        <a:spcAft>
                          <a:spcPts val="0"/>
                        </a:spcAft>
                      </a:pPr>
                      <a:r>
                        <a:rPr lang="en-US" sz="1400" dirty="0" err="1">
                          <a:effectLst/>
                          <a:latin typeface="Arial Narrow" pitchFamily="34" charset="0"/>
                        </a:rPr>
                        <a:t>Specificatie</a:t>
                      </a:r>
                      <a:endParaRPr lang="en-US" sz="1400" dirty="0">
                        <a:effectLst/>
                        <a:latin typeface="Arial Narrow" pitchFamily="34" charset="0"/>
                        <a:ea typeface="Times New Roman"/>
                        <a:cs typeface="Times New Roman"/>
                      </a:endParaRPr>
                    </a:p>
                  </a:txBody>
                  <a:tcPr marL="68580" marR="68580" marT="0" marB="0" anchor="ctr"/>
                </a:tc>
                <a:tc>
                  <a:txBody>
                    <a:bodyPr/>
                    <a:lstStyle/>
                    <a:p>
                      <a:pPr algn="ctr">
                        <a:lnSpc>
                          <a:spcPct val="115000"/>
                        </a:lnSpc>
                        <a:spcAft>
                          <a:spcPts val="0"/>
                        </a:spcAft>
                      </a:pPr>
                      <a:r>
                        <a:rPr lang="en-US" sz="1400" dirty="0">
                          <a:effectLst/>
                          <a:latin typeface="Arial Narrow" pitchFamily="34" charset="0"/>
                        </a:rPr>
                        <a:t>exec 2018</a:t>
                      </a:r>
                      <a:endParaRPr lang="en-US" sz="1400" dirty="0">
                        <a:effectLst/>
                        <a:latin typeface="Arial Narrow" pitchFamily="34" charset="0"/>
                        <a:ea typeface="Times New Roman"/>
                        <a:cs typeface="Times New Roman"/>
                      </a:endParaRPr>
                    </a:p>
                  </a:txBody>
                  <a:tcPr marL="68580" marR="68580" marT="0" marB="0" anchor="ctr"/>
                </a:tc>
                <a:tc>
                  <a:txBody>
                    <a:bodyPr/>
                    <a:lstStyle/>
                    <a:p>
                      <a:pPr algn="ctr">
                        <a:lnSpc>
                          <a:spcPct val="115000"/>
                        </a:lnSpc>
                        <a:spcAft>
                          <a:spcPts val="0"/>
                        </a:spcAft>
                      </a:pPr>
                      <a:r>
                        <a:rPr lang="en-US" sz="1400">
                          <a:effectLst/>
                          <a:latin typeface="Arial Narrow" pitchFamily="34" charset="0"/>
                        </a:rPr>
                        <a:t>exec 2019</a:t>
                      </a:r>
                      <a:endParaRPr lang="en-US" sz="1400">
                        <a:effectLst/>
                        <a:latin typeface="Arial Narrow" pitchFamily="34" charset="0"/>
                        <a:ea typeface="Times New Roman"/>
                        <a:cs typeface="Times New Roman"/>
                      </a:endParaRPr>
                    </a:p>
                  </a:txBody>
                  <a:tcPr marL="68580" marR="68580" marT="0" marB="0" anchor="ctr"/>
                </a:tc>
                <a:tc>
                  <a:txBody>
                    <a:bodyPr/>
                    <a:lstStyle/>
                    <a:p>
                      <a:pPr algn="ctr">
                        <a:lnSpc>
                          <a:spcPct val="115000"/>
                        </a:lnSpc>
                        <a:spcAft>
                          <a:spcPts val="0"/>
                        </a:spcAft>
                      </a:pPr>
                      <a:r>
                        <a:rPr lang="ro-RO" sz="1400" dirty="0">
                          <a:effectLst/>
                          <a:latin typeface="Arial Narrow" pitchFamily="34" charset="0"/>
                        </a:rPr>
                        <a:t>exec </a:t>
                      </a:r>
                      <a:r>
                        <a:rPr lang="en-US" sz="1400" dirty="0">
                          <a:effectLst/>
                          <a:latin typeface="Arial Narrow" pitchFamily="34" charset="0"/>
                        </a:rPr>
                        <a:t>2020</a:t>
                      </a:r>
                      <a:endParaRPr lang="en-US" sz="1400" dirty="0">
                        <a:effectLst/>
                        <a:latin typeface="Arial Narrow" pitchFamily="34" charset="0"/>
                        <a:ea typeface="Times New Roman"/>
                        <a:cs typeface="Times New Roman"/>
                      </a:endParaRPr>
                    </a:p>
                  </a:txBody>
                  <a:tcPr marL="68580" marR="68580" marT="0" marB="0" anchor="ctr"/>
                </a:tc>
                <a:tc>
                  <a:txBody>
                    <a:bodyPr/>
                    <a:lstStyle/>
                    <a:p>
                      <a:pPr algn="ctr">
                        <a:lnSpc>
                          <a:spcPct val="115000"/>
                        </a:lnSpc>
                        <a:spcAft>
                          <a:spcPts val="0"/>
                        </a:spcAft>
                      </a:pPr>
                      <a:r>
                        <a:rPr lang="en-US" sz="1400">
                          <a:effectLst/>
                          <a:latin typeface="Arial Narrow" pitchFamily="34" charset="0"/>
                        </a:rPr>
                        <a:t>plan initial 2021</a:t>
                      </a:r>
                      <a:endParaRPr lang="en-US" sz="1400">
                        <a:effectLst/>
                        <a:latin typeface="Arial Narrow" pitchFamily="34" charset="0"/>
                        <a:ea typeface="Times New Roman"/>
                        <a:cs typeface="Times New Roman"/>
                      </a:endParaRPr>
                    </a:p>
                  </a:txBody>
                  <a:tcPr marL="68580" marR="68580" marT="0" marB="0" anchor="ctr"/>
                </a:tc>
                <a:tc>
                  <a:txBody>
                    <a:bodyPr/>
                    <a:lstStyle/>
                    <a:p>
                      <a:pPr algn="ctr">
                        <a:lnSpc>
                          <a:spcPct val="115000"/>
                        </a:lnSpc>
                        <a:spcAft>
                          <a:spcPts val="0"/>
                        </a:spcAft>
                      </a:pPr>
                      <a:r>
                        <a:rPr lang="en-US" sz="1400">
                          <a:effectLst/>
                          <a:latin typeface="Arial Narrow" pitchFamily="34" charset="0"/>
                        </a:rPr>
                        <a:t>plan 2021</a:t>
                      </a:r>
                      <a:endParaRPr lang="en-US" sz="1400">
                        <a:effectLst/>
                        <a:latin typeface="Arial Narrow" pitchFamily="34" charset="0"/>
                        <a:ea typeface="Times New Roman"/>
                        <a:cs typeface="Times New Roman"/>
                      </a:endParaRPr>
                    </a:p>
                  </a:txBody>
                  <a:tcPr marL="68580" marR="68580" marT="0" marB="0" anchor="ctr"/>
                </a:tc>
                <a:tc>
                  <a:txBody>
                    <a:bodyPr/>
                    <a:lstStyle/>
                    <a:p>
                      <a:pPr algn="ctr">
                        <a:lnSpc>
                          <a:spcPct val="115000"/>
                        </a:lnSpc>
                        <a:spcAft>
                          <a:spcPts val="0"/>
                        </a:spcAft>
                      </a:pPr>
                      <a:r>
                        <a:rPr lang="en-US" sz="1400">
                          <a:effectLst/>
                          <a:latin typeface="Arial Narrow" pitchFamily="34" charset="0"/>
                        </a:rPr>
                        <a:t>exec 2021</a:t>
                      </a:r>
                      <a:endParaRPr lang="en-US" sz="1400">
                        <a:effectLst/>
                        <a:latin typeface="Arial Narrow" pitchFamily="34" charset="0"/>
                        <a:ea typeface="Times New Roman"/>
                        <a:cs typeface="Times New Roman"/>
                      </a:endParaRPr>
                    </a:p>
                  </a:txBody>
                  <a:tcPr marL="68580" marR="68580" marT="0" marB="0" anchor="ctr"/>
                </a:tc>
                <a:tc>
                  <a:txBody>
                    <a:bodyPr/>
                    <a:lstStyle/>
                    <a:p>
                      <a:pPr algn="ctr">
                        <a:lnSpc>
                          <a:spcPct val="115000"/>
                        </a:lnSpc>
                        <a:spcAft>
                          <a:spcPts val="0"/>
                        </a:spcAft>
                      </a:pPr>
                      <a:r>
                        <a:rPr lang="en-US" sz="1400">
                          <a:effectLst/>
                          <a:latin typeface="Arial Narrow" pitchFamily="34" charset="0"/>
                        </a:rPr>
                        <a:t>% 21/20</a:t>
                      </a:r>
                      <a:endParaRPr lang="en-US" sz="1400">
                        <a:effectLst/>
                        <a:latin typeface="Arial Narrow" pitchFamily="34" charset="0"/>
                        <a:ea typeface="Times New Roman"/>
                        <a:cs typeface="Times New Roman"/>
                      </a:endParaRPr>
                    </a:p>
                  </a:txBody>
                  <a:tcPr marL="68580" marR="68580" marT="0" marB="0" anchor="ctr"/>
                </a:tc>
                <a:tc>
                  <a:txBody>
                    <a:bodyPr/>
                    <a:lstStyle/>
                    <a:p>
                      <a:pPr algn="ctr">
                        <a:lnSpc>
                          <a:spcPct val="115000"/>
                        </a:lnSpc>
                        <a:spcAft>
                          <a:spcPts val="0"/>
                        </a:spcAft>
                      </a:pPr>
                      <a:r>
                        <a:rPr lang="en-US" sz="1400">
                          <a:effectLst/>
                          <a:latin typeface="Arial Narrow" pitchFamily="34" charset="0"/>
                        </a:rPr>
                        <a:t>% bg final</a:t>
                      </a:r>
                      <a:endParaRPr lang="en-US" sz="1400">
                        <a:effectLst/>
                        <a:latin typeface="Arial Narrow" pitchFamily="34" charset="0"/>
                        <a:ea typeface="Times New Roman"/>
                        <a:cs typeface="Times New Roman"/>
                      </a:endParaRPr>
                    </a:p>
                  </a:txBody>
                  <a:tcPr marL="68580" marR="68580" marT="0" marB="0" anchor="ctr"/>
                </a:tc>
                <a:extLst>
                  <a:ext uri="{0D108BD9-81ED-4DB2-BD59-A6C34878D82A}">
                    <a16:rowId xmlns:a16="http://schemas.microsoft.com/office/drawing/2014/main" val="10000"/>
                  </a:ext>
                </a:extLst>
              </a:tr>
              <a:tr h="247224">
                <a:tc>
                  <a:txBody>
                    <a:bodyPr/>
                    <a:lstStyle/>
                    <a:p>
                      <a:pPr>
                        <a:lnSpc>
                          <a:spcPct val="115000"/>
                        </a:lnSpc>
                        <a:spcAft>
                          <a:spcPts val="0"/>
                        </a:spcAft>
                      </a:pPr>
                      <a:r>
                        <a:rPr lang="en-US" sz="1400">
                          <a:effectLst/>
                          <a:latin typeface="Arial Narrow" pitchFamily="34" charset="0"/>
                        </a:rPr>
                        <a:t>Cote defalc IVG</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dirty="0">
                          <a:effectLst/>
                          <a:latin typeface="Arial Narrow" pitchFamily="34" charset="0"/>
                        </a:rPr>
                        <a:t>144.840.158</a:t>
                      </a:r>
                      <a:endParaRPr lang="en-US" sz="1400"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dirty="0">
                          <a:effectLst/>
                          <a:latin typeface="Arial Narrow" pitchFamily="34" charset="0"/>
                        </a:rPr>
                        <a:t>196.770.106</a:t>
                      </a:r>
                      <a:endParaRPr lang="en-US" sz="1400"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237.628.457</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253.038.000</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277.037.000</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271.825.014</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14%</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-2%</a:t>
                      </a:r>
                      <a:endParaRPr lang="en-US" sz="1400">
                        <a:effectLst/>
                        <a:latin typeface="Arial Narrow" pitchFamily="34" charset="0"/>
                        <a:ea typeface="Times New Roman"/>
                        <a:cs typeface="Times New Roman"/>
                      </a:endParaRPr>
                    </a:p>
                  </a:txBody>
                  <a:tcPr marL="68580" marR="68580" marT="0" marB="0" anchor="b"/>
                </a:tc>
                <a:extLst>
                  <a:ext uri="{0D108BD9-81ED-4DB2-BD59-A6C34878D82A}">
                    <a16:rowId xmlns:a16="http://schemas.microsoft.com/office/drawing/2014/main" val="10001"/>
                  </a:ext>
                </a:extLst>
              </a:tr>
              <a:tr h="247224">
                <a:tc>
                  <a:txBody>
                    <a:bodyPr/>
                    <a:lstStyle/>
                    <a:p>
                      <a:pPr>
                        <a:lnSpc>
                          <a:spcPct val="115000"/>
                        </a:lnSpc>
                        <a:spcAft>
                          <a:spcPts val="0"/>
                        </a:spcAft>
                      </a:pPr>
                      <a:r>
                        <a:rPr lang="en-US" sz="1400">
                          <a:effectLst/>
                          <a:latin typeface="Arial Narrow" pitchFamily="34" charset="0"/>
                        </a:rPr>
                        <a:t>Ven valorif active</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7.820.483</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dirty="0">
                          <a:effectLst/>
                          <a:latin typeface="Arial Narrow" pitchFamily="34" charset="0"/>
                        </a:rPr>
                        <a:t>14.761.444</a:t>
                      </a:r>
                      <a:endParaRPr lang="en-US" sz="1400"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dirty="0">
                          <a:effectLst/>
                          <a:latin typeface="Arial Narrow" pitchFamily="34" charset="0"/>
                        </a:rPr>
                        <a:t>13.596.663</a:t>
                      </a:r>
                      <a:endParaRPr lang="en-US" sz="1400"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0</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15.441.210</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18.190.097</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34%</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18%</a:t>
                      </a:r>
                      <a:endParaRPr lang="en-US" sz="1400">
                        <a:effectLst/>
                        <a:latin typeface="Arial Narrow" pitchFamily="34" charset="0"/>
                        <a:ea typeface="Times New Roman"/>
                        <a:cs typeface="Times New Roman"/>
                      </a:endParaRPr>
                    </a:p>
                  </a:txBody>
                  <a:tcPr marL="68580" marR="68580" marT="0" marB="0" anchor="b"/>
                </a:tc>
                <a:extLst>
                  <a:ext uri="{0D108BD9-81ED-4DB2-BD59-A6C34878D82A}">
                    <a16:rowId xmlns:a16="http://schemas.microsoft.com/office/drawing/2014/main" val="10002"/>
                  </a:ext>
                </a:extLst>
              </a:tr>
              <a:tr h="247224">
                <a:tc>
                  <a:txBody>
                    <a:bodyPr/>
                    <a:lstStyle/>
                    <a:p>
                      <a:pPr>
                        <a:lnSpc>
                          <a:spcPct val="115000"/>
                        </a:lnSpc>
                        <a:spcAft>
                          <a:spcPts val="0"/>
                        </a:spcAft>
                      </a:pPr>
                      <a:r>
                        <a:rPr lang="en-US" sz="1400">
                          <a:effectLst/>
                          <a:latin typeface="Arial Narrow" pitchFamily="34" charset="0"/>
                        </a:rPr>
                        <a:t>Conces &amp; inch AIO</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37.924.691</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40.029.278</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dirty="0">
                          <a:effectLst/>
                          <a:latin typeface="Arial Narrow" pitchFamily="34" charset="0"/>
                        </a:rPr>
                        <a:t>39.949.414</a:t>
                      </a:r>
                      <a:endParaRPr lang="en-US" sz="1400"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47.900.000</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49.517.670</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46.402.602</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16%</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-6%</a:t>
                      </a:r>
                      <a:endParaRPr lang="en-US" sz="1400">
                        <a:effectLst/>
                        <a:latin typeface="Arial Narrow" pitchFamily="34" charset="0"/>
                        <a:ea typeface="Times New Roman"/>
                        <a:cs typeface="Times New Roman"/>
                      </a:endParaRPr>
                    </a:p>
                  </a:txBody>
                  <a:tcPr marL="68580" marR="68580" marT="0" marB="0" anchor="b"/>
                </a:tc>
                <a:extLst>
                  <a:ext uri="{0D108BD9-81ED-4DB2-BD59-A6C34878D82A}">
                    <a16:rowId xmlns:a16="http://schemas.microsoft.com/office/drawing/2014/main" val="10003"/>
                  </a:ext>
                </a:extLst>
              </a:tr>
              <a:tr h="247224">
                <a:tc>
                  <a:txBody>
                    <a:bodyPr/>
                    <a:lstStyle/>
                    <a:p>
                      <a:pPr>
                        <a:lnSpc>
                          <a:spcPct val="115000"/>
                        </a:lnSpc>
                        <a:spcAft>
                          <a:spcPts val="0"/>
                        </a:spcAft>
                      </a:pPr>
                      <a:r>
                        <a:rPr lang="en-US" sz="1400">
                          <a:effectLst/>
                          <a:latin typeface="Arial Narrow" pitchFamily="34" charset="0"/>
                        </a:rPr>
                        <a:t>Imp si tx pe propr</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123.128.877</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132.199.262</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131.727.959</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dirty="0">
                          <a:effectLst/>
                          <a:latin typeface="Arial Narrow" pitchFamily="34" charset="0"/>
                        </a:rPr>
                        <a:t>149.990.220</a:t>
                      </a:r>
                      <a:endParaRPr lang="en-US" sz="1400"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139.887.160</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153.818.093</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17%</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10%</a:t>
                      </a:r>
                      <a:endParaRPr lang="en-US" sz="1400">
                        <a:effectLst/>
                        <a:latin typeface="Arial Narrow" pitchFamily="34" charset="0"/>
                        <a:ea typeface="Times New Roman"/>
                        <a:cs typeface="Times New Roman"/>
                      </a:endParaRPr>
                    </a:p>
                  </a:txBody>
                  <a:tcPr marL="68580" marR="68580" marT="0" marB="0" anchor="b"/>
                </a:tc>
                <a:extLst>
                  <a:ext uri="{0D108BD9-81ED-4DB2-BD59-A6C34878D82A}">
                    <a16:rowId xmlns:a16="http://schemas.microsoft.com/office/drawing/2014/main" val="10004"/>
                  </a:ext>
                </a:extLst>
              </a:tr>
              <a:tr h="247224">
                <a:tc>
                  <a:txBody>
                    <a:bodyPr/>
                    <a:lstStyle/>
                    <a:p>
                      <a:pPr>
                        <a:lnSpc>
                          <a:spcPct val="115000"/>
                        </a:lnSpc>
                        <a:spcAft>
                          <a:spcPts val="0"/>
                        </a:spcAft>
                      </a:pPr>
                      <a:r>
                        <a:rPr lang="en-US" sz="1400">
                          <a:effectLst/>
                          <a:latin typeface="Arial Narrow" pitchFamily="34" charset="0"/>
                        </a:rPr>
                        <a:t>Amenzi</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12.402.807</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11.959.855</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9.504.030</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dirty="0">
                          <a:effectLst/>
                          <a:latin typeface="Arial Narrow" pitchFamily="34" charset="0"/>
                        </a:rPr>
                        <a:t>9.500.000</a:t>
                      </a:r>
                      <a:endParaRPr lang="en-US" sz="1400"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dirty="0">
                          <a:effectLst/>
                          <a:latin typeface="Arial Narrow" pitchFamily="34" charset="0"/>
                        </a:rPr>
                        <a:t>9.500.000</a:t>
                      </a:r>
                      <a:endParaRPr lang="en-US" sz="1400"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11.511.522</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21%</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21%</a:t>
                      </a:r>
                      <a:endParaRPr lang="en-US" sz="1400">
                        <a:effectLst/>
                        <a:latin typeface="Arial Narrow" pitchFamily="34" charset="0"/>
                        <a:ea typeface="Times New Roman"/>
                        <a:cs typeface="Times New Roman"/>
                      </a:endParaRPr>
                    </a:p>
                  </a:txBody>
                  <a:tcPr marL="68580" marR="68580" marT="0" marB="0" anchor="b"/>
                </a:tc>
                <a:extLst>
                  <a:ext uri="{0D108BD9-81ED-4DB2-BD59-A6C34878D82A}">
                    <a16:rowId xmlns:a16="http://schemas.microsoft.com/office/drawing/2014/main" val="10005"/>
                  </a:ext>
                </a:extLst>
              </a:tr>
              <a:tr h="247224">
                <a:tc>
                  <a:txBody>
                    <a:bodyPr/>
                    <a:lstStyle/>
                    <a:p>
                      <a:pPr>
                        <a:lnSpc>
                          <a:spcPct val="115000"/>
                        </a:lnSpc>
                        <a:spcAft>
                          <a:spcPts val="0"/>
                        </a:spcAft>
                      </a:pPr>
                      <a:r>
                        <a:rPr lang="en-US" sz="1400">
                          <a:effectLst/>
                          <a:latin typeface="Arial Narrow" pitchFamily="34" charset="0"/>
                        </a:rPr>
                        <a:t>Div+profit CAO</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5.315.742</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7.295.116</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7.855.194</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3.650.000</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dirty="0">
                          <a:effectLst/>
                          <a:latin typeface="Arial Narrow" pitchFamily="34" charset="0"/>
                        </a:rPr>
                        <a:t>4.720.690</a:t>
                      </a:r>
                      <a:endParaRPr lang="en-US" sz="1400"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dirty="0">
                          <a:effectLst/>
                          <a:latin typeface="Arial Narrow" pitchFamily="34" charset="0"/>
                        </a:rPr>
                        <a:t>5.098.887</a:t>
                      </a:r>
                      <a:endParaRPr lang="en-US" sz="1400"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-35%</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8%</a:t>
                      </a:r>
                      <a:endParaRPr lang="en-US" sz="1400">
                        <a:effectLst/>
                        <a:latin typeface="Arial Narrow" pitchFamily="34" charset="0"/>
                        <a:ea typeface="Times New Roman"/>
                        <a:cs typeface="Times New Roman"/>
                      </a:endParaRPr>
                    </a:p>
                  </a:txBody>
                  <a:tcPr marL="68580" marR="68580" marT="0" marB="0" anchor="b"/>
                </a:tc>
                <a:extLst>
                  <a:ext uri="{0D108BD9-81ED-4DB2-BD59-A6C34878D82A}">
                    <a16:rowId xmlns:a16="http://schemas.microsoft.com/office/drawing/2014/main" val="10006"/>
                  </a:ext>
                </a:extLst>
              </a:tr>
              <a:tr h="260236">
                <a:tc>
                  <a:txBody>
                    <a:bodyPr/>
                    <a:lstStyle/>
                    <a:p>
                      <a:pPr>
                        <a:lnSpc>
                          <a:spcPct val="115000"/>
                        </a:lnSpc>
                        <a:spcAft>
                          <a:spcPts val="0"/>
                        </a:spcAft>
                      </a:pPr>
                      <a:r>
                        <a:rPr lang="en-US" sz="1400">
                          <a:effectLst/>
                          <a:latin typeface="Arial Narrow" pitchFamily="34" charset="0"/>
                        </a:rPr>
                        <a:t>Alte tx + fd IID TMF</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1.527.235</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1.802.827</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10.012.834</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61.321.000</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61.774.000</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dirty="0">
                          <a:effectLst/>
                          <a:latin typeface="Arial Narrow" pitchFamily="34" charset="0"/>
                        </a:rPr>
                        <a:t>32.631.835</a:t>
                      </a:r>
                      <a:endParaRPr lang="en-US" sz="1400"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dirty="0">
                          <a:effectLst/>
                          <a:latin typeface="Arial Narrow" pitchFamily="34" charset="0"/>
                        </a:rPr>
                        <a:t>226%</a:t>
                      </a:r>
                      <a:endParaRPr lang="en-US" sz="1400"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-47%</a:t>
                      </a:r>
                      <a:endParaRPr lang="en-US" sz="1400">
                        <a:effectLst/>
                        <a:latin typeface="Arial Narrow" pitchFamily="34" charset="0"/>
                        <a:ea typeface="Times New Roman"/>
                        <a:cs typeface="Times New Roman"/>
                      </a:endParaRPr>
                    </a:p>
                  </a:txBody>
                  <a:tcPr marL="68580" marR="68580" marT="0" marB="0" anchor="b"/>
                </a:tc>
                <a:extLst>
                  <a:ext uri="{0D108BD9-81ED-4DB2-BD59-A6C34878D82A}">
                    <a16:rowId xmlns:a16="http://schemas.microsoft.com/office/drawing/2014/main" val="10007"/>
                  </a:ext>
                </a:extLst>
              </a:tr>
              <a:tr h="260236">
                <a:tc>
                  <a:txBody>
                    <a:bodyPr/>
                    <a:lstStyle/>
                    <a:p>
                      <a:pPr>
                        <a:lnSpc>
                          <a:spcPct val="115000"/>
                        </a:lnSpc>
                        <a:spcAft>
                          <a:spcPts val="0"/>
                        </a:spcAft>
                      </a:pPr>
                      <a:r>
                        <a:rPr lang="en-US" sz="1400">
                          <a:effectLst/>
                          <a:latin typeface="Arial Narrow" pitchFamily="34" charset="0"/>
                        </a:rPr>
                        <a:t>TOTAL VEN PROPRII</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332.959.993</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404.817.888</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450.274.551</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525.399.220</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557.877.730</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a:effectLst/>
                          <a:latin typeface="Arial Narrow" pitchFamily="34" charset="0"/>
                        </a:rPr>
                        <a:t>539.478.050</a:t>
                      </a:r>
                      <a:endParaRPr lang="en-US" sz="14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dirty="0">
                          <a:effectLst/>
                          <a:latin typeface="Arial Narrow" pitchFamily="34" charset="0"/>
                        </a:rPr>
                        <a:t>20%</a:t>
                      </a:r>
                      <a:endParaRPr lang="en-US" sz="1400"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en-US" sz="1400" dirty="0">
                          <a:effectLst/>
                          <a:latin typeface="Arial Narrow" pitchFamily="34" charset="0"/>
                        </a:rPr>
                        <a:t>-3%</a:t>
                      </a:r>
                      <a:endParaRPr lang="en-US" sz="1400" dirty="0">
                        <a:effectLst/>
                        <a:latin typeface="Arial Narrow" pitchFamily="34" charset="0"/>
                        <a:ea typeface="Times New Roman"/>
                        <a:cs typeface="Times New Roman"/>
                      </a:endParaRPr>
                    </a:p>
                  </a:txBody>
                  <a:tcPr marL="68580" marR="68580" marT="0" marB="0" anchor="b"/>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36302204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6778"/>
            <a:ext cx="5076056" cy="1069514"/>
          </a:xfrm>
          <a:solidFill>
            <a:srgbClr val="003964"/>
          </a:solidFill>
        </p:spPr>
        <p:txBody>
          <a:bodyPr/>
          <a:lstStyle/>
          <a:p>
            <a:r>
              <a:rPr lang="ro-RO" sz="3600" dirty="0">
                <a:solidFill>
                  <a:schemeClr val="bg1"/>
                </a:solidFill>
              </a:rPr>
              <a:t>Categorii de cheltuieli</a:t>
            </a:r>
            <a:endParaRPr lang="ro-RO" dirty="0">
              <a:solidFill>
                <a:schemeClr val="bg1"/>
              </a:solidFill>
            </a:endParaRPr>
          </a:p>
        </p:txBody>
      </p:sp>
      <p:sp>
        <p:nvSpPr>
          <p:cNvPr id="4" name="Content Placeholder 3"/>
          <p:cNvSpPr>
            <a:spLocks noGrp="1"/>
          </p:cNvSpPr>
          <p:nvPr>
            <p:ph idx="10"/>
          </p:nvPr>
        </p:nvSpPr>
        <p:spPr>
          <a:xfrm>
            <a:off x="179512" y="1412776"/>
            <a:ext cx="8784976" cy="5256583"/>
          </a:xfrm>
        </p:spPr>
        <p:txBody>
          <a:bodyPr/>
          <a:lstStyle/>
          <a:p>
            <a:pPr algn="just"/>
            <a:r>
              <a:rPr lang="ro-RO" sz="1600" dirty="0"/>
              <a:t>Valoarea cheltuielilor prevăzute în bugetul iniţial al anului 2021 au fost  de 1.390.822.740 lei, iar în cursul anului au fost operate modificări în buget până la nivelul bugetului local final de 1.453.587.270 lei din care:</a:t>
            </a:r>
          </a:p>
          <a:p>
            <a:pPr marL="285750" lvl="0" indent="-285750" algn="just">
              <a:buFont typeface="Arial" panose="020B0604020202020204" pitchFamily="34" charset="0"/>
              <a:buChar char="•"/>
            </a:pPr>
            <a:r>
              <a:rPr lang="ro-RO" sz="1600" dirty="0"/>
              <a:t>Cheltuieli operationale in suma de 452.330.570 lei (31% din totalul cheltuielilor)</a:t>
            </a:r>
          </a:p>
          <a:p>
            <a:pPr marL="285750" indent="-285750" algn="just">
              <a:buFont typeface="Arial" panose="020B0604020202020204" pitchFamily="34" charset="0"/>
              <a:buChar char="•"/>
            </a:pPr>
            <a:r>
              <a:rPr lang="ro-RO" sz="1600" dirty="0"/>
              <a:t>Cheltuieli cu investitiile în sumă de 1.001.256.700 lei (69% din totalul cheltuielilor</a:t>
            </a:r>
          </a:p>
          <a:p>
            <a:pPr algn="just"/>
            <a:r>
              <a:rPr lang="ro-RO" sz="1600" dirty="0"/>
              <a:t>Valoarea executiei bugetare categorii de cheltuieli fiind :</a:t>
            </a:r>
          </a:p>
          <a:p>
            <a:pPr marL="285750" lvl="0" indent="-285750" algn="just">
              <a:buFont typeface="Arial" panose="020B0604020202020204" pitchFamily="34" charset="0"/>
              <a:buChar char="•"/>
            </a:pPr>
            <a:r>
              <a:rPr lang="ro-RO" sz="1600" dirty="0"/>
              <a:t>Pentru cheltuieli operationale: 428.563.901 lei</a:t>
            </a:r>
          </a:p>
          <a:p>
            <a:pPr marL="285750" lvl="0" indent="-285750" algn="just">
              <a:buFont typeface="Arial" panose="020B0604020202020204" pitchFamily="34" charset="0"/>
              <a:buChar char="•"/>
            </a:pPr>
            <a:r>
              <a:rPr lang="ro-RO" sz="1600" dirty="0"/>
              <a:t>Pentru decontarea cheltuielilor cu investitiile: 447.068.154 lei</a:t>
            </a:r>
          </a:p>
          <a:p>
            <a:endParaRPr lang="ro-RO" sz="1600" dirty="0"/>
          </a:p>
        </p:txBody>
      </p:sp>
      <p:graphicFrame>
        <p:nvGraphicFramePr>
          <p:cNvPr id="6" name="Chart 5"/>
          <p:cNvGraphicFramePr/>
          <p:nvPr>
            <p:extLst>
              <p:ext uri="{D42A27DB-BD31-4B8C-83A1-F6EECF244321}">
                <p14:modId xmlns:p14="http://schemas.microsoft.com/office/powerpoint/2010/main" val="1582412172"/>
              </p:ext>
            </p:extLst>
          </p:nvPr>
        </p:nvGraphicFramePr>
        <p:xfrm>
          <a:off x="1259632" y="3717032"/>
          <a:ext cx="6912768" cy="254508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285024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6778"/>
            <a:ext cx="6156176" cy="1069514"/>
          </a:xfrm>
          <a:solidFill>
            <a:schemeClr val="tx2"/>
          </a:solidFill>
        </p:spPr>
        <p:txBody>
          <a:bodyPr/>
          <a:lstStyle/>
          <a:p>
            <a:r>
              <a:rPr lang="ro-RO" altLang="ro-RO" sz="3600" dirty="0">
                <a:solidFill>
                  <a:schemeClr val="bg1"/>
                </a:solidFill>
              </a:rPr>
              <a:t>Cheltuielile operaționale</a:t>
            </a:r>
            <a:endParaRPr lang="ro-RO" sz="3600" dirty="0"/>
          </a:p>
        </p:txBody>
      </p:sp>
      <p:sp>
        <p:nvSpPr>
          <p:cNvPr id="3" name="Content Placeholder 2"/>
          <p:cNvSpPr>
            <a:spLocks noGrp="1"/>
          </p:cNvSpPr>
          <p:nvPr>
            <p:ph idx="1"/>
          </p:nvPr>
        </p:nvSpPr>
        <p:spPr>
          <a:xfrm>
            <a:off x="457200" y="1196752"/>
            <a:ext cx="8229600" cy="864097"/>
          </a:xfrm>
        </p:spPr>
        <p:txBody>
          <a:bodyPr/>
          <a:lstStyle/>
          <a:p>
            <a:r>
              <a:rPr lang="ro-RO" dirty="0"/>
              <a:t>Față de executia anului 2020, valoarea cheltuielilor operationale au crescut cu 21%, potrivit graficului de mai jos:</a:t>
            </a:r>
          </a:p>
          <a:p>
            <a:endParaRPr lang="ro-RO" dirty="0"/>
          </a:p>
        </p:txBody>
      </p:sp>
      <p:sp>
        <p:nvSpPr>
          <p:cNvPr id="4" name="Content Placeholder 3"/>
          <p:cNvSpPr>
            <a:spLocks noGrp="1"/>
          </p:cNvSpPr>
          <p:nvPr>
            <p:ph idx="10"/>
          </p:nvPr>
        </p:nvSpPr>
        <p:spPr>
          <a:xfrm>
            <a:off x="179512" y="2276872"/>
            <a:ext cx="8784976" cy="3600400"/>
          </a:xfrm>
        </p:spPr>
        <p:txBody>
          <a:bodyPr/>
          <a:lstStyle/>
          <a:p>
            <a:endParaRPr lang="ro-RO" dirty="0"/>
          </a:p>
          <a:p>
            <a:endParaRPr lang="ro-RO" dirty="0"/>
          </a:p>
          <a:p>
            <a:endParaRPr lang="ro-RO" dirty="0"/>
          </a:p>
          <a:p>
            <a:endParaRPr lang="ro-RO" dirty="0"/>
          </a:p>
          <a:p>
            <a:endParaRPr lang="ro-RO" dirty="0"/>
          </a:p>
          <a:p>
            <a:endParaRPr lang="ro-RO" dirty="0"/>
          </a:p>
          <a:p>
            <a:endParaRPr lang="ro-RO" dirty="0"/>
          </a:p>
          <a:p>
            <a:pPr algn="just"/>
            <a:r>
              <a:rPr lang="ro-RO" sz="2000" dirty="0"/>
              <a:t>Creșterea valorii cheltuielilor operationale a fost influentata atat de nivelul ridicat al inflatiei, de cresterea preturilor energiei electrice, gazului, materialelor pentru reparatii, precum si de cheltuieli generate de  reglementari  noi ale legislatiei (plata burselor) și  de activitati noi infiintate.</a:t>
            </a:r>
          </a:p>
        </p:txBody>
      </p:sp>
      <p:graphicFrame>
        <p:nvGraphicFramePr>
          <p:cNvPr id="5" name="Chart 4"/>
          <p:cNvGraphicFramePr/>
          <p:nvPr>
            <p:extLst>
              <p:ext uri="{D42A27DB-BD31-4B8C-83A1-F6EECF244321}">
                <p14:modId xmlns:p14="http://schemas.microsoft.com/office/powerpoint/2010/main" val="1210699924"/>
              </p:ext>
            </p:extLst>
          </p:nvPr>
        </p:nvGraphicFramePr>
        <p:xfrm>
          <a:off x="1115616" y="1772816"/>
          <a:ext cx="7272807" cy="223224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6057374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2"/>
          </a:solidFill>
        </p:spPr>
        <p:txBody>
          <a:bodyPr/>
          <a:lstStyle/>
          <a:p>
            <a:r>
              <a:rPr lang="ro-RO" sz="3600" dirty="0">
                <a:solidFill>
                  <a:schemeClr val="bg1"/>
                </a:solidFill>
              </a:rPr>
              <a:t>Cheltuieli</a:t>
            </a:r>
            <a:r>
              <a:rPr lang="ro-RO" dirty="0">
                <a:solidFill>
                  <a:schemeClr val="bg1"/>
                </a:solidFill>
              </a:rPr>
              <a:t> pe domenii de activitate</a:t>
            </a:r>
          </a:p>
        </p:txBody>
      </p:sp>
      <p:graphicFrame>
        <p:nvGraphicFramePr>
          <p:cNvPr id="11" name="Content Placeholder 10"/>
          <p:cNvGraphicFramePr>
            <a:graphicFrameLocks noGrp="1"/>
          </p:cNvGraphicFramePr>
          <p:nvPr>
            <p:ph idx="1"/>
            <p:extLst>
              <p:ext uri="{D42A27DB-BD31-4B8C-83A1-F6EECF244321}">
                <p14:modId xmlns:p14="http://schemas.microsoft.com/office/powerpoint/2010/main" val="1663308411"/>
              </p:ext>
            </p:extLst>
          </p:nvPr>
        </p:nvGraphicFramePr>
        <p:xfrm>
          <a:off x="323525" y="1196752"/>
          <a:ext cx="8424941" cy="2891688"/>
        </p:xfrm>
        <a:graphic>
          <a:graphicData uri="http://schemas.openxmlformats.org/drawingml/2006/table">
            <a:tbl>
              <a:tblPr firstRow="1" firstCol="1" bandRow="1">
                <a:tableStyleId>{5C22544A-7EE6-4342-B048-85BDC9FD1C3A}</a:tableStyleId>
              </a:tblPr>
              <a:tblGrid>
                <a:gridCol w="1597956">
                  <a:extLst>
                    <a:ext uri="{9D8B030D-6E8A-4147-A177-3AD203B41FA5}">
                      <a16:colId xmlns:a16="http://schemas.microsoft.com/office/drawing/2014/main" val="885769719"/>
                    </a:ext>
                  </a:extLst>
                </a:gridCol>
                <a:gridCol w="886330">
                  <a:extLst>
                    <a:ext uri="{9D8B030D-6E8A-4147-A177-3AD203B41FA5}">
                      <a16:colId xmlns:a16="http://schemas.microsoft.com/office/drawing/2014/main" val="3489514808"/>
                    </a:ext>
                  </a:extLst>
                </a:gridCol>
                <a:gridCol w="886330">
                  <a:extLst>
                    <a:ext uri="{9D8B030D-6E8A-4147-A177-3AD203B41FA5}">
                      <a16:colId xmlns:a16="http://schemas.microsoft.com/office/drawing/2014/main" val="1448725863"/>
                    </a:ext>
                  </a:extLst>
                </a:gridCol>
                <a:gridCol w="886330">
                  <a:extLst>
                    <a:ext uri="{9D8B030D-6E8A-4147-A177-3AD203B41FA5}">
                      <a16:colId xmlns:a16="http://schemas.microsoft.com/office/drawing/2014/main" val="3505541116"/>
                    </a:ext>
                  </a:extLst>
                </a:gridCol>
                <a:gridCol w="886330">
                  <a:extLst>
                    <a:ext uri="{9D8B030D-6E8A-4147-A177-3AD203B41FA5}">
                      <a16:colId xmlns:a16="http://schemas.microsoft.com/office/drawing/2014/main" val="2406376915"/>
                    </a:ext>
                  </a:extLst>
                </a:gridCol>
                <a:gridCol w="886330">
                  <a:extLst>
                    <a:ext uri="{9D8B030D-6E8A-4147-A177-3AD203B41FA5}">
                      <a16:colId xmlns:a16="http://schemas.microsoft.com/office/drawing/2014/main" val="3542227486"/>
                    </a:ext>
                  </a:extLst>
                </a:gridCol>
                <a:gridCol w="886330">
                  <a:extLst>
                    <a:ext uri="{9D8B030D-6E8A-4147-A177-3AD203B41FA5}">
                      <a16:colId xmlns:a16="http://schemas.microsoft.com/office/drawing/2014/main" val="1624193980"/>
                    </a:ext>
                  </a:extLst>
                </a:gridCol>
                <a:gridCol w="779746">
                  <a:extLst>
                    <a:ext uri="{9D8B030D-6E8A-4147-A177-3AD203B41FA5}">
                      <a16:colId xmlns:a16="http://schemas.microsoft.com/office/drawing/2014/main" val="3347567283"/>
                    </a:ext>
                  </a:extLst>
                </a:gridCol>
                <a:gridCol w="729259">
                  <a:extLst>
                    <a:ext uri="{9D8B030D-6E8A-4147-A177-3AD203B41FA5}">
                      <a16:colId xmlns:a16="http://schemas.microsoft.com/office/drawing/2014/main" val="3981988302"/>
                    </a:ext>
                  </a:extLst>
                </a:gridCol>
              </a:tblGrid>
              <a:tr h="506806">
                <a:tc>
                  <a:txBody>
                    <a:bodyPr/>
                    <a:lstStyle/>
                    <a:p>
                      <a:pPr marL="0" marR="0" algn="ctr">
                        <a:lnSpc>
                          <a:spcPct val="115000"/>
                        </a:lnSpc>
                        <a:spcBef>
                          <a:spcPts val="0"/>
                        </a:spcBef>
                        <a:spcAft>
                          <a:spcPts val="0"/>
                        </a:spcAft>
                      </a:pPr>
                      <a:r>
                        <a:rPr lang="ro-RO" sz="1200" dirty="0">
                          <a:effectLst/>
                          <a:latin typeface="Arial Narrow" pitchFamily="34" charset="0"/>
                        </a:rPr>
                        <a:t>Specificatie</a:t>
                      </a:r>
                      <a:endParaRPr lang="ro-RO" sz="1200" dirty="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ctr">
                        <a:lnSpc>
                          <a:spcPct val="115000"/>
                        </a:lnSpc>
                        <a:spcBef>
                          <a:spcPts val="0"/>
                        </a:spcBef>
                        <a:spcAft>
                          <a:spcPts val="0"/>
                        </a:spcAft>
                      </a:pPr>
                      <a:r>
                        <a:rPr lang="ro-RO" sz="1200" dirty="0">
                          <a:effectLst/>
                          <a:latin typeface="Arial Narrow" pitchFamily="34" charset="0"/>
                        </a:rPr>
                        <a:t>exec 2018</a:t>
                      </a:r>
                      <a:endParaRPr lang="ro-RO" sz="1200" dirty="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ctr">
                        <a:lnSpc>
                          <a:spcPct val="115000"/>
                        </a:lnSpc>
                        <a:spcBef>
                          <a:spcPts val="0"/>
                        </a:spcBef>
                        <a:spcAft>
                          <a:spcPts val="0"/>
                        </a:spcAft>
                      </a:pPr>
                      <a:r>
                        <a:rPr lang="ro-RO" sz="1200" dirty="0">
                          <a:effectLst/>
                          <a:latin typeface="Arial Narrow" pitchFamily="34" charset="0"/>
                        </a:rPr>
                        <a:t>exec 2019</a:t>
                      </a:r>
                      <a:endParaRPr lang="ro-RO" sz="1200" dirty="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ctr">
                        <a:lnSpc>
                          <a:spcPct val="115000"/>
                        </a:lnSpc>
                        <a:spcBef>
                          <a:spcPts val="0"/>
                        </a:spcBef>
                        <a:spcAft>
                          <a:spcPts val="0"/>
                        </a:spcAft>
                      </a:pPr>
                      <a:r>
                        <a:rPr lang="ro-RO" sz="1200">
                          <a:effectLst/>
                          <a:latin typeface="Arial Narrow" pitchFamily="34" charset="0"/>
                        </a:rPr>
                        <a:t>exec 2020</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ctr">
                        <a:lnSpc>
                          <a:spcPct val="115000"/>
                        </a:lnSpc>
                        <a:spcBef>
                          <a:spcPts val="0"/>
                        </a:spcBef>
                        <a:spcAft>
                          <a:spcPts val="0"/>
                        </a:spcAft>
                      </a:pPr>
                      <a:r>
                        <a:rPr lang="ro-RO" sz="1200" dirty="0">
                          <a:effectLst/>
                          <a:latin typeface="Arial Narrow" pitchFamily="34" charset="0"/>
                        </a:rPr>
                        <a:t>buget initial 21</a:t>
                      </a:r>
                      <a:endParaRPr lang="ro-RO" sz="1200" dirty="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ctr">
                        <a:lnSpc>
                          <a:spcPct val="115000"/>
                        </a:lnSpc>
                        <a:spcBef>
                          <a:spcPts val="0"/>
                        </a:spcBef>
                        <a:spcAft>
                          <a:spcPts val="0"/>
                        </a:spcAft>
                      </a:pPr>
                      <a:r>
                        <a:rPr lang="ro-RO" sz="1200" dirty="0">
                          <a:effectLst/>
                          <a:latin typeface="Arial Narrow" pitchFamily="34" charset="0"/>
                        </a:rPr>
                        <a:t>buget final 21</a:t>
                      </a:r>
                      <a:endParaRPr lang="ro-RO" sz="1200" dirty="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ctr">
                        <a:lnSpc>
                          <a:spcPct val="115000"/>
                        </a:lnSpc>
                        <a:spcBef>
                          <a:spcPts val="0"/>
                        </a:spcBef>
                        <a:spcAft>
                          <a:spcPts val="0"/>
                        </a:spcAft>
                      </a:pPr>
                      <a:r>
                        <a:rPr lang="ro-RO" sz="1200">
                          <a:effectLst/>
                          <a:latin typeface="Arial Narrow" pitchFamily="34" charset="0"/>
                        </a:rPr>
                        <a:t>exec 2021</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ctr">
                        <a:lnSpc>
                          <a:spcPct val="115000"/>
                        </a:lnSpc>
                        <a:spcBef>
                          <a:spcPts val="0"/>
                        </a:spcBef>
                        <a:spcAft>
                          <a:spcPts val="0"/>
                        </a:spcAft>
                      </a:pPr>
                      <a:r>
                        <a:rPr lang="ro-RO" sz="1200">
                          <a:effectLst/>
                          <a:latin typeface="Arial Narrow" pitchFamily="34" charset="0"/>
                        </a:rPr>
                        <a:t>exec 2021/exec 2020</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ctr">
                        <a:lnSpc>
                          <a:spcPct val="115000"/>
                        </a:lnSpc>
                        <a:spcBef>
                          <a:spcPts val="0"/>
                        </a:spcBef>
                        <a:spcAft>
                          <a:spcPts val="0"/>
                        </a:spcAft>
                      </a:pPr>
                      <a:r>
                        <a:rPr lang="ro-RO" sz="1200">
                          <a:effectLst/>
                          <a:latin typeface="Arial Narrow" pitchFamily="34" charset="0"/>
                        </a:rPr>
                        <a:t>exec 2021/bug 2021%</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extLst>
                  <a:ext uri="{0D108BD9-81ED-4DB2-BD59-A6C34878D82A}">
                    <a16:rowId xmlns:a16="http://schemas.microsoft.com/office/drawing/2014/main" val="747051763"/>
                  </a:ext>
                </a:extLst>
              </a:tr>
              <a:tr h="143595">
                <a:tc>
                  <a:txBody>
                    <a:bodyPr/>
                    <a:lstStyle/>
                    <a:p>
                      <a:pPr marL="0" marR="0">
                        <a:lnSpc>
                          <a:spcPct val="115000"/>
                        </a:lnSpc>
                        <a:spcBef>
                          <a:spcPts val="0"/>
                        </a:spcBef>
                        <a:spcAft>
                          <a:spcPts val="0"/>
                        </a:spcAft>
                      </a:pPr>
                      <a:r>
                        <a:rPr lang="ro-RO" sz="1200" dirty="0">
                          <a:effectLst/>
                          <a:latin typeface="Arial Narrow" pitchFamily="34" charset="0"/>
                        </a:rPr>
                        <a:t>Institutii publice</a:t>
                      </a:r>
                      <a:endParaRPr lang="ro-RO" sz="1200" dirty="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dirty="0">
                          <a:effectLst/>
                          <a:latin typeface="Arial Narrow" pitchFamily="34" charset="0"/>
                        </a:rPr>
                        <a:t>69.224.334</a:t>
                      </a:r>
                      <a:endParaRPr lang="ro-RO" sz="1200" dirty="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dirty="0">
                          <a:effectLst/>
                          <a:latin typeface="Arial Narrow" pitchFamily="34" charset="0"/>
                        </a:rPr>
                        <a:t>76.021.623</a:t>
                      </a:r>
                      <a:endParaRPr lang="ro-RO" sz="1200" dirty="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dirty="0">
                          <a:effectLst/>
                          <a:latin typeface="Arial Narrow" pitchFamily="34" charset="0"/>
                        </a:rPr>
                        <a:t>78.940.130</a:t>
                      </a:r>
                      <a:endParaRPr lang="ro-RO" sz="1200" dirty="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dirty="0">
                          <a:effectLst/>
                          <a:latin typeface="Arial Narrow" pitchFamily="34" charset="0"/>
                        </a:rPr>
                        <a:t>89.930.450</a:t>
                      </a:r>
                      <a:endParaRPr lang="ro-RO" sz="1200" dirty="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83.276.050</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77.986.811</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-1%</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94%</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extLst>
                  <a:ext uri="{0D108BD9-81ED-4DB2-BD59-A6C34878D82A}">
                    <a16:rowId xmlns:a16="http://schemas.microsoft.com/office/drawing/2014/main" val="642839554"/>
                  </a:ext>
                </a:extLst>
              </a:tr>
              <a:tr h="143595">
                <a:tc>
                  <a:txBody>
                    <a:bodyPr/>
                    <a:lstStyle/>
                    <a:p>
                      <a:pPr marL="0" marR="0">
                        <a:lnSpc>
                          <a:spcPct val="115000"/>
                        </a:lnSpc>
                        <a:spcBef>
                          <a:spcPts val="0"/>
                        </a:spcBef>
                        <a:spcAft>
                          <a:spcPts val="0"/>
                        </a:spcAft>
                      </a:pPr>
                      <a:r>
                        <a:rPr lang="ro-RO" sz="1200">
                          <a:effectLst/>
                          <a:latin typeface="Arial Narrow" pitchFamily="34" charset="0"/>
                        </a:rPr>
                        <a:t>Invatamant</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22.435.746</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25.010.160</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dirty="0">
                          <a:effectLst/>
                          <a:latin typeface="Arial Narrow" pitchFamily="34" charset="0"/>
                        </a:rPr>
                        <a:t>32.203.477</a:t>
                      </a:r>
                      <a:endParaRPr lang="ro-RO" sz="1200" dirty="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dirty="0">
                          <a:effectLst/>
                          <a:latin typeface="Arial Narrow" pitchFamily="34" charset="0"/>
                        </a:rPr>
                        <a:t>47.869.720</a:t>
                      </a:r>
                      <a:endParaRPr lang="ro-RO" sz="1200" dirty="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dirty="0">
                          <a:effectLst/>
                          <a:latin typeface="Arial Narrow" pitchFamily="34" charset="0"/>
                        </a:rPr>
                        <a:t>49.544.060</a:t>
                      </a:r>
                      <a:endParaRPr lang="ro-RO" sz="1200" dirty="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44.020.823</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37%</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89%</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extLst>
                  <a:ext uri="{0D108BD9-81ED-4DB2-BD59-A6C34878D82A}">
                    <a16:rowId xmlns:a16="http://schemas.microsoft.com/office/drawing/2014/main" val="4089897733"/>
                  </a:ext>
                </a:extLst>
              </a:tr>
              <a:tr h="143595">
                <a:tc>
                  <a:txBody>
                    <a:bodyPr/>
                    <a:lstStyle/>
                    <a:p>
                      <a:pPr marL="0" marR="0">
                        <a:lnSpc>
                          <a:spcPct val="115000"/>
                        </a:lnSpc>
                        <a:spcBef>
                          <a:spcPts val="0"/>
                        </a:spcBef>
                        <a:spcAft>
                          <a:spcPts val="0"/>
                        </a:spcAft>
                      </a:pPr>
                      <a:r>
                        <a:rPr lang="ro-RO" sz="1200">
                          <a:effectLst/>
                          <a:latin typeface="Arial Narrow" pitchFamily="34" charset="0"/>
                        </a:rPr>
                        <a:t>Sanatate</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5.741.151</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6.864.282</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6.995.345</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dirty="0">
                          <a:effectLst/>
                          <a:latin typeface="Arial Narrow" pitchFamily="34" charset="0"/>
                        </a:rPr>
                        <a:t>12.477.000</a:t>
                      </a:r>
                      <a:endParaRPr lang="ro-RO" sz="1200" dirty="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dirty="0">
                          <a:effectLst/>
                          <a:latin typeface="Arial Narrow" pitchFamily="34" charset="0"/>
                        </a:rPr>
                        <a:t>7.614.000</a:t>
                      </a:r>
                      <a:endParaRPr lang="ro-RO" sz="1200" dirty="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6.505.613</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-7%</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85%</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extLst>
                  <a:ext uri="{0D108BD9-81ED-4DB2-BD59-A6C34878D82A}">
                    <a16:rowId xmlns:a16="http://schemas.microsoft.com/office/drawing/2014/main" val="1407710494"/>
                  </a:ext>
                </a:extLst>
              </a:tr>
              <a:tr h="143595">
                <a:tc>
                  <a:txBody>
                    <a:bodyPr/>
                    <a:lstStyle/>
                    <a:p>
                      <a:pPr marL="0" marR="0">
                        <a:lnSpc>
                          <a:spcPct val="115000"/>
                        </a:lnSpc>
                        <a:spcBef>
                          <a:spcPts val="0"/>
                        </a:spcBef>
                        <a:spcAft>
                          <a:spcPts val="0"/>
                        </a:spcAft>
                      </a:pPr>
                      <a:r>
                        <a:rPr lang="ro-RO" sz="1200">
                          <a:effectLst/>
                          <a:latin typeface="Arial Narrow" pitchFamily="34" charset="0"/>
                        </a:rPr>
                        <a:t>Sport+cultura</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12.038.072</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12.199.255</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8.505.448</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dirty="0">
                          <a:effectLst/>
                          <a:latin typeface="Arial Narrow" pitchFamily="34" charset="0"/>
                        </a:rPr>
                        <a:t>10.729.190</a:t>
                      </a:r>
                      <a:endParaRPr lang="ro-RO" sz="1200" dirty="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dirty="0">
                          <a:effectLst/>
                          <a:latin typeface="Arial Narrow" pitchFamily="34" charset="0"/>
                        </a:rPr>
                        <a:t>11.827.480</a:t>
                      </a:r>
                      <a:endParaRPr lang="ro-RO" sz="1200" dirty="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dirty="0">
                          <a:effectLst/>
                          <a:latin typeface="Arial Narrow" pitchFamily="34" charset="0"/>
                        </a:rPr>
                        <a:t>10.719.665</a:t>
                      </a:r>
                      <a:endParaRPr lang="ro-RO" sz="1200" dirty="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26%</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91%</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extLst>
                  <a:ext uri="{0D108BD9-81ED-4DB2-BD59-A6C34878D82A}">
                    <a16:rowId xmlns:a16="http://schemas.microsoft.com/office/drawing/2014/main" val="597542762"/>
                  </a:ext>
                </a:extLst>
              </a:tr>
              <a:tr h="142951">
                <a:tc>
                  <a:txBody>
                    <a:bodyPr/>
                    <a:lstStyle/>
                    <a:p>
                      <a:pPr marL="0" marR="0">
                        <a:lnSpc>
                          <a:spcPct val="115000"/>
                        </a:lnSpc>
                        <a:spcBef>
                          <a:spcPts val="0"/>
                        </a:spcBef>
                        <a:spcAft>
                          <a:spcPts val="0"/>
                        </a:spcAft>
                      </a:pPr>
                      <a:r>
                        <a:rPr lang="ro-RO" sz="1200" dirty="0">
                          <a:effectLst/>
                          <a:latin typeface="Arial Narrow" pitchFamily="34" charset="0"/>
                        </a:rPr>
                        <a:t>Fin ONG-uri, etc</a:t>
                      </a:r>
                      <a:endParaRPr lang="ro-RO" sz="1200" dirty="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682.000</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1.962.757</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460.487</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dirty="0">
                          <a:effectLst/>
                          <a:latin typeface="Arial Narrow" pitchFamily="34" charset="0"/>
                        </a:rPr>
                        <a:t>715.450</a:t>
                      </a:r>
                      <a:endParaRPr lang="ro-RO" sz="1200" dirty="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dirty="0">
                          <a:effectLst/>
                          <a:latin typeface="Arial Narrow" pitchFamily="34" charset="0"/>
                        </a:rPr>
                        <a:t>715.450</a:t>
                      </a:r>
                      <a:endParaRPr lang="ro-RO" sz="1200" dirty="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dirty="0">
                          <a:effectLst/>
                          <a:latin typeface="Arial Narrow" pitchFamily="34" charset="0"/>
                        </a:rPr>
                        <a:t>477.924</a:t>
                      </a:r>
                      <a:endParaRPr lang="ro-RO" sz="1200" dirty="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4%</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67%</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extLst>
                  <a:ext uri="{0D108BD9-81ED-4DB2-BD59-A6C34878D82A}">
                    <a16:rowId xmlns:a16="http://schemas.microsoft.com/office/drawing/2014/main" val="2439640826"/>
                  </a:ext>
                </a:extLst>
              </a:tr>
              <a:tr h="248673">
                <a:tc>
                  <a:txBody>
                    <a:bodyPr/>
                    <a:lstStyle/>
                    <a:p>
                      <a:pPr marL="0" marR="0">
                        <a:lnSpc>
                          <a:spcPct val="115000"/>
                        </a:lnSpc>
                        <a:spcBef>
                          <a:spcPts val="0"/>
                        </a:spcBef>
                        <a:spcAft>
                          <a:spcPts val="0"/>
                        </a:spcAft>
                      </a:pPr>
                      <a:r>
                        <a:rPr lang="ro-RO" sz="1200" dirty="0">
                          <a:effectLst/>
                          <a:latin typeface="Arial Narrow" pitchFamily="34" charset="0"/>
                        </a:rPr>
                        <a:t>Servicii publice</a:t>
                      </a:r>
                      <a:endParaRPr lang="ro-RO" sz="1200" dirty="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76.071.104</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92.626.926</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102.489.279</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116.277.250</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dirty="0">
                          <a:effectLst/>
                          <a:latin typeface="Arial Narrow" pitchFamily="34" charset="0"/>
                        </a:rPr>
                        <a:t>127.425.640</a:t>
                      </a:r>
                      <a:endParaRPr lang="ro-RO" sz="1200" dirty="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dirty="0">
                          <a:effectLst/>
                          <a:latin typeface="Arial Narrow" pitchFamily="34" charset="0"/>
                        </a:rPr>
                        <a:t>117.306.267</a:t>
                      </a:r>
                      <a:endParaRPr lang="ro-RO" sz="1200" dirty="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14%</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92%</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extLst>
                  <a:ext uri="{0D108BD9-81ED-4DB2-BD59-A6C34878D82A}">
                    <a16:rowId xmlns:a16="http://schemas.microsoft.com/office/drawing/2014/main" val="600774924"/>
                  </a:ext>
                </a:extLst>
              </a:tr>
              <a:tr h="248673">
                <a:tc>
                  <a:txBody>
                    <a:bodyPr/>
                    <a:lstStyle/>
                    <a:p>
                      <a:pPr marL="0" marR="0">
                        <a:lnSpc>
                          <a:spcPct val="115000"/>
                        </a:lnSpc>
                        <a:spcBef>
                          <a:spcPts val="0"/>
                        </a:spcBef>
                        <a:spcAft>
                          <a:spcPts val="0"/>
                        </a:spcAft>
                      </a:pPr>
                      <a:r>
                        <a:rPr lang="ro-RO" sz="1200" dirty="0">
                          <a:effectLst/>
                          <a:latin typeface="Arial Narrow" pitchFamily="34" charset="0"/>
                        </a:rPr>
                        <a:t>Asistenta sociala</a:t>
                      </a:r>
                      <a:endParaRPr lang="ro-RO" sz="1200" dirty="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57.678.465</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73.845.952</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78.310.096</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64.576.920</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dirty="0">
                          <a:effectLst/>
                          <a:latin typeface="Arial Narrow" pitchFamily="34" charset="0"/>
                        </a:rPr>
                        <a:t>108.994.980</a:t>
                      </a:r>
                      <a:endParaRPr lang="ro-RO" sz="1200" dirty="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dirty="0">
                          <a:effectLst/>
                          <a:latin typeface="Arial Narrow" pitchFamily="34" charset="0"/>
                        </a:rPr>
                        <a:t>108.561.797</a:t>
                      </a:r>
                      <a:endParaRPr lang="ro-RO" sz="1200" dirty="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dirty="0">
                          <a:effectLst/>
                          <a:latin typeface="Arial Narrow" pitchFamily="34" charset="0"/>
                        </a:rPr>
                        <a:t>39%</a:t>
                      </a:r>
                      <a:endParaRPr lang="ro-RO" sz="1200" dirty="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100%</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extLst>
                  <a:ext uri="{0D108BD9-81ED-4DB2-BD59-A6C34878D82A}">
                    <a16:rowId xmlns:a16="http://schemas.microsoft.com/office/drawing/2014/main" val="917670213"/>
                  </a:ext>
                </a:extLst>
              </a:tr>
              <a:tr h="143595">
                <a:tc>
                  <a:txBody>
                    <a:bodyPr/>
                    <a:lstStyle/>
                    <a:p>
                      <a:pPr marL="0" marR="0">
                        <a:lnSpc>
                          <a:spcPct val="115000"/>
                        </a:lnSpc>
                        <a:spcBef>
                          <a:spcPts val="0"/>
                        </a:spcBef>
                        <a:spcAft>
                          <a:spcPts val="0"/>
                        </a:spcAft>
                      </a:pPr>
                      <a:r>
                        <a:rPr lang="ro-RO" sz="1200">
                          <a:effectLst/>
                          <a:latin typeface="Arial Narrow" pitchFamily="34" charset="0"/>
                        </a:rPr>
                        <a:t>Datoria publica</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30.670.719</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48.441.193</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44.027.405</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57.796.280</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66.718.850</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dirty="0">
                          <a:effectLst/>
                          <a:latin typeface="Arial Narrow" pitchFamily="34" charset="0"/>
                        </a:rPr>
                        <a:t>60.577.149</a:t>
                      </a:r>
                      <a:endParaRPr lang="ro-RO" sz="1200" dirty="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dirty="0">
                          <a:effectLst/>
                          <a:latin typeface="Arial Narrow" pitchFamily="34" charset="0"/>
                        </a:rPr>
                        <a:t>38%</a:t>
                      </a:r>
                      <a:endParaRPr lang="ro-RO" sz="1200" dirty="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91%</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extLst>
                  <a:ext uri="{0D108BD9-81ED-4DB2-BD59-A6C34878D82A}">
                    <a16:rowId xmlns:a16="http://schemas.microsoft.com/office/drawing/2014/main" val="3770073386"/>
                  </a:ext>
                </a:extLst>
              </a:tr>
              <a:tr h="143595">
                <a:tc>
                  <a:txBody>
                    <a:bodyPr/>
                    <a:lstStyle/>
                    <a:p>
                      <a:pPr marL="0" marR="0">
                        <a:lnSpc>
                          <a:spcPct val="115000"/>
                        </a:lnSpc>
                        <a:spcBef>
                          <a:spcPts val="0"/>
                        </a:spcBef>
                        <a:spcAft>
                          <a:spcPts val="0"/>
                        </a:spcAft>
                      </a:pPr>
                      <a:r>
                        <a:rPr lang="ro-RO" sz="1200">
                          <a:effectLst/>
                          <a:latin typeface="Arial Narrow" pitchFamily="34" charset="0"/>
                        </a:rPr>
                        <a:t>Fd garantare</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615.241</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1.257.608</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506.945</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950.000</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1.178.000</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1.177.500</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dirty="0">
                          <a:effectLst/>
                          <a:latin typeface="Arial Narrow" pitchFamily="34" charset="0"/>
                        </a:rPr>
                        <a:t>132%</a:t>
                      </a:r>
                      <a:endParaRPr lang="ro-RO" sz="1200" dirty="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dirty="0">
                          <a:effectLst/>
                          <a:latin typeface="Arial Narrow" pitchFamily="34" charset="0"/>
                        </a:rPr>
                        <a:t>100%</a:t>
                      </a:r>
                      <a:endParaRPr lang="ro-RO" sz="1200" dirty="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extLst>
                  <a:ext uri="{0D108BD9-81ED-4DB2-BD59-A6C34878D82A}">
                    <a16:rowId xmlns:a16="http://schemas.microsoft.com/office/drawing/2014/main" val="329721283"/>
                  </a:ext>
                </a:extLst>
              </a:tr>
              <a:tr h="143595">
                <a:tc>
                  <a:txBody>
                    <a:bodyPr/>
                    <a:lstStyle/>
                    <a:p>
                      <a:pPr marL="0" marR="0">
                        <a:lnSpc>
                          <a:spcPct val="115000"/>
                        </a:lnSpc>
                        <a:spcBef>
                          <a:spcPts val="0"/>
                        </a:spcBef>
                        <a:spcAft>
                          <a:spcPts val="0"/>
                        </a:spcAft>
                      </a:pPr>
                      <a:r>
                        <a:rPr lang="ro-RO" sz="1200">
                          <a:effectLst/>
                          <a:latin typeface="Arial Narrow" pitchFamily="34" charset="0"/>
                        </a:rPr>
                        <a:t>Altele</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-7.580.843</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10.760.899</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480.422</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-5.517.470</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-4.963.940</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1.230.352</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156%</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dirty="0">
                          <a:effectLst/>
                          <a:latin typeface="Arial Narrow" pitchFamily="34" charset="0"/>
                        </a:rPr>
                        <a:t>-25%</a:t>
                      </a:r>
                      <a:endParaRPr lang="ro-RO" sz="1200" dirty="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extLst>
                  <a:ext uri="{0D108BD9-81ED-4DB2-BD59-A6C34878D82A}">
                    <a16:rowId xmlns:a16="http://schemas.microsoft.com/office/drawing/2014/main" val="3703158778"/>
                  </a:ext>
                </a:extLst>
              </a:tr>
              <a:tr h="248673">
                <a:tc>
                  <a:txBody>
                    <a:bodyPr/>
                    <a:lstStyle/>
                    <a:p>
                      <a:pPr marL="0" marR="0">
                        <a:lnSpc>
                          <a:spcPct val="115000"/>
                        </a:lnSpc>
                        <a:spcBef>
                          <a:spcPts val="0"/>
                        </a:spcBef>
                        <a:spcAft>
                          <a:spcPts val="0"/>
                        </a:spcAft>
                      </a:pPr>
                      <a:r>
                        <a:rPr lang="ro-RO" sz="1200">
                          <a:effectLst/>
                          <a:latin typeface="Arial Narrow" pitchFamily="34" charset="0"/>
                        </a:rPr>
                        <a:t>TOTAL</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267.575.989</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348.990.655</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352.919.034</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395.804.790</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452.330.570</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428.563.901</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a:effectLst/>
                          <a:latin typeface="Arial Narrow" pitchFamily="34" charset="0"/>
                        </a:rPr>
                        <a:t>21%</a:t>
                      </a:r>
                      <a:endParaRPr lang="ro-RO" sz="120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tc>
                  <a:txBody>
                    <a:bodyPr/>
                    <a:lstStyle/>
                    <a:p>
                      <a:pPr marL="0" marR="0" algn="r">
                        <a:lnSpc>
                          <a:spcPct val="115000"/>
                        </a:lnSpc>
                        <a:spcBef>
                          <a:spcPts val="0"/>
                        </a:spcBef>
                        <a:spcAft>
                          <a:spcPts val="0"/>
                        </a:spcAft>
                      </a:pPr>
                      <a:r>
                        <a:rPr lang="ro-RO" sz="1200" dirty="0">
                          <a:effectLst/>
                          <a:latin typeface="Arial Narrow" pitchFamily="34" charset="0"/>
                        </a:rPr>
                        <a:t>95%</a:t>
                      </a:r>
                      <a:endParaRPr lang="ro-RO" sz="1200" dirty="0">
                        <a:effectLst/>
                        <a:latin typeface="Arial Narrow" pitchFamily="34" charset="0"/>
                        <a:ea typeface="Times New Roman" panose="02020603050405020304" pitchFamily="18" charset="0"/>
                        <a:cs typeface="Times New Roman" panose="02020603050405020304" pitchFamily="18" charset="0"/>
                      </a:endParaRPr>
                    </a:p>
                  </a:txBody>
                  <a:tcPr marL="67199" marR="67199" marT="0" marB="0" anchor="ctr"/>
                </a:tc>
                <a:extLst>
                  <a:ext uri="{0D108BD9-81ED-4DB2-BD59-A6C34878D82A}">
                    <a16:rowId xmlns:a16="http://schemas.microsoft.com/office/drawing/2014/main" val="2001281037"/>
                  </a:ext>
                </a:extLst>
              </a:tr>
            </a:tbl>
          </a:graphicData>
        </a:graphic>
      </p:graphicFrame>
      <p:graphicFrame>
        <p:nvGraphicFramePr>
          <p:cNvPr id="7" name="Chart 6"/>
          <p:cNvGraphicFramePr/>
          <p:nvPr>
            <p:extLst>
              <p:ext uri="{D42A27DB-BD31-4B8C-83A1-F6EECF244321}">
                <p14:modId xmlns:p14="http://schemas.microsoft.com/office/powerpoint/2010/main" val="1819715483"/>
              </p:ext>
            </p:extLst>
          </p:nvPr>
        </p:nvGraphicFramePr>
        <p:xfrm>
          <a:off x="1475656" y="4221088"/>
          <a:ext cx="6200775" cy="254317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299727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2"/>
          </a:solidFill>
        </p:spPr>
        <p:txBody>
          <a:bodyPr/>
          <a:lstStyle/>
          <a:p>
            <a:r>
              <a:rPr lang="ro-RO" sz="3600" dirty="0">
                <a:solidFill>
                  <a:schemeClr val="bg1"/>
                </a:solidFill>
              </a:rPr>
              <a:t>Subcategorii</a:t>
            </a:r>
            <a:r>
              <a:rPr lang="ro-RO" dirty="0"/>
              <a:t> </a:t>
            </a:r>
            <a:r>
              <a:rPr lang="ro-RO" dirty="0">
                <a:solidFill>
                  <a:schemeClr val="bg1"/>
                </a:solidFill>
              </a:rPr>
              <a:t>servicii publice</a:t>
            </a:r>
          </a:p>
        </p:txBody>
      </p:sp>
      <p:sp>
        <p:nvSpPr>
          <p:cNvPr id="3" name="Content Placeholder 2"/>
          <p:cNvSpPr>
            <a:spLocks noGrp="1"/>
          </p:cNvSpPr>
          <p:nvPr>
            <p:ph idx="1"/>
          </p:nvPr>
        </p:nvSpPr>
        <p:spPr>
          <a:xfrm>
            <a:off x="457200" y="1340768"/>
            <a:ext cx="8229600" cy="720081"/>
          </a:xfrm>
        </p:spPr>
        <p:txBody>
          <a:bodyPr/>
          <a:lstStyle/>
          <a:p>
            <a:r>
              <a:rPr lang="ro-RO" dirty="0"/>
              <a:t>Seviciile publice pe activitati:</a:t>
            </a:r>
          </a:p>
        </p:txBody>
      </p:sp>
      <p:sp>
        <p:nvSpPr>
          <p:cNvPr id="6" name="Rectangle 1"/>
          <p:cNvSpPr>
            <a:spLocks noChangeArrowheads="1"/>
          </p:cNvSpPr>
          <p:nvPr/>
        </p:nvSpPr>
        <p:spPr bwMode="auto">
          <a:xfrm>
            <a:off x="-2273095" y="0"/>
            <a:ext cx="12972309"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o-RO"/>
          </a:p>
        </p:txBody>
      </p:sp>
      <p:graphicFrame>
        <p:nvGraphicFramePr>
          <p:cNvPr id="7" name="Content Placeholder 6"/>
          <p:cNvGraphicFramePr>
            <a:graphicFrameLocks noGrp="1"/>
          </p:cNvGraphicFramePr>
          <p:nvPr>
            <p:ph idx="10"/>
            <p:extLst>
              <p:ext uri="{D42A27DB-BD31-4B8C-83A1-F6EECF244321}">
                <p14:modId xmlns:p14="http://schemas.microsoft.com/office/powerpoint/2010/main" val="3587874349"/>
              </p:ext>
            </p:extLst>
          </p:nvPr>
        </p:nvGraphicFramePr>
        <p:xfrm>
          <a:off x="323531" y="1988838"/>
          <a:ext cx="8568948" cy="4138765"/>
        </p:xfrm>
        <a:graphic>
          <a:graphicData uri="http://schemas.openxmlformats.org/drawingml/2006/table">
            <a:tbl>
              <a:tblPr firstRow="1" firstCol="1" bandRow="1">
                <a:tableStyleId>{5C22544A-7EE6-4342-B048-85BDC9FD1C3A}</a:tableStyleId>
              </a:tblPr>
              <a:tblGrid>
                <a:gridCol w="890879">
                  <a:extLst>
                    <a:ext uri="{9D8B030D-6E8A-4147-A177-3AD203B41FA5}">
                      <a16:colId xmlns:a16="http://schemas.microsoft.com/office/drawing/2014/main" val="20000"/>
                    </a:ext>
                  </a:extLst>
                </a:gridCol>
                <a:gridCol w="813524">
                  <a:extLst>
                    <a:ext uri="{9D8B030D-6E8A-4147-A177-3AD203B41FA5}">
                      <a16:colId xmlns:a16="http://schemas.microsoft.com/office/drawing/2014/main" val="20001"/>
                    </a:ext>
                  </a:extLst>
                </a:gridCol>
                <a:gridCol w="813524">
                  <a:extLst>
                    <a:ext uri="{9D8B030D-6E8A-4147-A177-3AD203B41FA5}">
                      <a16:colId xmlns:a16="http://schemas.microsoft.com/office/drawing/2014/main" val="20002"/>
                    </a:ext>
                  </a:extLst>
                </a:gridCol>
                <a:gridCol w="813524">
                  <a:extLst>
                    <a:ext uri="{9D8B030D-6E8A-4147-A177-3AD203B41FA5}">
                      <a16:colId xmlns:a16="http://schemas.microsoft.com/office/drawing/2014/main" val="20003"/>
                    </a:ext>
                  </a:extLst>
                </a:gridCol>
                <a:gridCol w="845010">
                  <a:extLst>
                    <a:ext uri="{9D8B030D-6E8A-4147-A177-3AD203B41FA5}">
                      <a16:colId xmlns:a16="http://schemas.microsoft.com/office/drawing/2014/main" val="20004"/>
                    </a:ext>
                  </a:extLst>
                </a:gridCol>
                <a:gridCol w="1068858">
                  <a:extLst>
                    <a:ext uri="{9D8B030D-6E8A-4147-A177-3AD203B41FA5}">
                      <a16:colId xmlns:a16="http://schemas.microsoft.com/office/drawing/2014/main" val="20005"/>
                    </a:ext>
                  </a:extLst>
                </a:gridCol>
                <a:gridCol w="1019374">
                  <a:extLst>
                    <a:ext uri="{9D8B030D-6E8A-4147-A177-3AD203B41FA5}">
                      <a16:colId xmlns:a16="http://schemas.microsoft.com/office/drawing/2014/main" val="20006"/>
                    </a:ext>
                  </a:extLst>
                </a:gridCol>
                <a:gridCol w="864096">
                  <a:extLst>
                    <a:ext uri="{9D8B030D-6E8A-4147-A177-3AD203B41FA5}">
                      <a16:colId xmlns:a16="http://schemas.microsoft.com/office/drawing/2014/main" val="20007"/>
                    </a:ext>
                  </a:extLst>
                </a:gridCol>
                <a:gridCol w="648072">
                  <a:extLst>
                    <a:ext uri="{9D8B030D-6E8A-4147-A177-3AD203B41FA5}">
                      <a16:colId xmlns:a16="http://schemas.microsoft.com/office/drawing/2014/main" val="20008"/>
                    </a:ext>
                  </a:extLst>
                </a:gridCol>
                <a:gridCol w="792087">
                  <a:extLst>
                    <a:ext uri="{9D8B030D-6E8A-4147-A177-3AD203B41FA5}">
                      <a16:colId xmlns:a16="http://schemas.microsoft.com/office/drawing/2014/main" val="20009"/>
                    </a:ext>
                  </a:extLst>
                </a:gridCol>
              </a:tblGrid>
              <a:tr h="648078">
                <a:tc>
                  <a:txBody>
                    <a:bodyPr/>
                    <a:lstStyle/>
                    <a:p>
                      <a:pPr algn="ctr">
                        <a:lnSpc>
                          <a:spcPct val="115000"/>
                        </a:lnSpc>
                        <a:spcAft>
                          <a:spcPts val="0"/>
                        </a:spcAft>
                      </a:pPr>
                      <a:r>
                        <a:rPr lang="ro-RO" sz="1100" dirty="0">
                          <a:effectLst/>
                          <a:latin typeface="Arial Narrow" pitchFamily="34" charset="0"/>
                        </a:rPr>
                        <a:t>Specificatie</a:t>
                      </a:r>
                      <a:endParaRPr lang="en-US" sz="1100" dirty="0">
                        <a:effectLst/>
                        <a:latin typeface="Arial Narrow" pitchFamily="34" charset="0"/>
                        <a:ea typeface="Times New Roman"/>
                        <a:cs typeface="Times New Roman"/>
                      </a:endParaRPr>
                    </a:p>
                  </a:txBody>
                  <a:tcPr marL="68580" marR="68580" marT="0" marB="0" anchor="ctr"/>
                </a:tc>
                <a:tc>
                  <a:txBody>
                    <a:bodyPr/>
                    <a:lstStyle/>
                    <a:p>
                      <a:pPr algn="ctr">
                        <a:lnSpc>
                          <a:spcPct val="115000"/>
                        </a:lnSpc>
                        <a:spcAft>
                          <a:spcPts val="0"/>
                        </a:spcAft>
                      </a:pPr>
                      <a:r>
                        <a:rPr lang="ro-RO" sz="1100" dirty="0">
                          <a:effectLst/>
                          <a:latin typeface="Arial Narrow" pitchFamily="34" charset="0"/>
                        </a:rPr>
                        <a:t>buget 2018</a:t>
                      </a:r>
                      <a:endParaRPr lang="en-US" sz="1100" dirty="0">
                        <a:effectLst/>
                        <a:latin typeface="Arial Narrow" pitchFamily="34" charset="0"/>
                        <a:ea typeface="Times New Roman"/>
                        <a:cs typeface="Times New Roman"/>
                      </a:endParaRPr>
                    </a:p>
                  </a:txBody>
                  <a:tcPr marL="68580" marR="68580" marT="0" marB="0" anchor="ctr"/>
                </a:tc>
                <a:tc>
                  <a:txBody>
                    <a:bodyPr/>
                    <a:lstStyle/>
                    <a:p>
                      <a:pPr algn="ctr">
                        <a:lnSpc>
                          <a:spcPct val="115000"/>
                        </a:lnSpc>
                        <a:spcAft>
                          <a:spcPts val="0"/>
                        </a:spcAft>
                      </a:pPr>
                      <a:r>
                        <a:rPr lang="ro-RO" sz="1100">
                          <a:effectLst/>
                          <a:latin typeface="Arial Narrow" pitchFamily="34" charset="0"/>
                        </a:rPr>
                        <a:t>exec 2018</a:t>
                      </a:r>
                      <a:endParaRPr lang="en-US" sz="1100">
                        <a:effectLst/>
                        <a:latin typeface="Arial Narrow" pitchFamily="34" charset="0"/>
                        <a:ea typeface="Times New Roman"/>
                        <a:cs typeface="Times New Roman"/>
                      </a:endParaRPr>
                    </a:p>
                  </a:txBody>
                  <a:tcPr marL="68580" marR="68580" marT="0" marB="0" anchor="ctr"/>
                </a:tc>
                <a:tc>
                  <a:txBody>
                    <a:bodyPr/>
                    <a:lstStyle/>
                    <a:p>
                      <a:pPr algn="ctr">
                        <a:lnSpc>
                          <a:spcPct val="115000"/>
                        </a:lnSpc>
                        <a:spcAft>
                          <a:spcPts val="0"/>
                        </a:spcAft>
                      </a:pPr>
                      <a:r>
                        <a:rPr lang="ro-RO" sz="1100">
                          <a:effectLst/>
                          <a:latin typeface="Arial Narrow" pitchFamily="34" charset="0"/>
                        </a:rPr>
                        <a:t>exec. 2019</a:t>
                      </a:r>
                      <a:endParaRPr lang="en-US" sz="1100">
                        <a:effectLst/>
                        <a:latin typeface="Arial Narrow" pitchFamily="34" charset="0"/>
                        <a:ea typeface="Times New Roman"/>
                        <a:cs typeface="Times New Roman"/>
                      </a:endParaRPr>
                    </a:p>
                  </a:txBody>
                  <a:tcPr marL="68580" marR="68580" marT="0" marB="0" anchor="ctr"/>
                </a:tc>
                <a:tc>
                  <a:txBody>
                    <a:bodyPr/>
                    <a:lstStyle/>
                    <a:p>
                      <a:pPr algn="ctr">
                        <a:lnSpc>
                          <a:spcPct val="115000"/>
                        </a:lnSpc>
                        <a:spcAft>
                          <a:spcPts val="0"/>
                        </a:spcAft>
                      </a:pPr>
                      <a:r>
                        <a:rPr lang="ro-RO" sz="1100">
                          <a:effectLst/>
                          <a:latin typeface="Arial Narrow" pitchFamily="34" charset="0"/>
                        </a:rPr>
                        <a:t>exec 2020</a:t>
                      </a:r>
                      <a:endParaRPr lang="en-US" sz="1100">
                        <a:effectLst/>
                        <a:latin typeface="Arial Narrow" pitchFamily="34" charset="0"/>
                        <a:ea typeface="Times New Roman"/>
                        <a:cs typeface="Times New Roman"/>
                      </a:endParaRPr>
                    </a:p>
                  </a:txBody>
                  <a:tcPr marL="68580" marR="68580" marT="0" marB="0" anchor="ctr"/>
                </a:tc>
                <a:tc>
                  <a:txBody>
                    <a:bodyPr/>
                    <a:lstStyle/>
                    <a:p>
                      <a:pPr algn="ctr">
                        <a:lnSpc>
                          <a:spcPct val="115000"/>
                        </a:lnSpc>
                        <a:spcAft>
                          <a:spcPts val="0"/>
                        </a:spcAft>
                      </a:pPr>
                      <a:r>
                        <a:rPr lang="ro-RO" sz="1100" dirty="0">
                          <a:effectLst/>
                          <a:latin typeface="Arial Narrow" pitchFamily="34" charset="0"/>
                        </a:rPr>
                        <a:t>buget initial 21</a:t>
                      </a:r>
                      <a:endParaRPr lang="en-US" sz="1100" dirty="0">
                        <a:effectLst/>
                        <a:latin typeface="Arial Narrow" pitchFamily="34" charset="0"/>
                        <a:ea typeface="Times New Roman"/>
                        <a:cs typeface="Times New Roman"/>
                      </a:endParaRPr>
                    </a:p>
                  </a:txBody>
                  <a:tcPr marL="68580" marR="68580" marT="0" marB="0" anchor="ctr"/>
                </a:tc>
                <a:tc>
                  <a:txBody>
                    <a:bodyPr/>
                    <a:lstStyle/>
                    <a:p>
                      <a:pPr algn="ctr">
                        <a:lnSpc>
                          <a:spcPct val="115000"/>
                        </a:lnSpc>
                        <a:spcAft>
                          <a:spcPts val="0"/>
                        </a:spcAft>
                      </a:pPr>
                      <a:r>
                        <a:rPr lang="ro-RO" sz="1100" dirty="0">
                          <a:effectLst/>
                          <a:latin typeface="Arial Narrow" pitchFamily="34" charset="0"/>
                        </a:rPr>
                        <a:t>buget final  21</a:t>
                      </a:r>
                      <a:endParaRPr lang="en-US" sz="1100" dirty="0">
                        <a:effectLst/>
                        <a:latin typeface="Arial Narrow" pitchFamily="34" charset="0"/>
                        <a:ea typeface="Times New Roman"/>
                        <a:cs typeface="Times New Roman"/>
                      </a:endParaRPr>
                    </a:p>
                  </a:txBody>
                  <a:tcPr marL="68580" marR="68580" marT="0" marB="0" anchor="ctr"/>
                </a:tc>
                <a:tc>
                  <a:txBody>
                    <a:bodyPr/>
                    <a:lstStyle/>
                    <a:p>
                      <a:pPr algn="ctr">
                        <a:lnSpc>
                          <a:spcPct val="115000"/>
                        </a:lnSpc>
                        <a:spcAft>
                          <a:spcPts val="0"/>
                        </a:spcAft>
                      </a:pPr>
                      <a:r>
                        <a:rPr lang="ro-RO" sz="1100">
                          <a:effectLst/>
                          <a:latin typeface="Arial Narrow" pitchFamily="34" charset="0"/>
                        </a:rPr>
                        <a:t>exec 2021</a:t>
                      </a:r>
                      <a:endParaRPr lang="en-US" sz="1100">
                        <a:effectLst/>
                        <a:latin typeface="Arial Narrow" pitchFamily="34" charset="0"/>
                        <a:ea typeface="Times New Roman"/>
                        <a:cs typeface="Times New Roman"/>
                      </a:endParaRPr>
                    </a:p>
                  </a:txBody>
                  <a:tcPr marL="68580" marR="68580" marT="0" marB="0" anchor="ctr"/>
                </a:tc>
                <a:tc>
                  <a:txBody>
                    <a:bodyPr/>
                    <a:lstStyle/>
                    <a:p>
                      <a:pPr algn="ctr">
                        <a:lnSpc>
                          <a:spcPct val="115000"/>
                        </a:lnSpc>
                        <a:spcAft>
                          <a:spcPts val="0"/>
                        </a:spcAft>
                      </a:pPr>
                      <a:r>
                        <a:rPr lang="ro-RO" sz="1100" dirty="0">
                          <a:effectLst/>
                          <a:latin typeface="Arial Narrow" pitchFamily="34" charset="0"/>
                        </a:rPr>
                        <a:t>exec 21</a:t>
                      </a:r>
                      <a:endParaRPr lang="en-US" sz="1100" dirty="0">
                        <a:effectLst/>
                        <a:latin typeface="Arial Narrow" pitchFamily="34" charset="0"/>
                      </a:endParaRPr>
                    </a:p>
                    <a:p>
                      <a:pPr algn="ctr">
                        <a:lnSpc>
                          <a:spcPct val="115000"/>
                        </a:lnSpc>
                        <a:spcAft>
                          <a:spcPts val="0"/>
                        </a:spcAft>
                      </a:pPr>
                      <a:r>
                        <a:rPr lang="ro-RO" sz="1100" dirty="0">
                          <a:effectLst/>
                          <a:latin typeface="Arial Narrow" pitchFamily="34" charset="0"/>
                        </a:rPr>
                        <a:t>/20</a:t>
                      </a:r>
                      <a:endParaRPr lang="en-US" sz="1100" dirty="0">
                        <a:effectLst/>
                        <a:latin typeface="Arial Narrow" pitchFamily="34" charset="0"/>
                        <a:ea typeface="Times New Roman"/>
                        <a:cs typeface="Times New Roman"/>
                      </a:endParaRPr>
                    </a:p>
                  </a:txBody>
                  <a:tcPr marL="68580" marR="68580" marT="0" marB="0" anchor="ctr"/>
                </a:tc>
                <a:tc>
                  <a:txBody>
                    <a:bodyPr/>
                    <a:lstStyle/>
                    <a:p>
                      <a:pPr algn="ctr">
                        <a:lnSpc>
                          <a:spcPct val="115000"/>
                        </a:lnSpc>
                        <a:spcAft>
                          <a:spcPts val="0"/>
                        </a:spcAft>
                      </a:pPr>
                      <a:r>
                        <a:rPr lang="ro-RO" sz="1100" dirty="0">
                          <a:effectLst/>
                          <a:latin typeface="Arial Narrow" pitchFamily="34" charset="0"/>
                        </a:rPr>
                        <a:t>exec 2021/ bug 2021%</a:t>
                      </a:r>
                      <a:endParaRPr lang="en-US" sz="1100" dirty="0">
                        <a:effectLst/>
                        <a:latin typeface="Arial Narrow" pitchFamily="34" charset="0"/>
                        <a:ea typeface="Times New Roman"/>
                        <a:cs typeface="Times New Roman"/>
                      </a:endParaRPr>
                    </a:p>
                  </a:txBody>
                  <a:tcPr marL="68580" marR="68580" marT="0" marB="0" anchor="ctr"/>
                </a:tc>
                <a:extLst>
                  <a:ext uri="{0D108BD9-81ED-4DB2-BD59-A6C34878D82A}">
                    <a16:rowId xmlns:a16="http://schemas.microsoft.com/office/drawing/2014/main" val="10000"/>
                  </a:ext>
                </a:extLst>
              </a:tr>
              <a:tr h="317221">
                <a:tc>
                  <a:txBody>
                    <a:bodyPr/>
                    <a:lstStyle/>
                    <a:p>
                      <a:pPr>
                        <a:lnSpc>
                          <a:spcPct val="115000"/>
                        </a:lnSpc>
                        <a:spcAft>
                          <a:spcPts val="0"/>
                        </a:spcAft>
                      </a:pPr>
                      <a:r>
                        <a:rPr lang="ro-RO" sz="1100" dirty="0">
                          <a:effectLst/>
                          <a:latin typeface="Arial Narrow" pitchFamily="34" charset="0"/>
                        </a:rPr>
                        <a:t>Serv publice</a:t>
                      </a:r>
                      <a:endParaRPr lang="en-US" sz="1100"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b="1" dirty="0">
                          <a:effectLst/>
                          <a:latin typeface="Arial Narrow" pitchFamily="34" charset="0"/>
                        </a:rPr>
                        <a:t>81.461.480</a:t>
                      </a:r>
                      <a:endParaRPr lang="en-US" sz="1100" b="1"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b="1" dirty="0">
                          <a:effectLst/>
                          <a:latin typeface="Arial Narrow" pitchFamily="34" charset="0"/>
                        </a:rPr>
                        <a:t>76.071.104</a:t>
                      </a:r>
                      <a:endParaRPr lang="en-US" sz="1100" b="1"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b="1" dirty="0">
                          <a:effectLst/>
                          <a:latin typeface="Arial Narrow" pitchFamily="34" charset="0"/>
                        </a:rPr>
                        <a:t>92.626.926</a:t>
                      </a:r>
                      <a:endParaRPr lang="en-US" sz="1100" b="1"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b="1" dirty="0">
                          <a:effectLst/>
                          <a:latin typeface="Arial Narrow" pitchFamily="34" charset="0"/>
                        </a:rPr>
                        <a:t>102.489.279</a:t>
                      </a:r>
                      <a:endParaRPr lang="en-US" sz="1100" b="1"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b="1" dirty="0">
                          <a:effectLst/>
                          <a:latin typeface="Arial Narrow" pitchFamily="34" charset="0"/>
                        </a:rPr>
                        <a:t>116.277.250</a:t>
                      </a:r>
                      <a:endParaRPr lang="en-US" sz="1100" b="1"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b="1" dirty="0">
                          <a:effectLst/>
                          <a:latin typeface="Arial Narrow" pitchFamily="34" charset="0"/>
                        </a:rPr>
                        <a:t>127.425.640</a:t>
                      </a:r>
                      <a:endParaRPr lang="en-US" sz="1100" b="1"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b="1" dirty="0">
                          <a:effectLst/>
                          <a:latin typeface="Arial Narrow" pitchFamily="34" charset="0"/>
                        </a:rPr>
                        <a:t>117.306.267</a:t>
                      </a:r>
                      <a:endParaRPr lang="en-US" sz="1100" b="1"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b="1" dirty="0">
                          <a:effectLst/>
                          <a:latin typeface="Arial Narrow" pitchFamily="34" charset="0"/>
                        </a:rPr>
                        <a:t>14%</a:t>
                      </a:r>
                      <a:endParaRPr lang="en-US" sz="1100" b="1"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b="1" dirty="0">
                          <a:effectLst/>
                          <a:latin typeface="Arial Narrow" pitchFamily="34" charset="0"/>
                        </a:rPr>
                        <a:t>92%</a:t>
                      </a:r>
                      <a:endParaRPr lang="en-US" sz="1100" b="1" dirty="0">
                        <a:effectLst/>
                        <a:latin typeface="Arial Narrow" pitchFamily="34" charset="0"/>
                        <a:ea typeface="Times New Roman"/>
                        <a:cs typeface="Times New Roman"/>
                      </a:endParaRPr>
                    </a:p>
                  </a:txBody>
                  <a:tcPr marL="68580" marR="68580" marT="0" marB="0" anchor="b"/>
                </a:tc>
                <a:extLst>
                  <a:ext uri="{0D108BD9-81ED-4DB2-BD59-A6C34878D82A}">
                    <a16:rowId xmlns:a16="http://schemas.microsoft.com/office/drawing/2014/main" val="10001"/>
                  </a:ext>
                </a:extLst>
              </a:tr>
              <a:tr h="317221">
                <a:tc>
                  <a:txBody>
                    <a:bodyPr/>
                    <a:lstStyle/>
                    <a:p>
                      <a:pPr>
                        <a:lnSpc>
                          <a:spcPct val="115000"/>
                        </a:lnSpc>
                        <a:spcAft>
                          <a:spcPts val="0"/>
                        </a:spcAft>
                      </a:pPr>
                      <a:r>
                        <a:rPr lang="ro-RO" sz="1100">
                          <a:effectLst/>
                          <a:latin typeface="Arial Narrow" pitchFamily="34" charset="0"/>
                        </a:rPr>
                        <a:t>- salubritate</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20.375.000</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dirty="0">
                          <a:effectLst/>
                          <a:latin typeface="Arial Narrow" pitchFamily="34" charset="0"/>
                        </a:rPr>
                        <a:t>20.238.834</a:t>
                      </a:r>
                      <a:endParaRPr lang="en-US" sz="1100"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dirty="0">
                          <a:effectLst/>
                          <a:latin typeface="Arial Narrow" pitchFamily="34" charset="0"/>
                        </a:rPr>
                        <a:t>25.934.298</a:t>
                      </a:r>
                      <a:endParaRPr lang="en-US" sz="1100"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23.079.173</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dirty="0">
                          <a:effectLst/>
                          <a:latin typeface="Arial Narrow" pitchFamily="34" charset="0"/>
                        </a:rPr>
                        <a:t>27.416.000</a:t>
                      </a:r>
                      <a:endParaRPr lang="en-US" sz="1100"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29.929.830</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27.075.154</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17%</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90%</a:t>
                      </a:r>
                      <a:endParaRPr lang="en-US" sz="1100">
                        <a:effectLst/>
                        <a:latin typeface="Arial Narrow" pitchFamily="34" charset="0"/>
                        <a:ea typeface="Times New Roman"/>
                        <a:cs typeface="Times New Roman"/>
                      </a:endParaRPr>
                    </a:p>
                  </a:txBody>
                  <a:tcPr marL="68580" marR="68580" marT="0" marB="0" anchor="b"/>
                </a:tc>
                <a:extLst>
                  <a:ext uri="{0D108BD9-81ED-4DB2-BD59-A6C34878D82A}">
                    <a16:rowId xmlns:a16="http://schemas.microsoft.com/office/drawing/2014/main" val="10002"/>
                  </a:ext>
                </a:extLst>
              </a:tr>
              <a:tr h="317221">
                <a:tc>
                  <a:txBody>
                    <a:bodyPr/>
                    <a:lstStyle/>
                    <a:p>
                      <a:pPr>
                        <a:lnSpc>
                          <a:spcPct val="115000"/>
                        </a:lnSpc>
                        <a:spcAft>
                          <a:spcPts val="0"/>
                        </a:spcAft>
                      </a:pPr>
                      <a:r>
                        <a:rPr lang="ro-RO" sz="1100">
                          <a:effectLst/>
                          <a:latin typeface="Arial Narrow" pitchFamily="34" charset="0"/>
                        </a:rPr>
                        <a:t>- iluminat</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9.600.000</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9.097.594</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dirty="0">
                          <a:effectLst/>
                          <a:latin typeface="Arial Narrow" pitchFamily="34" charset="0"/>
                        </a:rPr>
                        <a:t>11.935.475</a:t>
                      </a:r>
                      <a:endParaRPr lang="en-US" sz="1100"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dirty="0">
                          <a:effectLst/>
                          <a:latin typeface="Arial Narrow" pitchFamily="34" charset="0"/>
                        </a:rPr>
                        <a:t>11.784.469</a:t>
                      </a:r>
                      <a:endParaRPr lang="en-US" sz="1100"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11.600.000</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14.084.700</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13.414.069</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14%</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95%</a:t>
                      </a:r>
                      <a:endParaRPr lang="en-US" sz="1100">
                        <a:effectLst/>
                        <a:latin typeface="Arial Narrow" pitchFamily="34" charset="0"/>
                        <a:ea typeface="Times New Roman"/>
                        <a:cs typeface="Times New Roman"/>
                      </a:endParaRPr>
                    </a:p>
                  </a:txBody>
                  <a:tcPr marL="68580" marR="68580" marT="0" marB="0" anchor="b"/>
                </a:tc>
                <a:extLst>
                  <a:ext uri="{0D108BD9-81ED-4DB2-BD59-A6C34878D82A}">
                    <a16:rowId xmlns:a16="http://schemas.microsoft.com/office/drawing/2014/main" val="10003"/>
                  </a:ext>
                </a:extLst>
              </a:tr>
              <a:tr h="317221">
                <a:tc>
                  <a:txBody>
                    <a:bodyPr/>
                    <a:lstStyle/>
                    <a:p>
                      <a:pPr>
                        <a:lnSpc>
                          <a:spcPct val="115000"/>
                        </a:lnSpc>
                        <a:spcAft>
                          <a:spcPts val="0"/>
                        </a:spcAft>
                      </a:pPr>
                      <a:r>
                        <a:rPr lang="ro-RO" sz="1100">
                          <a:effectLst/>
                          <a:latin typeface="Arial Narrow" pitchFamily="34" charset="0"/>
                        </a:rPr>
                        <a:t>- spatii verzi</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5.415.000</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4.424.140</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4.434.730</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dirty="0">
                          <a:effectLst/>
                          <a:latin typeface="Arial Narrow" pitchFamily="34" charset="0"/>
                        </a:rPr>
                        <a:t>5.017.621</a:t>
                      </a:r>
                      <a:endParaRPr lang="en-US" sz="1100"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10.301.250</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dirty="0">
                          <a:effectLst/>
                          <a:latin typeface="Arial Narrow" pitchFamily="34" charset="0"/>
                        </a:rPr>
                        <a:t>6.314.380</a:t>
                      </a:r>
                      <a:endParaRPr lang="en-US" sz="1100"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4.844.191</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dirty="0">
                          <a:effectLst/>
                          <a:latin typeface="Arial Narrow" pitchFamily="34" charset="0"/>
                        </a:rPr>
                        <a:t>-3%</a:t>
                      </a:r>
                      <a:endParaRPr lang="en-US" sz="1100"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77%</a:t>
                      </a:r>
                      <a:endParaRPr lang="en-US" sz="1100">
                        <a:effectLst/>
                        <a:latin typeface="Arial Narrow" pitchFamily="34" charset="0"/>
                        <a:ea typeface="Times New Roman"/>
                        <a:cs typeface="Times New Roman"/>
                      </a:endParaRPr>
                    </a:p>
                  </a:txBody>
                  <a:tcPr marL="68580" marR="68580" marT="0" marB="0" anchor="b"/>
                </a:tc>
                <a:extLst>
                  <a:ext uri="{0D108BD9-81ED-4DB2-BD59-A6C34878D82A}">
                    <a16:rowId xmlns:a16="http://schemas.microsoft.com/office/drawing/2014/main" val="10004"/>
                  </a:ext>
                </a:extLst>
              </a:tr>
              <a:tr h="317221">
                <a:tc>
                  <a:txBody>
                    <a:bodyPr/>
                    <a:lstStyle/>
                    <a:p>
                      <a:pPr>
                        <a:lnSpc>
                          <a:spcPct val="115000"/>
                        </a:lnSpc>
                        <a:spcAft>
                          <a:spcPts val="0"/>
                        </a:spcAft>
                      </a:pPr>
                      <a:r>
                        <a:rPr lang="ro-RO" sz="1100" dirty="0">
                          <a:effectLst/>
                          <a:latin typeface="Arial Narrow" pitchFamily="34" charset="0"/>
                        </a:rPr>
                        <a:t>- reparatii      drumuri</a:t>
                      </a:r>
                      <a:endParaRPr lang="en-US" sz="1100"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22.399.980</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dirty="0">
                          <a:effectLst/>
                          <a:latin typeface="Arial Narrow" pitchFamily="34" charset="0"/>
                        </a:rPr>
                        <a:t>18.691.716</a:t>
                      </a:r>
                      <a:endParaRPr lang="en-US" sz="1100"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24.000.000</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26.500.000</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dirty="0">
                          <a:effectLst/>
                          <a:latin typeface="Arial Narrow" pitchFamily="34" charset="0"/>
                        </a:rPr>
                        <a:t>25.000.000</a:t>
                      </a:r>
                      <a:endParaRPr lang="en-US" sz="1100"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33.450.000</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30.439.884</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15%</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91%</a:t>
                      </a:r>
                      <a:endParaRPr lang="en-US" sz="1100">
                        <a:effectLst/>
                        <a:latin typeface="Arial Narrow" pitchFamily="34" charset="0"/>
                        <a:ea typeface="Times New Roman"/>
                        <a:cs typeface="Times New Roman"/>
                      </a:endParaRPr>
                    </a:p>
                  </a:txBody>
                  <a:tcPr marL="68580" marR="68580" marT="0" marB="0" anchor="b"/>
                </a:tc>
                <a:extLst>
                  <a:ext uri="{0D108BD9-81ED-4DB2-BD59-A6C34878D82A}">
                    <a16:rowId xmlns:a16="http://schemas.microsoft.com/office/drawing/2014/main" val="10005"/>
                  </a:ext>
                </a:extLst>
              </a:tr>
              <a:tr h="286099">
                <a:tc>
                  <a:txBody>
                    <a:bodyPr/>
                    <a:lstStyle/>
                    <a:p>
                      <a:pPr>
                        <a:lnSpc>
                          <a:spcPct val="115000"/>
                        </a:lnSpc>
                        <a:spcAft>
                          <a:spcPts val="0"/>
                        </a:spcAft>
                      </a:pPr>
                      <a:r>
                        <a:rPr lang="ro-RO" sz="1100">
                          <a:effectLst/>
                          <a:latin typeface="Arial Narrow" pitchFamily="34" charset="0"/>
                        </a:rPr>
                        <a:t>- alte actiuni gospodaresti</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dirty="0">
                          <a:effectLst/>
                          <a:latin typeface="Arial Narrow" pitchFamily="34" charset="0"/>
                        </a:rPr>
                        <a:t>876.000</a:t>
                      </a:r>
                      <a:endParaRPr lang="en-US" sz="1100"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874.708</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922.975</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894.676</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dirty="0">
                          <a:effectLst/>
                          <a:latin typeface="Arial Narrow" pitchFamily="34" charset="0"/>
                        </a:rPr>
                        <a:t>1.000.000</a:t>
                      </a:r>
                      <a:endParaRPr lang="en-US" sz="1100"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dirty="0">
                          <a:effectLst/>
                          <a:latin typeface="Arial Narrow" pitchFamily="34" charset="0"/>
                        </a:rPr>
                        <a:t>1.191.730</a:t>
                      </a:r>
                      <a:endParaRPr lang="en-US" sz="1100"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1.037.969</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16%</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87%</a:t>
                      </a:r>
                      <a:endParaRPr lang="en-US" sz="1100">
                        <a:effectLst/>
                        <a:latin typeface="Arial Narrow" pitchFamily="34" charset="0"/>
                        <a:ea typeface="Times New Roman"/>
                        <a:cs typeface="Times New Roman"/>
                      </a:endParaRPr>
                    </a:p>
                  </a:txBody>
                  <a:tcPr marL="68580" marR="68580" marT="0" marB="0" anchor="b"/>
                </a:tc>
                <a:extLst>
                  <a:ext uri="{0D108BD9-81ED-4DB2-BD59-A6C34878D82A}">
                    <a16:rowId xmlns:a16="http://schemas.microsoft.com/office/drawing/2014/main" val="10006"/>
                  </a:ext>
                </a:extLst>
              </a:tr>
              <a:tr h="307505">
                <a:tc>
                  <a:txBody>
                    <a:bodyPr/>
                    <a:lstStyle/>
                    <a:p>
                      <a:pPr>
                        <a:lnSpc>
                          <a:spcPct val="115000"/>
                        </a:lnSpc>
                        <a:spcAft>
                          <a:spcPts val="0"/>
                        </a:spcAft>
                      </a:pPr>
                      <a:r>
                        <a:rPr lang="ro-RO" sz="1100" dirty="0">
                          <a:effectLst/>
                          <a:latin typeface="Arial Narrow" pitchFamily="34" charset="0"/>
                        </a:rPr>
                        <a:t>-ajutor de stat Aeroport</a:t>
                      </a:r>
                      <a:endParaRPr lang="en-US" sz="1100"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 </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 </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 </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1.947.920</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1.960.000</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dirty="0">
                          <a:effectLst/>
                          <a:latin typeface="Arial Narrow" pitchFamily="34" charset="0"/>
                        </a:rPr>
                        <a:t>1.960.000</a:t>
                      </a:r>
                      <a:endParaRPr lang="en-US" sz="1100"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dirty="0">
                          <a:effectLst/>
                          <a:latin typeface="Arial Narrow" pitchFamily="34" charset="0"/>
                        </a:rPr>
                        <a:t> </a:t>
                      </a:r>
                      <a:endParaRPr lang="en-US" sz="1100"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-100%</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0%</a:t>
                      </a:r>
                      <a:endParaRPr lang="en-US" sz="1100">
                        <a:effectLst/>
                        <a:latin typeface="Arial Narrow" pitchFamily="34" charset="0"/>
                        <a:ea typeface="Times New Roman"/>
                        <a:cs typeface="Times New Roman"/>
                      </a:endParaRPr>
                    </a:p>
                  </a:txBody>
                  <a:tcPr marL="68580" marR="68580" marT="0" marB="0" anchor="b"/>
                </a:tc>
                <a:extLst>
                  <a:ext uri="{0D108BD9-81ED-4DB2-BD59-A6C34878D82A}">
                    <a16:rowId xmlns:a16="http://schemas.microsoft.com/office/drawing/2014/main" val="10007"/>
                  </a:ext>
                </a:extLst>
              </a:tr>
              <a:tr h="482650">
                <a:tc>
                  <a:txBody>
                    <a:bodyPr/>
                    <a:lstStyle/>
                    <a:p>
                      <a:pPr>
                        <a:lnSpc>
                          <a:spcPct val="115000"/>
                        </a:lnSpc>
                        <a:spcAft>
                          <a:spcPts val="0"/>
                        </a:spcAft>
                      </a:pPr>
                      <a:r>
                        <a:rPr lang="ro-RO" sz="1100" dirty="0">
                          <a:effectLst/>
                          <a:latin typeface="Arial Narrow" pitchFamily="34" charset="0"/>
                        </a:rPr>
                        <a:t>- subv OTL    functionare</a:t>
                      </a:r>
                      <a:endParaRPr lang="en-US" sz="1100"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22.795.500</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22.744.112</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25.399.448</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33.265.420</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39.000.000</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40.495.000</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dirty="0">
                          <a:effectLst/>
                          <a:latin typeface="Arial Narrow" pitchFamily="34" charset="0"/>
                        </a:rPr>
                        <a:t>40.495.000</a:t>
                      </a:r>
                      <a:endParaRPr lang="en-US" sz="1100"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dirty="0">
                          <a:effectLst/>
                          <a:latin typeface="Arial Narrow" pitchFamily="34" charset="0"/>
                        </a:rPr>
                        <a:t>22%</a:t>
                      </a:r>
                      <a:endParaRPr lang="en-US" sz="1100"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100%</a:t>
                      </a:r>
                      <a:endParaRPr lang="en-US" sz="1100">
                        <a:effectLst/>
                        <a:latin typeface="Arial Narrow" pitchFamily="34" charset="0"/>
                        <a:ea typeface="Times New Roman"/>
                        <a:cs typeface="Times New Roman"/>
                      </a:endParaRPr>
                    </a:p>
                  </a:txBody>
                  <a:tcPr marL="68580" marR="68580" marT="0" marB="0" anchor="b"/>
                </a:tc>
                <a:extLst>
                  <a:ext uri="{0D108BD9-81ED-4DB2-BD59-A6C34878D82A}">
                    <a16:rowId xmlns:a16="http://schemas.microsoft.com/office/drawing/2014/main" val="10008"/>
                  </a:ext>
                </a:extLst>
              </a:tr>
              <a:tr h="317221">
                <a:tc>
                  <a:txBody>
                    <a:bodyPr/>
                    <a:lstStyle/>
                    <a:p>
                      <a:pPr>
                        <a:lnSpc>
                          <a:spcPct val="115000"/>
                        </a:lnSpc>
                        <a:spcAft>
                          <a:spcPts val="0"/>
                        </a:spcAft>
                      </a:pPr>
                      <a:r>
                        <a:rPr lang="ro-RO" sz="1100">
                          <a:effectLst/>
                          <a:latin typeface="Arial Narrow" pitchFamily="34" charset="0"/>
                        </a:rPr>
                        <a:t>- subv activ</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15.890.000</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15.890.000</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19.710.000</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28.808.000</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21.000.000</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21.000.000</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21.000.000</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dirty="0">
                          <a:effectLst/>
                          <a:latin typeface="Arial Narrow" pitchFamily="34" charset="0"/>
                        </a:rPr>
                        <a:t>-27%</a:t>
                      </a:r>
                      <a:endParaRPr lang="en-US" sz="1100"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100%</a:t>
                      </a:r>
                      <a:endParaRPr lang="en-US" sz="1100">
                        <a:effectLst/>
                        <a:latin typeface="Arial Narrow" pitchFamily="34" charset="0"/>
                        <a:ea typeface="Times New Roman"/>
                        <a:cs typeface="Times New Roman"/>
                      </a:endParaRPr>
                    </a:p>
                  </a:txBody>
                  <a:tcPr marL="68580" marR="68580" marT="0" marB="0" anchor="b"/>
                </a:tc>
                <a:extLst>
                  <a:ext uri="{0D108BD9-81ED-4DB2-BD59-A6C34878D82A}">
                    <a16:rowId xmlns:a16="http://schemas.microsoft.com/office/drawing/2014/main" val="10009"/>
                  </a:ext>
                </a:extLst>
              </a:tr>
              <a:tr h="317221">
                <a:tc>
                  <a:txBody>
                    <a:bodyPr/>
                    <a:lstStyle/>
                    <a:p>
                      <a:pPr>
                        <a:lnSpc>
                          <a:spcPct val="115000"/>
                        </a:lnSpc>
                        <a:spcAft>
                          <a:spcPts val="0"/>
                        </a:spcAft>
                      </a:pPr>
                      <a:r>
                        <a:rPr lang="ro-RO" sz="1100">
                          <a:effectLst/>
                          <a:latin typeface="Arial Narrow" pitchFamily="34" charset="0"/>
                        </a:rPr>
                        <a:t>- subv  tarif</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6.905.500</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6.854.112</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5.689.448</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4.457.420</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18.000.000</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19.495.000</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a:effectLst/>
                          <a:latin typeface="Arial Narrow" pitchFamily="34" charset="0"/>
                        </a:rPr>
                        <a:t>19.495.000</a:t>
                      </a:r>
                      <a:endParaRPr lang="en-US" sz="110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dirty="0">
                          <a:effectLst/>
                          <a:latin typeface="Arial Narrow" pitchFamily="34" charset="0"/>
                        </a:rPr>
                        <a:t>337%</a:t>
                      </a:r>
                      <a:endParaRPr lang="en-US" sz="1100" dirty="0">
                        <a:effectLst/>
                        <a:latin typeface="Arial Narrow" pitchFamily="34" charset="0"/>
                        <a:ea typeface="Times New Roman"/>
                        <a:cs typeface="Times New Roman"/>
                      </a:endParaRPr>
                    </a:p>
                  </a:txBody>
                  <a:tcPr marL="68580" marR="68580" marT="0" marB="0" anchor="b"/>
                </a:tc>
                <a:tc>
                  <a:txBody>
                    <a:bodyPr/>
                    <a:lstStyle/>
                    <a:p>
                      <a:pPr algn="r">
                        <a:lnSpc>
                          <a:spcPct val="115000"/>
                        </a:lnSpc>
                        <a:spcAft>
                          <a:spcPts val="0"/>
                        </a:spcAft>
                      </a:pPr>
                      <a:r>
                        <a:rPr lang="ro-RO" sz="1100" dirty="0">
                          <a:effectLst/>
                          <a:latin typeface="Arial Narrow" pitchFamily="34" charset="0"/>
                        </a:rPr>
                        <a:t>100%</a:t>
                      </a:r>
                      <a:endParaRPr lang="en-US" sz="1100" dirty="0">
                        <a:effectLst/>
                        <a:latin typeface="Arial Narrow" pitchFamily="34" charset="0"/>
                        <a:ea typeface="Times New Roman"/>
                        <a:cs typeface="Times New Roman"/>
                      </a:endParaRPr>
                    </a:p>
                  </a:txBody>
                  <a:tcPr marL="68580" marR="68580" marT="0" marB="0" anchor="b"/>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39753941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16778"/>
            <a:ext cx="5796136" cy="1069514"/>
          </a:xfrm>
          <a:solidFill>
            <a:srgbClr val="002060"/>
          </a:solidFill>
        </p:spPr>
        <p:txBody>
          <a:bodyPr/>
          <a:lstStyle/>
          <a:p>
            <a:r>
              <a:rPr lang="ro-RO" altLang="ro-RO" sz="3600" dirty="0">
                <a:solidFill>
                  <a:schemeClr val="bg1"/>
                </a:solidFill>
              </a:rPr>
              <a:t>Cheltuielile cu investițiile</a:t>
            </a:r>
            <a:endParaRPr lang="ko-KR" altLang="en-US" sz="3600" dirty="0">
              <a:solidFill>
                <a:schemeClr val="bg1"/>
              </a:solidFill>
            </a:endParaRPr>
          </a:p>
        </p:txBody>
      </p:sp>
      <p:sp>
        <p:nvSpPr>
          <p:cNvPr id="6"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8" name="Rectangle 3"/>
          <p:cNvSpPr>
            <a:spLocks noChangeArrowheads="1"/>
          </p:cNvSpPr>
          <p:nvPr/>
        </p:nvSpPr>
        <p:spPr bwMode="auto">
          <a:xfrm>
            <a:off x="0" y="41338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graphicFrame>
        <p:nvGraphicFramePr>
          <p:cNvPr id="7" name="Chart 6"/>
          <p:cNvGraphicFramePr>
            <a:graphicFrameLocks/>
          </p:cNvGraphicFramePr>
          <p:nvPr>
            <p:extLst>
              <p:ext uri="{D42A27DB-BD31-4B8C-83A1-F6EECF244321}">
                <p14:modId xmlns:p14="http://schemas.microsoft.com/office/powerpoint/2010/main" val="3270448665"/>
              </p:ext>
            </p:extLst>
          </p:nvPr>
        </p:nvGraphicFramePr>
        <p:xfrm>
          <a:off x="1043608" y="1052736"/>
          <a:ext cx="6840760" cy="316835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9" name="Chart 8"/>
          <p:cNvGraphicFramePr>
            <a:graphicFrameLocks/>
          </p:cNvGraphicFramePr>
          <p:nvPr>
            <p:extLst>
              <p:ext uri="{D42A27DB-BD31-4B8C-83A1-F6EECF244321}">
                <p14:modId xmlns:p14="http://schemas.microsoft.com/office/powerpoint/2010/main" val="258147535"/>
              </p:ext>
            </p:extLst>
          </p:nvPr>
        </p:nvGraphicFramePr>
        <p:xfrm>
          <a:off x="395536" y="4437112"/>
          <a:ext cx="8208912" cy="225806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725942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16778"/>
            <a:ext cx="6300192" cy="1069514"/>
          </a:xfrm>
          <a:solidFill>
            <a:srgbClr val="002060"/>
          </a:solidFill>
        </p:spPr>
        <p:txBody>
          <a:bodyPr/>
          <a:lstStyle/>
          <a:p>
            <a:r>
              <a:rPr lang="ro-RO" altLang="ro-RO" sz="3600" dirty="0">
                <a:solidFill>
                  <a:schemeClr val="bg1"/>
                </a:solidFill>
              </a:rPr>
              <a:t>Evoluție investiții 2015-2021</a:t>
            </a:r>
            <a:endParaRPr lang="ko-KR" altLang="en-US" sz="3600" dirty="0">
              <a:solidFill>
                <a:schemeClr val="bg1"/>
              </a:solidFill>
            </a:endParaRPr>
          </a:p>
        </p:txBody>
      </p:sp>
      <p:sp>
        <p:nvSpPr>
          <p:cNvPr id="6"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8" name="Rectangle 3"/>
          <p:cNvSpPr>
            <a:spLocks noChangeArrowheads="1"/>
          </p:cNvSpPr>
          <p:nvPr/>
        </p:nvSpPr>
        <p:spPr bwMode="auto">
          <a:xfrm>
            <a:off x="0" y="41338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graphicFrame>
        <p:nvGraphicFramePr>
          <p:cNvPr id="9" name="Chart 8"/>
          <p:cNvGraphicFramePr>
            <a:graphicFrameLocks/>
          </p:cNvGraphicFramePr>
          <p:nvPr>
            <p:extLst>
              <p:ext uri="{D42A27DB-BD31-4B8C-83A1-F6EECF244321}">
                <p14:modId xmlns:p14="http://schemas.microsoft.com/office/powerpoint/2010/main" val="3633288732"/>
              </p:ext>
            </p:extLst>
          </p:nvPr>
        </p:nvGraphicFramePr>
        <p:xfrm>
          <a:off x="611560" y="1196752"/>
          <a:ext cx="8064896" cy="3276850"/>
        </p:xfrm>
        <a:graphic>
          <a:graphicData uri="http://schemas.openxmlformats.org/drawingml/2006/chart">
            <c:chart xmlns:c="http://schemas.openxmlformats.org/drawingml/2006/chart" xmlns:r="http://schemas.openxmlformats.org/officeDocument/2006/relationships" r:id="rId3"/>
          </a:graphicData>
        </a:graphic>
      </p:graphicFrame>
      <p:sp>
        <p:nvSpPr>
          <p:cNvPr id="10" name="Rectangle 9"/>
          <p:cNvSpPr/>
          <p:nvPr/>
        </p:nvSpPr>
        <p:spPr>
          <a:xfrm>
            <a:off x="107504" y="4509120"/>
            <a:ext cx="9036496" cy="1261884"/>
          </a:xfrm>
          <a:prstGeom prst="rect">
            <a:avLst/>
          </a:prstGeom>
        </p:spPr>
        <p:txBody>
          <a:bodyPr wrap="square">
            <a:spAutoFit/>
          </a:bodyPr>
          <a:lstStyle/>
          <a:p>
            <a:r>
              <a:rPr lang="ro-RO" sz="2000" dirty="0">
                <a:latin typeface="Arial" pitchFamily="34" charset="0"/>
                <a:cs typeface="Arial" pitchFamily="34" charset="0"/>
              </a:rPr>
              <a:t>Un an</a:t>
            </a:r>
            <a:r>
              <a:rPr lang="en-US" sz="2000" dirty="0">
                <a:latin typeface="Arial" pitchFamily="34" charset="0"/>
                <a:cs typeface="Arial" pitchFamily="34" charset="0"/>
              </a:rPr>
              <a:t> bun </a:t>
            </a:r>
            <a:r>
              <a:rPr lang="en-US" sz="2000" dirty="0" err="1">
                <a:latin typeface="Arial" pitchFamily="34" charset="0"/>
                <a:cs typeface="Arial" pitchFamily="34" charset="0"/>
              </a:rPr>
              <a:t>pentru</a:t>
            </a:r>
            <a:r>
              <a:rPr lang="en-US" sz="2000" dirty="0">
                <a:latin typeface="Arial" pitchFamily="34" charset="0"/>
                <a:cs typeface="Arial" pitchFamily="34" charset="0"/>
              </a:rPr>
              <a:t> </a:t>
            </a:r>
            <a:r>
              <a:rPr lang="ro-RO" sz="2000" dirty="0">
                <a:latin typeface="Arial" pitchFamily="34" charset="0"/>
                <a:cs typeface="Arial" pitchFamily="34" charset="0"/>
              </a:rPr>
              <a:t>investiții (+13% față de 2020, 70% din 2016)</a:t>
            </a:r>
          </a:p>
          <a:p>
            <a:endParaRPr lang="ro-RO" sz="800" dirty="0">
              <a:latin typeface="Arial" pitchFamily="34" charset="0"/>
              <a:cs typeface="Arial" pitchFamily="34" charset="0"/>
            </a:endParaRPr>
          </a:p>
          <a:p>
            <a:r>
              <a:rPr lang="ro-RO" sz="2000" dirty="0">
                <a:latin typeface="Arial" pitchFamily="34" charset="0"/>
                <a:cs typeface="Arial" pitchFamily="34" charset="0"/>
              </a:rPr>
              <a:t>O distribuire echilibrată a sumelor în actuala sesiune de finanțări 2016-2023</a:t>
            </a:r>
          </a:p>
          <a:p>
            <a:endParaRPr lang="ro-RO" sz="800" dirty="0">
              <a:latin typeface="Arial" pitchFamily="34" charset="0"/>
              <a:cs typeface="Arial" pitchFamily="34" charset="0"/>
            </a:endParaRPr>
          </a:p>
          <a:p>
            <a:r>
              <a:rPr lang="ro-RO" sz="2000" dirty="0">
                <a:latin typeface="Arial" pitchFamily="34" charset="0"/>
                <a:cs typeface="Arial" pitchFamily="34" charset="0"/>
              </a:rPr>
              <a:t>Peste 50% din surse sunt proiecte UE. Suma de rambursat/primit 35 mil lei</a:t>
            </a:r>
          </a:p>
        </p:txBody>
      </p:sp>
    </p:spTree>
    <p:extLst>
      <p:ext uri="{BB962C8B-B14F-4D97-AF65-F5344CB8AC3E}">
        <p14:creationId xmlns:p14="http://schemas.microsoft.com/office/powerpoint/2010/main" val="19560783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16778"/>
            <a:ext cx="5796136" cy="1069514"/>
          </a:xfrm>
          <a:solidFill>
            <a:srgbClr val="002060"/>
          </a:solidFill>
        </p:spPr>
        <p:txBody>
          <a:bodyPr/>
          <a:lstStyle/>
          <a:p>
            <a:r>
              <a:rPr lang="ro-RO" altLang="ro-RO" sz="3600" dirty="0">
                <a:solidFill>
                  <a:schemeClr val="bg1"/>
                </a:solidFill>
              </a:rPr>
              <a:t>Cheltuielile cu investițiile</a:t>
            </a:r>
            <a:endParaRPr lang="ko-KR" altLang="en-US" sz="3600" dirty="0">
              <a:solidFill>
                <a:schemeClr val="bg1"/>
              </a:solidFill>
            </a:endParaRPr>
          </a:p>
        </p:txBody>
      </p:sp>
      <p:sp>
        <p:nvSpPr>
          <p:cNvPr id="6"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8" name="Rectangle 3"/>
          <p:cNvSpPr>
            <a:spLocks noChangeArrowheads="1"/>
          </p:cNvSpPr>
          <p:nvPr/>
        </p:nvSpPr>
        <p:spPr bwMode="auto">
          <a:xfrm>
            <a:off x="0" y="41338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graphicFrame>
        <p:nvGraphicFramePr>
          <p:cNvPr id="7" name="Chart 6"/>
          <p:cNvGraphicFramePr>
            <a:graphicFrameLocks/>
          </p:cNvGraphicFramePr>
          <p:nvPr>
            <p:extLst>
              <p:ext uri="{D42A27DB-BD31-4B8C-83A1-F6EECF244321}">
                <p14:modId xmlns:p14="http://schemas.microsoft.com/office/powerpoint/2010/main" val="2125530129"/>
              </p:ext>
            </p:extLst>
          </p:nvPr>
        </p:nvGraphicFramePr>
        <p:xfrm>
          <a:off x="107504" y="1124744"/>
          <a:ext cx="8928992" cy="561662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0596757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16778"/>
            <a:ext cx="5796136" cy="1069514"/>
          </a:xfrm>
          <a:solidFill>
            <a:srgbClr val="002060"/>
          </a:solidFill>
        </p:spPr>
        <p:txBody>
          <a:bodyPr/>
          <a:lstStyle/>
          <a:p>
            <a:r>
              <a:rPr lang="ro-RO" altLang="ro-RO" sz="3600" noProof="1">
                <a:solidFill>
                  <a:schemeClr val="bg1"/>
                </a:solidFill>
              </a:rPr>
              <a:t>Cele mai mari investiții</a:t>
            </a:r>
            <a:endParaRPr lang="ro-RO" altLang="ko-KR" sz="3600" noProof="1">
              <a:solidFill>
                <a:schemeClr val="bg1"/>
              </a:solidFill>
            </a:endParaRPr>
          </a:p>
        </p:txBody>
      </p:sp>
      <p:sp>
        <p:nvSpPr>
          <p:cNvPr id="6" name="Rectangle 2"/>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noProof="1"/>
          </a:p>
        </p:txBody>
      </p:sp>
      <p:sp>
        <p:nvSpPr>
          <p:cNvPr id="8" name="Rectangle 3"/>
          <p:cNvSpPr>
            <a:spLocks noChangeArrowheads="1"/>
          </p:cNvSpPr>
          <p:nvPr/>
        </p:nvSpPr>
        <p:spPr bwMode="auto">
          <a:xfrm>
            <a:off x="0" y="39491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noProof="1"/>
          </a:p>
        </p:txBody>
      </p:sp>
      <p:graphicFrame>
        <p:nvGraphicFramePr>
          <p:cNvPr id="2" name="Table 1"/>
          <p:cNvGraphicFramePr>
            <a:graphicFrameLocks noGrp="1"/>
          </p:cNvGraphicFramePr>
          <p:nvPr>
            <p:extLst>
              <p:ext uri="{D42A27DB-BD31-4B8C-83A1-F6EECF244321}">
                <p14:modId xmlns:p14="http://schemas.microsoft.com/office/powerpoint/2010/main" val="3617105096"/>
              </p:ext>
            </p:extLst>
          </p:nvPr>
        </p:nvGraphicFramePr>
        <p:xfrm>
          <a:off x="1187624" y="1628800"/>
          <a:ext cx="6552728" cy="4576452"/>
        </p:xfrm>
        <a:graphic>
          <a:graphicData uri="http://schemas.openxmlformats.org/drawingml/2006/table">
            <a:tbl>
              <a:tblPr>
                <a:tableStyleId>{5C22544A-7EE6-4342-B048-85BDC9FD1C3A}</a:tableStyleId>
              </a:tblPr>
              <a:tblGrid>
                <a:gridCol w="374442">
                  <a:extLst>
                    <a:ext uri="{9D8B030D-6E8A-4147-A177-3AD203B41FA5}">
                      <a16:colId xmlns:a16="http://schemas.microsoft.com/office/drawing/2014/main" val="20000"/>
                    </a:ext>
                  </a:extLst>
                </a:gridCol>
                <a:gridCol w="4657117">
                  <a:extLst>
                    <a:ext uri="{9D8B030D-6E8A-4147-A177-3AD203B41FA5}">
                      <a16:colId xmlns:a16="http://schemas.microsoft.com/office/drawing/2014/main" val="20001"/>
                    </a:ext>
                  </a:extLst>
                </a:gridCol>
                <a:gridCol w="1521169">
                  <a:extLst>
                    <a:ext uri="{9D8B030D-6E8A-4147-A177-3AD203B41FA5}">
                      <a16:colId xmlns:a16="http://schemas.microsoft.com/office/drawing/2014/main" val="20002"/>
                    </a:ext>
                  </a:extLst>
                </a:gridCol>
              </a:tblGrid>
              <a:tr h="29396">
                <a:tc>
                  <a:txBody>
                    <a:bodyPr/>
                    <a:lstStyle/>
                    <a:p>
                      <a:pPr algn="ctr" fontAlgn="b"/>
                      <a:r>
                        <a:rPr lang="en-US" sz="1400" u="none" strike="noStrike" dirty="0">
                          <a:effectLst/>
                        </a:rPr>
                        <a:t>1</a:t>
                      </a:r>
                      <a:endParaRPr lang="en-US" sz="1400" b="0" i="0" u="none" strike="noStrike" dirty="0">
                        <a:effectLst/>
                        <a:latin typeface="Arial"/>
                      </a:endParaRPr>
                    </a:p>
                  </a:txBody>
                  <a:tcPr marL="0" marR="0" marT="0" marB="0" anchor="b"/>
                </a:tc>
                <a:tc>
                  <a:txBody>
                    <a:bodyPr/>
                    <a:lstStyle/>
                    <a:p>
                      <a:pPr algn="l" fontAlgn="b"/>
                      <a:r>
                        <a:rPr lang="en-US" sz="1400" u="none" strike="noStrike">
                          <a:effectLst/>
                        </a:rPr>
                        <a:t>Linie de tramvai Calea Aradului - Atelierelor</a:t>
                      </a:r>
                      <a:endParaRPr lang="en-US" sz="1400" b="0" i="0" u="none" strike="noStrike">
                        <a:effectLst/>
                        <a:latin typeface="Arial"/>
                      </a:endParaRPr>
                    </a:p>
                  </a:txBody>
                  <a:tcPr marL="0" marR="0" marT="0" marB="0" anchor="b"/>
                </a:tc>
                <a:tc>
                  <a:txBody>
                    <a:bodyPr/>
                    <a:lstStyle/>
                    <a:p>
                      <a:pPr algn="r" fontAlgn="b"/>
                      <a:r>
                        <a:rPr lang="en-US" sz="1400" u="none" strike="noStrike">
                          <a:effectLst/>
                        </a:rPr>
                        <a:t>29.806.286</a:t>
                      </a:r>
                      <a:endParaRPr lang="en-US" sz="1400" b="0" i="0" u="none" strike="noStrike">
                        <a:effectLst/>
                        <a:latin typeface="Arial"/>
                      </a:endParaRPr>
                    </a:p>
                  </a:txBody>
                  <a:tcPr marL="0" marR="0" marT="0" marB="0" anchor="b"/>
                </a:tc>
                <a:extLst>
                  <a:ext uri="{0D108BD9-81ED-4DB2-BD59-A6C34878D82A}">
                    <a16:rowId xmlns:a16="http://schemas.microsoft.com/office/drawing/2014/main" val="10000"/>
                  </a:ext>
                </a:extLst>
              </a:tr>
              <a:tr h="242394">
                <a:tc>
                  <a:txBody>
                    <a:bodyPr/>
                    <a:lstStyle/>
                    <a:p>
                      <a:pPr algn="ctr" fontAlgn="b"/>
                      <a:r>
                        <a:rPr lang="en-US" sz="1400" u="none" strike="noStrike" dirty="0">
                          <a:effectLst/>
                        </a:rPr>
                        <a:t>2</a:t>
                      </a:r>
                      <a:endParaRPr lang="en-US" sz="1400" b="0" i="0" u="none" strike="noStrike" dirty="0">
                        <a:effectLst/>
                        <a:latin typeface="Arial"/>
                      </a:endParaRPr>
                    </a:p>
                  </a:txBody>
                  <a:tcPr marL="0" marR="0" marT="0" marB="0" anchor="b"/>
                </a:tc>
                <a:tc>
                  <a:txBody>
                    <a:bodyPr/>
                    <a:lstStyle/>
                    <a:p>
                      <a:pPr algn="l" fontAlgn="b"/>
                      <a:r>
                        <a:rPr lang="en-US" sz="1400" u="none" strike="noStrike" dirty="0" err="1">
                          <a:effectLst/>
                        </a:rPr>
                        <a:t>Reabilitare</a:t>
                      </a:r>
                      <a:r>
                        <a:rPr lang="en-US" sz="1400" u="none" strike="noStrike" dirty="0">
                          <a:effectLst/>
                        </a:rPr>
                        <a:t> </a:t>
                      </a:r>
                      <a:r>
                        <a:rPr lang="en-US" sz="1400" u="none" strike="noStrike" dirty="0" err="1">
                          <a:effectLst/>
                        </a:rPr>
                        <a:t>bulevard</a:t>
                      </a:r>
                      <a:r>
                        <a:rPr lang="en-US" sz="1400" u="none" strike="noStrike" dirty="0">
                          <a:effectLst/>
                        </a:rPr>
                        <a:t> </a:t>
                      </a:r>
                      <a:r>
                        <a:rPr lang="en-US" sz="1400" u="none" strike="noStrike" dirty="0" err="1">
                          <a:effectLst/>
                        </a:rPr>
                        <a:t>Nufarul-Cantemir</a:t>
                      </a:r>
                      <a:r>
                        <a:rPr lang="en-US" sz="1400" u="none" strike="noStrike" dirty="0">
                          <a:effectLst/>
                        </a:rPr>
                        <a:t> </a:t>
                      </a:r>
                      <a:endParaRPr lang="en-US" sz="1400" b="0" i="0" u="none" strike="noStrike" dirty="0">
                        <a:effectLst/>
                        <a:latin typeface="Arial"/>
                      </a:endParaRPr>
                    </a:p>
                  </a:txBody>
                  <a:tcPr marL="0" marR="0" marT="0" marB="0" anchor="b"/>
                </a:tc>
                <a:tc>
                  <a:txBody>
                    <a:bodyPr/>
                    <a:lstStyle/>
                    <a:p>
                      <a:pPr algn="r" fontAlgn="b"/>
                      <a:r>
                        <a:rPr lang="en-US" sz="1400" u="none" strike="noStrike">
                          <a:effectLst/>
                        </a:rPr>
                        <a:t>26.593.385</a:t>
                      </a:r>
                      <a:endParaRPr lang="en-US" sz="1400" b="0" i="0" u="none" strike="noStrike">
                        <a:effectLst/>
                        <a:latin typeface="Arial"/>
                      </a:endParaRPr>
                    </a:p>
                  </a:txBody>
                  <a:tcPr marL="0" marR="0" marT="0" marB="0" anchor="b"/>
                </a:tc>
                <a:extLst>
                  <a:ext uri="{0D108BD9-81ED-4DB2-BD59-A6C34878D82A}">
                    <a16:rowId xmlns:a16="http://schemas.microsoft.com/office/drawing/2014/main" val="10001"/>
                  </a:ext>
                </a:extLst>
              </a:tr>
              <a:tr h="242394">
                <a:tc>
                  <a:txBody>
                    <a:bodyPr/>
                    <a:lstStyle/>
                    <a:p>
                      <a:pPr algn="ctr" fontAlgn="b"/>
                      <a:r>
                        <a:rPr lang="en-US" sz="1400" u="none" strike="noStrike" dirty="0">
                          <a:effectLst/>
                        </a:rPr>
                        <a:t>3</a:t>
                      </a:r>
                      <a:endParaRPr lang="en-US" sz="1400" b="0" i="0" u="none" strike="noStrike" dirty="0">
                        <a:effectLst/>
                        <a:latin typeface="Arial"/>
                      </a:endParaRPr>
                    </a:p>
                  </a:txBody>
                  <a:tcPr marL="0" marR="0" marT="0" marB="0" anchor="b"/>
                </a:tc>
                <a:tc>
                  <a:txBody>
                    <a:bodyPr/>
                    <a:lstStyle/>
                    <a:p>
                      <a:pPr algn="l" fontAlgn="b"/>
                      <a:r>
                        <a:rPr lang="en-US" sz="1400" u="none" strike="noStrike" dirty="0" err="1">
                          <a:effectLst/>
                        </a:rPr>
                        <a:t>Exproprieri</a:t>
                      </a:r>
                      <a:endParaRPr lang="en-US" sz="1400" b="0" i="0" u="none" strike="noStrike" dirty="0">
                        <a:effectLst/>
                        <a:latin typeface="Arial"/>
                      </a:endParaRPr>
                    </a:p>
                  </a:txBody>
                  <a:tcPr marL="0" marR="0" marT="0" marB="0" anchor="b"/>
                </a:tc>
                <a:tc>
                  <a:txBody>
                    <a:bodyPr/>
                    <a:lstStyle/>
                    <a:p>
                      <a:pPr algn="r" fontAlgn="b"/>
                      <a:r>
                        <a:rPr lang="en-US" sz="1400" u="none" strike="noStrike">
                          <a:effectLst/>
                        </a:rPr>
                        <a:t>21.239.629</a:t>
                      </a:r>
                      <a:endParaRPr lang="en-US" sz="1400" b="0" i="0" u="none" strike="noStrike">
                        <a:effectLst/>
                        <a:latin typeface="Arial"/>
                      </a:endParaRPr>
                    </a:p>
                  </a:txBody>
                  <a:tcPr marL="0" marR="0" marT="0" marB="0" anchor="b"/>
                </a:tc>
                <a:extLst>
                  <a:ext uri="{0D108BD9-81ED-4DB2-BD59-A6C34878D82A}">
                    <a16:rowId xmlns:a16="http://schemas.microsoft.com/office/drawing/2014/main" val="10002"/>
                  </a:ext>
                </a:extLst>
              </a:tr>
              <a:tr h="242394">
                <a:tc>
                  <a:txBody>
                    <a:bodyPr/>
                    <a:lstStyle/>
                    <a:p>
                      <a:pPr algn="ctr" fontAlgn="b"/>
                      <a:r>
                        <a:rPr lang="en-US" sz="1400" u="none" strike="noStrike" dirty="0">
                          <a:effectLst/>
                        </a:rPr>
                        <a:t>4</a:t>
                      </a:r>
                      <a:endParaRPr lang="en-US" sz="1400" b="0" i="0" u="none" strike="noStrike" dirty="0">
                        <a:effectLst/>
                        <a:latin typeface="Arial"/>
                      </a:endParaRPr>
                    </a:p>
                  </a:txBody>
                  <a:tcPr marL="0" marR="0" marT="0" marB="0" anchor="b"/>
                </a:tc>
                <a:tc>
                  <a:txBody>
                    <a:bodyPr/>
                    <a:lstStyle/>
                    <a:p>
                      <a:pPr algn="l" fontAlgn="b"/>
                      <a:r>
                        <a:rPr lang="en-US" sz="1400" u="none" strike="noStrike" dirty="0" err="1">
                          <a:effectLst/>
                        </a:rPr>
                        <a:t>Achizitie</a:t>
                      </a:r>
                      <a:r>
                        <a:rPr lang="en-US" sz="1400" u="none" strike="noStrike" dirty="0">
                          <a:effectLst/>
                        </a:rPr>
                        <a:t> 6 </a:t>
                      </a:r>
                      <a:r>
                        <a:rPr lang="en-US" sz="1400" u="none" strike="noStrike" dirty="0" err="1">
                          <a:effectLst/>
                        </a:rPr>
                        <a:t>autobuze</a:t>
                      </a:r>
                      <a:endParaRPr lang="en-US" sz="1400" b="0" i="0" u="none" strike="noStrike" dirty="0">
                        <a:effectLst/>
                        <a:latin typeface="Arial"/>
                      </a:endParaRPr>
                    </a:p>
                  </a:txBody>
                  <a:tcPr marL="0" marR="0" marT="0" marB="0" anchor="b"/>
                </a:tc>
                <a:tc>
                  <a:txBody>
                    <a:bodyPr/>
                    <a:lstStyle/>
                    <a:p>
                      <a:pPr algn="r" fontAlgn="b"/>
                      <a:r>
                        <a:rPr lang="en-US" sz="1400" u="none" strike="noStrike">
                          <a:effectLst/>
                        </a:rPr>
                        <a:t>16.110.999</a:t>
                      </a:r>
                      <a:endParaRPr lang="en-US" sz="1400" b="0" i="0" u="none" strike="noStrike">
                        <a:effectLst/>
                        <a:latin typeface="Arial"/>
                      </a:endParaRPr>
                    </a:p>
                  </a:txBody>
                  <a:tcPr marL="0" marR="0" marT="0" marB="0" anchor="b"/>
                </a:tc>
                <a:extLst>
                  <a:ext uri="{0D108BD9-81ED-4DB2-BD59-A6C34878D82A}">
                    <a16:rowId xmlns:a16="http://schemas.microsoft.com/office/drawing/2014/main" val="10003"/>
                  </a:ext>
                </a:extLst>
              </a:tr>
              <a:tr h="242394">
                <a:tc>
                  <a:txBody>
                    <a:bodyPr/>
                    <a:lstStyle/>
                    <a:p>
                      <a:pPr algn="ctr" fontAlgn="b"/>
                      <a:r>
                        <a:rPr lang="en-US" sz="1400" u="none" strike="noStrike" dirty="0">
                          <a:effectLst/>
                        </a:rPr>
                        <a:t>5</a:t>
                      </a:r>
                      <a:endParaRPr lang="en-US" sz="1400" b="0" i="0" u="none" strike="noStrike" dirty="0">
                        <a:effectLst/>
                        <a:latin typeface="Arial"/>
                      </a:endParaRPr>
                    </a:p>
                  </a:txBody>
                  <a:tcPr marL="0" marR="0" marT="0" marB="0" anchor="b"/>
                </a:tc>
                <a:tc>
                  <a:txBody>
                    <a:bodyPr/>
                    <a:lstStyle/>
                    <a:p>
                      <a:pPr algn="l" fontAlgn="b"/>
                      <a:r>
                        <a:rPr lang="en-US" sz="1400" u="none" strike="noStrike" dirty="0" err="1">
                          <a:effectLst/>
                        </a:rPr>
                        <a:t>Reabilitarea</a:t>
                      </a:r>
                      <a:r>
                        <a:rPr lang="en-US" sz="1400" u="none" strike="noStrike" dirty="0">
                          <a:effectLst/>
                        </a:rPr>
                        <a:t> </a:t>
                      </a:r>
                      <a:r>
                        <a:rPr lang="en-US" sz="1400" u="none" strike="noStrike" dirty="0" err="1">
                          <a:effectLst/>
                        </a:rPr>
                        <a:t>cladirii</a:t>
                      </a:r>
                      <a:r>
                        <a:rPr lang="en-US" sz="1400" u="none" strike="noStrike" dirty="0">
                          <a:effectLst/>
                        </a:rPr>
                        <a:t> PMO</a:t>
                      </a:r>
                      <a:endParaRPr lang="en-US" sz="1400" b="0" i="0" u="none" strike="noStrike" dirty="0">
                        <a:effectLst/>
                        <a:latin typeface="Arial"/>
                      </a:endParaRPr>
                    </a:p>
                  </a:txBody>
                  <a:tcPr marL="0" marR="0" marT="0" marB="0" anchor="b"/>
                </a:tc>
                <a:tc>
                  <a:txBody>
                    <a:bodyPr/>
                    <a:lstStyle/>
                    <a:p>
                      <a:pPr algn="r" fontAlgn="b"/>
                      <a:r>
                        <a:rPr lang="en-US" sz="1400" u="none" strike="noStrike">
                          <a:effectLst/>
                        </a:rPr>
                        <a:t>13.014.058</a:t>
                      </a:r>
                      <a:endParaRPr lang="en-US" sz="1400" b="0" i="0" u="none" strike="noStrike">
                        <a:effectLst/>
                        <a:latin typeface="Arial"/>
                      </a:endParaRPr>
                    </a:p>
                  </a:txBody>
                  <a:tcPr marL="0" marR="0" marT="0" marB="0" anchor="b"/>
                </a:tc>
                <a:extLst>
                  <a:ext uri="{0D108BD9-81ED-4DB2-BD59-A6C34878D82A}">
                    <a16:rowId xmlns:a16="http://schemas.microsoft.com/office/drawing/2014/main" val="10004"/>
                  </a:ext>
                </a:extLst>
              </a:tr>
              <a:tr h="242394">
                <a:tc>
                  <a:txBody>
                    <a:bodyPr/>
                    <a:lstStyle/>
                    <a:p>
                      <a:pPr algn="ctr" fontAlgn="b"/>
                      <a:r>
                        <a:rPr lang="en-US" sz="1400" u="none" strike="noStrike" dirty="0">
                          <a:effectLst/>
                        </a:rPr>
                        <a:t>6</a:t>
                      </a:r>
                      <a:endParaRPr lang="en-US" sz="1400" b="0" i="0" u="none" strike="noStrike" dirty="0">
                        <a:effectLst/>
                        <a:latin typeface="Arial"/>
                      </a:endParaRPr>
                    </a:p>
                  </a:txBody>
                  <a:tcPr marL="0" marR="0" marT="0" marB="0" anchor="b"/>
                </a:tc>
                <a:tc>
                  <a:txBody>
                    <a:bodyPr/>
                    <a:lstStyle/>
                    <a:p>
                      <a:pPr algn="l" fontAlgn="b"/>
                      <a:r>
                        <a:rPr lang="en-US" sz="1400" u="none" strike="noStrike" dirty="0" err="1">
                          <a:effectLst/>
                        </a:rPr>
                        <a:t>Rk</a:t>
                      </a:r>
                      <a:r>
                        <a:rPr lang="en-US" sz="1400" u="none" strike="noStrike" dirty="0">
                          <a:effectLst/>
                        </a:rPr>
                        <a:t> </a:t>
                      </a:r>
                      <a:r>
                        <a:rPr lang="en-US" sz="1400" u="none" strike="noStrike" dirty="0" err="1">
                          <a:effectLst/>
                        </a:rPr>
                        <a:t>Bazin</a:t>
                      </a:r>
                      <a:r>
                        <a:rPr lang="en-US" sz="1400" u="none" strike="noStrike" dirty="0">
                          <a:effectLst/>
                        </a:rPr>
                        <a:t> </a:t>
                      </a:r>
                      <a:r>
                        <a:rPr lang="en-US" sz="1400" u="none" strike="noStrike" dirty="0" err="1">
                          <a:effectLst/>
                        </a:rPr>
                        <a:t>Olimpic</a:t>
                      </a:r>
                      <a:endParaRPr lang="en-US" sz="1400" b="0" i="0" u="none" strike="noStrike" dirty="0">
                        <a:effectLst/>
                        <a:latin typeface="Arial"/>
                      </a:endParaRPr>
                    </a:p>
                  </a:txBody>
                  <a:tcPr marL="0" marR="0" marT="0" marB="0" anchor="b"/>
                </a:tc>
                <a:tc>
                  <a:txBody>
                    <a:bodyPr/>
                    <a:lstStyle/>
                    <a:p>
                      <a:pPr algn="r" fontAlgn="b"/>
                      <a:r>
                        <a:rPr lang="en-US" sz="1400" u="none" strike="noStrike">
                          <a:effectLst/>
                        </a:rPr>
                        <a:t>11.925.634</a:t>
                      </a:r>
                      <a:endParaRPr lang="en-US" sz="1400" b="0" i="0" u="none" strike="noStrike">
                        <a:effectLst/>
                        <a:latin typeface="Arial"/>
                      </a:endParaRPr>
                    </a:p>
                  </a:txBody>
                  <a:tcPr marL="0" marR="0" marT="0" marB="0" anchor="b"/>
                </a:tc>
                <a:extLst>
                  <a:ext uri="{0D108BD9-81ED-4DB2-BD59-A6C34878D82A}">
                    <a16:rowId xmlns:a16="http://schemas.microsoft.com/office/drawing/2014/main" val="10005"/>
                  </a:ext>
                </a:extLst>
              </a:tr>
              <a:tr h="242394">
                <a:tc>
                  <a:txBody>
                    <a:bodyPr/>
                    <a:lstStyle/>
                    <a:p>
                      <a:pPr algn="ctr" fontAlgn="b"/>
                      <a:r>
                        <a:rPr lang="en-US" sz="1400" u="none" strike="noStrike" dirty="0">
                          <a:effectLst/>
                        </a:rPr>
                        <a:t>7</a:t>
                      </a:r>
                      <a:endParaRPr lang="en-US" sz="1400" b="0" i="0" u="none" strike="noStrike" dirty="0">
                        <a:effectLst/>
                        <a:latin typeface="Arial"/>
                      </a:endParaRPr>
                    </a:p>
                  </a:txBody>
                  <a:tcPr marL="0" marR="0" marT="0" marB="0" anchor="b"/>
                </a:tc>
                <a:tc>
                  <a:txBody>
                    <a:bodyPr/>
                    <a:lstStyle/>
                    <a:p>
                      <a:pPr algn="l" fontAlgn="b"/>
                      <a:r>
                        <a:rPr lang="vi-VN" sz="1400" u="none" strike="noStrike" dirty="0">
                          <a:effectLst/>
                        </a:rPr>
                        <a:t>Pasaj centură str. Universității</a:t>
                      </a:r>
                      <a:endParaRPr lang="vi-VN" sz="1400" b="0" i="0" u="none" strike="noStrike" dirty="0">
                        <a:effectLst/>
                        <a:latin typeface="Arial"/>
                      </a:endParaRPr>
                    </a:p>
                  </a:txBody>
                  <a:tcPr marL="0" marR="0" marT="0" marB="0" anchor="b"/>
                </a:tc>
                <a:tc>
                  <a:txBody>
                    <a:bodyPr/>
                    <a:lstStyle/>
                    <a:p>
                      <a:pPr algn="r" fontAlgn="b"/>
                      <a:r>
                        <a:rPr lang="en-US" sz="1400" u="none" strike="noStrike">
                          <a:effectLst/>
                        </a:rPr>
                        <a:t>11.891.919</a:t>
                      </a:r>
                      <a:endParaRPr lang="en-US" sz="1400" b="0" i="0" u="none" strike="noStrike">
                        <a:effectLst/>
                        <a:latin typeface="Arial"/>
                      </a:endParaRPr>
                    </a:p>
                  </a:txBody>
                  <a:tcPr marL="0" marR="0" marT="0" marB="0" anchor="b"/>
                </a:tc>
                <a:extLst>
                  <a:ext uri="{0D108BD9-81ED-4DB2-BD59-A6C34878D82A}">
                    <a16:rowId xmlns:a16="http://schemas.microsoft.com/office/drawing/2014/main" val="10006"/>
                  </a:ext>
                </a:extLst>
              </a:tr>
              <a:tr h="242394">
                <a:tc>
                  <a:txBody>
                    <a:bodyPr/>
                    <a:lstStyle/>
                    <a:p>
                      <a:pPr algn="ctr" fontAlgn="b"/>
                      <a:r>
                        <a:rPr lang="en-US" sz="1400" u="none" strike="noStrike" dirty="0">
                          <a:effectLst/>
                        </a:rPr>
                        <a:t>8</a:t>
                      </a:r>
                      <a:endParaRPr lang="en-US" sz="1400" b="0" i="0" u="none" strike="noStrike" dirty="0">
                        <a:effectLst/>
                        <a:latin typeface="Arial"/>
                      </a:endParaRPr>
                    </a:p>
                  </a:txBody>
                  <a:tcPr marL="0" marR="0" marT="0" marB="0" anchor="b"/>
                </a:tc>
                <a:tc>
                  <a:txBody>
                    <a:bodyPr/>
                    <a:lstStyle/>
                    <a:p>
                      <a:pPr algn="l" fontAlgn="b"/>
                      <a:r>
                        <a:rPr lang="en-US" sz="1400" u="none" strike="noStrike" dirty="0">
                          <a:effectLst/>
                        </a:rPr>
                        <a:t>RK </a:t>
                      </a:r>
                      <a:r>
                        <a:rPr lang="en-US" sz="1400" u="none" strike="noStrike" dirty="0" err="1">
                          <a:effectLst/>
                        </a:rPr>
                        <a:t>centrala</a:t>
                      </a:r>
                      <a:r>
                        <a:rPr lang="en-US" sz="1400" u="none" strike="noStrike" dirty="0">
                          <a:effectLst/>
                        </a:rPr>
                        <a:t> </a:t>
                      </a:r>
                      <a:r>
                        <a:rPr lang="en-US" sz="1400" u="none" strike="noStrike" dirty="0" err="1">
                          <a:effectLst/>
                        </a:rPr>
                        <a:t>termica</a:t>
                      </a:r>
                      <a:endParaRPr lang="en-US" sz="1400" b="0" i="0" u="none" strike="noStrike" dirty="0">
                        <a:effectLst/>
                        <a:latin typeface="Arial"/>
                      </a:endParaRPr>
                    </a:p>
                  </a:txBody>
                  <a:tcPr marL="0" marR="0" marT="0" marB="0" anchor="b"/>
                </a:tc>
                <a:tc>
                  <a:txBody>
                    <a:bodyPr/>
                    <a:lstStyle/>
                    <a:p>
                      <a:pPr algn="r" fontAlgn="b"/>
                      <a:r>
                        <a:rPr lang="en-US" sz="1400" u="none" strike="noStrike">
                          <a:effectLst/>
                        </a:rPr>
                        <a:t>11.527.691</a:t>
                      </a:r>
                      <a:endParaRPr lang="en-US" sz="1400" b="0" i="0" u="none" strike="noStrike">
                        <a:effectLst/>
                        <a:latin typeface="Arial"/>
                      </a:endParaRPr>
                    </a:p>
                  </a:txBody>
                  <a:tcPr marL="0" marR="0" marT="0" marB="0" anchor="b"/>
                </a:tc>
                <a:extLst>
                  <a:ext uri="{0D108BD9-81ED-4DB2-BD59-A6C34878D82A}">
                    <a16:rowId xmlns:a16="http://schemas.microsoft.com/office/drawing/2014/main" val="10007"/>
                  </a:ext>
                </a:extLst>
              </a:tr>
              <a:tr h="242394">
                <a:tc>
                  <a:txBody>
                    <a:bodyPr/>
                    <a:lstStyle/>
                    <a:p>
                      <a:pPr algn="ctr" fontAlgn="b"/>
                      <a:r>
                        <a:rPr lang="en-US" sz="1400" u="none" strike="noStrike" dirty="0">
                          <a:effectLst/>
                        </a:rPr>
                        <a:t>9</a:t>
                      </a:r>
                      <a:endParaRPr lang="en-US" sz="1400" b="0" i="0" u="none" strike="noStrike" dirty="0">
                        <a:effectLst/>
                        <a:latin typeface="Arial"/>
                      </a:endParaRPr>
                    </a:p>
                  </a:txBody>
                  <a:tcPr marL="0" marR="0" marT="0" marB="0" anchor="b"/>
                </a:tc>
                <a:tc>
                  <a:txBody>
                    <a:bodyPr/>
                    <a:lstStyle/>
                    <a:p>
                      <a:pPr algn="l" fontAlgn="b"/>
                      <a:r>
                        <a:rPr lang="en-US" sz="1400" u="none" strike="noStrike" dirty="0" err="1">
                          <a:effectLst/>
                        </a:rPr>
                        <a:t>Achizitie</a:t>
                      </a:r>
                      <a:r>
                        <a:rPr lang="en-US" sz="1400" u="none" strike="noStrike" dirty="0">
                          <a:effectLst/>
                        </a:rPr>
                        <a:t> 4 </a:t>
                      </a:r>
                      <a:r>
                        <a:rPr lang="en-US" sz="1400" u="none" strike="noStrike" dirty="0" err="1">
                          <a:effectLst/>
                        </a:rPr>
                        <a:t>autobuze</a:t>
                      </a:r>
                      <a:endParaRPr lang="en-US" sz="1400" b="0" i="0" u="none" strike="noStrike" dirty="0">
                        <a:effectLst/>
                        <a:latin typeface="Arial"/>
                      </a:endParaRPr>
                    </a:p>
                  </a:txBody>
                  <a:tcPr marL="0" marR="0" marT="0" marB="0" anchor="b"/>
                </a:tc>
                <a:tc>
                  <a:txBody>
                    <a:bodyPr/>
                    <a:lstStyle/>
                    <a:p>
                      <a:pPr algn="r" fontAlgn="b"/>
                      <a:r>
                        <a:rPr lang="en-US" sz="1400" u="none" strike="noStrike">
                          <a:effectLst/>
                        </a:rPr>
                        <a:t>10.740.666</a:t>
                      </a:r>
                      <a:endParaRPr lang="en-US" sz="1400" b="0" i="0" u="none" strike="noStrike">
                        <a:effectLst/>
                        <a:latin typeface="Arial"/>
                      </a:endParaRPr>
                    </a:p>
                  </a:txBody>
                  <a:tcPr marL="0" marR="0" marT="0" marB="0" anchor="b"/>
                </a:tc>
                <a:extLst>
                  <a:ext uri="{0D108BD9-81ED-4DB2-BD59-A6C34878D82A}">
                    <a16:rowId xmlns:a16="http://schemas.microsoft.com/office/drawing/2014/main" val="10008"/>
                  </a:ext>
                </a:extLst>
              </a:tr>
              <a:tr h="242394">
                <a:tc>
                  <a:txBody>
                    <a:bodyPr/>
                    <a:lstStyle/>
                    <a:p>
                      <a:pPr algn="ctr" fontAlgn="b"/>
                      <a:r>
                        <a:rPr lang="en-US" sz="1400" u="none" strike="noStrike" dirty="0">
                          <a:effectLst/>
                        </a:rPr>
                        <a:t>10</a:t>
                      </a:r>
                      <a:endParaRPr lang="en-US" sz="1400" b="0" i="0" u="none" strike="noStrike" dirty="0">
                        <a:effectLst/>
                        <a:latin typeface="Arial"/>
                      </a:endParaRPr>
                    </a:p>
                  </a:txBody>
                  <a:tcPr marL="0" marR="0" marT="0" marB="0" anchor="b"/>
                </a:tc>
                <a:tc>
                  <a:txBody>
                    <a:bodyPr/>
                    <a:lstStyle/>
                    <a:p>
                      <a:pPr algn="l" fontAlgn="b"/>
                      <a:r>
                        <a:rPr lang="en-US" sz="1400" u="none" strike="noStrike" dirty="0" err="1">
                          <a:effectLst/>
                        </a:rPr>
                        <a:t>Reabilitare</a:t>
                      </a:r>
                      <a:r>
                        <a:rPr lang="en-US" sz="1400" u="none" strike="noStrike" dirty="0">
                          <a:effectLst/>
                        </a:rPr>
                        <a:t> </a:t>
                      </a:r>
                      <a:r>
                        <a:rPr lang="en-US" sz="1400" u="none" strike="noStrike" dirty="0" err="1">
                          <a:effectLst/>
                        </a:rPr>
                        <a:t>Scoala</a:t>
                      </a:r>
                      <a:r>
                        <a:rPr lang="en-US" sz="1400" u="none" strike="noStrike" dirty="0">
                          <a:effectLst/>
                        </a:rPr>
                        <a:t> </a:t>
                      </a:r>
                      <a:r>
                        <a:rPr lang="en-US" sz="1400" u="none" strike="noStrike" dirty="0" err="1">
                          <a:effectLst/>
                        </a:rPr>
                        <a:t>Gimnaziala</a:t>
                      </a:r>
                      <a:r>
                        <a:rPr lang="en-US" sz="1400" u="none" strike="noStrike" dirty="0">
                          <a:effectLst/>
                        </a:rPr>
                        <a:t> nr.11</a:t>
                      </a:r>
                      <a:endParaRPr lang="en-US" sz="1400" b="0" i="0" u="none" strike="noStrike" dirty="0">
                        <a:effectLst/>
                        <a:latin typeface="Arial"/>
                      </a:endParaRPr>
                    </a:p>
                  </a:txBody>
                  <a:tcPr marL="0" marR="0" marT="0" marB="0" anchor="b"/>
                </a:tc>
                <a:tc>
                  <a:txBody>
                    <a:bodyPr/>
                    <a:lstStyle/>
                    <a:p>
                      <a:pPr algn="r" fontAlgn="b"/>
                      <a:r>
                        <a:rPr lang="en-US" sz="1400" u="none" strike="noStrike">
                          <a:effectLst/>
                        </a:rPr>
                        <a:t>9.703.677</a:t>
                      </a:r>
                      <a:endParaRPr lang="en-US" sz="1400" b="0" i="0" u="none" strike="noStrike">
                        <a:effectLst/>
                        <a:latin typeface="Arial"/>
                      </a:endParaRPr>
                    </a:p>
                  </a:txBody>
                  <a:tcPr marL="0" marR="0" marT="0" marB="0" anchor="b"/>
                </a:tc>
                <a:extLst>
                  <a:ext uri="{0D108BD9-81ED-4DB2-BD59-A6C34878D82A}">
                    <a16:rowId xmlns:a16="http://schemas.microsoft.com/office/drawing/2014/main" val="10009"/>
                  </a:ext>
                </a:extLst>
              </a:tr>
              <a:tr h="242394">
                <a:tc>
                  <a:txBody>
                    <a:bodyPr/>
                    <a:lstStyle/>
                    <a:p>
                      <a:pPr algn="ctr" fontAlgn="b"/>
                      <a:r>
                        <a:rPr lang="en-US" sz="1400" u="none" strike="noStrike" dirty="0">
                          <a:effectLst/>
                        </a:rPr>
                        <a:t>11</a:t>
                      </a:r>
                      <a:endParaRPr lang="en-US" sz="1400" b="0" i="0" u="none" strike="noStrike" dirty="0">
                        <a:effectLst/>
                        <a:latin typeface="Arial"/>
                      </a:endParaRPr>
                    </a:p>
                  </a:txBody>
                  <a:tcPr marL="0" marR="0" marT="0" marB="0" anchor="b"/>
                </a:tc>
                <a:tc>
                  <a:txBody>
                    <a:bodyPr/>
                    <a:lstStyle/>
                    <a:p>
                      <a:pPr algn="l" fontAlgn="b"/>
                      <a:r>
                        <a:rPr lang="en-US" sz="1400" u="none" strike="noStrike" dirty="0" err="1">
                          <a:effectLst/>
                        </a:rPr>
                        <a:t>Park&amp;ride</a:t>
                      </a:r>
                      <a:r>
                        <a:rPr lang="en-US" sz="1400" u="none" strike="noStrike" dirty="0">
                          <a:effectLst/>
                        </a:rPr>
                        <a:t> </a:t>
                      </a:r>
                      <a:r>
                        <a:rPr lang="en-US" sz="1400" u="none" strike="noStrike" dirty="0" err="1">
                          <a:effectLst/>
                        </a:rPr>
                        <a:t>Piata</a:t>
                      </a:r>
                      <a:r>
                        <a:rPr lang="en-US" sz="1400" u="none" strike="noStrike" dirty="0">
                          <a:effectLst/>
                        </a:rPr>
                        <a:t> </a:t>
                      </a:r>
                      <a:r>
                        <a:rPr lang="en-US" sz="1400" u="none" strike="noStrike" dirty="0" err="1">
                          <a:effectLst/>
                        </a:rPr>
                        <a:t>Emanuil</a:t>
                      </a:r>
                      <a:r>
                        <a:rPr lang="en-US" sz="1400" u="none" strike="noStrike" dirty="0">
                          <a:effectLst/>
                        </a:rPr>
                        <a:t> </a:t>
                      </a:r>
                      <a:r>
                        <a:rPr lang="en-US" sz="1400" u="none" strike="noStrike" dirty="0" err="1">
                          <a:effectLst/>
                        </a:rPr>
                        <a:t>Gojdu</a:t>
                      </a:r>
                      <a:r>
                        <a:rPr lang="en-US" sz="1400" u="none" strike="noStrike" dirty="0">
                          <a:effectLst/>
                        </a:rPr>
                        <a:t>,</a:t>
                      </a:r>
                      <a:endParaRPr lang="en-US" sz="1400" b="0" i="0" u="none" strike="noStrike" dirty="0">
                        <a:effectLst/>
                        <a:latin typeface="Arial"/>
                      </a:endParaRPr>
                    </a:p>
                  </a:txBody>
                  <a:tcPr marL="0" marR="0" marT="0" marB="0" anchor="b"/>
                </a:tc>
                <a:tc>
                  <a:txBody>
                    <a:bodyPr/>
                    <a:lstStyle/>
                    <a:p>
                      <a:pPr algn="r" fontAlgn="b"/>
                      <a:r>
                        <a:rPr lang="en-US" sz="1400" u="none" strike="noStrike" dirty="0">
                          <a:effectLst/>
                        </a:rPr>
                        <a:t>9.642.181</a:t>
                      </a:r>
                      <a:endParaRPr lang="en-US" sz="1400" b="0" i="0" u="none" strike="noStrike" dirty="0">
                        <a:effectLst/>
                        <a:latin typeface="Arial"/>
                      </a:endParaRPr>
                    </a:p>
                  </a:txBody>
                  <a:tcPr marL="0" marR="0" marT="0" marB="0" anchor="b"/>
                </a:tc>
                <a:extLst>
                  <a:ext uri="{0D108BD9-81ED-4DB2-BD59-A6C34878D82A}">
                    <a16:rowId xmlns:a16="http://schemas.microsoft.com/office/drawing/2014/main" val="10010"/>
                  </a:ext>
                </a:extLst>
              </a:tr>
              <a:tr h="242394">
                <a:tc>
                  <a:txBody>
                    <a:bodyPr/>
                    <a:lstStyle/>
                    <a:p>
                      <a:pPr algn="ctr" fontAlgn="b"/>
                      <a:r>
                        <a:rPr lang="en-US" sz="1400" u="none" strike="noStrike" dirty="0">
                          <a:effectLst/>
                        </a:rPr>
                        <a:t>12</a:t>
                      </a:r>
                      <a:endParaRPr lang="en-US" sz="1400" b="0" i="0" u="none" strike="noStrike" dirty="0">
                        <a:effectLst/>
                        <a:latin typeface="Arial"/>
                      </a:endParaRPr>
                    </a:p>
                  </a:txBody>
                  <a:tcPr marL="0" marR="0" marT="0" marB="0" anchor="b"/>
                </a:tc>
                <a:tc>
                  <a:txBody>
                    <a:bodyPr/>
                    <a:lstStyle/>
                    <a:p>
                      <a:pPr algn="l" fontAlgn="b"/>
                      <a:r>
                        <a:rPr lang="en-US" sz="1400" u="none" strike="noStrike" dirty="0" err="1">
                          <a:effectLst/>
                        </a:rPr>
                        <a:t>Aport</a:t>
                      </a:r>
                      <a:r>
                        <a:rPr lang="en-US" sz="1400" u="none" strike="noStrike" dirty="0">
                          <a:effectLst/>
                        </a:rPr>
                        <a:t> Air Oradea</a:t>
                      </a:r>
                      <a:endParaRPr lang="en-US" sz="1400" b="0" i="0" u="none" strike="noStrike" dirty="0">
                        <a:effectLst/>
                        <a:latin typeface="Arial"/>
                      </a:endParaRPr>
                    </a:p>
                  </a:txBody>
                  <a:tcPr marL="0" marR="0" marT="0" marB="0" anchor="b"/>
                </a:tc>
                <a:tc>
                  <a:txBody>
                    <a:bodyPr/>
                    <a:lstStyle/>
                    <a:p>
                      <a:pPr algn="r" fontAlgn="b"/>
                      <a:r>
                        <a:rPr lang="en-US" sz="1400" u="none" strike="noStrike" dirty="0">
                          <a:effectLst/>
                        </a:rPr>
                        <a:t>9.000.000</a:t>
                      </a:r>
                      <a:endParaRPr lang="en-US" sz="1400" b="0" i="0" u="none" strike="noStrike" dirty="0">
                        <a:effectLst/>
                        <a:latin typeface="Arial"/>
                      </a:endParaRPr>
                    </a:p>
                  </a:txBody>
                  <a:tcPr marL="0" marR="0" marT="0" marB="0" anchor="b"/>
                </a:tc>
                <a:extLst>
                  <a:ext uri="{0D108BD9-81ED-4DB2-BD59-A6C34878D82A}">
                    <a16:rowId xmlns:a16="http://schemas.microsoft.com/office/drawing/2014/main" val="10011"/>
                  </a:ext>
                </a:extLst>
              </a:tr>
              <a:tr h="242394">
                <a:tc>
                  <a:txBody>
                    <a:bodyPr/>
                    <a:lstStyle/>
                    <a:p>
                      <a:pPr algn="ctr" fontAlgn="b"/>
                      <a:r>
                        <a:rPr lang="en-US" sz="1400" u="none" strike="noStrike" dirty="0">
                          <a:effectLst/>
                        </a:rPr>
                        <a:t>13</a:t>
                      </a:r>
                      <a:endParaRPr lang="en-US" sz="1400" b="0" i="0" u="none" strike="noStrike" dirty="0">
                        <a:effectLst/>
                        <a:latin typeface="Arial"/>
                      </a:endParaRPr>
                    </a:p>
                  </a:txBody>
                  <a:tcPr marL="0" marR="0" marT="0" marB="0" anchor="b"/>
                </a:tc>
                <a:tc>
                  <a:txBody>
                    <a:bodyPr/>
                    <a:lstStyle/>
                    <a:p>
                      <a:pPr algn="l" fontAlgn="b"/>
                      <a:r>
                        <a:rPr lang="en-US" sz="1400" u="none" strike="noStrike" dirty="0">
                          <a:effectLst/>
                        </a:rPr>
                        <a:t>Parking </a:t>
                      </a:r>
                      <a:r>
                        <a:rPr lang="en-US" sz="1400" u="none" strike="noStrike" dirty="0" err="1">
                          <a:effectLst/>
                        </a:rPr>
                        <a:t>str</a:t>
                      </a:r>
                      <a:r>
                        <a:rPr lang="en-US" sz="1400" u="none" strike="noStrike" dirty="0">
                          <a:effectLst/>
                        </a:rPr>
                        <a:t> </a:t>
                      </a:r>
                      <a:r>
                        <a:rPr lang="en-US" sz="1400" u="none" strike="noStrike" dirty="0" err="1">
                          <a:effectLst/>
                        </a:rPr>
                        <a:t>Independenței</a:t>
                      </a:r>
                      <a:endParaRPr lang="en-US" sz="1400" b="0" i="0" u="none" strike="noStrike" dirty="0">
                        <a:effectLst/>
                        <a:latin typeface="Arial"/>
                      </a:endParaRPr>
                    </a:p>
                  </a:txBody>
                  <a:tcPr marL="0" marR="0" marT="0" marB="0" anchor="b"/>
                </a:tc>
                <a:tc>
                  <a:txBody>
                    <a:bodyPr/>
                    <a:lstStyle/>
                    <a:p>
                      <a:pPr algn="r" fontAlgn="b"/>
                      <a:r>
                        <a:rPr lang="en-US" sz="1400" u="none" strike="noStrike">
                          <a:effectLst/>
                        </a:rPr>
                        <a:t>8.970.687</a:t>
                      </a:r>
                      <a:endParaRPr lang="en-US" sz="1400" b="0" i="0" u="none" strike="noStrike">
                        <a:effectLst/>
                        <a:latin typeface="Arial"/>
                      </a:endParaRPr>
                    </a:p>
                  </a:txBody>
                  <a:tcPr marL="0" marR="0" marT="0" marB="0" anchor="b"/>
                </a:tc>
                <a:extLst>
                  <a:ext uri="{0D108BD9-81ED-4DB2-BD59-A6C34878D82A}">
                    <a16:rowId xmlns:a16="http://schemas.microsoft.com/office/drawing/2014/main" val="10012"/>
                  </a:ext>
                </a:extLst>
              </a:tr>
              <a:tr h="242394">
                <a:tc>
                  <a:txBody>
                    <a:bodyPr/>
                    <a:lstStyle/>
                    <a:p>
                      <a:pPr algn="ctr" fontAlgn="b"/>
                      <a:r>
                        <a:rPr lang="en-US" sz="1400" u="none" strike="noStrike" dirty="0">
                          <a:effectLst/>
                        </a:rPr>
                        <a:t>14</a:t>
                      </a:r>
                      <a:endParaRPr lang="en-US" sz="1400" b="0" i="0" u="none" strike="noStrike" dirty="0">
                        <a:effectLst/>
                        <a:latin typeface="Arial"/>
                      </a:endParaRPr>
                    </a:p>
                  </a:txBody>
                  <a:tcPr marL="0" marR="0" marT="0" marB="0" anchor="b"/>
                </a:tc>
                <a:tc>
                  <a:txBody>
                    <a:bodyPr/>
                    <a:lstStyle/>
                    <a:p>
                      <a:pPr algn="l" fontAlgn="b"/>
                      <a:r>
                        <a:rPr lang="ro-RO" sz="1400" u="none" strike="noStrike" noProof="0" dirty="0">
                          <a:effectLst/>
                        </a:rPr>
                        <a:t>Spitalul</a:t>
                      </a:r>
                      <a:r>
                        <a:rPr lang="en-US" sz="1400" u="none" strike="noStrike" dirty="0">
                          <a:effectLst/>
                        </a:rPr>
                        <a:t> </a:t>
                      </a:r>
                      <a:r>
                        <a:rPr lang="en-US" sz="1400" u="none" strike="noStrike" dirty="0" err="1">
                          <a:effectLst/>
                        </a:rPr>
                        <a:t>Judetean</a:t>
                      </a:r>
                      <a:r>
                        <a:rPr lang="en-US" sz="1400" u="none" strike="noStrike" dirty="0">
                          <a:effectLst/>
                        </a:rPr>
                        <a:t> - Corp A1 A2 </a:t>
                      </a:r>
                      <a:r>
                        <a:rPr lang="en-US" sz="1400" u="none" strike="noStrike" dirty="0" err="1">
                          <a:effectLst/>
                        </a:rPr>
                        <a:t>si</a:t>
                      </a:r>
                      <a:r>
                        <a:rPr lang="en-US" sz="1400" u="none" strike="noStrike" dirty="0">
                          <a:effectLst/>
                        </a:rPr>
                        <a:t> B </a:t>
                      </a:r>
                      <a:endParaRPr lang="en-US" sz="1400" b="0" i="0" u="none" strike="noStrike" dirty="0">
                        <a:effectLst/>
                        <a:latin typeface="Arial"/>
                      </a:endParaRPr>
                    </a:p>
                  </a:txBody>
                  <a:tcPr marL="0" marR="0" marT="0" marB="0" anchor="b"/>
                </a:tc>
                <a:tc>
                  <a:txBody>
                    <a:bodyPr/>
                    <a:lstStyle/>
                    <a:p>
                      <a:pPr algn="r" fontAlgn="b"/>
                      <a:r>
                        <a:rPr lang="en-US" sz="1400" u="none" strike="noStrike" dirty="0">
                          <a:effectLst/>
                        </a:rPr>
                        <a:t>8.899.887</a:t>
                      </a:r>
                      <a:endParaRPr lang="en-US" sz="1400" b="0" i="0" u="none" strike="noStrike" dirty="0">
                        <a:effectLst/>
                        <a:latin typeface="Arial"/>
                      </a:endParaRPr>
                    </a:p>
                  </a:txBody>
                  <a:tcPr marL="0" marR="0" marT="0" marB="0" anchor="b"/>
                </a:tc>
                <a:extLst>
                  <a:ext uri="{0D108BD9-81ED-4DB2-BD59-A6C34878D82A}">
                    <a16:rowId xmlns:a16="http://schemas.microsoft.com/office/drawing/2014/main" val="10013"/>
                  </a:ext>
                </a:extLst>
              </a:tr>
              <a:tr h="242394">
                <a:tc>
                  <a:txBody>
                    <a:bodyPr/>
                    <a:lstStyle/>
                    <a:p>
                      <a:pPr algn="ctr" fontAlgn="b"/>
                      <a:r>
                        <a:rPr lang="en-US" sz="1400" u="none" strike="noStrike" dirty="0">
                          <a:effectLst/>
                        </a:rPr>
                        <a:t>15</a:t>
                      </a:r>
                      <a:endParaRPr lang="en-US" sz="1400" b="0" i="0" u="none" strike="noStrike" dirty="0">
                        <a:effectLst/>
                        <a:latin typeface="Arial"/>
                      </a:endParaRPr>
                    </a:p>
                  </a:txBody>
                  <a:tcPr marL="0" marR="0" marT="0" marB="0" anchor="b"/>
                </a:tc>
                <a:tc>
                  <a:txBody>
                    <a:bodyPr/>
                    <a:lstStyle/>
                    <a:p>
                      <a:pPr algn="l" fontAlgn="b"/>
                      <a:r>
                        <a:rPr lang="en-US" sz="1400" u="none" strike="noStrike" dirty="0">
                          <a:effectLst/>
                        </a:rPr>
                        <a:t>Sala de Sport </a:t>
                      </a:r>
                      <a:r>
                        <a:rPr lang="en-US" sz="1400" u="none" strike="noStrike" dirty="0" err="1">
                          <a:effectLst/>
                        </a:rPr>
                        <a:t>Polivalenta</a:t>
                      </a:r>
                      <a:r>
                        <a:rPr lang="en-US" sz="1400" u="none" strike="noStrike" dirty="0">
                          <a:effectLst/>
                        </a:rPr>
                        <a:t> </a:t>
                      </a:r>
                      <a:endParaRPr lang="en-US" sz="1400" b="0" i="0" u="none" strike="noStrike" dirty="0">
                        <a:effectLst/>
                        <a:latin typeface="Arial"/>
                      </a:endParaRPr>
                    </a:p>
                  </a:txBody>
                  <a:tcPr marL="0" marR="0" marT="0" marB="0" anchor="b"/>
                </a:tc>
                <a:tc>
                  <a:txBody>
                    <a:bodyPr/>
                    <a:lstStyle/>
                    <a:p>
                      <a:pPr algn="r" fontAlgn="b"/>
                      <a:r>
                        <a:rPr lang="en-US" sz="1400" u="none" strike="noStrike" dirty="0">
                          <a:effectLst/>
                        </a:rPr>
                        <a:t>8.713.888</a:t>
                      </a:r>
                      <a:endParaRPr lang="en-US" sz="1400" b="0" i="0" u="none" strike="noStrike" dirty="0">
                        <a:effectLst/>
                        <a:latin typeface="Arial"/>
                      </a:endParaRPr>
                    </a:p>
                  </a:txBody>
                  <a:tcPr marL="0" marR="0" marT="0" marB="0" anchor="b"/>
                </a:tc>
                <a:extLst>
                  <a:ext uri="{0D108BD9-81ED-4DB2-BD59-A6C34878D82A}">
                    <a16:rowId xmlns:a16="http://schemas.microsoft.com/office/drawing/2014/main" val="10014"/>
                  </a:ext>
                </a:extLst>
              </a:tr>
              <a:tr h="242394">
                <a:tc>
                  <a:txBody>
                    <a:bodyPr/>
                    <a:lstStyle/>
                    <a:p>
                      <a:pPr algn="ctr" fontAlgn="b"/>
                      <a:r>
                        <a:rPr lang="en-US" sz="1400" u="none" strike="noStrike" dirty="0">
                          <a:effectLst/>
                        </a:rPr>
                        <a:t>16</a:t>
                      </a:r>
                      <a:endParaRPr lang="en-US" sz="1400" b="0" i="0" u="none" strike="noStrike" dirty="0">
                        <a:effectLst/>
                        <a:latin typeface="Arial"/>
                      </a:endParaRPr>
                    </a:p>
                  </a:txBody>
                  <a:tcPr marL="0" marR="0" marT="0" marB="0" anchor="b"/>
                </a:tc>
                <a:tc>
                  <a:txBody>
                    <a:bodyPr/>
                    <a:lstStyle/>
                    <a:p>
                      <a:pPr algn="l" fontAlgn="b"/>
                      <a:r>
                        <a:rPr lang="en-US" sz="1400" u="none" strike="noStrike">
                          <a:effectLst/>
                        </a:rPr>
                        <a:t>Parcare str.Traian Blajovici</a:t>
                      </a:r>
                      <a:endParaRPr lang="en-US" sz="1400" b="0" i="0" u="none" strike="noStrike">
                        <a:effectLst/>
                        <a:latin typeface="Arial"/>
                      </a:endParaRPr>
                    </a:p>
                  </a:txBody>
                  <a:tcPr marL="0" marR="0" marT="0" marB="0" anchor="b"/>
                </a:tc>
                <a:tc>
                  <a:txBody>
                    <a:bodyPr/>
                    <a:lstStyle/>
                    <a:p>
                      <a:pPr algn="r" fontAlgn="b"/>
                      <a:r>
                        <a:rPr lang="en-US" sz="1400" u="none" strike="noStrike" dirty="0">
                          <a:effectLst/>
                        </a:rPr>
                        <a:t>8.000.000</a:t>
                      </a:r>
                      <a:endParaRPr lang="en-US" sz="1400" b="0" i="0" u="none" strike="noStrike" dirty="0">
                        <a:effectLst/>
                        <a:latin typeface="Arial"/>
                      </a:endParaRPr>
                    </a:p>
                  </a:txBody>
                  <a:tcPr marL="0" marR="0" marT="0" marB="0" anchor="b"/>
                </a:tc>
                <a:extLst>
                  <a:ext uri="{0D108BD9-81ED-4DB2-BD59-A6C34878D82A}">
                    <a16:rowId xmlns:a16="http://schemas.microsoft.com/office/drawing/2014/main" val="10015"/>
                  </a:ext>
                </a:extLst>
              </a:tr>
              <a:tr h="242394">
                <a:tc>
                  <a:txBody>
                    <a:bodyPr/>
                    <a:lstStyle/>
                    <a:p>
                      <a:pPr algn="ctr" fontAlgn="b"/>
                      <a:r>
                        <a:rPr lang="en-US" sz="1400" u="none" strike="noStrike" dirty="0">
                          <a:effectLst/>
                        </a:rPr>
                        <a:t>17</a:t>
                      </a:r>
                      <a:endParaRPr lang="en-US" sz="1400" b="0" i="0" u="none" strike="noStrike" dirty="0">
                        <a:effectLst/>
                        <a:latin typeface="Arial"/>
                      </a:endParaRPr>
                    </a:p>
                  </a:txBody>
                  <a:tcPr marL="0" marR="0" marT="0" marB="0" anchor="b"/>
                </a:tc>
                <a:tc>
                  <a:txBody>
                    <a:bodyPr/>
                    <a:lstStyle/>
                    <a:p>
                      <a:pPr algn="l" fontAlgn="b"/>
                      <a:r>
                        <a:rPr lang="en-US" sz="1400" u="none" strike="noStrike">
                          <a:effectLst/>
                        </a:rPr>
                        <a:t>Pietonalizare zona Libertatii</a:t>
                      </a:r>
                      <a:endParaRPr lang="en-US" sz="1400" b="0" i="0" u="none" strike="noStrike">
                        <a:effectLst/>
                        <a:latin typeface="Arial"/>
                      </a:endParaRPr>
                    </a:p>
                  </a:txBody>
                  <a:tcPr marL="0" marR="0" marT="0" marB="0" anchor="b"/>
                </a:tc>
                <a:tc>
                  <a:txBody>
                    <a:bodyPr/>
                    <a:lstStyle/>
                    <a:p>
                      <a:pPr algn="r" fontAlgn="b"/>
                      <a:r>
                        <a:rPr lang="en-US" sz="1400" u="none" strike="noStrike" dirty="0">
                          <a:effectLst/>
                        </a:rPr>
                        <a:t>7.542.652</a:t>
                      </a:r>
                      <a:endParaRPr lang="en-US" sz="1400" b="0" i="0" u="none" strike="noStrike" dirty="0">
                        <a:effectLst/>
                        <a:latin typeface="Arial"/>
                      </a:endParaRPr>
                    </a:p>
                  </a:txBody>
                  <a:tcPr marL="0" marR="0" marT="0" marB="0" anchor="b"/>
                </a:tc>
                <a:extLst>
                  <a:ext uri="{0D108BD9-81ED-4DB2-BD59-A6C34878D82A}">
                    <a16:rowId xmlns:a16="http://schemas.microsoft.com/office/drawing/2014/main" val="10016"/>
                  </a:ext>
                </a:extLst>
              </a:tr>
              <a:tr h="242394">
                <a:tc>
                  <a:txBody>
                    <a:bodyPr/>
                    <a:lstStyle/>
                    <a:p>
                      <a:pPr algn="ctr" fontAlgn="b"/>
                      <a:r>
                        <a:rPr lang="en-US" sz="1400" u="none" strike="noStrike" dirty="0">
                          <a:effectLst/>
                        </a:rPr>
                        <a:t>18</a:t>
                      </a:r>
                      <a:endParaRPr lang="en-US" sz="1400" b="0" i="0" u="none" strike="noStrike" dirty="0">
                        <a:effectLst/>
                        <a:latin typeface="Arial"/>
                      </a:endParaRPr>
                    </a:p>
                  </a:txBody>
                  <a:tcPr marL="0" marR="0" marT="0" marB="0" anchor="b"/>
                </a:tc>
                <a:tc>
                  <a:txBody>
                    <a:bodyPr/>
                    <a:lstStyle/>
                    <a:p>
                      <a:pPr algn="l" fontAlgn="b"/>
                      <a:r>
                        <a:rPr lang="en-US" sz="1400" u="none" strike="noStrike" dirty="0" err="1">
                          <a:effectLst/>
                        </a:rPr>
                        <a:t>Reabilitare</a:t>
                      </a:r>
                      <a:r>
                        <a:rPr lang="en-US" sz="1400" u="none" strike="noStrike" dirty="0">
                          <a:effectLst/>
                        </a:rPr>
                        <a:t> </a:t>
                      </a:r>
                      <a:r>
                        <a:rPr lang="en-US" sz="1400" u="none" strike="noStrike" dirty="0" err="1">
                          <a:effectLst/>
                        </a:rPr>
                        <a:t>Liceul</a:t>
                      </a:r>
                      <a:r>
                        <a:rPr lang="en-US" sz="1400" u="none" strike="noStrike" dirty="0">
                          <a:effectLst/>
                        </a:rPr>
                        <a:t> </a:t>
                      </a:r>
                      <a:r>
                        <a:rPr lang="en-US" sz="1400" u="none" strike="noStrike" dirty="0" err="1">
                          <a:effectLst/>
                        </a:rPr>
                        <a:t>Ghibu</a:t>
                      </a:r>
                      <a:endParaRPr lang="en-US" sz="1400" b="0" i="0" u="none" strike="noStrike" dirty="0">
                        <a:effectLst/>
                        <a:latin typeface="Arial"/>
                      </a:endParaRPr>
                    </a:p>
                  </a:txBody>
                  <a:tcPr marL="0" marR="0" marT="0" marB="0" anchor="b"/>
                </a:tc>
                <a:tc>
                  <a:txBody>
                    <a:bodyPr/>
                    <a:lstStyle/>
                    <a:p>
                      <a:pPr algn="r" fontAlgn="b"/>
                      <a:r>
                        <a:rPr lang="en-US" sz="1400" u="none" strike="noStrike" dirty="0">
                          <a:effectLst/>
                        </a:rPr>
                        <a:t>6.049.111</a:t>
                      </a:r>
                      <a:endParaRPr lang="en-US" sz="1400" b="0" i="0" u="none" strike="noStrike" dirty="0">
                        <a:effectLst/>
                        <a:latin typeface="Arial"/>
                      </a:endParaRPr>
                    </a:p>
                  </a:txBody>
                  <a:tcPr marL="0" marR="0" marT="0" marB="0" anchor="b"/>
                </a:tc>
                <a:extLst>
                  <a:ext uri="{0D108BD9-81ED-4DB2-BD59-A6C34878D82A}">
                    <a16:rowId xmlns:a16="http://schemas.microsoft.com/office/drawing/2014/main" val="10017"/>
                  </a:ext>
                </a:extLst>
              </a:tr>
              <a:tr h="242394">
                <a:tc>
                  <a:txBody>
                    <a:bodyPr/>
                    <a:lstStyle/>
                    <a:p>
                      <a:pPr algn="l" fontAlgn="b"/>
                      <a:endParaRPr lang="en-US" sz="1400" b="0" i="0" u="none" strike="noStrike">
                        <a:effectLst/>
                        <a:latin typeface="Arial"/>
                      </a:endParaRPr>
                    </a:p>
                  </a:txBody>
                  <a:tcPr marL="0" marR="0" marT="0" marB="0" anchor="b"/>
                </a:tc>
                <a:tc>
                  <a:txBody>
                    <a:bodyPr/>
                    <a:lstStyle/>
                    <a:p>
                      <a:pPr algn="l" fontAlgn="b"/>
                      <a:r>
                        <a:rPr lang="en-US" sz="1400" b="1" u="none" strike="noStrike" dirty="0">
                          <a:effectLst/>
                        </a:rPr>
                        <a:t>Total </a:t>
                      </a:r>
                      <a:r>
                        <a:rPr lang="en-US" sz="1400" b="1" u="none" strike="noStrike" dirty="0" err="1">
                          <a:effectLst/>
                        </a:rPr>
                        <a:t>peste</a:t>
                      </a:r>
                      <a:r>
                        <a:rPr lang="en-US" sz="1400" b="1" u="none" strike="noStrike" dirty="0">
                          <a:effectLst/>
                        </a:rPr>
                        <a:t> 51%</a:t>
                      </a:r>
                      <a:r>
                        <a:rPr lang="ro-RO" sz="1400" b="1" u="none" strike="noStrike" dirty="0">
                          <a:effectLst/>
                        </a:rPr>
                        <a:t> din investiții</a:t>
                      </a:r>
                      <a:r>
                        <a:rPr lang="ro-RO" sz="1400" b="1" u="none" strike="noStrike" baseline="0" dirty="0">
                          <a:effectLst/>
                        </a:rPr>
                        <a:t> 2021</a:t>
                      </a:r>
                      <a:endParaRPr lang="en-US" sz="1400" b="1" i="0" u="none" strike="noStrike" dirty="0">
                        <a:effectLst/>
                        <a:latin typeface="Arial"/>
                      </a:endParaRPr>
                    </a:p>
                  </a:txBody>
                  <a:tcPr marL="0" marR="0" marT="0" marB="0" anchor="b"/>
                </a:tc>
                <a:tc>
                  <a:txBody>
                    <a:bodyPr/>
                    <a:lstStyle/>
                    <a:p>
                      <a:pPr algn="r" fontAlgn="b"/>
                      <a:r>
                        <a:rPr lang="en-US" sz="1400" b="1" u="none" strike="noStrike" dirty="0">
                          <a:effectLst/>
                        </a:rPr>
                        <a:t>229.372.351</a:t>
                      </a:r>
                      <a:endParaRPr lang="en-US" sz="1400" b="1" i="0" u="none" strike="noStrike" dirty="0">
                        <a:effectLst/>
                        <a:latin typeface="Arial"/>
                      </a:endParaRPr>
                    </a:p>
                  </a:txBody>
                  <a:tcPr marL="0" marR="0" marT="0" marB="0" anchor="b"/>
                </a:tc>
                <a:extLst>
                  <a:ext uri="{0D108BD9-81ED-4DB2-BD59-A6C34878D82A}">
                    <a16:rowId xmlns:a16="http://schemas.microsoft.com/office/drawing/2014/main" val="10018"/>
                  </a:ext>
                </a:extLst>
              </a:tr>
            </a:tbl>
          </a:graphicData>
        </a:graphic>
      </p:graphicFrame>
    </p:spTree>
    <p:extLst>
      <p:ext uri="{BB962C8B-B14F-4D97-AF65-F5344CB8AC3E}">
        <p14:creationId xmlns:p14="http://schemas.microsoft.com/office/powerpoint/2010/main" val="16661652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6778"/>
            <a:ext cx="5076056" cy="1069514"/>
          </a:xfrm>
          <a:solidFill>
            <a:schemeClr val="tx2">
              <a:lumMod val="75000"/>
            </a:schemeClr>
          </a:solidFill>
        </p:spPr>
        <p:txBody>
          <a:bodyPr/>
          <a:lstStyle/>
          <a:p>
            <a:r>
              <a:rPr lang="ro-RO" altLang="ko-KR" sz="3200" dirty="0">
                <a:solidFill>
                  <a:schemeClr val="bg1"/>
                </a:solidFill>
              </a:rPr>
              <a:t>Brief alte activități</a:t>
            </a:r>
            <a:endParaRPr lang="ro-RO" sz="3200" dirty="0"/>
          </a:p>
        </p:txBody>
      </p:sp>
      <p:sp>
        <p:nvSpPr>
          <p:cNvPr id="3" name="Rectangle 2"/>
          <p:cNvSpPr/>
          <p:nvPr/>
        </p:nvSpPr>
        <p:spPr>
          <a:xfrm>
            <a:off x="179512" y="1268760"/>
            <a:ext cx="8856984" cy="5386090"/>
          </a:xfrm>
          <a:prstGeom prst="rect">
            <a:avLst/>
          </a:prstGeom>
        </p:spPr>
        <p:txBody>
          <a:bodyPr wrap="square">
            <a:spAutoFit/>
          </a:bodyPr>
          <a:lstStyle/>
          <a:p>
            <a:pPr marL="342900" indent="-342900">
              <a:buFont typeface="Arial" panose="020B0604020202020204" pitchFamily="34" charset="0"/>
              <a:buChar char="•"/>
            </a:pPr>
            <a:r>
              <a:rPr lang="ro-RO" sz="2000" dirty="0">
                <a:solidFill>
                  <a:prstClr val="black">
                    <a:lumMod val="75000"/>
                    <a:lumOff val="25000"/>
                  </a:prstClr>
                </a:solidFill>
                <a:latin typeface="Arial" pitchFamily="34" charset="0"/>
                <a:cs typeface="Arial" pitchFamily="34" charset="0"/>
              </a:rPr>
              <a:t>Atestare inventar bunuri domeniu public.</a:t>
            </a:r>
            <a:r>
              <a:rPr lang="en-US" sz="2000" dirty="0">
                <a:solidFill>
                  <a:prstClr val="black">
                    <a:lumMod val="75000"/>
                    <a:lumOff val="25000"/>
                  </a:prstClr>
                </a:solidFill>
                <a:latin typeface="Arial" pitchFamily="34" charset="0"/>
                <a:cs typeface="Arial" pitchFamily="34" charset="0"/>
              </a:rPr>
              <a:t> </a:t>
            </a:r>
            <a:r>
              <a:rPr lang="ro-RO" sz="2000" dirty="0">
                <a:solidFill>
                  <a:prstClr val="black">
                    <a:lumMod val="75000"/>
                    <a:lumOff val="25000"/>
                  </a:prstClr>
                </a:solidFill>
                <a:latin typeface="Arial" pitchFamily="34" charset="0"/>
                <a:cs typeface="Arial" pitchFamily="34" charset="0"/>
              </a:rPr>
              <a:t>Documentații elaborate pentru   obiectivele ”Coridor Verde din str. Coriolan Pop în cartierul Veteranilor</a:t>
            </a:r>
            <a:r>
              <a:rPr lang="en-US" sz="2000" dirty="0">
                <a:solidFill>
                  <a:prstClr val="black">
                    <a:lumMod val="75000"/>
                    <a:lumOff val="25000"/>
                  </a:prstClr>
                </a:solidFill>
                <a:latin typeface="Arial" pitchFamily="34" charset="0"/>
                <a:cs typeface="Arial" pitchFamily="34" charset="0"/>
              </a:rPr>
              <a:t>” </a:t>
            </a:r>
            <a:r>
              <a:rPr lang="ro-RO" sz="2000" dirty="0">
                <a:solidFill>
                  <a:prstClr val="black">
                    <a:lumMod val="75000"/>
                    <a:lumOff val="25000"/>
                  </a:prstClr>
                </a:solidFill>
                <a:latin typeface="Arial" pitchFamily="34" charset="0"/>
                <a:cs typeface="Arial" pitchFamily="34" charset="0"/>
              </a:rPr>
              <a:t>și  ”</a:t>
            </a:r>
            <a:r>
              <a:rPr lang="en-US" sz="2000" dirty="0" err="1">
                <a:solidFill>
                  <a:prstClr val="black">
                    <a:lumMod val="75000"/>
                    <a:lumOff val="25000"/>
                  </a:prstClr>
                </a:solidFill>
                <a:latin typeface="Arial" pitchFamily="34" charset="0"/>
                <a:cs typeface="Arial" pitchFamily="34" charset="0"/>
              </a:rPr>
              <a:t>Coridor</a:t>
            </a:r>
            <a:r>
              <a:rPr lang="en-US" sz="2000" dirty="0">
                <a:solidFill>
                  <a:prstClr val="black">
                    <a:lumMod val="75000"/>
                    <a:lumOff val="25000"/>
                  </a:prstClr>
                </a:solidFill>
                <a:latin typeface="Arial" pitchFamily="34" charset="0"/>
                <a:cs typeface="Arial" pitchFamily="34" charset="0"/>
              </a:rPr>
              <a:t> Verde din </a:t>
            </a:r>
            <a:r>
              <a:rPr lang="en-US" sz="2000" dirty="0" err="1">
                <a:solidFill>
                  <a:prstClr val="black">
                    <a:lumMod val="75000"/>
                    <a:lumOff val="25000"/>
                  </a:prstClr>
                </a:solidFill>
                <a:latin typeface="Arial" pitchFamily="34" charset="0"/>
                <a:cs typeface="Arial" pitchFamily="34" charset="0"/>
              </a:rPr>
              <a:t>strada</a:t>
            </a:r>
            <a:r>
              <a:rPr lang="en-US" sz="2000" dirty="0">
                <a:solidFill>
                  <a:prstClr val="black">
                    <a:lumMod val="75000"/>
                    <a:lumOff val="25000"/>
                  </a:prstClr>
                </a:solidFill>
                <a:latin typeface="Arial" pitchFamily="34" charset="0"/>
                <a:cs typeface="Arial" pitchFamily="34" charset="0"/>
              </a:rPr>
              <a:t> </a:t>
            </a:r>
            <a:r>
              <a:rPr lang="en-US" sz="2000" dirty="0" err="1">
                <a:solidFill>
                  <a:prstClr val="black">
                    <a:lumMod val="75000"/>
                    <a:lumOff val="25000"/>
                  </a:prstClr>
                </a:solidFill>
                <a:latin typeface="Arial" pitchFamily="34" charset="0"/>
                <a:cs typeface="Arial" pitchFamily="34" charset="0"/>
              </a:rPr>
              <a:t>Barcăului</a:t>
            </a:r>
            <a:r>
              <a:rPr lang="en-US" sz="2000" dirty="0">
                <a:solidFill>
                  <a:prstClr val="black">
                    <a:lumMod val="75000"/>
                    <a:lumOff val="25000"/>
                  </a:prstClr>
                </a:solidFill>
                <a:latin typeface="Arial" pitchFamily="34" charset="0"/>
                <a:cs typeface="Arial" pitchFamily="34" charset="0"/>
              </a:rPr>
              <a:t>“, </a:t>
            </a:r>
            <a:r>
              <a:rPr lang="en-US" sz="2000" dirty="0" err="1">
                <a:solidFill>
                  <a:prstClr val="black">
                    <a:lumMod val="75000"/>
                    <a:lumOff val="25000"/>
                  </a:prstClr>
                </a:solidFill>
                <a:latin typeface="Arial" pitchFamily="34" charset="0"/>
                <a:cs typeface="Arial" pitchFamily="34" charset="0"/>
              </a:rPr>
              <a:t>prin</a:t>
            </a:r>
            <a:r>
              <a:rPr lang="en-US" sz="2000" dirty="0">
                <a:solidFill>
                  <a:prstClr val="black">
                    <a:lumMod val="75000"/>
                    <a:lumOff val="25000"/>
                  </a:prstClr>
                </a:solidFill>
                <a:latin typeface="Arial" pitchFamily="34" charset="0"/>
                <a:cs typeface="Arial" pitchFamily="34" charset="0"/>
              </a:rPr>
              <a:t> HCL nr. 150/2021.</a:t>
            </a:r>
            <a:endParaRPr lang="ro-RO" sz="2000" dirty="0">
              <a:solidFill>
                <a:prstClr val="black">
                  <a:lumMod val="75000"/>
                  <a:lumOff val="25000"/>
                </a:prstClr>
              </a:solidFill>
              <a:latin typeface="Arial" pitchFamily="34" charset="0"/>
              <a:cs typeface="Arial" pitchFamily="34" charset="0"/>
            </a:endParaRPr>
          </a:p>
          <a:p>
            <a:endParaRPr lang="ro-RO" sz="800" dirty="0">
              <a:solidFill>
                <a:prstClr val="black">
                  <a:lumMod val="75000"/>
                  <a:lumOff val="25000"/>
                </a:prstClr>
              </a:solidFill>
              <a:latin typeface="Arial" pitchFamily="34" charset="0"/>
              <a:cs typeface="Arial" pitchFamily="34" charset="0"/>
            </a:endParaRPr>
          </a:p>
          <a:p>
            <a:pPr marL="342900" indent="-342900">
              <a:buFont typeface="Arial" panose="020B0604020202020204" pitchFamily="34" charset="0"/>
              <a:buChar char="•"/>
            </a:pPr>
            <a:r>
              <a:rPr lang="ro-RO" sz="2000" dirty="0">
                <a:solidFill>
                  <a:prstClr val="black">
                    <a:lumMod val="75000"/>
                    <a:lumOff val="25000"/>
                  </a:prstClr>
                </a:solidFill>
                <a:latin typeface="Arial" pitchFamily="34" charset="0"/>
                <a:cs typeface="Arial" pitchFamily="34" charset="0"/>
              </a:rPr>
              <a:t>Inventarul patrimoniului Municipiului Oradea aferent anului 20</a:t>
            </a:r>
            <a:r>
              <a:rPr lang="en-US" sz="2000" dirty="0">
                <a:solidFill>
                  <a:prstClr val="black">
                    <a:lumMod val="75000"/>
                    <a:lumOff val="25000"/>
                  </a:prstClr>
                </a:solidFill>
                <a:latin typeface="Arial" pitchFamily="34" charset="0"/>
                <a:cs typeface="Arial" pitchFamily="34" charset="0"/>
              </a:rPr>
              <a:t>2</a:t>
            </a:r>
            <a:r>
              <a:rPr lang="ro-RO" sz="2000" dirty="0">
                <a:solidFill>
                  <a:prstClr val="black">
                    <a:lumMod val="75000"/>
                    <a:lumOff val="25000"/>
                  </a:prstClr>
                </a:solidFill>
                <a:latin typeface="Arial" pitchFamily="34" charset="0"/>
                <a:cs typeface="Arial" pitchFamily="34" charset="0"/>
              </a:rPr>
              <a:t>1. Valoarea patrimoniului Municipiul Oradea</a:t>
            </a:r>
            <a:r>
              <a:rPr lang="en-US" sz="2000" dirty="0">
                <a:solidFill>
                  <a:prstClr val="black">
                    <a:lumMod val="75000"/>
                    <a:lumOff val="25000"/>
                  </a:prstClr>
                </a:solidFill>
                <a:latin typeface="Arial" pitchFamily="34" charset="0"/>
                <a:cs typeface="Arial" pitchFamily="34" charset="0"/>
              </a:rPr>
              <a:t>:      </a:t>
            </a:r>
            <a:r>
              <a:rPr lang="ro-RO" sz="2000" dirty="0">
                <a:solidFill>
                  <a:prstClr val="black">
                    <a:lumMod val="75000"/>
                    <a:lumOff val="25000"/>
                  </a:prstClr>
                </a:solidFill>
                <a:latin typeface="Arial" pitchFamily="34" charset="0"/>
                <a:cs typeface="Arial" pitchFamily="34" charset="0"/>
              </a:rPr>
              <a:t>              </a:t>
            </a:r>
            <a:r>
              <a:rPr lang="en-US" sz="2000" dirty="0">
                <a:solidFill>
                  <a:prstClr val="black">
                    <a:lumMod val="75000"/>
                    <a:lumOff val="25000"/>
                  </a:prstClr>
                </a:solidFill>
                <a:latin typeface="Arial" pitchFamily="34" charset="0"/>
                <a:cs typeface="Arial" pitchFamily="34" charset="0"/>
              </a:rPr>
              <a:t>  5.233,76</a:t>
            </a:r>
            <a:r>
              <a:rPr lang="ro-RO" sz="2000" dirty="0">
                <a:solidFill>
                  <a:prstClr val="black">
                    <a:lumMod val="75000"/>
                    <a:lumOff val="25000"/>
                  </a:prstClr>
                </a:solidFill>
                <a:latin typeface="Arial" pitchFamily="34" charset="0"/>
                <a:cs typeface="Arial" pitchFamily="34" charset="0"/>
              </a:rPr>
              <a:t> mil lei</a:t>
            </a:r>
          </a:p>
          <a:p>
            <a:pPr marL="800100" lvl="1" indent="-342900">
              <a:buFont typeface="Arial" panose="020B0604020202020204" pitchFamily="34" charset="0"/>
              <a:buChar char="•"/>
            </a:pPr>
            <a:r>
              <a:rPr lang="ro-RO" sz="2000" dirty="0">
                <a:solidFill>
                  <a:prstClr val="black">
                    <a:lumMod val="75000"/>
                    <a:lumOff val="25000"/>
                  </a:prstClr>
                </a:solidFill>
                <a:latin typeface="Arial" pitchFamily="34" charset="0"/>
                <a:cs typeface="Arial" pitchFamily="34" charset="0"/>
              </a:rPr>
              <a:t>active fixe domeniul public:		4.</a:t>
            </a:r>
            <a:r>
              <a:rPr lang="en-US" sz="2000" dirty="0">
                <a:solidFill>
                  <a:prstClr val="black">
                    <a:lumMod val="75000"/>
                    <a:lumOff val="25000"/>
                  </a:prstClr>
                </a:solidFill>
                <a:latin typeface="Arial" pitchFamily="34" charset="0"/>
                <a:cs typeface="Arial" pitchFamily="34" charset="0"/>
              </a:rPr>
              <a:t>734,80</a:t>
            </a:r>
            <a:r>
              <a:rPr lang="ro-RO" sz="2000" dirty="0">
                <a:solidFill>
                  <a:prstClr val="black">
                    <a:lumMod val="75000"/>
                    <a:lumOff val="25000"/>
                  </a:prstClr>
                </a:solidFill>
                <a:latin typeface="Arial" pitchFamily="34" charset="0"/>
                <a:cs typeface="Arial" pitchFamily="34" charset="0"/>
              </a:rPr>
              <a:t> mil lei</a:t>
            </a:r>
          </a:p>
          <a:p>
            <a:pPr marL="800100" lvl="1" indent="-342900">
              <a:buFont typeface="Arial" panose="020B0604020202020204" pitchFamily="34" charset="0"/>
              <a:buChar char="•"/>
            </a:pPr>
            <a:r>
              <a:rPr lang="ro-RO" sz="2000" dirty="0">
                <a:solidFill>
                  <a:prstClr val="black">
                    <a:lumMod val="75000"/>
                    <a:lumOff val="25000"/>
                  </a:prstClr>
                </a:solidFill>
                <a:latin typeface="Arial" pitchFamily="34" charset="0"/>
                <a:cs typeface="Arial" pitchFamily="34" charset="0"/>
              </a:rPr>
              <a:t>active fixe domeniul privat:		</a:t>
            </a:r>
            <a:r>
              <a:rPr lang="en-US" sz="2000" dirty="0">
                <a:solidFill>
                  <a:prstClr val="black">
                    <a:lumMod val="75000"/>
                    <a:lumOff val="25000"/>
                  </a:prstClr>
                </a:solidFill>
                <a:latin typeface="Arial" pitchFamily="34" charset="0"/>
                <a:cs typeface="Arial" pitchFamily="34" charset="0"/>
              </a:rPr>
              <a:t>  498,96</a:t>
            </a:r>
            <a:r>
              <a:rPr lang="ro-RO" sz="2000" dirty="0">
                <a:solidFill>
                  <a:prstClr val="black">
                    <a:lumMod val="75000"/>
                    <a:lumOff val="25000"/>
                  </a:prstClr>
                </a:solidFill>
                <a:latin typeface="Arial" pitchFamily="34" charset="0"/>
                <a:cs typeface="Arial" pitchFamily="34" charset="0"/>
              </a:rPr>
              <a:t> mil lei</a:t>
            </a:r>
          </a:p>
          <a:p>
            <a:pPr lvl="1"/>
            <a:endParaRPr lang="ro-RO" sz="800" dirty="0">
              <a:solidFill>
                <a:prstClr val="black">
                  <a:lumMod val="75000"/>
                  <a:lumOff val="25000"/>
                </a:prstClr>
              </a:solidFill>
              <a:latin typeface="Arial" pitchFamily="34" charset="0"/>
              <a:cs typeface="Arial" pitchFamily="34" charset="0"/>
            </a:endParaRPr>
          </a:p>
          <a:p>
            <a:pPr marL="342900" indent="-342900">
              <a:buFont typeface="Arial" panose="020B0604020202020204" pitchFamily="34" charset="0"/>
              <a:buChar char="•"/>
            </a:pPr>
            <a:r>
              <a:rPr lang="en-US" sz="2000" dirty="0" err="1">
                <a:solidFill>
                  <a:prstClr val="black">
                    <a:lumMod val="75000"/>
                    <a:lumOff val="25000"/>
                  </a:prstClr>
                </a:solidFill>
                <a:latin typeface="Arial" pitchFamily="34" charset="0"/>
                <a:cs typeface="Arial" pitchFamily="34" charset="0"/>
              </a:rPr>
              <a:t>Revizuirea</a:t>
            </a:r>
            <a:r>
              <a:rPr lang="ro-RO" sz="2000" dirty="0">
                <a:solidFill>
                  <a:prstClr val="black">
                    <a:lumMod val="75000"/>
                    <a:lumOff val="25000"/>
                  </a:prstClr>
                </a:solidFill>
                <a:latin typeface="Arial" pitchFamily="34" charset="0"/>
                <a:cs typeface="Arial" pitchFamily="34" charset="0"/>
              </a:rPr>
              <a:t> </a:t>
            </a:r>
            <a:r>
              <a:rPr lang="en-US" sz="2000" dirty="0" err="1">
                <a:solidFill>
                  <a:prstClr val="black">
                    <a:lumMod val="75000"/>
                    <a:lumOff val="25000"/>
                  </a:prstClr>
                </a:solidFill>
                <a:latin typeface="Arial" pitchFamily="34" charset="0"/>
                <a:cs typeface="Arial" pitchFamily="34" charset="0"/>
              </a:rPr>
              <a:t>redeventei</a:t>
            </a:r>
            <a:r>
              <a:rPr lang="ro-RO" sz="2000" dirty="0">
                <a:solidFill>
                  <a:prstClr val="black">
                    <a:lumMod val="75000"/>
                    <a:lumOff val="25000"/>
                  </a:prstClr>
                </a:solidFill>
                <a:latin typeface="Arial" pitchFamily="34" charset="0"/>
                <a:cs typeface="Arial" pitchFamily="34" charset="0"/>
              </a:rPr>
              <a:t> datorate de </a:t>
            </a:r>
            <a:r>
              <a:rPr lang="en-US" sz="2000" dirty="0" err="1">
                <a:solidFill>
                  <a:prstClr val="black">
                    <a:lumMod val="75000"/>
                    <a:lumOff val="25000"/>
                  </a:prstClr>
                </a:solidFill>
                <a:latin typeface="Arial" pitchFamily="34" charset="0"/>
                <a:cs typeface="Arial" pitchFamily="34" charset="0"/>
              </a:rPr>
              <a:t>Termoficare</a:t>
            </a:r>
            <a:r>
              <a:rPr lang="en-US" sz="2000" dirty="0">
                <a:solidFill>
                  <a:prstClr val="black">
                    <a:lumMod val="75000"/>
                    <a:lumOff val="25000"/>
                  </a:prstClr>
                </a:solidFill>
                <a:latin typeface="Arial" pitchFamily="34" charset="0"/>
                <a:cs typeface="Arial" pitchFamily="34" charset="0"/>
              </a:rPr>
              <a:t> Oradea (</a:t>
            </a:r>
            <a:r>
              <a:rPr lang="ro-RO" sz="2000" dirty="0">
                <a:solidFill>
                  <a:prstClr val="black">
                    <a:lumMod val="75000"/>
                    <a:lumOff val="25000"/>
                  </a:prstClr>
                </a:solidFill>
                <a:latin typeface="Arial" pitchFamily="34" charset="0"/>
                <a:cs typeface="Arial" pitchFamily="34" charset="0"/>
              </a:rPr>
              <a:t>78% aplicat valoriiamortizarii lunare a mijloacelor fixe primite in administrare</a:t>
            </a:r>
            <a:r>
              <a:rPr lang="en-US" sz="2000" dirty="0">
                <a:solidFill>
                  <a:prstClr val="black">
                    <a:lumMod val="75000"/>
                    <a:lumOff val="25000"/>
                  </a:prstClr>
                </a:solidFill>
                <a:latin typeface="Arial" pitchFamily="34" charset="0"/>
                <a:cs typeface="Arial" pitchFamily="34" charset="0"/>
              </a:rPr>
              <a:t>) HCL 499/2021</a:t>
            </a:r>
            <a:endParaRPr lang="ro-RO" sz="2000" dirty="0">
              <a:solidFill>
                <a:prstClr val="black">
                  <a:lumMod val="75000"/>
                  <a:lumOff val="25000"/>
                </a:prstClr>
              </a:solidFill>
              <a:latin typeface="Arial" pitchFamily="34" charset="0"/>
              <a:cs typeface="Arial" pitchFamily="34" charset="0"/>
            </a:endParaRPr>
          </a:p>
          <a:p>
            <a:endParaRPr lang="ro-RO" sz="800" dirty="0">
              <a:solidFill>
                <a:prstClr val="black">
                  <a:lumMod val="75000"/>
                  <a:lumOff val="25000"/>
                </a:prstClr>
              </a:solidFill>
              <a:latin typeface="Arial" pitchFamily="34" charset="0"/>
              <a:cs typeface="Arial" pitchFamily="34" charset="0"/>
            </a:endParaRPr>
          </a:p>
          <a:p>
            <a:pPr marL="342900" indent="-342900">
              <a:buFont typeface="Arial" panose="020B0604020202020204" pitchFamily="34" charset="0"/>
              <a:buChar char="•"/>
            </a:pPr>
            <a:r>
              <a:rPr lang="ro-RO" sz="2000" dirty="0">
                <a:solidFill>
                  <a:prstClr val="black">
                    <a:lumMod val="75000"/>
                    <a:lumOff val="25000"/>
                  </a:prstClr>
                </a:solidFill>
                <a:latin typeface="Arial" pitchFamily="34" charset="0"/>
                <a:cs typeface="Arial" pitchFamily="34" charset="0"/>
              </a:rPr>
              <a:t>Burse ,,Make </a:t>
            </a:r>
            <a:r>
              <a:rPr lang="en-US" sz="2000" dirty="0">
                <a:solidFill>
                  <a:prstClr val="black">
                    <a:lumMod val="75000"/>
                    <a:lumOff val="25000"/>
                  </a:prstClr>
                </a:solidFill>
                <a:latin typeface="Arial" pitchFamily="34" charset="0"/>
                <a:cs typeface="Arial" pitchFamily="34" charset="0"/>
              </a:rPr>
              <a:t>IT</a:t>
            </a:r>
            <a:r>
              <a:rPr lang="ro-RO" sz="2000" dirty="0">
                <a:solidFill>
                  <a:prstClr val="black">
                    <a:lumMod val="75000"/>
                    <a:lumOff val="25000"/>
                  </a:prstClr>
                </a:solidFill>
                <a:latin typeface="Arial" pitchFamily="34" charset="0"/>
                <a:cs typeface="Arial" pitchFamily="34" charset="0"/>
              </a:rPr>
              <a:t> in Oradea</a:t>
            </a:r>
            <a:r>
              <a:rPr lang="en-US" sz="2000" dirty="0">
                <a:solidFill>
                  <a:prstClr val="black">
                    <a:lumMod val="75000"/>
                    <a:lumOff val="25000"/>
                  </a:prstClr>
                </a:solidFill>
                <a:latin typeface="Arial" pitchFamily="34" charset="0"/>
                <a:cs typeface="Arial" pitchFamily="34" charset="0"/>
              </a:rPr>
              <a:t>’’ </a:t>
            </a:r>
            <a:r>
              <a:rPr lang="ro-RO" sz="2000" dirty="0">
                <a:solidFill>
                  <a:prstClr val="black">
                    <a:lumMod val="75000"/>
                    <a:lumOff val="25000"/>
                  </a:prstClr>
                </a:solidFill>
                <a:latin typeface="Arial" pitchFamily="34" charset="0"/>
                <a:cs typeface="Arial" pitchFamily="34" charset="0"/>
              </a:rPr>
              <a:t>în anul 202</a:t>
            </a:r>
            <a:r>
              <a:rPr lang="en-US" sz="2000" dirty="0">
                <a:solidFill>
                  <a:prstClr val="black">
                    <a:lumMod val="75000"/>
                    <a:lumOff val="25000"/>
                  </a:prstClr>
                </a:solidFill>
                <a:latin typeface="Arial" pitchFamily="34" charset="0"/>
                <a:cs typeface="Arial" pitchFamily="34" charset="0"/>
              </a:rPr>
              <a:t>1</a:t>
            </a:r>
            <a:r>
              <a:rPr lang="ro-RO" sz="2000" dirty="0">
                <a:solidFill>
                  <a:prstClr val="black">
                    <a:lumMod val="75000"/>
                    <a:lumOff val="25000"/>
                  </a:prstClr>
                </a:solidFill>
                <a:latin typeface="Arial" pitchFamily="34" charset="0"/>
                <a:cs typeface="Arial" pitchFamily="34" charset="0"/>
              </a:rPr>
              <a:t>:</a:t>
            </a:r>
            <a:r>
              <a:rPr lang="en-US" sz="2000" dirty="0">
                <a:solidFill>
                  <a:prstClr val="black">
                    <a:lumMod val="75000"/>
                    <a:lumOff val="25000"/>
                  </a:prstClr>
                </a:solidFill>
                <a:latin typeface="Arial" pitchFamily="34" charset="0"/>
                <a:cs typeface="Arial" pitchFamily="34" charset="0"/>
              </a:rPr>
              <a:t> 78 burse, </a:t>
            </a:r>
            <a:r>
              <a:rPr lang="ro-RO" sz="2000" dirty="0">
                <a:solidFill>
                  <a:prstClr val="black">
                    <a:lumMod val="75000"/>
                    <a:lumOff val="25000"/>
                  </a:prstClr>
                </a:solidFill>
                <a:latin typeface="Arial" pitchFamily="34" charset="0"/>
                <a:cs typeface="Arial" pitchFamily="34" charset="0"/>
              </a:rPr>
              <a:t>total</a:t>
            </a:r>
            <a:r>
              <a:rPr lang="en-US" sz="2000" dirty="0">
                <a:solidFill>
                  <a:prstClr val="black">
                    <a:lumMod val="75000"/>
                    <a:lumOff val="25000"/>
                  </a:prstClr>
                </a:solidFill>
                <a:latin typeface="Arial" pitchFamily="34" charset="0"/>
                <a:cs typeface="Arial" pitchFamily="34" charset="0"/>
              </a:rPr>
              <a:t> 153.640 lei (</a:t>
            </a:r>
            <a:r>
              <a:rPr lang="en-US" sz="2000" dirty="0" err="1">
                <a:solidFill>
                  <a:prstClr val="black">
                    <a:lumMod val="75000"/>
                    <a:lumOff val="25000"/>
                  </a:prstClr>
                </a:solidFill>
                <a:latin typeface="Arial" pitchFamily="34" charset="0"/>
                <a:cs typeface="Arial" pitchFamily="34" charset="0"/>
              </a:rPr>
              <a:t>Univ</a:t>
            </a:r>
            <a:r>
              <a:rPr lang="en-US" sz="2000" dirty="0">
                <a:solidFill>
                  <a:prstClr val="black">
                    <a:lumMod val="75000"/>
                    <a:lumOff val="25000"/>
                  </a:prstClr>
                </a:solidFill>
                <a:latin typeface="Arial" pitchFamily="34" charset="0"/>
                <a:cs typeface="Arial" pitchFamily="34" charset="0"/>
              </a:rPr>
              <a:t> Oradea </a:t>
            </a:r>
            <a:r>
              <a:rPr lang="en-US" sz="2000" dirty="0" err="1">
                <a:solidFill>
                  <a:prstClr val="black">
                    <a:lumMod val="75000"/>
                    <a:lumOff val="25000"/>
                  </a:prstClr>
                </a:solidFill>
                <a:latin typeface="Arial" pitchFamily="34" charset="0"/>
                <a:cs typeface="Arial" pitchFamily="34" charset="0"/>
              </a:rPr>
              <a:t>si</a:t>
            </a:r>
            <a:r>
              <a:rPr lang="en-US" sz="2000" dirty="0">
                <a:solidFill>
                  <a:prstClr val="black">
                    <a:lumMod val="75000"/>
                    <a:lumOff val="25000"/>
                  </a:prstClr>
                </a:solidFill>
                <a:latin typeface="Arial" pitchFamily="34" charset="0"/>
                <a:cs typeface="Arial" pitchFamily="34" charset="0"/>
              </a:rPr>
              <a:t> </a:t>
            </a:r>
            <a:r>
              <a:rPr lang="en-US" sz="2000" dirty="0" err="1">
                <a:solidFill>
                  <a:prstClr val="black">
                    <a:lumMod val="75000"/>
                    <a:lumOff val="25000"/>
                  </a:prstClr>
                </a:solidFill>
                <a:latin typeface="Arial" pitchFamily="34" charset="0"/>
                <a:cs typeface="Arial" pitchFamily="34" charset="0"/>
              </a:rPr>
              <a:t>Univ</a:t>
            </a:r>
            <a:r>
              <a:rPr lang="en-US" sz="2000" dirty="0">
                <a:solidFill>
                  <a:prstClr val="black">
                    <a:lumMod val="75000"/>
                    <a:lumOff val="25000"/>
                  </a:prstClr>
                </a:solidFill>
                <a:latin typeface="Arial" pitchFamily="34" charset="0"/>
                <a:cs typeface="Arial" pitchFamily="34" charset="0"/>
              </a:rPr>
              <a:t> Emanuel) </a:t>
            </a:r>
            <a:r>
              <a:rPr lang="ro-RO" sz="2000" dirty="0">
                <a:solidFill>
                  <a:prstClr val="black">
                    <a:lumMod val="75000"/>
                    <a:lumOff val="25000"/>
                  </a:prstClr>
                </a:solidFill>
                <a:latin typeface="Arial" pitchFamily="34" charset="0"/>
                <a:cs typeface="Arial" pitchFamily="34" charset="0"/>
              </a:rPr>
              <a:t>ș</a:t>
            </a:r>
            <a:r>
              <a:rPr lang="en-US" sz="2000" dirty="0" err="1">
                <a:solidFill>
                  <a:prstClr val="black">
                    <a:lumMod val="75000"/>
                    <a:lumOff val="25000"/>
                  </a:prstClr>
                </a:solidFill>
                <a:latin typeface="Arial" pitchFamily="34" charset="0"/>
                <a:cs typeface="Arial" pitchFamily="34" charset="0"/>
              </a:rPr>
              <a:t>i</a:t>
            </a:r>
            <a:r>
              <a:rPr lang="en-US" sz="2000" dirty="0">
                <a:solidFill>
                  <a:prstClr val="black">
                    <a:lumMod val="75000"/>
                    <a:lumOff val="25000"/>
                  </a:prstClr>
                </a:solidFill>
                <a:latin typeface="Arial" pitchFamily="34" charset="0"/>
                <a:cs typeface="Arial" pitchFamily="34" charset="0"/>
              </a:rPr>
              <a:t> 26.029 lei </a:t>
            </a:r>
            <a:r>
              <a:rPr lang="en-US" sz="2000" dirty="0" err="1">
                <a:solidFill>
                  <a:prstClr val="black">
                    <a:lumMod val="75000"/>
                    <a:lumOff val="25000"/>
                  </a:prstClr>
                </a:solidFill>
                <a:latin typeface="Arial" pitchFamily="34" charset="0"/>
                <a:cs typeface="Arial" pitchFamily="34" charset="0"/>
              </a:rPr>
              <a:t>contravaloare</a:t>
            </a:r>
            <a:r>
              <a:rPr lang="en-US" sz="2000" dirty="0">
                <a:solidFill>
                  <a:prstClr val="black">
                    <a:lumMod val="75000"/>
                    <a:lumOff val="25000"/>
                  </a:prstClr>
                </a:solidFill>
                <a:latin typeface="Arial" pitchFamily="34" charset="0"/>
                <a:cs typeface="Arial" pitchFamily="34" charset="0"/>
              </a:rPr>
              <a:t> burse </a:t>
            </a:r>
            <a:r>
              <a:rPr lang="ro-RO" sz="2000" dirty="0">
                <a:solidFill>
                  <a:prstClr val="black">
                    <a:lumMod val="75000"/>
                    <a:lumOff val="25000"/>
                  </a:prstClr>
                </a:solidFill>
                <a:latin typeface="Arial" pitchFamily="34" charset="0"/>
                <a:cs typeface="Arial" pitchFamily="34" charset="0"/>
              </a:rPr>
              <a:t>licee pentru un număr de </a:t>
            </a:r>
            <a:r>
              <a:rPr lang="ro-RO" sz="2000" dirty="0">
                <a:latin typeface="Arial" pitchFamily="34" charset="0"/>
                <a:cs typeface="Arial" pitchFamily="34" charset="0"/>
              </a:rPr>
              <a:t>2</a:t>
            </a:r>
            <a:r>
              <a:rPr lang="en-US" sz="2000" dirty="0">
                <a:latin typeface="Arial" pitchFamily="34" charset="0"/>
                <a:cs typeface="Arial" pitchFamily="34" charset="0"/>
              </a:rPr>
              <a:t>4</a:t>
            </a:r>
            <a:r>
              <a:rPr lang="ro-RO" sz="2000" dirty="0">
                <a:latin typeface="Arial" pitchFamily="34" charset="0"/>
                <a:cs typeface="Arial" pitchFamily="34" charset="0"/>
              </a:rPr>
              <a:t> elevi.</a:t>
            </a:r>
          </a:p>
          <a:p>
            <a:endParaRPr lang="ro-RO" sz="800" dirty="0">
              <a:latin typeface="Arial" pitchFamily="34" charset="0"/>
              <a:cs typeface="Arial" pitchFamily="34" charset="0"/>
            </a:endParaRPr>
          </a:p>
          <a:p>
            <a:pPr marL="342900" indent="-342900">
              <a:buFont typeface="Arial" panose="020B0604020202020204" pitchFamily="34" charset="0"/>
              <a:buChar char="•"/>
            </a:pPr>
            <a:r>
              <a:rPr lang="ro-RO" sz="2000" dirty="0">
                <a:solidFill>
                  <a:prstClr val="black">
                    <a:lumMod val="75000"/>
                    <a:lumOff val="25000"/>
                  </a:prstClr>
                </a:solidFill>
                <a:latin typeface="Arial" pitchFamily="34" charset="0"/>
                <a:cs typeface="Arial" pitchFamily="34" charset="0"/>
              </a:rPr>
              <a:t>Sume achitate pentru învățământul dual: </a:t>
            </a:r>
            <a:r>
              <a:rPr lang="en-US" sz="2000" dirty="0">
                <a:solidFill>
                  <a:prstClr val="black">
                    <a:lumMod val="75000"/>
                    <a:lumOff val="25000"/>
                  </a:prstClr>
                </a:solidFill>
                <a:latin typeface="Arial" pitchFamily="34" charset="0"/>
                <a:cs typeface="Arial" pitchFamily="34" charset="0"/>
              </a:rPr>
              <a:t>332.2</a:t>
            </a:r>
            <a:r>
              <a:rPr lang="ro-RO" sz="2000" dirty="0">
                <a:solidFill>
                  <a:prstClr val="black">
                    <a:lumMod val="75000"/>
                    <a:lumOff val="25000"/>
                  </a:prstClr>
                </a:solidFill>
                <a:latin typeface="Arial" pitchFamily="34" charset="0"/>
                <a:cs typeface="Arial" pitchFamily="34" charset="0"/>
              </a:rPr>
              <a:t>70</a:t>
            </a:r>
            <a:r>
              <a:rPr lang="en-US" sz="2000" dirty="0">
                <a:solidFill>
                  <a:prstClr val="black">
                    <a:lumMod val="75000"/>
                    <a:lumOff val="25000"/>
                  </a:prstClr>
                </a:solidFill>
                <a:latin typeface="Arial" pitchFamily="34" charset="0"/>
                <a:cs typeface="Arial" pitchFamily="34" charset="0"/>
              </a:rPr>
              <a:t> </a:t>
            </a:r>
            <a:r>
              <a:rPr lang="ro-RO" sz="2000" dirty="0">
                <a:solidFill>
                  <a:prstClr val="black">
                    <a:lumMod val="75000"/>
                    <a:lumOff val="25000"/>
                  </a:prstClr>
                </a:solidFill>
                <a:latin typeface="Arial" pitchFamily="34" charset="0"/>
                <a:cs typeface="Arial" pitchFamily="34" charset="0"/>
              </a:rPr>
              <a:t>lei pentru un număr de </a:t>
            </a:r>
            <a:r>
              <a:rPr lang="en-US" sz="2000" dirty="0">
                <a:solidFill>
                  <a:prstClr val="black">
                    <a:lumMod val="75000"/>
                    <a:lumOff val="25000"/>
                  </a:prstClr>
                </a:solidFill>
                <a:latin typeface="Arial" pitchFamily="34" charset="0"/>
                <a:cs typeface="Arial" pitchFamily="34" charset="0"/>
              </a:rPr>
              <a:t>2.984 </a:t>
            </a:r>
            <a:r>
              <a:rPr lang="en-US" sz="2000" dirty="0" err="1">
                <a:solidFill>
                  <a:prstClr val="black">
                    <a:lumMod val="75000"/>
                    <a:lumOff val="25000"/>
                  </a:prstClr>
                </a:solidFill>
                <a:latin typeface="Arial" pitchFamily="34" charset="0"/>
                <a:cs typeface="Arial" pitchFamily="34" charset="0"/>
              </a:rPr>
              <a:t>beneficiar</a:t>
            </a:r>
            <a:r>
              <a:rPr lang="ro-RO" sz="2000" dirty="0">
                <a:solidFill>
                  <a:prstClr val="black">
                    <a:lumMod val="75000"/>
                    <a:lumOff val="25000"/>
                  </a:prstClr>
                </a:solidFill>
                <a:latin typeface="Arial" pitchFamily="34" charset="0"/>
                <a:cs typeface="Arial" pitchFamily="34" charset="0"/>
              </a:rPr>
              <a:t>i</a:t>
            </a:r>
            <a:r>
              <a:rPr lang="en-US" sz="2000" dirty="0">
                <a:solidFill>
                  <a:prstClr val="black">
                    <a:lumMod val="75000"/>
                    <a:lumOff val="25000"/>
                  </a:prstClr>
                </a:solidFill>
                <a:latin typeface="Arial" pitchFamily="34" charset="0"/>
                <a:cs typeface="Arial" pitchFamily="34" charset="0"/>
              </a:rPr>
              <a:t> fata de </a:t>
            </a:r>
            <a:r>
              <a:rPr lang="ro-RO" sz="2000" dirty="0">
                <a:latin typeface="Arial" pitchFamily="34" charset="0"/>
                <a:cs typeface="Arial" pitchFamily="34" charset="0"/>
              </a:rPr>
              <a:t>340</a:t>
            </a:r>
            <a:r>
              <a:rPr lang="ro-RO" sz="2000" dirty="0">
                <a:solidFill>
                  <a:prstClr val="black">
                    <a:lumMod val="75000"/>
                    <a:lumOff val="25000"/>
                  </a:prstClr>
                </a:solidFill>
                <a:latin typeface="Arial" pitchFamily="34" charset="0"/>
                <a:cs typeface="Arial" pitchFamily="34" charset="0"/>
              </a:rPr>
              <a:t> beneficiari</a:t>
            </a:r>
            <a:r>
              <a:rPr lang="en-US" sz="2000" dirty="0">
                <a:solidFill>
                  <a:prstClr val="black">
                    <a:lumMod val="75000"/>
                    <a:lumOff val="25000"/>
                  </a:prstClr>
                </a:solidFill>
                <a:latin typeface="Arial" pitchFamily="34" charset="0"/>
                <a:cs typeface="Arial" pitchFamily="34" charset="0"/>
              </a:rPr>
              <a:t> in </a:t>
            </a:r>
            <a:r>
              <a:rPr lang="en-US" sz="2000" dirty="0" err="1">
                <a:solidFill>
                  <a:prstClr val="black">
                    <a:lumMod val="75000"/>
                    <a:lumOff val="25000"/>
                  </a:prstClr>
                </a:solidFill>
                <a:latin typeface="Arial" pitchFamily="34" charset="0"/>
                <a:cs typeface="Arial" pitchFamily="34" charset="0"/>
              </a:rPr>
              <a:t>anul</a:t>
            </a:r>
            <a:r>
              <a:rPr lang="en-US" sz="2000" dirty="0">
                <a:solidFill>
                  <a:prstClr val="black">
                    <a:lumMod val="75000"/>
                    <a:lumOff val="25000"/>
                  </a:prstClr>
                </a:solidFill>
                <a:latin typeface="Arial" pitchFamily="34" charset="0"/>
                <a:cs typeface="Arial" pitchFamily="34" charset="0"/>
              </a:rPr>
              <a:t> 2020</a:t>
            </a:r>
            <a:endParaRPr lang="ro-RO" sz="2000" dirty="0">
              <a:solidFill>
                <a:prstClr val="black">
                  <a:lumMod val="75000"/>
                  <a:lumOff val="25000"/>
                </a:prstClr>
              </a:solidFill>
              <a:latin typeface="Arial" pitchFamily="34" charset="0"/>
              <a:cs typeface="Arial" pitchFamily="34" charset="0"/>
            </a:endParaRPr>
          </a:p>
          <a:p>
            <a:r>
              <a:rPr lang="ro-RO" sz="2000" dirty="0">
                <a:solidFill>
                  <a:prstClr val="black">
                    <a:lumMod val="75000"/>
                    <a:lumOff val="25000"/>
                  </a:prstClr>
                </a:solidFill>
                <a:latin typeface="Arial" pitchFamily="34" charset="0"/>
                <a:cs typeface="Arial" pitchFamily="34" charset="0"/>
              </a:rPr>
              <a:t> </a:t>
            </a:r>
          </a:p>
        </p:txBody>
      </p:sp>
    </p:spTree>
    <p:extLst>
      <p:ext uri="{BB962C8B-B14F-4D97-AF65-F5344CB8AC3E}">
        <p14:creationId xmlns:p14="http://schemas.microsoft.com/office/powerpoint/2010/main" val="37862331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16778"/>
            <a:ext cx="3563888" cy="1069514"/>
          </a:xfrm>
          <a:solidFill>
            <a:srgbClr val="002060"/>
          </a:solidFill>
        </p:spPr>
        <p:txBody>
          <a:bodyPr/>
          <a:lstStyle/>
          <a:p>
            <a:r>
              <a:rPr lang="ro-RO" altLang="ro-RO" sz="3600" dirty="0">
                <a:solidFill>
                  <a:schemeClr val="bg1"/>
                </a:solidFill>
              </a:rPr>
              <a:t>Datoria publică</a:t>
            </a:r>
            <a:endParaRPr lang="ko-KR" altLang="en-US" sz="3600" dirty="0">
              <a:solidFill>
                <a:schemeClr val="bg1"/>
              </a:solidFill>
            </a:endParaRPr>
          </a:p>
        </p:txBody>
      </p:sp>
      <p:sp>
        <p:nvSpPr>
          <p:cNvPr id="3" name="Rectangle 2"/>
          <p:cNvSpPr/>
          <p:nvPr/>
        </p:nvSpPr>
        <p:spPr>
          <a:xfrm>
            <a:off x="179512" y="1207780"/>
            <a:ext cx="8820000" cy="3847207"/>
          </a:xfrm>
          <a:prstGeom prst="rect">
            <a:avLst/>
          </a:prstGeom>
        </p:spPr>
        <p:txBody>
          <a:bodyPr wrap="square" anchor="t">
            <a:spAutoFit/>
          </a:bodyPr>
          <a:lstStyle/>
          <a:p>
            <a:pPr marL="342900" lvl="8" indent="-342900">
              <a:spcBef>
                <a:spcPct val="0"/>
              </a:spcBef>
              <a:buFont typeface="Arial" panose="020B0604020202020204" pitchFamily="34" charset="0"/>
              <a:buChar char="•"/>
            </a:pPr>
            <a:r>
              <a:rPr lang="vi-VN" altLang="ro-RO" sz="2000" dirty="0">
                <a:latin typeface="Arial" pitchFamily="34" charset="0"/>
                <a:cs typeface="Arial" pitchFamily="34" charset="0"/>
              </a:rPr>
              <a:t>Gradul de îndatorare al municipiului Oradea </a:t>
            </a:r>
            <a:r>
              <a:rPr lang="ro-RO" altLang="ro-RO" sz="2000" dirty="0">
                <a:latin typeface="Arial" pitchFamily="34" charset="0"/>
                <a:cs typeface="Arial" pitchFamily="34" charset="0"/>
              </a:rPr>
              <a:t>respectă </a:t>
            </a:r>
            <a:r>
              <a:rPr lang="vi-VN" altLang="ro-RO" sz="2000" dirty="0">
                <a:latin typeface="Arial" pitchFamily="34" charset="0"/>
                <a:cs typeface="Arial" pitchFamily="34" charset="0"/>
              </a:rPr>
              <a:t>limita de 30% din   veniturile proprii, în 20</a:t>
            </a:r>
            <a:r>
              <a:rPr lang="ro-RO" altLang="ro-RO" sz="2000" dirty="0">
                <a:latin typeface="Arial" pitchFamily="34" charset="0"/>
                <a:cs typeface="Arial" pitchFamily="34" charset="0"/>
              </a:rPr>
              <a:t>21,</a:t>
            </a:r>
            <a:r>
              <a:rPr lang="vi-VN" altLang="ro-RO" sz="2000" dirty="0">
                <a:latin typeface="Arial" pitchFamily="34" charset="0"/>
                <a:cs typeface="Arial" pitchFamily="34" charset="0"/>
              </a:rPr>
              <a:t> fiind de </a:t>
            </a:r>
            <a:r>
              <a:rPr lang="en-US" altLang="ro-RO" sz="2000" dirty="0">
                <a:latin typeface="Arial" pitchFamily="34" charset="0"/>
                <a:cs typeface="Arial" pitchFamily="34" charset="0"/>
              </a:rPr>
              <a:t>1</a:t>
            </a:r>
            <a:r>
              <a:rPr lang="ro-RO" altLang="ro-RO" sz="2000" dirty="0">
                <a:latin typeface="Arial" pitchFamily="34" charset="0"/>
                <a:cs typeface="Arial" pitchFamily="34" charset="0"/>
              </a:rPr>
              <a:t>6</a:t>
            </a:r>
            <a:r>
              <a:rPr lang="en-US" altLang="ro-RO" sz="2000" dirty="0">
                <a:latin typeface="Arial" pitchFamily="34" charset="0"/>
                <a:cs typeface="Arial" pitchFamily="34" charset="0"/>
              </a:rPr>
              <a:t>,</a:t>
            </a:r>
            <a:r>
              <a:rPr lang="ro-RO" altLang="ro-RO" sz="2000" dirty="0">
                <a:latin typeface="Arial" pitchFamily="34" charset="0"/>
                <a:cs typeface="Arial" pitchFamily="34" charset="0"/>
              </a:rPr>
              <a:t>48</a:t>
            </a:r>
            <a:r>
              <a:rPr lang="vi-VN" altLang="ro-RO" sz="2000" dirty="0">
                <a:latin typeface="Arial" pitchFamily="34" charset="0"/>
                <a:cs typeface="Arial" pitchFamily="34" charset="0"/>
              </a:rPr>
              <a:t>%</a:t>
            </a:r>
            <a:r>
              <a:rPr lang="ro-RO" altLang="ro-RO" sz="2000" dirty="0">
                <a:latin typeface="Arial" pitchFamily="34" charset="0"/>
                <a:cs typeface="Arial" pitchFamily="34" charset="0"/>
              </a:rPr>
              <a:t> (media veniturilor pe 3 ani)</a:t>
            </a:r>
            <a:endParaRPr lang="vi-VN" altLang="ro-RO" sz="2000" dirty="0">
              <a:latin typeface="Arial" pitchFamily="34" charset="0"/>
              <a:cs typeface="Arial" pitchFamily="34" charset="0"/>
            </a:endParaRPr>
          </a:p>
          <a:p>
            <a:pPr marL="342900" lvl="8" indent="-342900">
              <a:spcBef>
                <a:spcPct val="0"/>
              </a:spcBef>
              <a:buFont typeface="Arial" panose="020B0604020202020204" pitchFamily="34" charset="0"/>
              <a:buChar char="•"/>
            </a:pPr>
            <a:endParaRPr lang="ro-RO" altLang="ro-RO" sz="800" dirty="0">
              <a:latin typeface="Arial" pitchFamily="34" charset="0"/>
              <a:cs typeface="Arial" pitchFamily="34" charset="0"/>
            </a:endParaRPr>
          </a:p>
          <a:p>
            <a:pPr marL="342900" lvl="8" indent="-342900">
              <a:spcBef>
                <a:spcPct val="0"/>
              </a:spcBef>
              <a:buFont typeface="Arial" panose="020B0604020202020204" pitchFamily="34" charset="0"/>
              <a:buChar char="•"/>
            </a:pPr>
            <a:r>
              <a:rPr lang="ro-RO" altLang="ro-RO" sz="2000" dirty="0">
                <a:latin typeface="Arial" pitchFamily="34" charset="0"/>
                <a:cs typeface="Arial" pitchFamily="34" charset="0"/>
              </a:rPr>
              <a:t>Valoarea dobânzilor și comisioanelor achitate în anul 2021: 0,60 mil euro</a:t>
            </a:r>
          </a:p>
          <a:p>
            <a:pPr marL="342900" lvl="8" indent="-342900">
              <a:spcBef>
                <a:spcPct val="0"/>
              </a:spcBef>
              <a:buFont typeface="Arial" panose="020B0604020202020204" pitchFamily="34" charset="0"/>
              <a:buChar char="•"/>
            </a:pPr>
            <a:endParaRPr lang="ro-RO" altLang="ro-RO" sz="800" dirty="0">
              <a:latin typeface="Arial" pitchFamily="34" charset="0"/>
              <a:cs typeface="Arial" pitchFamily="34" charset="0"/>
            </a:endParaRPr>
          </a:p>
          <a:p>
            <a:pPr marL="342900" lvl="8" indent="-342900">
              <a:spcBef>
                <a:spcPct val="0"/>
              </a:spcBef>
              <a:buFont typeface="Arial" panose="020B0604020202020204" pitchFamily="34" charset="0"/>
              <a:buChar char="•"/>
            </a:pPr>
            <a:r>
              <a:rPr lang="ro-RO" altLang="ro-RO" sz="2000" dirty="0">
                <a:latin typeface="Arial" pitchFamily="34" charset="0"/>
                <a:cs typeface="Arial" pitchFamily="34" charset="0"/>
              </a:rPr>
              <a:t>Valoarea datoriei publice (rate credite, dobânzi și comisioane) reprezintă 11,23% din valoarea veniturilor proprii din anul curent 2020</a:t>
            </a:r>
          </a:p>
          <a:p>
            <a:pPr marL="0" lvl="8">
              <a:spcBef>
                <a:spcPct val="0"/>
              </a:spcBef>
            </a:pPr>
            <a:endParaRPr lang="vi-VN" altLang="ro-RO" sz="800" dirty="0">
              <a:latin typeface="Arial" pitchFamily="34" charset="0"/>
              <a:cs typeface="Arial" pitchFamily="34" charset="0"/>
            </a:endParaRPr>
          </a:p>
          <a:p>
            <a:pPr marL="342900" lvl="8" indent="-342900">
              <a:spcBef>
                <a:spcPct val="0"/>
              </a:spcBef>
              <a:buFont typeface="Arial" panose="020B0604020202020204" pitchFamily="34" charset="0"/>
              <a:buChar char="•"/>
            </a:pPr>
            <a:r>
              <a:rPr lang="vi-VN" altLang="ro-RO" sz="2000" dirty="0">
                <a:latin typeface="Arial" pitchFamily="34" charset="0"/>
                <a:cs typeface="Arial" pitchFamily="34" charset="0"/>
              </a:rPr>
              <a:t>Evoluția soldului creditelor în anul 20</a:t>
            </a:r>
            <a:r>
              <a:rPr lang="ro-RO" altLang="ro-RO" sz="2000" dirty="0">
                <a:latin typeface="Arial" pitchFamily="34" charset="0"/>
                <a:cs typeface="Arial" pitchFamily="34" charset="0"/>
              </a:rPr>
              <a:t>21</a:t>
            </a:r>
            <a:r>
              <a:rPr lang="vi-VN" altLang="ro-RO" sz="2000" dirty="0">
                <a:latin typeface="Arial" pitchFamily="34" charset="0"/>
                <a:cs typeface="Arial" pitchFamily="34" charset="0"/>
              </a:rPr>
              <a:t>:</a:t>
            </a:r>
          </a:p>
          <a:p>
            <a:pPr marL="342900" lvl="8" indent="-342900">
              <a:spcBef>
                <a:spcPct val="0"/>
              </a:spcBef>
              <a:buFont typeface="Courier New" pitchFamily="49" charset="0"/>
              <a:buChar char="o"/>
            </a:pPr>
            <a:r>
              <a:rPr lang="vi-VN" altLang="ro-RO" sz="2000" dirty="0">
                <a:latin typeface="Arial" pitchFamily="34" charset="0"/>
                <a:cs typeface="Arial" pitchFamily="34" charset="0"/>
              </a:rPr>
              <a:t>Sold initial </a:t>
            </a:r>
            <a:r>
              <a:rPr lang="en-US" altLang="ro-RO" sz="2000" dirty="0">
                <a:latin typeface="Arial" pitchFamily="34" charset="0"/>
                <a:cs typeface="Arial" pitchFamily="34" charset="0"/>
              </a:rPr>
              <a:t>01</a:t>
            </a:r>
            <a:r>
              <a:rPr lang="vi-VN" altLang="ro-RO" sz="2000" dirty="0">
                <a:latin typeface="Arial" pitchFamily="34" charset="0"/>
                <a:cs typeface="Arial" pitchFamily="34" charset="0"/>
              </a:rPr>
              <a:t>.</a:t>
            </a:r>
            <a:r>
              <a:rPr lang="en-US" altLang="ro-RO" sz="2000" dirty="0">
                <a:latin typeface="Arial" pitchFamily="34" charset="0"/>
                <a:cs typeface="Arial" pitchFamily="34" charset="0"/>
              </a:rPr>
              <a:t>01</a:t>
            </a:r>
            <a:r>
              <a:rPr lang="vi-VN" altLang="ro-RO" sz="2000" dirty="0">
                <a:latin typeface="Arial" pitchFamily="34" charset="0"/>
                <a:cs typeface="Arial" pitchFamily="34" charset="0"/>
              </a:rPr>
              <a:t>.20</a:t>
            </a:r>
            <a:r>
              <a:rPr lang="en-US" altLang="ro-RO" sz="2000" dirty="0">
                <a:latin typeface="Arial" pitchFamily="34" charset="0"/>
                <a:cs typeface="Arial" pitchFamily="34" charset="0"/>
              </a:rPr>
              <a:t>2</a:t>
            </a:r>
            <a:r>
              <a:rPr lang="ro-RO" altLang="ro-RO" sz="2000" dirty="0">
                <a:latin typeface="Arial" pitchFamily="34" charset="0"/>
                <a:cs typeface="Arial" pitchFamily="34" charset="0"/>
              </a:rPr>
              <a:t>1</a:t>
            </a:r>
            <a:r>
              <a:rPr lang="vi-VN" altLang="ro-RO" sz="2000" dirty="0">
                <a:latin typeface="Arial" pitchFamily="34" charset="0"/>
                <a:cs typeface="Arial" pitchFamily="34" charset="0"/>
              </a:rPr>
              <a:t>:  		</a:t>
            </a:r>
            <a:r>
              <a:rPr lang="ro-RO" altLang="ro-RO" sz="2000" dirty="0">
                <a:latin typeface="Arial" pitchFamily="34" charset="0"/>
                <a:cs typeface="Arial" pitchFamily="34" charset="0"/>
              </a:rPr>
              <a:t>  69,17</a:t>
            </a:r>
            <a:r>
              <a:rPr lang="vi-VN" altLang="ro-RO" sz="2000" dirty="0">
                <a:latin typeface="Arial" pitchFamily="34" charset="0"/>
                <a:cs typeface="Arial" pitchFamily="34" charset="0"/>
              </a:rPr>
              <a:t> mil euro</a:t>
            </a:r>
          </a:p>
          <a:p>
            <a:pPr marL="342900" lvl="8" indent="-342900">
              <a:spcBef>
                <a:spcPct val="0"/>
              </a:spcBef>
              <a:buFont typeface="Courier New" pitchFamily="49" charset="0"/>
              <a:buChar char="o"/>
            </a:pPr>
            <a:r>
              <a:rPr lang="vi-VN" altLang="ro-RO" sz="2000" dirty="0">
                <a:latin typeface="Arial" pitchFamily="34" charset="0"/>
                <a:cs typeface="Arial" pitchFamily="34" charset="0"/>
              </a:rPr>
              <a:t>Rambursari an 20</a:t>
            </a:r>
            <a:r>
              <a:rPr lang="ro-RO" altLang="ro-RO" sz="2000" dirty="0">
                <a:latin typeface="Arial" pitchFamily="34" charset="0"/>
                <a:cs typeface="Arial" pitchFamily="34" charset="0"/>
              </a:rPr>
              <a:t>21</a:t>
            </a:r>
            <a:r>
              <a:rPr lang="vi-VN" altLang="ro-RO" sz="2000" dirty="0">
                <a:latin typeface="Arial" pitchFamily="34" charset="0"/>
                <a:cs typeface="Arial" pitchFamily="34" charset="0"/>
              </a:rPr>
              <a:t>: 		</a:t>
            </a:r>
            <a:r>
              <a:rPr lang="en-US" altLang="ro-RO" sz="2000" dirty="0">
                <a:latin typeface="Arial" pitchFamily="34" charset="0"/>
                <a:cs typeface="Arial" pitchFamily="34" charset="0"/>
              </a:rPr>
              <a:t> </a:t>
            </a:r>
            <a:r>
              <a:rPr lang="ro-RO" altLang="ro-RO" sz="2000" dirty="0">
                <a:latin typeface="Arial" pitchFamily="34" charset="0"/>
                <a:cs typeface="Arial" pitchFamily="34" charset="0"/>
              </a:rPr>
              <a:t> 12</a:t>
            </a:r>
            <a:r>
              <a:rPr lang="en-US" altLang="ro-RO" sz="2000" dirty="0">
                <a:latin typeface="Arial" pitchFamily="34" charset="0"/>
                <a:cs typeface="Arial" pitchFamily="34" charset="0"/>
              </a:rPr>
              <a:t>,</a:t>
            </a:r>
            <a:r>
              <a:rPr lang="ro-RO" altLang="ro-RO" sz="2000" dirty="0">
                <a:latin typeface="Arial" pitchFamily="34" charset="0"/>
                <a:cs typeface="Arial" pitchFamily="34" charset="0"/>
              </a:rPr>
              <a:t>46</a:t>
            </a:r>
            <a:r>
              <a:rPr lang="vi-VN" altLang="ro-RO" sz="2000" dirty="0">
                <a:latin typeface="Arial" pitchFamily="34" charset="0"/>
                <a:cs typeface="Arial" pitchFamily="34" charset="0"/>
              </a:rPr>
              <a:t> mil euro</a:t>
            </a:r>
          </a:p>
          <a:p>
            <a:pPr marL="342900" lvl="8" indent="-342900">
              <a:spcBef>
                <a:spcPct val="0"/>
              </a:spcBef>
              <a:buFont typeface="Courier New" pitchFamily="49" charset="0"/>
              <a:buChar char="o"/>
            </a:pPr>
            <a:r>
              <a:rPr lang="vi-VN" altLang="ro-RO" sz="2000" dirty="0">
                <a:latin typeface="Arial" pitchFamily="34" charset="0"/>
                <a:cs typeface="Arial" pitchFamily="34" charset="0"/>
              </a:rPr>
              <a:t>Trageri credite  BEI</a:t>
            </a:r>
            <a:r>
              <a:rPr lang="ro-RO" altLang="ro-RO" sz="2000" dirty="0">
                <a:latin typeface="Arial" pitchFamily="34" charset="0"/>
                <a:cs typeface="Arial" pitchFamily="34" charset="0"/>
              </a:rPr>
              <a:t>+BCR</a:t>
            </a:r>
            <a:r>
              <a:rPr lang="vi-VN" altLang="ro-RO" sz="2000" dirty="0">
                <a:latin typeface="Arial" pitchFamily="34" charset="0"/>
                <a:cs typeface="Arial" pitchFamily="34" charset="0"/>
              </a:rPr>
              <a:t> 20</a:t>
            </a:r>
            <a:r>
              <a:rPr lang="en-US" altLang="ro-RO" sz="2000" dirty="0">
                <a:latin typeface="Arial" pitchFamily="34" charset="0"/>
                <a:cs typeface="Arial" pitchFamily="34" charset="0"/>
              </a:rPr>
              <a:t>2</a:t>
            </a:r>
            <a:r>
              <a:rPr lang="ro-RO" altLang="ro-RO" sz="2000" dirty="0">
                <a:latin typeface="Arial" pitchFamily="34" charset="0"/>
                <a:cs typeface="Arial" pitchFamily="34" charset="0"/>
              </a:rPr>
              <a:t>1</a:t>
            </a:r>
            <a:r>
              <a:rPr lang="vi-VN" altLang="ro-RO" sz="2000" dirty="0">
                <a:latin typeface="Arial" pitchFamily="34" charset="0"/>
                <a:cs typeface="Arial" pitchFamily="34" charset="0"/>
              </a:rPr>
              <a:t>:  </a:t>
            </a:r>
            <a:r>
              <a:rPr lang="ro-RO" altLang="ro-RO" sz="2000" dirty="0">
                <a:latin typeface="Arial" pitchFamily="34" charset="0"/>
                <a:cs typeface="Arial" pitchFamily="34" charset="0"/>
              </a:rPr>
              <a:t>	    9,67</a:t>
            </a:r>
            <a:r>
              <a:rPr lang="vi-VN" altLang="ro-RO" sz="2000" dirty="0">
                <a:latin typeface="Arial" pitchFamily="34" charset="0"/>
                <a:cs typeface="Arial" pitchFamily="34" charset="0"/>
              </a:rPr>
              <a:t> mil euro</a:t>
            </a:r>
            <a:endParaRPr lang="ro-RO" altLang="ro-RO" sz="2000" dirty="0">
              <a:latin typeface="Arial" pitchFamily="34" charset="0"/>
              <a:cs typeface="Arial" pitchFamily="34" charset="0"/>
            </a:endParaRPr>
          </a:p>
          <a:p>
            <a:pPr marL="342900" lvl="8" indent="-342900">
              <a:spcBef>
                <a:spcPct val="0"/>
              </a:spcBef>
              <a:buFont typeface="Courier New" pitchFamily="49" charset="0"/>
              <a:buChar char="o"/>
            </a:pPr>
            <a:r>
              <a:rPr lang="vi-VN" altLang="ro-RO" sz="2000" dirty="0">
                <a:latin typeface="Arial" pitchFamily="34" charset="0"/>
                <a:cs typeface="Arial" pitchFamily="34" charset="0"/>
              </a:rPr>
              <a:t>Sold final 31.12.20</a:t>
            </a:r>
            <a:r>
              <a:rPr lang="en-US" altLang="ro-RO" sz="2000" dirty="0">
                <a:latin typeface="Arial" pitchFamily="34" charset="0"/>
                <a:cs typeface="Arial" pitchFamily="34" charset="0"/>
              </a:rPr>
              <a:t>21</a:t>
            </a:r>
            <a:r>
              <a:rPr lang="vi-VN" altLang="ro-RO" sz="2000" dirty="0">
                <a:latin typeface="Arial" pitchFamily="34" charset="0"/>
                <a:cs typeface="Arial" pitchFamily="34" charset="0"/>
              </a:rPr>
              <a:t>: 		</a:t>
            </a:r>
            <a:r>
              <a:rPr lang="en-US" altLang="ro-RO" sz="2000" dirty="0">
                <a:latin typeface="Arial" pitchFamily="34" charset="0"/>
                <a:cs typeface="Arial" pitchFamily="34" charset="0"/>
              </a:rPr>
              <a:t> </a:t>
            </a:r>
            <a:r>
              <a:rPr lang="ro-RO" altLang="ro-RO" sz="2000" dirty="0">
                <a:latin typeface="Arial" pitchFamily="34" charset="0"/>
                <a:cs typeface="Arial" pitchFamily="34" charset="0"/>
              </a:rPr>
              <a:t> 66</a:t>
            </a:r>
            <a:r>
              <a:rPr lang="vi-VN" altLang="ro-RO" sz="2000" dirty="0">
                <a:latin typeface="Arial" pitchFamily="34" charset="0"/>
                <a:cs typeface="Arial" pitchFamily="34" charset="0"/>
              </a:rPr>
              <a:t>,</a:t>
            </a:r>
            <a:r>
              <a:rPr lang="ro-RO" altLang="ro-RO" sz="2000" dirty="0">
                <a:latin typeface="Arial" pitchFamily="34" charset="0"/>
                <a:cs typeface="Arial" pitchFamily="34" charset="0"/>
              </a:rPr>
              <a:t>38</a:t>
            </a:r>
            <a:r>
              <a:rPr lang="vi-VN" altLang="ro-RO" sz="2000" dirty="0">
                <a:latin typeface="Arial" pitchFamily="34" charset="0"/>
                <a:cs typeface="Arial" pitchFamily="34" charset="0"/>
              </a:rPr>
              <a:t> mil euro</a:t>
            </a:r>
          </a:p>
          <a:p>
            <a:pPr marL="0" lvl="8">
              <a:spcBef>
                <a:spcPct val="0"/>
              </a:spcBef>
            </a:pPr>
            <a:endParaRPr lang="ro-RO" altLang="ro-RO" sz="2000" dirty="0">
              <a:latin typeface="Arial" pitchFamily="34" charset="0"/>
              <a:cs typeface="Arial" pitchFamily="34" charset="0"/>
            </a:endParaRPr>
          </a:p>
        </p:txBody>
      </p:sp>
    </p:spTree>
    <p:extLst>
      <p:ext uri="{BB962C8B-B14F-4D97-AF65-F5344CB8AC3E}">
        <p14:creationId xmlns:p14="http://schemas.microsoft.com/office/powerpoint/2010/main" val="14767852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16778"/>
            <a:ext cx="4716016" cy="1069514"/>
          </a:xfrm>
          <a:solidFill>
            <a:srgbClr val="002060"/>
          </a:solidFill>
        </p:spPr>
        <p:txBody>
          <a:bodyPr/>
          <a:lstStyle/>
          <a:p>
            <a:r>
              <a:rPr lang="ro-RO" altLang="ro-RO" sz="3600" dirty="0">
                <a:solidFill>
                  <a:schemeClr val="bg1"/>
                </a:solidFill>
              </a:rPr>
              <a:t>Gradul de îndatorare</a:t>
            </a:r>
            <a:endParaRPr lang="ko-KR" altLang="en-US" sz="3600" dirty="0">
              <a:solidFill>
                <a:schemeClr val="bg1"/>
              </a:solidFill>
            </a:endParaRPr>
          </a:p>
        </p:txBody>
      </p:sp>
      <p:graphicFrame>
        <p:nvGraphicFramePr>
          <p:cNvPr id="7" name="Chart 6"/>
          <p:cNvGraphicFramePr>
            <a:graphicFrameLocks/>
          </p:cNvGraphicFramePr>
          <p:nvPr>
            <p:extLst>
              <p:ext uri="{D42A27DB-BD31-4B8C-83A1-F6EECF244321}">
                <p14:modId xmlns:p14="http://schemas.microsoft.com/office/powerpoint/2010/main" val="2209464789"/>
              </p:ext>
            </p:extLst>
          </p:nvPr>
        </p:nvGraphicFramePr>
        <p:xfrm>
          <a:off x="0" y="1535430"/>
          <a:ext cx="9144000" cy="434184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Chart 7"/>
          <p:cNvGraphicFramePr>
            <a:graphicFrameLocks/>
          </p:cNvGraphicFramePr>
          <p:nvPr>
            <p:extLst>
              <p:ext uri="{D42A27DB-BD31-4B8C-83A1-F6EECF244321}">
                <p14:modId xmlns:p14="http://schemas.microsoft.com/office/powerpoint/2010/main" val="1518760446"/>
              </p:ext>
            </p:extLst>
          </p:nvPr>
        </p:nvGraphicFramePr>
        <p:xfrm>
          <a:off x="0" y="1495424"/>
          <a:ext cx="8964488" cy="4597872"/>
        </p:xfrm>
        <a:graphic>
          <a:graphicData uri="http://schemas.openxmlformats.org/drawingml/2006/chart">
            <c:chart xmlns:c="http://schemas.openxmlformats.org/drawingml/2006/chart" xmlns:r="http://schemas.openxmlformats.org/officeDocument/2006/relationships" r:id="rId4"/>
          </a:graphicData>
        </a:graphic>
      </p:graphicFrame>
      <p:sp>
        <p:nvSpPr>
          <p:cNvPr id="2" name="TextBox 1"/>
          <p:cNvSpPr txBox="1"/>
          <p:nvPr/>
        </p:nvSpPr>
        <p:spPr>
          <a:xfrm>
            <a:off x="6300192" y="1772816"/>
            <a:ext cx="2232248" cy="369332"/>
          </a:xfrm>
          <a:prstGeom prst="rect">
            <a:avLst/>
          </a:prstGeom>
          <a:noFill/>
        </p:spPr>
        <p:txBody>
          <a:bodyPr wrap="square" rtlCol="0">
            <a:spAutoFit/>
          </a:bodyPr>
          <a:lstStyle/>
          <a:p>
            <a:r>
              <a:rPr lang="ro-RO" b="1" dirty="0"/>
              <a:t>Limita legală 30%</a:t>
            </a:r>
            <a:endParaRPr lang="en-US" b="1" dirty="0"/>
          </a:p>
        </p:txBody>
      </p:sp>
      <p:graphicFrame>
        <p:nvGraphicFramePr>
          <p:cNvPr id="6" name="Chart 5"/>
          <p:cNvGraphicFramePr/>
          <p:nvPr>
            <p:extLst>
              <p:ext uri="{D42A27DB-BD31-4B8C-83A1-F6EECF244321}">
                <p14:modId xmlns:p14="http://schemas.microsoft.com/office/powerpoint/2010/main" val="1015315465"/>
              </p:ext>
            </p:extLst>
          </p:nvPr>
        </p:nvGraphicFramePr>
        <p:xfrm>
          <a:off x="395536" y="1869122"/>
          <a:ext cx="8424936" cy="3792126"/>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39202490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16778"/>
            <a:ext cx="7524328" cy="1069514"/>
          </a:xfrm>
          <a:solidFill>
            <a:srgbClr val="002060"/>
          </a:solidFill>
        </p:spPr>
        <p:txBody>
          <a:bodyPr/>
          <a:lstStyle/>
          <a:p>
            <a:r>
              <a:rPr lang="ro-RO" altLang="ro-RO" sz="3600" dirty="0">
                <a:solidFill>
                  <a:schemeClr val="bg1"/>
                </a:solidFill>
              </a:rPr>
              <a:t>Oradea prin ”ochii” Fitch Ratings</a:t>
            </a:r>
            <a:endParaRPr lang="ko-KR" altLang="en-US" sz="3600" dirty="0">
              <a:solidFill>
                <a:schemeClr val="bg1"/>
              </a:solidFill>
            </a:endParaRPr>
          </a:p>
        </p:txBody>
      </p:sp>
      <p:sp>
        <p:nvSpPr>
          <p:cNvPr id="2" name="Rectangle 1"/>
          <p:cNvSpPr/>
          <p:nvPr/>
        </p:nvSpPr>
        <p:spPr>
          <a:xfrm>
            <a:off x="0" y="1463878"/>
            <a:ext cx="5076056" cy="4785926"/>
          </a:xfrm>
          <a:prstGeom prst="rect">
            <a:avLst/>
          </a:prstGeom>
        </p:spPr>
        <p:txBody>
          <a:bodyPr wrap="square">
            <a:spAutoFit/>
          </a:bodyPr>
          <a:lstStyle/>
          <a:p>
            <a:pPr algn="just">
              <a:spcBef>
                <a:spcPct val="0"/>
              </a:spcBef>
              <a:buFont typeface="Arial" panose="020B0604020202020204" pitchFamily="34" charset="0"/>
              <a:buChar char="•"/>
            </a:pPr>
            <a:r>
              <a:rPr lang="ro-RO" altLang="ro-RO" sz="2000" dirty="0">
                <a:latin typeface="Arial" panose="020B0604020202020204" pitchFamily="34" charset="0"/>
                <a:cs typeface="Arial" panose="020B0604020202020204" pitchFamily="34" charset="0"/>
              </a:rPr>
              <a:t> </a:t>
            </a:r>
            <a:r>
              <a:rPr lang="ro-RO" altLang="ro-RO" sz="1900" dirty="0">
                <a:latin typeface="Arial" panose="020B0604020202020204" pitchFamily="34" charset="0"/>
                <a:cs typeface="Arial" panose="020B0604020202020204" pitchFamily="34" charset="0"/>
              </a:rPr>
              <a:t>În luna mai, în contextul pandemiei, Fitch Rating a reconfirmat calificativele de rating și  perspectiva (outlook) negativ, similar rating-  ului suveran (ratingul Romaniei)</a:t>
            </a:r>
          </a:p>
          <a:p>
            <a:pPr algn="just">
              <a:spcBef>
                <a:spcPct val="0"/>
              </a:spcBef>
              <a:buFont typeface="Arial" panose="020B0604020202020204" pitchFamily="34" charset="0"/>
              <a:buChar char="•"/>
            </a:pPr>
            <a:r>
              <a:rPr lang="ro-RO" altLang="ro-RO" sz="1900" dirty="0">
                <a:latin typeface="Arial" panose="020B0604020202020204" pitchFamily="34" charset="0"/>
                <a:cs typeface="Arial" panose="020B0604020202020204" pitchFamily="34" charset="0"/>
              </a:rPr>
              <a:t> în noiembrie, Fitch Ratings a      reconfirmat calificativele acordate: </a:t>
            </a:r>
          </a:p>
          <a:p>
            <a:pPr lvl="1" algn="just">
              <a:spcBef>
                <a:spcPct val="0"/>
              </a:spcBef>
              <a:buFontTx/>
              <a:buChar char="•"/>
            </a:pPr>
            <a:r>
              <a:rPr lang="ro-RO" altLang="ro-RO" sz="1900" dirty="0">
                <a:latin typeface="Arial" panose="020B0604020202020204" pitchFamily="34" charset="0"/>
                <a:cs typeface="Arial" panose="020B0604020202020204" pitchFamily="34" charset="0"/>
              </a:rPr>
              <a:t> pentru împrumuturile pe termen lung în valută: </a:t>
            </a:r>
            <a:r>
              <a:rPr lang="ro-RO" altLang="ro-RO" sz="1900" b="1" dirty="0">
                <a:latin typeface="Arial" panose="020B0604020202020204" pitchFamily="34" charset="0"/>
                <a:cs typeface="Arial" panose="020B0604020202020204" pitchFamily="34" charset="0"/>
              </a:rPr>
              <a:t>`BBB-`</a:t>
            </a:r>
          </a:p>
          <a:p>
            <a:pPr lvl="1" algn="just">
              <a:spcBef>
                <a:spcPct val="0"/>
              </a:spcBef>
              <a:buFontTx/>
              <a:buChar char="•"/>
            </a:pPr>
            <a:r>
              <a:rPr lang="ro-RO" altLang="ro-RO" sz="1900" dirty="0">
                <a:latin typeface="Arial" panose="020B0604020202020204" pitchFamily="34" charset="0"/>
                <a:cs typeface="Arial" panose="020B0604020202020204" pitchFamily="34" charset="0"/>
              </a:rPr>
              <a:t> pentru împrumuturile pe termen lung în monedă naţională: </a:t>
            </a:r>
            <a:r>
              <a:rPr lang="ro-RO" altLang="ro-RO" sz="1900" b="1" dirty="0">
                <a:latin typeface="Arial" panose="020B0604020202020204" pitchFamily="34" charset="0"/>
                <a:cs typeface="Arial" panose="020B0604020202020204" pitchFamily="34" charset="0"/>
              </a:rPr>
              <a:t>'BBB-’</a:t>
            </a:r>
          </a:p>
          <a:p>
            <a:pPr lvl="1" algn="just">
              <a:spcBef>
                <a:spcPct val="0"/>
              </a:spcBef>
              <a:buFontTx/>
              <a:buChar char="•"/>
            </a:pPr>
            <a:r>
              <a:rPr lang="ro-RO" altLang="ro-RO" sz="1900" dirty="0">
                <a:latin typeface="Arial" panose="020B0604020202020204" pitchFamily="34" charset="0"/>
                <a:cs typeface="Arial" panose="020B0604020202020204" pitchFamily="34" charset="0"/>
              </a:rPr>
              <a:t> pentru împrumuturi pe termen scurt în valută: </a:t>
            </a:r>
            <a:r>
              <a:rPr lang="ro-RO" altLang="ro-RO" sz="1900" b="1" dirty="0">
                <a:latin typeface="Arial" panose="020B0604020202020204" pitchFamily="34" charset="0"/>
                <a:cs typeface="Arial" panose="020B0604020202020204" pitchFamily="34" charset="0"/>
              </a:rPr>
              <a:t>`F3`</a:t>
            </a:r>
          </a:p>
          <a:p>
            <a:pPr algn="just">
              <a:spcBef>
                <a:spcPct val="0"/>
              </a:spcBef>
              <a:buFont typeface="Arial" panose="020B0604020202020204" pitchFamily="34" charset="0"/>
              <a:buChar char="•"/>
            </a:pPr>
            <a:r>
              <a:rPr lang="ro-RO" altLang="ro-RO" sz="1900" dirty="0">
                <a:latin typeface="Arial" panose="020B0604020202020204" pitchFamily="34" charset="0"/>
                <a:cs typeface="Arial" panose="020B0604020202020204" pitchFamily="34" charset="0"/>
              </a:rPr>
              <a:t> se reflectă viziunea neschimbata a Fitch     asupra performantelor financiare  robuste ale municipiului si asupra capacitatii de a            contribui la progresul economiei locale</a:t>
            </a:r>
            <a:r>
              <a:rPr lang="ro-RO" altLang="ro-RO" sz="1900" b="1" dirty="0">
                <a:latin typeface="Arial" panose="020B0604020202020204" pitchFamily="34" charset="0"/>
                <a:cs typeface="Arial" panose="020B0604020202020204" pitchFamily="34" charset="0"/>
              </a:rPr>
              <a:t>.</a:t>
            </a:r>
            <a:endParaRPr lang="en-US" altLang="ro-RO" sz="1900" b="1" dirty="0">
              <a:latin typeface="Arial" panose="020B0604020202020204" pitchFamily="34" charset="0"/>
              <a:cs typeface="Arial" panose="020B0604020202020204" pitchFamily="34" charset="0"/>
            </a:endParaRPr>
          </a:p>
        </p:txBody>
      </p:sp>
      <p:graphicFrame>
        <p:nvGraphicFramePr>
          <p:cNvPr id="5" name="Table 4"/>
          <p:cNvGraphicFramePr>
            <a:graphicFrameLocks noGrp="1"/>
          </p:cNvGraphicFramePr>
          <p:nvPr>
            <p:extLst>
              <p:ext uri="{D42A27DB-BD31-4B8C-83A1-F6EECF244321}">
                <p14:modId xmlns:p14="http://schemas.microsoft.com/office/powerpoint/2010/main" val="3805026980"/>
              </p:ext>
            </p:extLst>
          </p:nvPr>
        </p:nvGraphicFramePr>
        <p:xfrm>
          <a:off x="5029200" y="908720"/>
          <a:ext cx="4114800" cy="2535744"/>
        </p:xfrm>
        <a:graphic>
          <a:graphicData uri="http://schemas.openxmlformats.org/drawingml/2006/table">
            <a:tbl>
              <a:tblPr/>
              <a:tblGrid>
                <a:gridCol w="685800">
                  <a:extLst>
                    <a:ext uri="{9D8B030D-6E8A-4147-A177-3AD203B41FA5}">
                      <a16:colId xmlns:a16="http://schemas.microsoft.com/office/drawing/2014/main" val="20000"/>
                    </a:ext>
                  </a:extLst>
                </a:gridCol>
                <a:gridCol w="3429000">
                  <a:extLst>
                    <a:ext uri="{9D8B030D-6E8A-4147-A177-3AD203B41FA5}">
                      <a16:colId xmlns:a16="http://schemas.microsoft.com/office/drawing/2014/main" val="20001"/>
                    </a:ext>
                  </a:extLst>
                </a:gridCol>
              </a:tblGrid>
              <a:tr h="230469">
                <a:tc gridSpan="2">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1" i="0" u="none" strike="noStrike" cap="none" normalizeH="0" baseline="0" dirty="0">
                          <a:ln>
                            <a:noFill/>
                          </a:ln>
                          <a:solidFill>
                            <a:srgbClr val="FFFFFF"/>
                          </a:solidFill>
                          <a:effectLst/>
                          <a:latin typeface="Arial Narrow" pitchFamily="34" charset="0"/>
                          <a:cs typeface="Times New Roman" pitchFamily="18" charset="0"/>
                        </a:rPr>
                        <a:t>Grad </a:t>
                      </a:r>
                      <a:r>
                        <a:rPr kumimoji="0" lang="en-US" sz="1400" b="1" i="0" u="none" strike="noStrike" cap="none" normalizeH="0" baseline="0" dirty="0" err="1">
                          <a:ln>
                            <a:noFill/>
                          </a:ln>
                          <a:solidFill>
                            <a:srgbClr val="FFFFFF"/>
                          </a:solidFill>
                          <a:effectLst/>
                          <a:latin typeface="Arial Narrow" pitchFamily="34" charset="0"/>
                          <a:cs typeface="Times New Roman" pitchFamily="18" charset="0"/>
                        </a:rPr>
                        <a:t>investitional</a:t>
                      </a:r>
                      <a:r>
                        <a:rPr kumimoji="0" lang="en-US" sz="1400" b="1" i="0" u="none" strike="noStrike" cap="none" normalizeH="0" baseline="0" dirty="0">
                          <a:ln>
                            <a:noFill/>
                          </a:ln>
                          <a:solidFill>
                            <a:srgbClr val="FFFFFF"/>
                          </a:solidFill>
                          <a:effectLst/>
                          <a:latin typeface="Arial Narrow" pitchFamily="34" charset="0"/>
                          <a:cs typeface="Times New Roman" pitchFamily="18" charset="0"/>
                        </a:rPr>
                        <a:t> - </a:t>
                      </a:r>
                      <a:r>
                        <a:rPr kumimoji="0" lang="en-US" sz="1400" b="1" i="0" u="none" strike="noStrike" cap="none" normalizeH="0" baseline="0" dirty="0" err="1">
                          <a:ln>
                            <a:noFill/>
                          </a:ln>
                          <a:solidFill>
                            <a:srgbClr val="FFFFFF"/>
                          </a:solidFill>
                          <a:effectLst/>
                          <a:latin typeface="Arial Narrow" pitchFamily="34" charset="0"/>
                          <a:cs typeface="Times New Roman" pitchFamily="18" charset="0"/>
                        </a:rPr>
                        <a:t>cea</a:t>
                      </a:r>
                      <a:r>
                        <a:rPr kumimoji="0" lang="en-US" sz="1400" b="1" i="0" u="none" strike="noStrike" cap="none" normalizeH="0" baseline="0" dirty="0">
                          <a:ln>
                            <a:noFill/>
                          </a:ln>
                          <a:solidFill>
                            <a:srgbClr val="FFFFFF"/>
                          </a:solidFill>
                          <a:effectLst/>
                          <a:latin typeface="Arial Narrow" pitchFamily="34" charset="0"/>
                          <a:cs typeface="Times New Roman" pitchFamily="18" charset="0"/>
                        </a:rPr>
                        <a:t> </a:t>
                      </a:r>
                      <a:r>
                        <a:rPr kumimoji="0" lang="en-US" sz="1400" b="1" i="0" u="none" strike="noStrike" cap="none" normalizeH="0" baseline="0" dirty="0" err="1">
                          <a:ln>
                            <a:noFill/>
                          </a:ln>
                          <a:solidFill>
                            <a:srgbClr val="FFFFFF"/>
                          </a:solidFill>
                          <a:effectLst/>
                          <a:latin typeface="Arial Narrow" pitchFamily="34" charset="0"/>
                          <a:cs typeface="Times New Roman" pitchFamily="18" charset="0"/>
                        </a:rPr>
                        <a:t>mai</a:t>
                      </a:r>
                      <a:r>
                        <a:rPr kumimoji="0" lang="en-US" sz="1400" b="1" i="0" u="none" strike="noStrike" cap="none" normalizeH="0" baseline="0" dirty="0">
                          <a:ln>
                            <a:noFill/>
                          </a:ln>
                          <a:solidFill>
                            <a:srgbClr val="FFFFFF"/>
                          </a:solidFill>
                          <a:effectLst/>
                          <a:latin typeface="Arial Narrow" pitchFamily="34" charset="0"/>
                          <a:cs typeface="Times New Roman" pitchFamily="18" charset="0"/>
                        </a:rPr>
                        <a:t> </a:t>
                      </a:r>
                      <a:r>
                        <a:rPr kumimoji="0" lang="en-US" sz="1400" b="1" i="0" u="none" strike="noStrike" cap="none" normalizeH="0" baseline="0" dirty="0" err="1">
                          <a:ln>
                            <a:noFill/>
                          </a:ln>
                          <a:solidFill>
                            <a:srgbClr val="FFFFFF"/>
                          </a:solidFill>
                          <a:effectLst/>
                          <a:latin typeface="Arial Narrow" pitchFamily="34" charset="0"/>
                          <a:cs typeface="Times New Roman" pitchFamily="18" charset="0"/>
                        </a:rPr>
                        <a:t>ridicata</a:t>
                      </a:r>
                      <a:r>
                        <a:rPr kumimoji="0" lang="en-US" sz="1400" b="1" i="0" u="none" strike="noStrike" cap="none" normalizeH="0" baseline="0" dirty="0">
                          <a:ln>
                            <a:noFill/>
                          </a:ln>
                          <a:solidFill>
                            <a:srgbClr val="FFFFFF"/>
                          </a:solidFill>
                          <a:effectLst/>
                          <a:latin typeface="Arial Narrow" pitchFamily="34" charset="0"/>
                          <a:cs typeface="Times New Roman" pitchFamily="18" charset="0"/>
                        </a:rPr>
                        <a:t> </a:t>
                      </a:r>
                      <a:r>
                        <a:rPr kumimoji="0" lang="en-US" sz="1400" b="1" i="0" u="none" strike="noStrike" cap="none" normalizeH="0" baseline="0" dirty="0" err="1">
                          <a:ln>
                            <a:noFill/>
                          </a:ln>
                          <a:solidFill>
                            <a:srgbClr val="FFFFFF"/>
                          </a:solidFill>
                          <a:effectLst/>
                          <a:latin typeface="Arial Narrow" pitchFamily="34" charset="0"/>
                          <a:cs typeface="Times New Roman" pitchFamily="18" charset="0"/>
                        </a:rPr>
                        <a:t>credibilitate</a:t>
                      </a:r>
                      <a:endParaRPr kumimoji="0" lang="en-US" sz="1400" b="0" i="0" u="none" strike="noStrike" cap="none" normalizeH="0" baseline="0" dirty="0">
                        <a:ln>
                          <a:noFill/>
                        </a:ln>
                        <a:solidFill>
                          <a:schemeClr val="tx1"/>
                        </a:solidFill>
                        <a:effectLst/>
                        <a:latin typeface="Arial Narrow" pitchFamily="34" charset="0"/>
                        <a:ea typeface="Calibri" pitchFamily="34" charset="0"/>
                        <a:cs typeface="Times New Roman" pitchFamily="18" charset="0"/>
                      </a:endParaRPr>
                    </a:p>
                  </a:txBody>
                  <a:tcPr marL="63610" marR="63610" marT="0" marB="0" horzOverflow="overflow">
                    <a:lnL>
                      <a:noFill/>
                    </a:lnL>
                    <a:lnR>
                      <a:noFill/>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solidFill>
                      <a:srgbClr val="4F81BD"/>
                    </a:solidFill>
                  </a:tcPr>
                </a:tc>
                <a:tc hMerge="1">
                  <a:txBody>
                    <a:bodyPr/>
                    <a:lstStyle/>
                    <a:p>
                      <a:endParaRPr lang="en-US"/>
                    </a:p>
                  </a:txBody>
                  <a:tcPr/>
                </a:tc>
                <a:extLst>
                  <a:ext uri="{0D108BD9-81ED-4DB2-BD59-A6C34878D82A}">
                    <a16:rowId xmlns:a16="http://schemas.microsoft.com/office/drawing/2014/main" val="10000"/>
                  </a:ext>
                </a:extLst>
              </a:tr>
              <a:tr h="230534">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1" i="0" u="none" strike="noStrike" cap="none" normalizeH="0" baseline="0">
                          <a:ln>
                            <a:noFill/>
                          </a:ln>
                          <a:solidFill>
                            <a:srgbClr val="FFFFFF"/>
                          </a:solidFill>
                          <a:effectLst/>
                          <a:latin typeface="Arial Narrow" pitchFamily="34" charset="0"/>
                          <a:cs typeface="Times New Roman" pitchFamily="18" charset="0"/>
                        </a:rPr>
                        <a:t>AAA</a:t>
                      </a:r>
                      <a:endParaRPr kumimoji="0" lang="en-US" sz="1400" b="0" i="0" u="none" strike="noStrike" cap="none" normalizeH="0" baseline="0">
                        <a:ln>
                          <a:noFill/>
                        </a:ln>
                        <a:solidFill>
                          <a:schemeClr val="tx1"/>
                        </a:solidFill>
                        <a:effectLst/>
                        <a:latin typeface="Arial Narrow" pitchFamily="34" charset="0"/>
                        <a:ea typeface="Calibri" pitchFamily="34" charset="0"/>
                        <a:cs typeface="Times New Roman" pitchFamily="18" charset="0"/>
                      </a:endParaRPr>
                    </a:p>
                  </a:txBody>
                  <a:tcPr marL="63610" marR="63610" marT="0" marB="0" horzOverflow="overflow">
                    <a:lnL>
                      <a:noFill/>
                    </a:lnL>
                    <a:lnR>
                      <a:noFill/>
                    </a:lnR>
                    <a:lnT w="28575" cap="flat" cmpd="sng" algn="ctr">
                      <a:solidFill>
                        <a:srgbClr val="000000"/>
                      </a:solidFill>
                      <a:prstDash val="solid"/>
                      <a:round/>
                      <a:headEnd type="none" w="med" len="med"/>
                      <a:tailEnd type="none" w="med" len="med"/>
                    </a:lnT>
                    <a:lnB>
                      <a:noFill/>
                    </a:lnB>
                    <a:lnTlToBr>
                      <a:noFill/>
                    </a:lnTlToBr>
                    <a:lnBlToTr>
                      <a:noFill/>
                    </a:lnBlToTr>
                    <a:solidFill>
                      <a:srgbClr val="4F81BD"/>
                    </a:solid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dirty="0">
                          <a:ln>
                            <a:noFill/>
                          </a:ln>
                          <a:solidFill>
                            <a:schemeClr val="tx2"/>
                          </a:solidFill>
                          <a:effectLst/>
                          <a:latin typeface="Arial Narrow" pitchFamily="34" charset="0"/>
                          <a:cs typeface="Times New Roman" pitchFamily="18" charset="0"/>
                        </a:rPr>
                        <a:t>maxima </a:t>
                      </a:r>
                      <a:r>
                        <a:rPr kumimoji="0" lang="en-US" sz="1400" b="0" i="0" u="none" strike="noStrike" cap="none" normalizeH="0" baseline="0" dirty="0" err="1">
                          <a:ln>
                            <a:noFill/>
                          </a:ln>
                          <a:solidFill>
                            <a:schemeClr val="tx2"/>
                          </a:solidFill>
                          <a:effectLst/>
                          <a:latin typeface="Arial Narrow" pitchFamily="34" charset="0"/>
                          <a:cs typeface="Times New Roman" pitchFamily="18" charset="0"/>
                        </a:rPr>
                        <a:t>siguranta</a:t>
                      </a:r>
                      <a:r>
                        <a:rPr kumimoji="0" lang="en-US" sz="1400" b="0" i="0" u="none" strike="noStrike" cap="none" normalizeH="0" baseline="0" dirty="0">
                          <a:ln>
                            <a:noFill/>
                          </a:ln>
                          <a:solidFill>
                            <a:schemeClr val="tx2"/>
                          </a:solidFill>
                          <a:effectLst/>
                          <a:latin typeface="Arial Narrow" pitchFamily="34" charset="0"/>
                          <a:cs typeface="Times New Roman" pitchFamily="18" charset="0"/>
                        </a:rPr>
                        <a:t>, </a:t>
                      </a:r>
                      <a:r>
                        <a:rPr kumimoji="0" lang="en-US" sz="1400" b="0" i="0" u="none" strike="noStrike" cap="none" normalizeH="0" baseline="0" dirty="0" err="1">
                          <a:ln>
                            <a:noFill/>
                          </a:ln>
                          <a:solidFill>
                            <a:schemeClr val="tx2"/>
                          </a:solidFill>
                          <a:effectLst/>
                          <a:latin typeface="Arial Narrow" pitchFamily="34" charset="0"/>
                          <a:cs typeface="Times New Roman" pitchFamily="18" charset="0"/>
                        </a:rPr>
                        <a:t>calitatea</a:t>
                      </a:r>
                      <a:r>
                        <a:rPr kumimoji="0" lang="en-US" sz="1400" b="0" i="0" u="none" strike="noStrike" cap="none" normalizeH="0" baseline="0" dirty="0">
                          <a:ln>
                            <a:noFill/>
                          </a:ln>
                          <a:solidFill>
                            <a:schemeClr val="tx2"/>
                          </a:solidFill>
                          <a:effectLst/>
                          <a:latin typeface="Arial Narrow" pitchFamily="34" charset="0"/>
                          <a:cs typeface="Times New Roman" pitchFamily="18" charset="0"/>
                        </a:rPr>
                        <a:t> </a:t>
                      </a:r>
                      <a:r>
                        <a:rPr kumimoji="0" lang="en-US" sz="1400" b="0" i="0" u="none" strike="noStrike" cap="none" normalizeH="0" baseline="0" dirty="0" err="1">
                          <a:ln>
                            <a:noFill/>
                          </a:ln>
                          <a:solidFill>
                            <a:schemeClr val="tx2"/>
                          </a:solidFill>
                          <a:effectLst/>
                          <a:latin typeface="Arial Narrow" pitchFamily="34" charset="0"/>
                          <a:cs typeface="Times New Roman" pitchFamily="18" charset="0"/>
                        </a:rPr>
                        <a:t>cea</a:t>
                      </a:r>
                      <a:r>
                        <a:rPr kumimoji="0" lang="en-US" sz="1400" b="0" i="0" u="none" strike="noStrike" cap="none" normalizeH="0" baseline="0" dirty="0">
                          <a:ln>
                            <a:noFill/>
                          </a:ln>
                          <a:solidFill>
                            <a:schemeClr val="tx2"/>
                          </a:solidFill>
                          <a:effectLst/>
                          <a:latin typeface="Arial Narrow" pitchFamily="34" charset="0"/>
                          <a:cs typeface="Times New Roman" pitchFamily="18" charset="0"/>
                        </a:rPr>
                        <a:t> </a:t>
                      </a:r>
                      <a:r>
                        <a:rPr kumimoji="0" lang="en-US" sz="1400" b="0" i="0" u="none" strike="noStrike" cap="none" normalizeH="0" baseline="0" dirty="0" err="1">
                          <a:ln>
                            <a:noFill/>
                          </a:ln>
                          <a:solidFill>
                            <a:schemeClr val="tx2"/>
                          </a:solidFill>
                          <a:effectLst/>
                          <a:latin typeface="Arial Narrow" pitchFamily="34" charset="0"/>
                          <a:cs typeface="Times New Roman" pitchFamily="18" charset="0"/>
                        </a:rPr>
                        <a:t>mai</a:t>
                      </a:r>
                      <a:r>
                        <a:rPr kumimoji="0" lang="en-US" sz="1400" b="0" i="0" u="none" strike="noStrike" cap="none" normalizeH="0" baseline="0" dirty="0">
                          <a:ln>
                            <a:noFill/>
                          </a:ln>
                          <a:solidFill>
                            <a:schemeClr val="tx2"/>
                          </a:solidFill>
                          <a:effectLst/>
                          <a:latin typeface="Arial Narrow" pitchFamily="34" charset="0"/>
                          <a:cs typeface="Times New Roman" pitchFamily="18" charset="0"/>
                        </a:rPr>
                        <a:t> </a:t>
                      </a:r>
                      <a:r>
                        <a:rPr kumimoji="0" lang="en-US" sz="1400" b="0" i="0" u="none" strike="noStrike" cap="none" normalizeH="0" baseline="0" dirty="0" err="1">
                          <a:ln>
                            <a:noFill/>
                          </a:ln>
                          <a:solidFill>
                            <a:schemeClr val="tx2"/>
                          </a:solidFill>
                          <a:effectLst/>
                          <a:latin typeface="Arial Narrow" pitchFamily="34" charset="0"/>
                          <a:cs typeface="Times New Roman" pitchFamily="18" charset="0"/>
                        </a:rPr>
                        <a:t>buna</a:t>
                      </a:r>
                      <a:endParaRPr kumimoji="0" lang="en-US" sz="1400" b="0" i="0" u="none" strike="noStrike" cap="none" normalizeH="0" baseline="0" dirty="0">
                        <a:ln>
                          <a:noFill/>
                        </a:ln>
                        <a:solidFill>
                          <a:schemeClr val="tx2"/>
                        </a:solidFill>
                        <a:effectLst/>
                        <a:latin typeface="Arial Narrow" pitchFamily="34" charset="0"/>
                        <a:ea typeface="Calibri" pitchFamily="34" charset="0"/>
                        <a:cs typeface="Times New Roman" pitchFamily="18" charset="0"/>
                      </a:endParaRPr>
                    </a:p>
                  </a:txBody>
                  <a:tcPr marL="63610" marR="63610" marT="0" marB="0" horzOverflow="overflow">
                    <a:lnL>
                      <a:noFill/>
                    </a:lnL>
                    <a:lnR>
                      <a:noFill/>
                    </a:lnR>
                    <a:lnT w="28575" cap="flat" cmpd="sng" algn="ctr">
                      <a:solidFill>
                        <a:srgbClr val="000000"/>
                      </a:solidFill>
                      <a:prstDash val="solid"/>
                      <a:round/>
                      <a:headEnd type="none" w="med" len="med"/>
                      <a:tailEnd type="none" w="med" len="med"/>
                    </a:lnT>
                    <a:lnB>
                      <a:noFill/>
                    </a:lnB>
                    <a:lnTlToBr>
                      <a:noFill/>
                    </a:lnTlToBr>
                    <a:lnBlToTr>
                      <a:noFill/>
                    </a:lnBlToTr>
                    <a:solidFill>
                      <a:srgbClr val="D8D8D8"/>
                    </a:solidFill>
                  </a:tcPr>
                </a:tc>
                <a:extLst>
                  <a:ext uri="{0D108BD9-81ED-4DB2-BD59-A6C34878D82A}">
                    <a16:rowId xmlns:a16="http://schemas.microsoft.com/office/drawing/2014/main" val="10001"/>
                  </a:ext>
                </a:extLst>
              </a:tr>
              <a:tr h="230534">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1" i="0" u="none" strike="noStrike" cap="none" normalizeH="0" baseline="0">
                          <a:ln>
                            <a:noFill/>
                          </a:ln>
                          <a:solidFill>
                            <a:srgbClr val="FFFFFF"/>
                          </a:solidFill>
                          <a:effectLst/>
                          <a:latin typeface="Arial Narrow" pitchFamily="34" charset="0"/>
                          <a:cs typeface="Times New Roman" pitchFamily="18" charset="0"/>
                        </a:rPr>
                        <a:t>AA+</a:t>
                      </a:r>
                      <a:endParaRPr kumimoji="0" lang="en-US" sz="1400" b="0" i="0" u="none" strike="noStrike" cap="none" normalizeH="0" baseline="0">
                        <a:ln>
                          <a:noFill/>
                        </a:ln>
                        <a:solidFill>
                          <a:schemeClr val="tx1"/>
                        </a:solidFill>
                        <a:effectLst/>
                        <a:latin typeface="Arial Narrow" pitchFamily="34" charset="0"/>
                        <a:ea typeface="Calibri" pitchFamily="34" charset="0"/>
                        <a:cs typeface="Times New Roman" pitchFamily="18" charset="0"/>
                      </a:endParaRPr>
                    </a:p>
                  </a:txBody>
                  <a:tcPr marL="63610" marR="63610" marT="0" marB="0" horzOverflow="overflow">
                    <a:lnL>
                      <a:noFill/>
                    </a:lnL>
                    <a:lnR>
                      <a:noFill/>
                    </a:lnR>
                    <a:lnT>
                      <a:noFill/>
                    </a:lnT>
                    <a:lnB>
                      <a:noFill/>
                    </a:lnB>
                    <a:lnTlToBr>
                      <a:noFill/>
                    </a:lnTlToBr>
                    <a:lnBlToTr>
                      <a:noFill/>
                    </a:lnBlToTr>
                    <a:solidFill>
                      <a:srgbClr val="4F81BD"/>
                    </a:solid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dirty="0">
                          <a:ln>
                            <a:noFill/>
                          </a:ln>
                          <a:solidFill>
                            <a:schemeClr val="tx2"/>
                          </a:solidFill>
                          <a:effectLst/>
                          <a:latin typeface="Arial Narrow" pitchFamily="34" charset="0"/>
                          <a:cs typeface="Times New Roman" pitchFamily="18" charset="0"/>
                        </a:rPr>
                        <a:t>grad </a:t>
                      </a:r>
                      <a:r>
                        <a:rPr kumimoji="0" lang="en-US" sz="1400" b="0" i="0" u="none" strike="noStrike" cap="none" normalizeH="0" baseline="0" dirty="0" err="1">
                          <a:ln>
                            <a:noFill/>
                          </a:ln>
                          <a:solidFill>
                            <a:schemeClr val="tx2"/>
                          </a:solidFill>
                          <a:effectLst/>
                          <a:latin typeface="Arial Narrow" pitchFamily="34" charset="0"/>
                          <a:cs typeface="Times New Roman" pitchFamily="18" charset="0"/>
                        </a:rPr>
                        <a:t>investitional</a:t>
                      </a:r>
                      <a:r>
                        <a:rPr kumimoji="0" lang="en-US" sz="1400" b="0" i="0" u="none" strike="noStrike" cap="none" normalizeH="0" baseline="0" dirty="0">
                          <a:ln>
                            <a:noFill/>
                          </a:ln>
                          <a:solidFill>
                            <a:schemeClr val="tx2"/>
                          </a:solidFill>
                          <a:effectLst/>
                          <a:latin typeface="Arial Narrow" pitchFamily="34" charset="0"/>
                          <a:cs typeface="Times New Roman" pitchFamily="18" charset="0"/>
                        </a:rPr>
                        <a:t> </a:t>
                      </a:r>
                      <a:r>
                        <a:rPr kumimoji="0" lang="en-US" sz="1400" b="0" i="0" u="none" strike="noStrike" cap="none" normalizeH="0" baseline="0" dirty="0" err="1">
                          <a:ln>
                            <a:noFill/>
                          </a:ln>
                          <a:solidFill>
                            <a:schemeClr val="tx2"/>
                          </a:solidFill>
                          <a:effectLst/>
                          <a:latin typeface="Arial Narrow" pitchFamily="34" charset="0"/>
                          <a:cs typeface="Times New Roman" pitchFamily="18" charset="0"/>
                        </a:rPr>
                        <a:t>foarte</a:t>
                      </a:r>
                      <a:r>
                        <a:rPr kumimoji="0" lang="en-US" sz="1400" b="0" i="0" u="none" strike="noStrike" cap="none" normalizeH="0" baseline="0" dirty="0">
                          <a:ln>
                            <a:noFill/>
                          </a:ln>
                          <a:solidFill>
                            <a:schemeClr val="tx2"/>
                          </a:solidFill>
                          <a:effectLst/>
                          <a:latin typeface="Arial Narrow" pitchFamily="34" charset="0"/>
                          <a:cs typeface="Times New Roman" pitchFamily="18" charset="0"/>
                        </a:rPr>
                        <a:t> </a:t>
                      </a:r>
                      <a:r>
                        <a:rPr kumimoji="0" lang="en-US" sz="1400" b="0" i="0" u="none" strike="noStrike" cap="none" normalizeH="0" baseline="0" dirty="0" err="1">
                          <a:ln>
                            <a:noFill/>
                          </a:ln>
                          <a:solidFill>
                            <a:schemeClr val="tx2"/>
                          </a:solidFill>
                          <a:effectLst/>
                          <a:latin typeface="Arial Narrow" pitchFamily="34" charset="0"/>
                          <a:cs typeface="Times New Roman" pitchFamily="18" charset="0"/>
                        </a:rPr>
                        <a:t>ridicat</a:t>
                      </a:r>
                      <a:r>
                        <a:rPr kumimoji="0" lang="en-US" sz="1400" b="0" i="0" u="none" strike="noStrike" cap="none" normalizeH="0" baseline="0" dirty="0">
                          <a:ln>
                            <a:noFill/>
                          </a:ln>
                          <a:solidFill>
                            <a:schemeClr val="tx2"/>
                          </a:solidFill>
                          <a:effectLst/>
                          <a:latin typeface="Arial Narrow" pitchFamily="34" charset="0"/>
                          <a:cs typeface="Times New Roman" pitchFamily="18" charset="0"/>
                        </a:rPr>
                        <a:t>, </a:t>
                      </a:r>
                      <a:r>
                        <a:rPr kumimoji="0" lang="en-US" sz="1400" b="0" i="0" u="none" strike="noStrike" cap="none" normalizeH="0" baseline="0" dirty="0" err="1">
                          <a:ln>
                            <a:noFill/>
                          </a:ln>
                          <a:solidFill>
                            <a:schemeClr val="tx2"/>
                          </a:solidFill>
                          <a:effectLst/>
                          <a:latin typeface="Arial Narrow" pitchFamily="34" charset="0"/>
                          <a:cs typeface="Times New Roman" pitchFamily="18" charset="0"/>
                        </a:rPr>
                        <a:t>calitate</a:t>
                      </a:r>
                      <a:r>
                        <a:rPr kumimoji="0" lang="en-US" sz="1400" b="0" i="0" u="none" strike="noStrike" cap="none" normalizeH="0" baseline="0" dirty="0">
                          <a:ln>
                            <a:noFill/>
                          </a:ln>
                          <a:solidFill>
                            <a:schemeClr val="tx2"/>
                          </a:solidFill>
                          <a:effectLst/>
                          <a:latin typeface="Arial Narrow" pitchFamily="34" charset="0"/>
                          <a:cs typeface="Times New Roman" pitchFamily="18" charset="0"/>
                        </a:rPr>
                        <a:t> </a:t>
                      </a:r>
                      <a:r>
                        <a:rPr kumimoji="0" lang="en-US" sz="1400" b="0" i="0" u="none" strike="noStrike" cap="none" normalizeH="0" baseline="0" dirty="0" err="1">
                          <a:ln>
                            <a:noFill/>
                          </a:ln>
                          <a:solidFill>
                            <a:schemeClr val="tx2"/>
                          </a:solidFill>
                          <a:effectLst/>
                          <a:latin typeface="Arial Narrow" pitchFamily="34" charset="0"/>
                          <a:cs typeface="Times New Roman" pitchFamily="18" charset="0"/>
                        </a:rPr>
                        <a:t>foarte</a:t>
                      </a:r>
                      <a:r>
                        <a:rPr kumimoji="0" lang="en-US" sz="1400" b="0" i="0" u="none" strike="noStrike" cap="none" normalizeH="0" baseline="0" dirty="0">
                          <a:ln>
                            <a:noFill/>
                          </a:ln>
                          <a:solidFill>
                            <a:schemeClr val="tx2"/>
                          </a:solidFill>
                          <a:effectLst/>
                          <a:latin typeface="Arial Narrow" pitchFamily="34" charset="0"/>
                          <a:cs typeface="Times New Roman" pitchFamily="18" charset="0"/>
                        </a:rPr>
                        <a:t> </a:t>
                      </a:r>
                      <a:r>
                        <a:rPr kumimoji="0" lang="en-US" sz="1400" b="0" i="0" u="none" strike="noStrike" cap="none" normalizeH="0" baseline="0" dirty="0" err="1">
                          <a:ln>
                            <a:noFill/>
                          </a:ln>
                          <a:solidFill>
                            <a:schemeClr val="tx2"/>
                          </a:solidFill>
                          <a:effectLst/>
                          <a:latin typeface="Arial Narrow" pitchFamily="34" charset="0"/>
                          <a:cs typeface="Times New Roman" pitchFamily="18" charset="0"/>
                        </a:rPr>
                        <a:t>buna</a:t>
                      </a:r>
                      <a:endParaRPr kumimoji="0" lang="en-US" sz="1400" b="0" i="0" u="none" strike="noStrike" cap="none" normalizeH="0" baseline="0" dirty="0">
                        <a:ln>
                          <a:noFill/>
                        </a:ln>
                        <a:solidFill>
                          <a:schemeClr val="tx2"/>
                        </a:solidFill>
                        <a:effectLst/>
                        <a:latin typeface="Arial Narrow" pitchFamily="34" charset="0"/>
                        <a:ea typeface="Calibri" pitchFamily="34" charset="0"/>
                        <a:cs typeface="Times New Roman" pitchFamily="18" charset="0"/>
                      </a:endParaRPr>
                    </a:p>
                  </a:txBody>
                  <a:tcPr marL="63610" marR="63610" marT="0" marB="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230534">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1" i="0" u="none" strike="noStrike" cap="none" normalizeH="0" baseline="0">
                          <a:ln>
                            <a:noFill/>
                          </a:ln>
                          <a:solidFill>
                            <a:srgbClr val="FFFFFF"/>
                          </a:solidFill>
                          <a:effectLst/>
                          <a:latin typeface="Arial Narrow" pitchFamily="34" charset="0"/>
                          <a:cs typeface="Times New Roman" pitchFamily="18" charset="0"/>
                        </a:rPr>
                        <a:t>AA</a:t>
                      </a:r>
                      <a:endParaRPr kumimoji="0" lang="en-US" sz="1400" b="0" i="0" u="none" strike="noStrike" cap="none" normalizeH="0" baseline="0">
                        <a:ln>
                          <a:noFill/>
                        </a:ln>
                        <a:solidFill>
                          <a:schemeClr val="tx1"/>
                        </a:solidFill>
                        <a:effectLst/>
                        <a:latin typeface="Arial Narrow" pitchFamily="34" charset="0"/>
                        <a:ea typeface="Calibri" pitchFamily="34" charset="0"/>
                        <a:cs typeface="Times New Roman" pitchFamily="18" charset="0"/>
                      </a:endParaRPr>
                    </a:p>
                  </a:txBody>
                  <a:tcPr marL="63610" marR="63610" marT="0" marB="0" horzOverflow="overflow">
                    <a:lnL>
                      <a:noFill/>
                    </a:lnL>
                    <a:lnR>
                      <a:noFill/>
                    </a:lnR>
                    <a:lnT>
                      <a:noFill/>
                    </a:lnT>
                    <a:lnB>
                      <a:noFill/>
                    </a:lnB>
                    <a:lnTlToBr>
                      <a:noFill/>
                    </a:lnTlToBr>
                    <a:lnBlToTr>
                      <a:noFill/>
                    </a:lnBlToTr>
                    <a:solidFill>
                      <a:srgbClr val="4F81BD"/>
                    </a:solid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dirty="0">
                          <a:ln>
                            <a:noFill/>
                          </a:ln>
                          <a:solidFill>
                            <a:schemeClr val="tx2"/>
                          </a:solidFill>
                          <a:effectLst/>
                          <a:latin typeface="Arial Narrow" pitchFamily="34" charset="0"/>
                          <a:cs typeface="Times New Roman" pitchFamily="18" charset="0"/>
                        </a:rPr>
                        <a:t>grad </a:t>
                      </a:r>
                      <a:r>
                        <a:rPr kumimoji="0" lang="en-US" sz="1400" b="0" i="0" u="none" strike="noStrike" cap="none" normalizeH="0" baseline="0" dirty="0" err="1">
                          <a:ln>
                            <a:noFill/>
                          </a:ln>
                          <a:solidFill>
                            <a:schemeClr val="tx2"/>
                          </a:solidFill>
                          <a:effectLst/>
                          <a:latin typeface="Arial Narrow" pitchFamily="34" charset="0"/>
                          <a:cs typeface="Times New Roman" pitchFamily="18" charset="0"/>
                        </a:rPr>
                        <a:t>investitional</a:t>
                      </a:r>
                      <a:r>
                        <a:rPr kumimoji="0" lang="en-US" sz="1400" b="0" i="0" u="none" strike="noStrike" cap="none" normalizeH="0" baseline="0" dirty="0">
                          <a:ln>
                            <a:noFill/>
                          </a:ln>
                          <a:solidFill>
                            <a:schemeClr val="tx2"/>
                          </a:solidFill>
                          <a:effectLst/>
                          <a:latin typeface="Arial Narrow" pitchFamily="34" charset="0"/>
                          <a:cs typeface="Times New Roman" pitchFamily="18" charset="0"/>
                        </a:rPr>
                        <a:t> </a:t>
                      </a:r>
                      <a:r>
                        <a:rPr kumimoji="0" lang="en-US" sz="1400" b="0" i="0" u="none" strike="noStrike" cap="none" normalizeH="0" baseline="0" dirty="0" err="1">
                          <a:ln>
                            <a:noFill/>
                          </a:ln>
                          <a:solidFill>
                            <a:schemeClr val="tx2"/>
                          </a:solidFill>
                          <a:effectLst/>
                          <a:latin typeface="Arial Narrow" pitchFamily="34" charset="0"/>
                          <a:cs typeface="Times New Roman" pitchFamily="18" charset="0"/>
                        </a:rPr>
                        <a:t>foarte</a:t>
                      </a:r>
                      <a:r>
                        <a:rPr kumimoji="0" lang="en-US" sz="1400" b="0" i="0" u="none" strike="noStrike" cap="none" normalizeH="0" baseline="0" dirty="0">
                          <a:ln>
                            <a:noFill/>
                          </a:ln>
                          <a:solidFill>
                            <a:schemeClr val="tx2"/>
                          </a:solidFill>
                          <a:effectLst/>
                          <a:latin typeface="Arial Narrow" pitchFamily="34" charset="0"/>
                          <a:cs typeface="Times New Roman" pitchFamily="18" charset="0"/>
                        </a:rPr>
                        <a:t> </a:t>
                      </a:r>
                      <a:r>
                        <a:rPr kumimoji="0" lang="en-US" sz="1400" b="0" i="0" u="none" strike="noStrike" cap="none" normalizeH="0" baseline="0" dirty="0" err="1">
                          <a:ln>
                            <a:noFill/>
                          </a:ln>
                          <a:solidFill>
                            <a:schemeClr val="tx2"/>
                          </a:solidFill>
                          <a:effectLst/>
                          <a:latin typeface="Arial Narrow" pitchFamily="34" charset="0"/>
                          <a:cs typeface="Times New Roman" pitchFamily="18" charset="0"/>
                        </a:rPr>
                        <a:t>ridicat</a:t>
                      </a:r>
                      <a:r>
                        <a:rPr kumimoji="0" lang="en-US" sz="1400" b="0" i="0" u="none" strike="noStrike" cap="none" normalizeH="0" baseline="0" dirty="0">
                          <a:ln>
                            <a:noFill/>
                          </a:ln>
                          <a:solidFill>
                            <a:schemeClr val="tx2"/>
                          </a:solidFill>
                          <a:effectLst/>
                          <a:latin typeface="Arial Narrow" pitchFamily="34" charset="0"/>
                          <a:cs typeface="Times New Roman" pitchFamily="18" charset="0"/>
                        </a:rPr>
                        <a:t>, </a:t>
                      </a:r>
                      <a:r>
                        <a:rPr kumimoji="0" lang="en-US" sz="1400" b="0" i="0" u="none" strike="noStrike" cap="none" normalizeH="0" baseline="0" dirty="0" err="1">
                          <a:ln>
                            <a:noFill/>
                          </a:ln>
                          <a:solidFill>
                            <a:schemeClr val="tx2"/>
                          </a:solidFill>
                          <a:effectLst/>
                          <a:latin typeface="Arial Narrow" pitchFamily="34" charset="0"/>
                          <a:cs typeface="Times New Roman" pitchFamily="18" charset="0"/>
                        </a:rPr>
                        <a:t>calitate</a:t>
                      </a:r>
                      <a:r>
                        <a:rPr kumimoji="0" lang="en-US" sz="1400" b="0" i="0" u="none" strike="noStrike" cap="none" normalizeH="0" baseline="0" dirty="0">
                          <a:ln>
                            <a:noFill/>
                          </a:ln>
                          <a:solidFill>
                            <a:schemeClr val="tx2"/>
                          </a:solidFill>
                          <a:effectLst/>
                          <a:latin typeface="Arial Narrow" pitchFamily="34" charset="0"/>
                          <a:cs typeface="Times New Roman" pitchFamily="18" charset="0"/>
                        </a:rPr>
                        <a:t> </a:t>
                      </a:r>
                      <a:r>
                        <a:rPr kumimoji="0" lang="en-US" sz="1400" b="0" i="0" u="none" strike="noStrike" cap="none" normalizeH="0" baseline="0" dirty="0" err="1">
                          <a:ln>
                            <a:noFill/>
                          </a:ln>
                          <a:solidFill>
                            <a:schemeClr val="tx2"/>
                          </a:solidFill>
                          <a:effectLst/>
                          <a:latin typeface="Arial Narrow" pitchFamily="34" charset="0"/>
                          <a:cs typeface="Times New Roman" pitchFamily="18" charset="0"/>
                        </a:rPr>
                        <a:t>buna</a:t>
                      </a:r>
                      <a:endParaRPr kumimoji="0" lang="en-US" sz="1400" b="0" i="0" u="none" strike="noStrike" cap="none" normalizeH="0" baseline="0" dirty="0">
                        <a:ln>
                          <a:noFill/>
                        </a:ln>
                        <a:solidFill>
                          <a:schemeClr val="tx2"/>
                        </a:solidFill>
                        <a:effectLst/>
                        <a:latin typeface="Arial Narrow" pitchFamily="34" charset="0"/>
                        <a:ea typeface="Calibri" pitchFamily="34" charset="0"/>
                        <a:cs typeface="Times New Roman" pitchFamily="18" charset="0"/>
                      </a:endParaRPr>
                    </a:p>
                  </a:txBody>
                  <a:tcPr marL="63610" marR="63610" marT="0" marB="0" horzOverflow="overflow">
                    <a:lnL>
                      <a:noFill/>
                    </a:lnL>
                    <a:lnR>
                      <a:noFill/>
                    </a:lnR>
                    <a:lnT>
                      <a:noFill/>
                    </a:lnT>
                    <a:lnB>
                      <a:noFill/>
                    </a:lnB>
                    <a:lnTlToBr>
                      <a:noFill/>
                    </a:lnTlToBr>
                    <a:lnBlToTr>
                      <a:noFill/>
                    </a:lnBlToTr>
                    <a:solidFill>
                      <a:srgbClr val="D8D8D8"/>
                    </a:solidFill>
                  </a:tcPr>
                </a:tc>
                <a:extLst>
                  <a:ext uri="{0D108BD9-81ED-4DB2-BD59-A6C34878D82A}">
                    <a16:rowId xmlns:a16="http://schemas.microsoft.com/office/drawing/2014/main" val="10003"/>
                  </a:ext>
                </a:extLst>
              </a:tr>
              <a:tr h="230534">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1" i="0" u="none" strike="noStrike" cap="none" normalizeH="0" baseline="0">
                          <a:ln>
                            <a:noFill/>
                          </a:ln>
                          <a:solidFill>
                            <a:srgbClr val="FFFFFF"/>
                          </a:solidFill>
                          <a:effectLst/>
                          <a:latin typeface="Arial Narrow" pitchFamily="34" charset="0"/>
                          <a:cs typeface="Times New Roman" pitchFamily="18" charset="0"/>
                        </a:rPr>
                        <a:t>AA-</a:t>
                      </a:r>
                      <a:endParaRPr kumimoji="0" lang="en-US" sz="1400" b="0" i="0" u="none" strike="noStrike" cap="none" normalizeH="0" baseline="0">
                        <a:ln>
                          <a:noFill/>
                        </a:ln>
                        <a:solidFill>
                          <a:schemeClr val="tx1"/>
                        </a:solidFill>
                        <a:effectLst/>
                        <a:latin typeface="Arial Narrow" pitchFamily="34" charset="0"/>
                        <a:ea typeface="Calibri" pitchFamily="34" charset="0"/>
                        <a:cs typeface="Times New Roman" pitchFamily="18" charset="0"/>
                      </a:endParaRPr>
                    </a:p>
                  </a:txBody>
                  <a:tcPr marL="63610" marR="63610" marT="0" marB="0" horzOverflow="overflow">
                    <a:lnL>
                      <a:noFill/>
                    </a:lnL>
                    <a:lnR>
                      <a:noFill/>
                    </a:lnR>
                    <a:lnT>
                      <a:noFill/>
                    </a:lnT>
                    <a:lnB>
                      <a:noFill/>
                    </a:lnB>
                    <a:lnTlToBr>
                      <a:noFill/>
                    </a:lnTlToBr>
                    <a:lnBlToTr>
                      <a:noFill/>
                    </a:lnBlToTr>
                    <a:solidFill>
                      <a:srgbClr val="4F81BD"/>
                    </a:solid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dirty="0">
                          <a:ln>
                            <a:noFill/>
                          </a:ln>
                          <a:solidFill>
                            <a:schemeClr val="tx2"/>
                          </a:solidFill>
                          <a:effectLst/>
                          <a:latin typeface="Arial Narrow" pitchFamily="34" charset="0"/>
                          <a:cs typeface="Times New Roman" pitchFamily="18" charset="0"/>
                        </a:rPr>
                        <a:t>grad </a:t>
                      </a:r>
                      <a:r>
                        <a:rPr kumimoji="0" lang="en-US" sz="1400" b="0" i="0" u="none" strike="noStrike" cap="none" normalizeH="0" baseline="0" dirty="0" err="1">
                          <a:ln>
                            <a:noFill/>
                          </a:ln>
                          <a:solidFill>
                            <a:schemeClr val="tx2"/>
                          </a:solidFill>
                          <a:effectLst/>
                          <a:latin typeface="Arial Narrow" pitchFamily="34" charset="0"/>
                          <a:cs typeface="Times New Roman" pitchFamily="18" charset="0"/>
                        </a:rPr>
                        <a:t>investi</a:t>
                      </a:r>
                      <a:r>
                        <a:rPr kumimoji="0" lang="ro-RO" sz="1400" b="0" i="0" u="none" strike="noStrike" cap="none" normalizeH="0" baseline="0" dirty="0">
                          <a:ln>
                            <a:noFill/>
                          </a:ln>
                          <a:solidFill>
                            <a:schemeClr val="tx2"/>
                          </a:solidFill>
                          <a:effectLst/>
                          <a:latin typeface="Arial Narrow" pitchFamily="34" charset="0"/>
                          <a:cs typeface="Times New Roman" pitchFamily="18" charset="0"/>
                        </a:rPr>
                        <a:t>ţion</a:t>
                      </a:r>
                      <a:r>
                        <a:rPr kumimoji="0" lang="en-US" sz="1400" b="0" i="0" u="none" strike="noStrike" cap="none" normalizeH="0" baseline="0" dirty="0">
                          <a:ln>
                            <a:noFill/>
                          </a:ln>
                          <a:solidFill>
                            <a:schemeClr val="tx2"/>
                          </a:solidFill>
                          <a:effectLst/>
                          <a:latin typeface="Arial Narrow" pitchFamily="34" charset="0"/>
                          <a:cs typeface="Times New Roman" pitchFamily="18" charset="0"/>
                        </a:rPr>
                        <a:t>al </a:t>
                      </a:r>
                      <a:r>
                        <a:rPr kumimoji="0" lang="en-US" sz="1400" b="0" i="0" u="none" strike="noStrike" cap="none" normalizeH="0" baseline="0" dirty="0" err="1">
                          <a:ln>
                            <a:noFill/>
                          </a:ln>
                          <a:solidFill>
                            <a:schemeClr val="tx2"/>
                          </a:solidFill>
                          <a:effectLst/>
                          <a:latin typeface="Arial Narrow" pitchFamily="34" charset="0"/>
                          <a:cs typeface="Times New Roman" pitchFamily="18" charset="0"/>
                        </a:rPr>
                        <a:t>ridicat</a:t>
                      </a:r>
                      <a:r>
                        <a:rPr kumimoji="0" lang="en-US" sz="1400" b="0" i="0" u="none" strike="noStrike" cap="none" normalizeH="0" baseline="0" dirty="0">
                          <a:ln>
                            <a:noFill/>
                          </a:ln>
                          <a:solidFill>
                            <a:schemeClr val="tx2"/>
                          </a:solidFill>
                          <a:effectLst/>
                          <a:latin typeface="Arial Narrow" pitchFamily="34" charset="0"/>
                          <a:cs typeface="Times New Roman" pitchFamily="18" charset="0"/>
                        </a:rPr>
                        <a:t>, </a:t>
                      </a:r>
                      <a:r>
                        <a:rPr kumimoji="0" lang="en-US" sz="1400" b="0" i="0" u="none" strike="noStrike" cap="none" normalizeH="0" baseline="0" dirty="0" err="1">
                          <a:ln>
                            <a:noFill/>
                          </a:ln>
                          <a:solidFill>
                            <a:schemeClr val="tx2"/>
                          </a:solidFill>
                          <a:effectLst/>
                          <a:latin typeface="Arial Narrow" pitchFamily="34" charset="0"/>
                          <a:cs typeface="Times New Roman" pitchFamily="18" charset="0"/>
                        </a:rPr>
                        <a:t>calitate</a:t>
                      </a:r>
                      <a:r>
                        <a:rPr kumimoji="0" lang="en-US" sz="1400" b="0" i="0" u="none" strike="noStrike" cap="none" normalizeH="0" baseline="0" dirty="0">
                          <a:ln>
                            <a:noFill/>
                          </a:ln>
                          <a:solidFill>
                            <a:schemeClr val="tx2"/>
                          </a:solidFill>
                          <a:effectLst/>
                          <a:latin typeface="Arial Narrow" pitchFamily="34" charset="0"/>
                          <a:cs typeface="Times New Roman" pitchFamily="18" charset="0"/>
                        </a:rPr>
                        <a:t> </a:t>
                      </a:r>
                      <a:r>
                        <a:rPr kumimoji="0" lang="en-US" sz="1400" b="0" i="0" u="none" strike="noStrike" cap="none" normalizeH="0" baseline="0" dirty="0" err="1">
                          <a:ln>
                            <a:noFill/>
                          </a:ln>
                          <a:solidFill>
                            <a:schemeClr val="tx2"/>
                          </a:solidFill>
                          <a:effectLst/>
                          <a:latin typeface="Arial Narrow" pitchFamily="34" charset="0"/>
                          <a:cs typeface="Times New Roman" pitchFamily="18" charset="0"/>
                        </a:rPr>
                        <a:t>buna</a:t>
                      </a:r>
                      <a:endParaRPr kumimoji="0" lang="en-US" sz="1400" b="0" i="0" u="none" strike="noStrike" cap="none" normalizeH="0" baseline="0" dirty="0">
                        <a:ln>
                          <a:noFill/>
                        </a:ln>
                        <a:solidFill>
                          <a:schemeClr val="tx2"/>
                        </a:solidFill>
                        <a:effectLst/>
                        <a:latin typeface="Arial Narrow" pitchFamily="34" charset="0"/>
                        <a:ea typeface="Calibri" pitchFamily="34" charset="0"/>
                        <a:cs typeface="Times New Roman" pitchFamily="18" charset="0"/>
                      </a:endParaRPr>
                    </a:p>
                  </a:txBody>
                  <a:tcPr marL="63610" marR="63610" marT="0" marB="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4"/>
                  </a:ext>
                </a:extLst>
              </a:tr>
              <a:tr h="230534">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1" i="0" u="none" strike="noStrike" cap="none" normalizeH="0" baseline="0" dirty="0">
                          <a:ln>
                            <a:noFill/>
                          </a:ln>
                          <a:solidFill>
                            <a:srgbClr val="FFFFFF"/>
                          </a:solidFill>
                          <a:effectLst/>
                          <a:latin typeface="Arial Narrow" pitchFamily="34" charset="0"/>
                          <a:cs typeface="Times New Roman" pitchFamily="18" charset="0"/>
                        </a:rPr>
                        <a:t>A+</a:t>
                      </a:r>
                      <a:endParaRPr kumimoji="0" lang="en-US" sz="1400" b="0" i="0" u="none" strike="noStrike" cap="none" normalizeH="0" baseline="0" dirty="0">
                        <a:ln>
                          <a:noFill/>
                        </a:ln>
                        <a:solidFill>
                          <a:schemeClr val="tx1"/>
                        </a:solidFill>
                        <a:effectLst/>
                        <a:latin typeface="Arial Narrow" pitchFamily="34" charset="0"/>
                        <a:ea typeface="Calibri" pitchFamily="34" charset="0"/>
                        <a:cs typeface="Times New Roman" pitchFamily="18" charset="0"/>
                      </a:endParaRPr>
                    </a:p>
                  </a:txBody>
                  <a:tcPr marL="63610" marR="63610" marT="0" marB="0" horzOverflow="overflow">
                    <a:lnL>
                      <a:noFill/>
                    </a:lnL>
                    <a:lnR>
                      <a:noFill/>
                    </a:lnR>
                    <a:lnT>
                      <a:noFill/>
                    </a:lnT>
                    <a:lnB>
                      <a:noFill/>
                    </a:lnB>
                    <a:lnTlToBr>
                      <a:noFill/>
                    </a:lnTlToBr>
                    <a:lnBlToTr>
                      <a:noFill/>
                    </a:lnBlToTr>
                    <a:solidFill>
                      <a:srgbClr val="4F81BD"/>
                    </a:solid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dirty="0">
                          <a:ln>
                            <a:noFill/>
                          </a:ln>
                          <a:solidFill>
                            <a:schemeClr val="tx2"/>
                          </a:solidFill>
                          <a:effectLst/>
                          <a:latin typeface="Arial Narrow" pitchFamily="34" charset="0"/>
                          <a:cs typeface="Times New Roman" pitchFamily="18" charset="0"/>
                        </a:rPr>
                        <a:t>grad </a:t>
                      </a:r>
                      <a:r>
                        <a:rPr kumimoji="0" lang="en-US" sz="1400" b="0" i="0" u="none" strike="noStrike" cap="none" normalizeH="0" baseline="0" dirty="0" err="1">
                          <a:ln>
                            <a:noFill/>
                          </a:ln>
                          <a:solidFill>
                            <a:schemeClr val="tx2"/>
                          </a:solidFill>
                          <a:effectLst/>
                          <a:latin typeface="Arial Narrow" pitchFamily="34" charset="0"/>
                          <a:cs typeface="Times New Roman" pitchFamily="18" charset="0"/>
                        </a:rPr>
                        <a:t>mediu</a:t>
                      </a:r>
                      <a:r>
                        <a:rPr kumimoji="0" lang="ro-RO" sz="1400" b="0" i="0" u="none" strike="noStrike" cap="none" normalizeH="0" baseline="0" dirty="0">
                          <a:ln>
                            <a:noFill/>
                          </a:ln>
                          <a:solidFill>
                            <a:schemeClr val="tx2"/>
                          </a:solidFill>
                          <a:effectLst/>
                          <a:latin typeface="Arial Narrow" pitchFamily="34" charset="0"/>
                          <a:cs typeface="Times New Roman" pitchFamily="18" charset="0"/>
                        </a:rPr>
                        <a:t> </a:t>
                      </a:r>
                      <a:endParaRPr kumimoji="0" lang="en-US" sz="1400" b="0" i="0" u="none" strike="noStrike" cap="none" normalizeH="0" baseline="0" dirty="0">
                        <a:ln>
                          <a:noFill/>
                        </a:ln>
                        <a:solidFill>
                          <a:schemeClr val="tx2"/>
                        </a:solidFill>
                        <a:effectLst/>
                        <a:latin typeface="Arial Narrow" pitchFamily="34" charset="0"/>
                        <a:ea typeface="Calibri" pitchFamily="34" charset="0"/>
                        <a:cs typeface="Times New Roman" pitchFamily="18" charset="0"/>
                      </a:endParaRPr>
                    </a:p>
                  </a:txBody>
                  <a:tcPr marL="63610" marR="63610" marT="0" marB="0" horzOverflow="overflow">
                    <a:lnL>
                      <a:noFill/>
                    </a:lnL>
                    <a:lnR>
                      <a:noFill/>
                    </a:lnR>
                    <a:lnT>
                      <a:noFill/>
                    </a:lnT>
                    <a:lnB>
                      <a:noFill/>
                    </a:lnB>
                    <a:lnTlToBr>
                      <a:noFill/>
                    </a:lnTlToBr>
                    <a:lnBlToTr>
                      <a:noFill/>
                    </a:lnBlToTr>
                    <a:solidFill>
                      <a:srgbClr val="D8D8D8"/>
                    </a:solidFill>
                  </a:tcPr>
                </a:tc>
                <a:extLst>
                  <a:ext uri="{0D108BD9-81ED-4DB2-BD59-A6C34878D82A}">
                    <a16:rowId xmlns:a16="http://schemas.microsoft.com/office/drawing/2014/main" val="10005"/>
                  </a:ext>
                </a:extLst>
              </a:tr>
              <a:tr h="230469">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1" i="0" u="none" strike="noStrike" cap="none" normalizeH="0" baseline="0">
                          <a:ln>
                            <a:noFill/>
                          </a:ln>
                          <a:solidFill>
                            <a:srgbClr val="FFFFFF"/>
                          </a:solidFill>
                          <a:effectLst/>
                          <a:latin typeface="Arial Narrow" pitchFamily="34" charset="0"/>
                          <a:cs typeface="Times New Roman" pitchFamily="18" charset="0"/>
                        </a:rPr>
                        <a:t>A</a:t>
                      </a:r>
                      <a:endParaRPr kumimoji="0" lang="en-US" sz="1400" b="0" i="0" u="none" strike="noStrike" cap="none" normalizeH="0" baseline="0">
                        <a:ln>
                          <a:noFill/>
                        </a:ln>
                        <a:solidFill>
                          <a:schemeClr val="tx1"/>
                        </a:solidFill>
                        <a:effectLst/>
                        <a:latin typeface="Arial Narrow" pitchFamily="34" charset="0"/>
                        <a:ea typeface="Calibri" pitchFamily="34" charset="0"/>
                        <a:cs typeface="Times New Roman" pitchFamily="18" charset="0"/>
                      </a:endParaRPr>
                    </a:p>
                  </a:txBody>
                  <a:tcPr marL="63610" marR="63610" marT="0" marB="0" horzOverflow="overflow">
                    <a:lnL>
                      <a:noFill/>
                    </a:lnL>
                    <a:lnR>
                      <a:noFill/>
                    </a:lnR>
                    <a:lnT>
                      <a:noFill/>
                    </a:lnT>
                    <a:lnB>
                      <a:noFill/>
                    </a:lnB>
                    <a:lnTlToBr>
                      <a:noFill/>
                    </a:lnTlToBr>
                    <a:lnBlToTr>
                      <a:noFill/>
                    </a:lnBlToTr>
                    <a:solidFill>
                      <a:srgbClr val="4F81BD"/>
                    </a:solid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dirty="0">
                          <a:ln>
                            <a:noFill/>
                          </a:ln>
                          <a:solidFill>
                            <a:schemeClr val="tx2"/>
                          </a:solidFill>
                          <a:effectLst/>
                          <a:latin typeface="Arial Narrow" pitchFamily="34" charset="0"/>
                          <a:cs typeface="Times New Roman" pitchFamily="18" charset="0"/>
                        </a:rPr>
                        <a:t>grad </a:t>
                      </a:r>
                      <a:r>
                        <a:rPr kumimoji="0" lang="en-US" sz="1400" b="0" i="0" u="none" strike="noStrike" cap="none" normalizeH="0" baseline="0" dirty="0" err="1">
                          <a:ln>
                            <a:noFill/>
                          </a:ln>
                          <a:solidFill>
                            <a:schemeClr val="tx2"/>
                          </a:solidFill>
                          <a:effectLst/>
                          <a:latin typeface="Arial Narrow" pitchFamily="34" charset="0"/>
                          <a:cs typeface="Times New Roman" pitchFamily="18" charset="0"/>
                        </a:rPr>
                        <a:t>mediu</a:t>
                      </a:r>
                      <a:r>
                        <a:rPr kumimoji="0" lang="ro-RO" sz="1400" b="0" i="0" u="none" strike="noStrike" cap="none" normalizeH="0" baseline="0" dirty="0">
                          <a:ln>
                            <a:noFill/>
                          </a:ln>
                          <a:solidFill>
                            <a:schemeClr val="tx2"/>
                          </a:solidFill>
                          <a:effectLst/>
                          <a:latin typeface="Arial Narrow" pitchFamily="34" charset="0"/>
                          <a:cs typeface="Times New Roman" pitchFamily="18" charset="0"/>
                        </a:rPr>
                        <a:t>                         </a:t>
                      </a:r>
                      <a:r>
                        <a:rPr kumimoji="0" lang="ro-RO" sz="1400" b="1" i="0" u="none" strike="noStrike" cap="none" normalizeH="0" baseline="0" dirty="0">
                          <a:ln>
                            <a:noFill/>
                          </a:ln>
                          <a:solidFill>
                            <a:schemeClr val="tx2"/>
                          </a:solidFill>
                          <a:effectLst/>
                          <a:latin typeface="Arial Narrow" pitchFamily="34" charset="0"/>
                          <a:cs typeface="Times New Roman" pitchFamily="18" charset="0"/>
                        </a:rPr>
                        <a:t>        ORADEA</a:t>
                      </a:r>
                      <a:endParaRPr kumimoji="0" lang="en-US" sz="1400" b="1" i="0" u="none" strike="noStrike" cap="none" normalizeH="0" baseline="0" dirty="0">
                        <a:ln>
                          <a:noFill/>
                        </a:ln>
                        <a:solidFill>
                          <a:schemeClr val="tx2"/>
                        </a:solidFill>
                        <a:effectLst/>
                        <a:latin typeface="Arial Narrow" pitchFamily="34" charset="0"/>
                        <a:ea typeface="Calibri" pitchFamily="34" charset="0"/>
                        <a:cs typeface="Times New Roman" pitchFamily="18" charset="0"/>
                      </a:endParaRPr>
                    </a:p>
                  </a:txBody>
                  <a:tcPr marL="63610" marR="63610" marT="0" marB="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6"/>
                  </a:ext>
                </a:extLst>
              </a:tr>
              <a:tr h="230534">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1" i="0" u="none" strike="noStrike" cap="none" normalizeH="0" baseline="0" dirty="0">
                          <a:ln>
                            <a:noFill/>
                          </a:ln>
                          <a:solidFill>
                            <a:srgbClr val="FFFFFF"/>
                          </a:solidFill>
                          <a:effectLst/>
                          <a:latin typeface="Arial Narrow" pitchFamily="34" charset="0"/>
                          <a:cs typeface="Times New Roman" pitchFamily="18" charset="0"/>
                        </a:rPr>
                        <a:t>A-</a:t>
                      </a:r>
                      <a:endParaRPr kumimoji="0" lang="en-US" sz="1400" b="0" i="0" u="none" strike="noStrike" cap="none" normalizeH="0" baseline="0" dirty="0">
                        <a:ln>
                          <a:noFill/>
                        </a:ln>
                        <a:solidFill>
                          <a:schemeClr val="tx1"/>
                        </a:solidFill>
                        <a:effectLst/>
                        <a:latin typeface="Arial Narrow" pitchFamily="34" charset="0"/>
                        <a:ea typeface="Calibri" pitchFamily="34" charset="0"/>
                        <a:cs typeface="Times New Roman" pitchFamily="18" charset="0"/>
                      </a:endParaRPr>
                    </a:p>
                  </a:txBody>
                  <a:tcPr marL="63610" marR="63610" marT="0" marB="0" horzOverflow="overflow">
                    <a:lnL>
                      <a:noFill/>
                    </a:lnL>
                    <a:lnR>
                      <a:noFill/>
                    </a:lnR>
                    <a:lnT>
                      <a:noFill/>
                    </a:lnT>
                    <a:lnB>
                      <a:noFill/>
                    </a:lnB>
                    <a:lnTlToBr>
                      <a:noFill/>
                    </a:lnTlToBr>
                    <a:lnBlToTr>
                      <a:noFill/>
                    </a:lnBlToTr>
                    <a:solidFill>
                      <a:srgbClr val="4F81BD"/>
                    </a:solid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dirty="0">
                          <a:ln>
                            <a:noFill/>
                          </a:ln>
                          <a:solidFill>
                            <a:schemeClr val="tx2"/>
                          </a:solidFill>
                          <a:effectLst/>
                          <a:latin typeface="Arial Narrow" pitchFamily="34" charset="0"/>
                          <a:cs typeface="Times New Roman" pitchFamily="18" charset="0"/>
                        </a:rPr>
                        <a:t>grad </a:t>
                      </a:r>
                      <a:r>
                        <a:rPr kumimoji="0" lang="en-US" sz="1400" b="0" i="0" u="none" strike="noStrike" cap="none" normalizeH="0" baseline="0" dirty="0" err="1">
                          <a:ln>
                            <a:noFill/>
                          </a:ln>
                          <a:solidFill>
                            <a:schemeClr val="tx2"/>
                          </a:solidFill>
                          <a:effectLst/>
                          <a:latin typeface="Arial Narrow" pitchFamily="34" charset="0"/>
                          <a:cs typeface="Times New Roman" pitchFamily="18" charset="0"/>
                        </a:rPr>
                        <a:t>mediu</a:t>
                      </a:r>
                      <a:r>
                        <a:rPr kumimoji="0" lang="ro-RO" sz="1400" b="0" i="0" u="none" strike="noStrike" cap="none" normalizeH="0" baseline="0" dirty="0">
                          <a:ln>
                            <a:noFill/>
                          </a:ln>
                          <a:solidFill>
                            <a:schemeClr val="tx2"/>
                          </a:solidFill>
                          <a:effectLst/>
                          <a:latin typeface="Arial Narrow" pitchFamily="34" charset="0"/>
                          <a:cs typeface="Times New Roman" pitchFamily="18" charset="0"/>
                        </a:rPr>
                        <a:t> </a:t>
                      </a:r>
                      <a:endParaRPr kumimoji="0" lang="en-US" sz="1400" b="0" i="0" u="none" strike="noStrike" cap="none" normalizeH="0" baseline="0" dirty="0">
                        <a:ln>
                          <a:noFill/>
                        </a:ln>
                        <a:solidFill>
                          <a:schemeClr val="tx2"/>
                        </a:solidFill>
                        <a:effectLst/>
                        <a:latin typeface="Arial Narrow" pitchFamily="34" charset="0"/>
                        <a:ea typeface="Calibri" pitchFamily="34" charset="0"/>
                        <a:cs typeface="Times New Roman" pitchFamily="18" charset="0"/>
                      </a:endParaRPr>
                    </a:p>
                  </a:txBody>
                  <a:tcPr marL="63610" marR="63610" marT="0" marB="0" horzOverflow="overflow">
                    <a:lnL>
                      <a:noFill/>
                    </a:lnL>
                    <a:lnR>
                      <a:noFill/>
                    </a:lnR>
                    <a:lnT>
                      <a:noFill/>
                    </a:lnT>
                    <a:lnB>
                      <a:noFill/>
                    </a:lnB>
                    <a:lnTlToBr>
                      <a:noFill/>
                    </a:lnTlToBr>
                    <a:lnBlToTr>
                      <a:noFill/>
                    </a:lnBlToTr>
                    <a:solidFill>
                      <a:srgbClr val="D8D8D8"/>
                    </a:solidFill>
                  </a:tcPr>
                </a:tc>
                <a:extLst>
                  <a:ext uri="{0D108BD9-81ED-4DB2-BD59-A6C34878D82A}">
                    <a16:rowId xmlns:a16="http://schemas.microsoft.com/office/drawing/2014/main" val="10007"/>
                  </a:ext>
                </a:extLst>
              </a:tr>
              <a:tr h="230534">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1" i="0" u="none" strike="noStrike" cap="none" normalizeH="0" baseline="0">
                          <a:ln>
                            <a:noFill/>
                          </a:ln>
                          <a:solidFill>
                            <a:srgbClr val="FFFFFF"/>
                          </a:solidFill>
                          <a:effectLst/>
                          <a:latin typeface="Arial Narrow" pitchFamily="34" charset="0"/>
                          <a:cs typeface="Times New Roman" pitchFamily="18" charset="0"/>
                        </a:rPr>
                        <a:t>BBB+</a:t>
                      </a:r>
                      <a:endParaRPr kumimoji="0" lang="en-US" sz="1400" b="0" i="0" u="none" strike="noStrike" cap="none" normalizeH="0" baseline="0">
                        <a:ln>
                          <a:noFill/>
                        </a:ln>
                        <a:solidFill>
                          <a:schemeClr val="tx1"/>
                        </a:solidFill>
                        <a:effectLst/>
                        <a:latin typeface="Arial Narrow" pitchFamily="34" charset="0"/>
                        <a:ea typeface="Calibri" pitchFamily="34" charset="0"/>
                        <a:cs typeface="Times New Roman" pitchFamily="18" charset="0"/>
                      </a:endParaRPr>
                    </a:p>
                  </a:txBody>
                  <a:tcPr marL="63610" marR="63610" marT="0" marB="0" horzOverflow="overflow">
                    <a:lnL>
                      <a:noFill/>
                    </a:lnL>
                    <a:lnR>
                      <a:noFill/>
                    </a:lnR>
                    <a:lnT>
                      <a:noFill/>
                    </a:lnT>
                    <a:lnB>
                      <a:noFill/>
                    </a:lnB>
                    <a:lnTlToBr>
                      <a:noFill/>
                    </a:lnTlToBr>
                    <a:lnBlToTr>
                      <a:noFill/>
                    </a:lnBlToTr>
                    <a:solidFill>
                      <a:srgbClr val="4F81BD"/>
                    </a:solid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dirty="0">
                          <a:ln>
                            <a:noFill/>
                          </a:ln>
                          <a:solidFill>
                            <a:schemeClr val="tx2"/>
                          </a:solidFill>
                          <a:effectLst/>
                          <a:latin typeface="Arial Narrow" pitchFamily="34" charset="0"/>
                          <a:cs typeface="Times New Roman" pitchFamily="18" charset="0"/>
                        </a:rPr>
                        <a:t>grad </a:t>
                      </a:r>
                      <a:r>
                        <a:rPr kumimoji="0" lang="en-US" sz="1400" b="0" i="0" u="none" strike="noStrike" cap="none" normalizeH="0" baseline="0" dirty="0" err="1">
                          <a:ln>
                            <a:noFill/>
                          </a:ln>
                          <a:solidFill>
                            <a:schemeClr val="tx2"/>
                          </a:solidFill>
                          <a:effectLst/>
                          <a:latin typeface="Arial Narrow" pitchFamily="34" charset="0"/>
                          <a:cs typeface="Times New Roman" pitchFamily="18" charset="0"/>
                        </a:rPr>
                        <a:t>sc</a:t>
                      </a:r>
                      <a:r>
                        <a:rPr kumimoji="0" lang="ro-RO" sz="1400" b="0" i="0" u="none" strike="noStrike" cap="none" normalizeH="0" baseline="0" dirty="0">
                          <a:ln>
                            <a:noFill/>
                          </a:ln>
                          <a:solidFill>
                            <a:schemeClr val="tx2"/>
                          </a:solidFill>
                          <a:effectLst/>
                          <a:latin typeface="Arial Narrow" pitchFamily="34" charset="0"/>
                          <a:cs typeface="Times New Roman" pitchFamily="18" charset="0"/>
                        </a:rPr>
                        <a:t>ă</a:t>
                      </a:r>
                      <a:r>
                        <a:rPr kumimoji="0" lang="en-US" sz="1400" b="0" i="0" u="none" strike="noStrike" cap="none" normalizeH="0" baseline="0" dirty="0" err="1">
                          <a:ln>
                            <a:noFill/>
                          </a:ln>
                          <a:solidFill>
                            <a:schemeClr val="tx2"/>
                          </a:solidFill>
                          <a:effectLst/>
                          <a:latin typeface="Arial Narrow" pitchFamily="34" charset="0"/>
                          <a:cs typeface="Times New Roman" pitchFamily="18" charset="0"/>
                        </a:rPr>
                        <a:t>zut</a:t>
                      </a:r>
                      <a:r>
                        <a:rPr kumimoji="0" lang="ro-RO" sz="1400" b="0" i="0" u="none" strike="noStrike" cap="none" normalizeH="0" baseline="0" dirty="0">
                          <a:ln>
                            <a:noFill/>
                          </a:ln>
                          <a:solidFill>
                            <a:schemeClr val="tx2"/>
                          </a:solidFill>
                          <a:effectLst/>
                          <a:latin typeface="Arial Narrow" pitchFamily="34" charset="0"/>
                          <a:cs typeface="Times New Roman" pitchFamily="18" charset="0"/>
                        </a:rPr>
                        <a:t> </a:t>
                      </a:r>
                      <a:endParaRPr kumimoji="0" lang="en-US" sz="1400" b="0" i="0" u="none" strike="noStrike" cap="none" normalizeH="0" baseline="0" dirty="0">
                        <a:ln>
                          <a:noFill/>
                        </a:ln>
                        <a:solidFill>
                          <a:schemeClr val="tx2"/>
                        </a:solidFill>
                        <a:effectLst/>
                        <a:latin typeface="Arial Narrow" pitchFamily="34" charset="0"/>
                        <a:ea typeface="Calibri" pitchFamily="34" charset="0"/>
                        <a:cs typeface="Times New Roman" pitchFamily="18" charset="0"/>
                      </a:endParaRPr>
                    </a:p>
                  </a:txBody>
                  <a:tcPr marL="63610" marR="63610" marT="0" marB="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8"/>
                  </a:ext>
                </a:extLst>
              </a:tr>
              <a:tr h="230534">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1" i="0" u="none" strike="noStrike" cap="none" normalizeH="0" baseline="0" dirty="0">
                          <a:ln>
                            <a:noFill/>
                          </a:ln>
                          <a:solidFill>
                            <a:srgbClr val="FFFFFF"/>
                          </a:solidFill>
                          <a:effectLst/>
                          <a:latin typeface="Arial Narrow" pitchFamily="34" charset="0"/>
                          <a:cs typeface="Times New Roman" pitchFamily="18" charset="0"/>
                        </a:rPr>
                        <a:t>BBB</a:t>
                      </a:r>
                      <a:endParaRPr kumimoji="0" lang="en-US" sz="1400" b="0" i="0" u="none" strike="noStrike" cap="none" normalizeH="0" baseline="0" dirty="0">
                        <a:ln>
                          <a:noFill/>
                        </a:ln>
                        <a:solidFill>
                          <a:schemeClr val="tx1"/>
                        </a:solidFill>
                        <a:effectLst/>
                        <a:latin typeface="Arial Narrow" pitchFamily="34" charset="0"/>
                        <a:ea typeface="Calibri" pitchFamily="34" charset="0"/>
                        <a:cs typeface="Times New Roman" pitchFamily="18" charset="0"/>
                      </a:endParaRPr>
                    </a:p>
                  </a:txBody>
                  <a:tcPr marL="63610" marR="63610" marT="0" marB="0" horzOverflow="overflow">
                    <a:lnL>
                      <a:noFill/>
                    </a:lnL>
                    <a:lnR>
                      <a:noFill/>
                    </a:lnR>
                    <a:lnT>
                      <a:noFill/>
                    </a:lnT>
                    <a:lnB>
                      <a:noFill/>
                    </a:lnB>
                    <a:lnTlToBr>
                      <a:noFill/>
                    </a:lnTlToBr>
                    <a:lnBlToTr>
                      <a:noFill/>
                    </a:lnBlToTr>
                    <a:solidFill>
                      <a:srgbClr val="4F81BD"/>
                    </a:solid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dirty="0">
                          <a:ln>
                            <a:noFill/>
                          </a:ln>
                          <a:solidFill>
                            <a:schemeClr val="tx2"/>
                          </a:solidFill>
                          <a:effectLst/>
                          <a:latin typeface="Arial Narrow" pitchFamily="34" charset="0"/>
                          <a:cs typeface="Times New Roman" pitchFamily="18" charset="0"/>
                        </a:rPr>
                        <a:t>grad sc</a:t>
                      </a:r>
                      <a:r>
                        <a:rPr kumimoji="0" lang="ro-RO" sz="1400" b="0" i="0" u="none" strike="noStrike" cap="none" normalizeH="0" baseline="0" dirty="0">
                          <a:ln>
                            <a:noFill/>
                          </a:ln>
                          <a:solidFill>
                            <a:schemeClr val="tx2"/>
                          </a:solidFill>
                          <a:effectLst/>
                          <a:latin typeface="Arial Narrow" pitchFamily="34" charset="0"/>
                          <a:cs typeface="Times New Roman" pitchFamily="18" charset="0"/>
                        </a:rPr>
                        <a:t>ă</a:t>
                      </a:r>
                      <a:r>
                        <a:rPr kumimoji="0" lang="en-US" sz="1400" b="0" i="0" u="none" strike="noStrike" cap="none" normalizeH="0" baseline="0" dirty="0" err="1">
                          <a:ln>
                            <a:noFill/>
                          </a:ln>
                          <a:solidFill>
                            <a:schemeClr val="tx2"/>
                          </a:solidFill>
                          <a:effectLst/>
                          <a:latin typeface="Arial Narrow" pitchFamily="34" charset="0"/>
                          <a:cs typeface="Times New Roman" pitchFamily="18" charset="0"/>
                        </a:rPr>
                        <a:t>zut</a:t>
                      </a:r>
                      <a:endParaRPr kumimoji="0" lang="en-US" sz="1400" b="0" i="0" u="none" strike="noStrike" cap="none" normalizeH="0" baseline="0" dirty="0">
                        <a:ln>
                          <a:noFill/>
                        </a:ln>
                        <a:solidFill>
                          <a:schemeClr val="tx2"/>
                        </a:solidFill>
                        <a:effectLst/>
                        <a:latin typeface="Arial Narrow" pitchFamily="34" charset="0"/>
                        <a:ea typeface="Calibri" pitchFamily="34" charset="0"/>
                        <a:cs typeface="Times New Roman" pitchFamily="18" charset="0"/>
                      </a:endParaRPr>
                    </a:p>
                  </a:txBody>
                  <a:tcPr marL="63610" marR="63610" marT="0" marB="0" horzOverflow="overflow">
                    <a:lnL>
                      <a:noFill/>
                    </a:lnL>
                    <a:lnR>
                      <a:noFill/>
                    </a:lnR>
                    <a:lnT>
                      <a:noFill/>
                    </a:lnT>
                    <a:lnB>
                      <a:noFill/>
                    </a:lnB>
                    <a:lnTlToBr>
                      <a:noFill/>
                    </a:lnTlToBr>
                    <a:lnBlToTr>
                      <a:noFill/>
                    </a:lnBlToTr>
                    <a:solidFill>
                      <a:srgbClr val="D8D8D8"/>
                    </a:solidFill>
                  </a:tcPr>
                </a:tc>
                <a:extLst>
                  <a:ext uri="{0D108BD9-81ED-4DB2-BD59-A6C34878D82A}">
                    <a16:rowId xmlns:a16="http://schemas.microsoft.com/office/drawing/2014/main" val="10009"/>
                  </a:ext>
                </a:extLst>
              </a:tr>
              <a:tr h="230534">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1" i="0" u="none" strike="noStrike" cap="none" normalizeH="0" baseline="0">
                          <a:ln>
                            <a:noFill/>
                          </a:ln>
                          <a:solidFill>
                            <a:srgbClr val="FFFFFF"/>
                          </a:solidFill>
                          <a:effectLst/>
                          <a:latin typeface="Arial Narrow" pitchFamily="34" charset="0"/>
                          <a:cs typeface="Times New Roman" pitchFamily="18" charset="0"/>
                        </a:rPr>
                        <a:t>BBB-</a:t>
                      </a:r>
                      <a:endParaRPr kumimoji="0" lang="en-US" sz="1400" b="0" i="0" u="none" strike="noStrike" cap="none" normalizeH="0" baseline="0">
                        <a:ln>
                          <a:noFill/>
                        </a:ln>
                        <a:solidFill>
                          <a:schemeClr val="tx1"/>
                        </a:solidFill>
                        <a:effectLst/>
                        <a:latin typeface="Arial Narrow" pitchFamily="34" charset="0"/>
                        <a:ea typeface="Calibri" pitchFamily="34" charset="0"/>
                        <a:cs typeface="Times New Roman" pitchFamily="18" charset="0"/>
                      </a:endParaRPr>
                    </a:p>
                  </a:txBody>
                  <a:tcPr marL="63610" marR="63610" marT="0" marB="0" horzOverflow="overflow">
                    <a:lnL>
                      <a:noFill/>
                    </a:lnL>
                    <a:lnR>
                      <a:noFill/>
                    </a:lnR>
                    <a:lnT>
                      <a:noFill/>
                    </a:lnT>
                    <a:lnB w="28575" cap="flat" cmpd="sng" algn="ctr">
                      <a:solidFill>
                        <a:srgbClr val="000000"/>
                      </a:solidFill>
                      <a:prstDash val="solid"/>
                      <a:round/>
                      <a:headEnd type="none" w="med" len="med"/>
                      <a:tailEnd type="none" w="med" len="med"/>
                    </a:lnB>
                    <a:lnTlToBr>
                      <a:noFill/>
                    </a:lnTlToBr>
                    <a:lnBlToTr>
                      <a:noFill/>
                    </a:lnBlToTr>
                    <a:solidFill>
                      <a:srgbClr val="4F81BD"/>
                    </a:solid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defRPr/>
                      </a:pPr>
                      <a:r>
                        <a:rPr kumimoji="0" lang="en-US" sz="1400" b="0" i="0" u="none" strike="noStrike" cap="none" normalizeH="0" baseline="0" dirty="0">
                          <a:ln>
                            <a:noFill/>
                          </a:ln>
                          <a:solidFill>
                            <a:schemeClr val="tx2"/>
                          </a:solidFill>
                          <a:effectLst/>
                          <a:latin typeface="Arial Narrow" pitchFamily="34" charset="0"/>
                          <a:cs typeface="Times New Roman" pitchFamily="18" charset="0"/>
                        </a:rPr>
                        <a:t>grad </a:t>
                      </a:r>
                      <a:r>
                        <a:rPr kumimoji="0" lang="en-US" sz="1400" b="0" i="0" u="none" strike="noStrike" cap="none" normalizeH="0" baseline="0" dirty="0" err="1">
                          <a:ln>
                            <a:noFill/>
                          </a:ln>
                          <a:solidFill>
                            <a:schemeClr val="tx2"/>
                          </a:solidFill>
                          <a:effectLst/>
                          <a:latin typeface="Arial Narrow" pitchFamily="34" charset="0"/>
                          <a:cs typeface="Times New Roman" pitchFamily="18" charset="0"/>
                        </a:rPr>
                        <a:t>sc</a:t>
                      </a:r>
                      <a:r>
                        <a:rPr kumimoji="0" lang="ro-RO" sz="1400" b="0" i="0" u="none" strike="noStrike" cap="none" normalizeH="0" baseline="0" dirty="0">
                          <a:ln>
                            <a:noFill/>
                          </a:ln>
                          <a:solidFill>
                            <a:schemeClr val="tx2"/>
                          </a:solidFill>
                          <a:effectLst/>
                          <a:latin typeface="Arial Narrow" pitchFamily="34" charset="0"/>
                          <a:cs typeface="Times New Roman" pitchFamily="18" charset="0"/>
                        </a:rPr>
                        <a:t>ă</a:t>
                      </a:r>
                      <a:r>
                        <a:rPr kumimoji="0" lang="en-US" sz="1400" b="0" i="0" u="none" strike="noStrike" cap="none" normalizeH="0" baseline="0" dirty="0" err="1">
                          <a:ln>
                            <a:noFill/>
                          </a:ln>
                          <a:solidFill>
                            <a:schemeClr val="tx2"/>
                          </a:solidFill>
                          <a:effectLst/>
                          <a:latin typeface="Arial Narrow" pitchFamily="34" charset="0"/>
                          <a:cs typeface="Times New Roman" pitchFamily="18" charset="0"/>
                        </a:rPr>
                        <a:t>zut</a:t>
                      </a:r>
                      <a:r>
                        <a:rPr kumimoji="0" lang="en-US" sz="1400" b="0" i="0" u="none" strike="noStrike" cap="none" normalizeH="0" baseline="0" dirty="0" err="1">
                          <a:ln>
                            <a:noFill/>
                          </a:ln>
                          <a:solidFill>
                            <a:schemeClr val="bg2"/>
                          </a:solidFill>
                          <a:effectLst/>
                          <a:latin typeface="Arial Narrow" pitchFamily="34" charset="0"/>
                          <a:cs typeface="Times New Roman" pitchFamily="18" charset="0"/>
                        </a:rPr>
                        <a:t>d</a:t>
                      </a:r>
                      <a:r>
                        <a:rPr kumimoji="0" lang="en-US" sz="1400" b="0" i="0" u="none" strike="noStrike" cap="none" normalizeH="0" baseline="0" dirty="0">
                          <a:ln>
                            <a:noFill/>
                          </a:ln>
                          <a:solidFill>
                            <a:schemeClr val="bg2"/>
                          </a:solidFill>
                          <a:effectLst/>
                          <a:latin typeface="Arial Narrow" pitchFamily="34" charset="0"/>
                          <a:cs typeface="Times New Roman" pitchFamily="18" charset="0"/>
                        </a:rPr>
                        <a:t> sc</a:t>
                      </a:r>
                      <a:r>
                        <a:rPr kumimoji="0" lang="ro-RO" sz="1400" b="0" i="0" u="none" strike="noStrike" cap="none" normalizeH="0" baseline="0" dirty="0">
                          <a:ln>
                            <a:noFill/>
                          </a:ln>
                          <a:solidFill>
                            <a:schemeClr val="bg2"/>
                          </a:solidFill>
                          <a:effectLst/>
                          <a:latin typeface="Arial Narrow" pitchFamily="34" charset="0"/>
                          <a:cs typeface="Times New Roman" pitchFamily="18" charset="0"/>
                        </a:rPr>
                        <a:t>ă</a:t>
                      </a:r>
                      <a:r>
                        <a:rPr kumimoji="0" lang="en-US" sz="1400" b="0" i="0" u="none" strike="noStrike" cap="none" normalizeH="0" baseline="0" dirty="0" err="1">
                          <a:ln>
                            <a:noFill/>
                          </a:ln>
                          <a:solidFill>
                            <a:schemeClr val="bg2"/>
                          </a:solidFill>
                          <a:effectLst/>
                          <a:latin typeface="Arial Narrow" pitchFamily="34" charset="0"/>
                          <a:cs typeface="Times New Roman" pitchFamily="18" charset="0"/>
                        </a:rPr>
                        <a:t>zut</a:t>
                      </a:r>
                      <a:endParaRPr kumimoji="0" lang="en-US" sz="1400" b="0" i="0" u="none" strike="noStrike" cap="none" normalizeH="0" baseline="0" dirty="0">
                        <a:ln>
                          <a:noFill/>
                        </a:ln>
                        <a:solidFill>
                          <a:schemeClr val="bg2"/>
                        </a:solidFill>
                        <a:effectLst/>
                        <a:latin typeface="Arial Narrow" pitchFamily="34" charset="0"/>
                        <a:ea typeface="Calibri" pitchFamily="34" charset="0"/>
                        <a:cs typeface="Times New Roman" pitchFamily="18" charset="0"/>
                      </a:endParaRPr>
                    </a:p>
                  </a:txBody>
                  <a:tcPr marL="63610" marR="63610" marT="0" marB="0" horzOverflow="overflow">
                    <a:lnL>
                      <a:noFill/>
                    </a:lnL>
                    <a:lnR>
                      <a:noFill/>
                    </a:lnR>
                    <a:lnT>
                      <a:noFill/>
                    </a:lnT>
                    <a:lnB w="2857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bl>
          </a:graphicData>
        </a:graphic>
      </p:graphicFrame>
      <p:cxnSp>
        <p:nvCxnSpPr>
          <p:cNvPr id="6" name="Straight Arrow Connector 2"/>
          <p:cNvCxnSpPr>
            <a:cxnSpLocks noChangeShapeType="1"/>
          </p:cNvCxnSpPr>
          <p:nvPr/>
        </p:nvCxnSpPr>
        <p:spPr bwMode="auto">
          <a:xfrm flipH="1">
            <a:off x="6588224" y="2542560"/>
            <a:ext cx="1296144" cy="936104"/>
          </a:xfrm>
          <a:prstGeom prst="straightConnector1">
            <a:avLst/>
          </a:prstGeom>
          <a:noFill/>
          <a:ln w="9525" algn="ctr">
            <a:solidFill>
              <a:schemeClr val="bg2">
                <a:lumMod val="25000"/>
              </a:schemeClr>
            </a:solidFill>
            <a:round/>
            <a:headEnd/>
            <a:tailEnd type="arrow" w="lg" len="med"/>
          </a:ln>
        </p:spPr>
      </p:cxnSp>
      <p:graphicFrame>
        <p:nvGraphicFramePr>
          <p:cNvPr id="3" name="Table 2"/>
          <p:cNvGraphicFramePr>
            <a:graphicFrameLocks noGrp="1"/>
          </p:cNvGraphicFramePr>
          <p:nvPr>
            <p:extLst>
              <p:ext uri="{D42A27DB-BD31-4B8C-83A1-F6EECF244321}">
                <p14:modId xmlns:p14="http://schemas.microsoft.com/office/powerpoint/2010/main" val="1599349475"/>
              </p:ext>
            </p:extLst>
          </p:nvPr>
        </p:nvGraphicFramePr>
        <p:xfrm>
          <a:off x="5024616" y="3655542"/>
          <a:ext cx="4114800" cy="1717674"/>
        </p:xfrm>
        <a:graphic>
          <a:graphicData uri="http://schemas.openxmlformats.org/drawingml/2006/table">
            <a:tbl>
              <a:tblPr/>
              <a:tblGrid>
                <a:gridCol w="685800">
                  <a:extLst>
                    <a:ext uri="{9D8B030D-6E8A-4147-A177-3AD203B41FA5}">
                      <a16:colId xmlns:a16="http://schemas.microsoft.com/office/drawing/2014/main" val="20000"/>
                    </a:ext>
                  </a:extLst>
                </a:gridCol>
                <a:gridCol w="3429000">
                  <a:extLst>
                    <a:ext uri="{9D8B030D-6E8A-4147-A177-3AD203B41FA5}">
                      <a16:colId xmlns:a16="http://schemas.microsoft.com/office/drawing/2014/main" val="20001"/>
                    </a:ext>
                  </a:extLst>
                </a:gridCol>
              </a:tblGrid>
              <a:tr h="245382">
                <a:tc gridSpan="2">
                  <a:txBody>
                    <a:bodyPr/>
                    <a:lstStyle/>
                    <a:p>
                      <a:pPr marL="0" marR="0">
                        <a:lnSpc>
                          <a:spcPct val="115000"/>
                        </a:lnSpc>
                        <a:spcBef>
                          <a:spcPts val="0"/>
                        </a:spcBef>
                        <a:spcAft>
                          <a:spcPts val="0"/>
                        </a:spcAft>
                      </a:pPr>
                      <a:r>
                        <a:rPr lang="en-US" sz="1400" b="1" dirty="0" err="1">
                          <a:solidFill>
                            <a:srgbClr val="FFFFFF"/>
                          </a:solidFill>
                          <a:latin typeface="Arial Narrow" pitchFamily="34" charset="0"/>
                          <a:ea typeface="Times New Roman"/>
                          <a:cs typeface="Times New Roman"/>
                        </a:rPr>
                        <a:t>Speculativ</a:t>
                      </a:r>
                      <a:r>
                        <a:rPr lang="en-US" sz="1400" b="1" dirty="0">
                          <a:solidFill>
                            <a:srgbClr val="FFFFFF"/>
                          </a:solidFill>
                          <a:latin typeface="Arial Narrow" pitchFamily="34" charset="0"/>
                          <a:ea typeface="Times New Roman"/>
                          <a:cs typeface="Times New Roman"/>
                        </a:rPr>
                        <a:t> - </a:t>
                      </a:r>
                      <a:r>
                        <a:rPr lang="en-US" sz="1400" b="1" dirty="0" err="1">
                          <a:solidFill>
                            <a:srgbClr val="FFFFFF"/>
                          </a:solidFill>
                          <a:latin typeface="Arial Narrow" pitchFamily="34" charset="0"/>
                          <a:ea typeface="Times New Roman"/>
                          <a:cs typeface="Times New Roman"/>
                        </a:rPr>
                        <a:t>credibilitate</a:t>
                      </a:r>
                      <a:r>
                        <a:rPr lang="en-US" sz="1400" b="1" dirty="0">
                          <a:solidFill>
                            <a:srgbClr val="FFFFFF"/>
                          </a:solidFill>
                          <a:latin typeface="Arial Narrow" pitchFamily="34" charset="0"/>
                          <a:ea typeface="Times New Roman"/>
                          <a:cs typeface="Times New Roman"/>
                        </a:rPr>
                        <a:t> </a:t>
                      </a:r>
                      <a:r>
                        <a:rPr lang="en-US" sz="1400" b="1" dirty="0" err="1">
                          <a:solidFill>
                            <a:srgbClr val="FFFFFF"/>
                          </a:solidFill>
                          <a:latin typeface="Arial Narrow" pitchFamily="34" charset="0"/>
                          <a:ea typeface="Times New Roman"/>
                          <a:cs typeface="Times New Roman"/>
                        </a:rPr>
                        <a:t>scazuta</a:t>
                      </a:r>
                      <a:endParaRPr lang="en-US" sz="1400" dirty="0">
                        <a:latin typeface="Arial Narrow" pitchFamily="34" charset="0"/>
                        <a:ea typeface="Calibri"/>
                        <a:cs typeface="Times New Roman"/>
                      </a:endParaRPr>
                    </a:p>
                  </a:txBody>
                  <a:tcPr marL="68580" marR="68580" marT="0" marB="0">
                    <a:lnL>
                      <a:noFill/>
                    </a:lnL>
                    <a:lnR>
                      <a:noFill/>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4F81BD"/>
                    </a:solidFill>
                  </a:tcPr>
                </a:tc>
                <a:tc hMerge="1">
                  <a:txBody>
                    <a:bodyPr/>
                    <a:lstStyle/>
                    <a:p>
                      <a:endParaRPr lang="en-US"/>
                    </a:p>
                  </a:txBody>
                  <a:tcPr/>
                </a:tc>
                <a:extLst>
                  <a:ext uri="{0D108BD9-81ED-4DB2-BD59-A6C34878D82A}">
                    <a16:rowId xmlns:a16="http://schemas.microsoft.com/office/drawing/2014/main" val="10000"/>
                  </a:ext>
                </a:extLst>
              </a:tr>
              <a:tr h="245382">
                <a:tc>
                  <a:txBody>
                    <a:bodyPr/>
                    <a:lstStyle/>
                    <a:p>
                      <a:pPr marL="0" marR="0">
                        <a:lnSpc>
                          <a:spcPct val="115000"/>
                        </a:lnSpc>
                        <a:spcBef>
                          <a:spcPts val="0"/>
                        </a:spcBef>
                        <a:spcAft>
                          <a:spcPts val="0"/>
                        </a:spcAft>
                      </a:pPr>
                      <a:r>
                        <a:rPr lang="en-US" sz="1400" b="1">
                          <a:solidFill>
                            <a:srgbClr val="FFFFFF"/>
                          </a:solidFill>
                          <a:latin typeface="Arial Narrow" pitchFamily="34" charset="0"/>
                          <a:ea typeface="Times New Roman"/>
                          <a:cs typeface="Times New Roman"/>
                        </a:rPr>
                        <a:t>BB+</a:t>
                      </a:r>
                      <a:endParaRPr lang="en-US" sz="1400">
                        <a:latin typeface="Arial Narrow" pitchFamily="34" charset="0"/>
                        <a:ea typeface="Calibri"/>
                        <a:cs typeface="Times New Roman"/>
                      </a:endParaRPr>
                    </a:p>
                  </a:txBody>
                  <a:tcPr marL="68580" marR="68580" marT="0" marB="0">
                    <a:lnL>
                      <a:noFill/>
                    </a:lnL>
                    <a:lnR>
                      <a:noFill/>
                    </a:lnR>
                    <a:lnT w="28575" cap="flat" cmpd="sng" algn="ctr">
                      <a:solidFill>
                        <a:srgbClr val="000000"/>
                      </a:solidFill>
                      <a:prstDash val="solid"/>
                      <a:round/>
                      <a:headEnd type="none" w="med" len="med"/>
                      <a:tailEnd type="none" w="med" len="med"/>
                    </a:lnT>
                    <a:lnB>
                      <a:noFill/>
                    </a:lnB>
                    <a:solidFill>
                      <a:srgbClr val="4F81BD"/>
                    </a:solidFill>
                  </a:tcPr>
                </a:tc>
                <a:tc>
                  <a:txBody>
                    <a:bodyPr/>
                    <a:lstStyle/>
                    <a:p>
                      <a:pPr marL="0" marR="0">
                        <a:lnSpc>
                          <a:spcPct val="115000"/>
                        </a:lnSpc>
                        <a:spcBef>
                          <a:spcPts val="0"/>
                        </a:spcBef>
                        <a:spcAft>
                          <a:spcPts val="0"/>
                        </a:spcAft>
                      </a:pPr>
                      <a:r>
                        <a:rPr lang="en-US" sz="1400" dirty="0">
                          <a:solidFill>
                            <a:schemeClr val="tx2"/>
                          </a:solidFill>
                          <a:latin typeface="Arial Narrow" pitchFamily="34" charset="0"/>
                          <a:ea typeface="Times New Roman"/>
                          <a:cs typeface="Times New Roman"/>
                        </a:rPr>
                        <a:t>grad </a:t>
                      </a:r>
                      <a:r>
                        <a:rPr lang="en-US" sz="1400" dirty="0" err="1">
                          <a:solidFill>
                            <a:schemeClr val="tx2"/>
                          </a:solidFill>
                          <a:latin typeface="Arial Narrow" pitchFamily="34" charset="0"/>
                          <a:ea typeface="Times New Roman"/>
                          <a:cs typeface="Times New Roman"/>
                        </a:rPr>
                        <a:t>scazut</a:t>
                      </a:r>
                      <a:r>
                        <a:rPr lang="en-US" sz="1400" dirty="0">
                          <a:solidFill>
                            <a:schemeClr val="tx2"/>
                          </a:solidFill>
                          <a:latin typeface="Arial Narrow" pitchFamily="34" charset="0"/>
                          <a:ea typeface="Times New Roman"/>
                          <a:cs typeface="Times New Roman"/>
                        </a:rPr>
                        <a:t> </a:t>
                      </a:r>
                      <a:r>
                        <a:rPr lang="en-US" sz="1400" dirty="0" err="1">
                          <a:solidFill>
                            <a:schemeClr val="tx2"/>
                          </a:solidFill>
                          <a:latin typeface="Arial Narrow" pitchFamily="34" charset="0"/>
                          <a:ea typeface="Times New Roman"/>
                          <a:cs typeface="Times New Roman"/>
                        </a:rPr>
                        <a:t>speculativ</a:t>
                      </a:r>
                      <a:endParaRPr lang="en-US" sz="1400" dirty="0">
                        <a:solidFill>
                          <a:schemeClr val="tx2"/>
                        </a:solidFill>
                        <a:latin typeface="Arial Narrow" pitchFamily="34" charset="0"/>
                        <a:ea typeface="Calibri"/>
                        <a:cs typeface="Times New Roman"/>
                      </a:endParaRPr>
                    </a:p>
                  </a:txBody>
                  <a:tcPr marL="68580" marR="68580" marT="0" marB="0">
                    <a:lnL>
                      <a:noFill/>
                    </a:lnL>
                    <a:lnR>
                      <a:noFill/>
                    </a:lnR>
                    <a:lnT w="28575" cap="flat" cmpd="sng" algn="ctr">
                      <a:solidFill>
                        <a:srgbClr val="000000"/>
                      </a:solidFill>
                      <a:prstDash val="solid"/>
                      <a:round/>
                      <a:headEnd type="none" w="med" len="med"/>
                      <a:tailEnd type="none" w="med" len="med"/>
                    </a:lnT>
                    <a:lnB>
                      <a:noFill/>
                    </a:lnB>
                    <a:solidFill>
                      <a:srgbClr val="D8D8D8"/>
                    </a:solidFill>
                  </a:tcPr>
                </a:tc>
                <a:extLst>
                  <a:ext uri="{0D108BD9-81ED-4DB2-BD59-A6C34878D82A}">
                    <a16:rowId xmlns:a16="http://schemas.microsoft.com/office/drawing/2014/main" val="10001"/>
                  </a:ext>
                </a:extLst>
              </a:tr>
              <a:tr h="245382">
                <a:tc>
                  <a:txBody>
                    <a:bodyPr/>
                    <a:lstStyle/>
                    <a:p>
                      <a:pPr marL="0" marR="0">
                        <a:lnSpc>
                          <a:spcPct val="115000"/>
                        </a:lnSpc>
                        <a:spcBef>
                          <a:spcPts val="0"/>
                        </a:spcBef>
                        <a:spcAft>
                          <a:spcPts val="0"/>
                        </a:spcAft>
                      </a:pPr>
                      <a:r>
                        <a:rPr lang="en-US" sz="1400" b="1">
                          <a:solidFill>
                            <a:srgbClr val="FFFFFF"/>
                          </a:solidFill>
                          <a:latin typeface="Arial Narrow" pitchFamily="34" charset="0"/>
                          <a:ea typeface="Times New Roman"/>
                          <a:cs typeface="Times New Roman"/>
                        </a:rPr>
                        <a:t>BB</a:t>
                      </a:r>
                      <a:endParaRPr lang="en-US" sz="1400">
                        <a:latin typeface="Arial Narrow" pitchFamily="34" charset="0"/>
                        <a:ea typeface="Calibri"/>
                        <a:cs typeface="Times New Roman"/>
                      </a:endParaRPr>
                    </a:p>
                  </a:txBody>
                  <a:tcPr marL="68580" marR="68580" marT="0" marB="0">
                    <a:lnL>
                      <a:noFill/>
                    </a:lnL>
                    <a:lnR>
                      <a:noFill/>
                    </a:lnR>
                    <a:lnT>
                      <a:noFill/>
                    </a:lnT>
                    <a:lnB>
                      <a:noFill/>
                    </a:lnB>
                    <a:solidFill>
                      <a:srgbClr val="4F81BD"/>
                    </a:solidFill>
                  </a:tcPr>
                </a:tc>
                <a:tc>
                  <a:txBody>
                    <a:bodyPr/>
                    <a:lstStyle/>
                    <a:p>
                      <a:pPr marL="0" marR="0">
                        <a:lnSpc>
                          <a:spcPct val="115000"/>
                        </a:lnSpc>
                        <a:spcBef>
                          <a:spcPts val="0"/>
                        </a:spcBef>
                        <a:spcAft>
                          <a:spcPts val="0"/>
                        </a:spcAft>
                      </a:pPr>
                      <a:r>
                        <a:rPr lang="en-US" sz="1400" dirty="0">
                          <a:solidFill>
                            <a:schemeClr val="tx2"/>
                          </a:solidFill>
                          <a:latin typeface="Arial Narrow" pitchFamily="34" charset="0"/>
                          <a:ea typeface="Times New Roman"/>
                          <a:cs typeface="Times New Roman"/>
                        </a:rPr>
                        <a:t>grad </a:t>
                      </a:r>
                      <a:r>
                        <a:rPr lang="en-US" sz="1400" dirty="0" err="1">
                          <a:solidFill>
                            <a:schemeClr val="tx2"/>
                          </a:solidFill>
                          <a:latin typeface="Arial Narrow" pitchFamily="34" charset="0"/>
                          <a:ea typeface="Times New Roman"/>
                          <a:cs typeface="Times New Roman"/>
                        </a:rPr>
                        <a:t>scazut</a:t>
                      </a:r>
                      <a:r>
                        <a:rPr lang="en-US" sz="1400" dirty="0">
                          <a:solidFill>
                            <a:schemeClr val="tx2"/>
                          </a:solidFill>
                          <a:latin typeface="Arial Narrow" pitchFamily="34" charset="0"/>
                          <a:ea typeface="Times New Roman"/>
                          <a:cs typeface="Times New Roman"/>
                        </a:rPr>
                        <a:t> </a:t>
                      </a:r>
                      <a:r>
                        <a:rPr lang="en-US" sz="1400" dirty="0" err="1">
                          <a:solidFill>
                            <a:schemeClr val="tx2"/>
                          </a:solidFill>
                          <a:latin typeface="Arial Narrow" pitchFamily="34" charset="0"/>
                          <a:ea typeface="Times New Roman"/>
                          <a:cs typeface="Times New Roman"/>
                        </a:rPr>
                        <a:t>speculativ</a:t>
                      </a:r>
                      <a:endParaRPr lang="en-US" sz="1400" dirty="0">
                        <a:solidFill>
                          <a:schemeClr val="tx2"/>
                        </a:solidFill>
                        <a:latin typeface="Arial Narrow" pitchFamily="34" charset="0"/>
                        <a:ea typeface="Calibri"/>
                        <a:cs typeface="Times New Roman"/>
                      </a:endParaRPr>
                    </a:p>
                  </a:txBody>
                  <a:tcPr marL="68580" marR="68580" marT="0" marB="0">
                    <a:lnL>
                      <a:noFill/>
                    </a:lnL>
                    <a:lnR>
                      <a:noFill/>
                    </a:lnR>
                    <a:lnT>
                      <a:noFill/>
                    </a:lnT>
                    <a:lnB>
                      <a:noFill/>
                    </a:lnB>
                  </a:tcPr>
                </a:tc>
                <a:extLst>
                  <a:ext uri="{0D108BD9-81ED-4DB2-BD59-A6C34878D82A}">
                    <a16:rowId xmlns:a16="http://schemas.microsoft.com/office/drawing/2014/main" val="10002"/>
                  </a:ext>
                </a:extLst>
              </a:tr>
              <a:tr h="245382">
                <a:tc>
                  <a:txBody>
                    <a:bodyPr/>
                    <a:lstStyle/>
                    <a:p>
                      <a:pPr marL="0" marR="0">
                        <a:lnSpc>
                          <a:spcPct val="115000"/>
                        </a:lnSpc>
                        <a:spcBef>
                          <a:spcPts val="0"/>
                        </a:spcBef>
                        <a:spcAft>
                          <a:spcPts val="0"/>
                        </a:spcAft>
                      </a:pPr>
                      <a:r>
                        <a:rPr lang="en-US" sz="1400" b="1">
                          <a:solidFill>
                            <a:srgbClr val="FFFFFF"/>
                          </a:solidFill>
                          <a:latin typeface="Arial Narrow" pitchFamily="34" charset="0"/>
                          <a:ea typeface="Times New Roman"/>
                          <a:cs typeface="Times New Roman"/>
                        </a:rPr>
                        <a:t>BB-</a:t>
                      </a:r>
                      <a:endParaRPr lang="en-US" sz="1400">
                        <a:latin typeface="Arial Narrow" pitchFamily="34" charset="0"/>
                        <a:ea typeface="Calibri"/>
                        <a:cs typeface="Times New Roman"/>
                      </a:endParaRPr>
                    </a:p>
                  </a:txBody>
                  <a:tcPr marL="68580" marR="68580" marT="0" marB="0">
                    <a:lnL>
                      <a:noFill/>
                    </a:lnL>
                    <a:lnR>
                      <a:noFill/>
                    </a:lnR>
                    <a:lnT>
                      <a:noFill/>
                    </a:lnT>
                    <a:lnB>
                      <a:noFill/>
                    </a:lnB>
                    <a:solidFill>
                      <a:srgbClr val="4F81BD"/>
                    </a:solidFill>
                  </a:tcPr>
                </a:tc>
                <a:tc>
                  <a:txBody>
                    <a:bodyPr/>
                    <a:lstStyle/>
                    <a:p>
                      <a:pPr marL="0" marR="0">
                        <a:lnSpc>
                          <a:spcPct val="115000"/>
                        </a:lnSpc>
                        <a:spcBef>
                          <a:spcPts val="0"/>
                        </a:spcBef>
                        <a:spcAft>
                          <a:spcPts val="0"/>
                        </a:spcAft>
                      </a:pPr>
                      <a:r>
                        <a:rPr lang="en-US" sz="1400" dirty="0">
                          <a:solidFill>
                            <a:schemeClr val="tx2"/>
                          </a:solidFill>
                          <a:latin typeface="Arial Narrow" pitchFamily="34" charset="0"/>
                          <a:ea typeface="Times New Roman"/>
                          <a:cs typeface="Times New Roman"/>
                        </a:rPr>
                        <a:t>grad </a:t>
                      </a:r>
                      <a:r>
                        <a:rPr lang="en-US" sz="1400" dirty="0" err="1">
                          <a:solidFill>
                            <a:schemeClr val="tx2"/>
                          </a:solidFill>
                          <a:latin typeface="Arial Narrow" pitchFamily="34" charset="0"/>
                          <a:ea typeface="Times New Roman"/>
                          <a:cs typeface="Times New Roman"/>
                        </a:rPr>
                        <a:t>scazut</a:t>
                      </a:r>
                      <a:r>
                        <a:rPr lang="en-US" sz="1400" dirty="0">
                          <a:solidFill>
                            <a:schemeClr val="tx2"/>
                          </a:solidFill>
                          <a:latin typeface="Arial Narrow" pitchFamily="34" charset="0"/>
                          <a:ea typeface="Times New Roman"/>
                          <a:cs typeface="Times New Roman"/>
                        </a:rPr>
                        <a:t> </a:t>
                      </a:r>
                      <a:r>
                        <a:rPr lang="en-US" sz="1400" dirty="0" err="1">
                          <a:solidFill>
                            <a:schemeClr val="tx2"/>
                          </a:solidFill>
                          <a:latin typeface="Arial Narrow" pitchFamily="34" charset="0"/>
                          <a:ea typeface="Times New Roman"/>
                          <a:cs typeface="Times New Roman"/>
                        </a:rPr>
                        <a:t>speculativ</a:t>
                      </a:r>
                      <a:endParaRPr lang="en-US" sz="1400" dirty="0">
                        <a:solidFill>
                          <a:schemeClr val="tx2"/>
                        </a:solidFill>
                        <a:latin typeface="Arial Narrow" pitchFamily="34" charset="0"/>
                        <a:ea typeface="Calibri"/>
                        <a:cs typeface="Times New Roman"/>
                      </a:endParaRPr>
                    </a:p>
                  </a:txBody>
                  <a:tcPr marL="68580" marR="68580" marT="0" marB="0">
                    <a:lnL>
                      <a:noFill/>
                    </a:lnL>
                    <a:lnR>
                      <a:noFill/>
                    </a:lnR>
                    <a:lnT>
                      <a:noFill/>
                    </a:lnT>
                    <a:lnB>
                      <a:noFill/>
                    </a:lnB>
                    <a:solidFill>
                      <a:srgbClr val="D8D8D8"/>
                    </a:solidFill>
                  </a:tcPr>
                </a:tc>
                <a:extLst>
                  <a:ext uri="{0D108BD9-81ED-4DB2-BD59-A6C34878D82A}">
                    <a16:rowId xmlns:a16="http://schemas.microsoft.com/office/drawing/2014/main" val="10003"/>
                  </a:ext>
                </a:extLst>
              </a:tr>
              <a:tr h="245382">
                <a:tc>
                  <a:txBody>
                    <a:bodyPr/>
                    <a:lstStyle/>
                    <a:p>
                      <a:pPr marL="0" marR="0">
                        <a:lnSpc>
                          <a:spcPct val="115000"/>
                        </a:lnSpc>
                        <a:spcBef>
                          <a:spcPts val="0"/>
                        </a:spcBef>
                        <a:spcAft>
                          <a:spcPts val="0"/>
                        </a:spcAft>
                      </a:pPr>
                      <a:r>
                        <a:rPr lang="en-US" sz="1400" b="1">
                          <a:solidFill>
                            <a:srgbClr val="FFFFFF"/>
                          </a:solidFill>
                          <a:latin typeface="Arial Narrow" pitchFamily="34" charset="0"/>
                          <a:ea typeface="Times New Roman"/>
                          <a:cs typeface="Times New Roman"/>
                        </a:rPr>
                        <a:t>B+</a:t>
                      </a:r>
                      <a:endParaRPr lang="en-US" sz="1400">
                        <a:latin typeface="Arial Narrow" pitchFamily="34" charset="0"/>
                        <a:ea typeface="Calibri"/>
                        <a:cs typeface="Times New Roman"/>
                      </a:endParaRPr>
                    </a:p>
                  </a:txBody>
                  <a:tcPr marL="68580" marR="68580" marT="0" marB="0">
                    <a:lnL>
                      <a:noFill/>
                    </a:lnL>
                    <a:lnR>
                      <a:noFill/>
                    </a:lnR>
                    <a:lnT>
                      <a:noFill/>
                    </a:lnT>
                    <a:lnB>
                      <a:noFill/>
                    </a:lnB>
                    <a:solidFill>
                      <a:srgbClr val="4F81BD"/>
                    </a:solidFill>
                  </a:tcPr>
                </a:tc>
                <a:tc>
                  <a:txBody>
                    <a:bodyPr/>
                    <a:lstStyle/>
                    <a:p>
                      <a:pPr marL="0" marR="0">
                        <a:lnSpc>
                          <a:spcPct val="115000"/>
                        </a:lnSpc>
                        <a:spcBef>
                          <a:spcPts val="0"/>
                        </a:spcBef>
                        <a:spcAft>
                          <a:spcPts val="0"/>
                        </a:spcAft>
                      </a:pPr>
                      <a:r>
                        <a:rPr lang="en-US" sz="1400" dirty="0">
                          <a:solidFill>
                            <a:schemeClr val="tx2"/>
                          </a:solidFill>
                          <a:latin typeface="Arial Narrow" pitchFamily="34" charset="0"/>
                          <a:ea typeface="Times New Roman"/>
                          <a:cs typeface="Times New Roman"/>
                        </a:rPr>
                        <a:t>grad </a:t>
                      </a:r>
                      <a:r>
                        <a:rPr lang="en-US" sz="1400" dirty="0" err="1">
                          <a:solidFill>
                            <a:schemeClr val="tx2"/>
                          </a:solidFill>
                          <a:latin typeface="Arial Narrow" pitchFamily="34" charset="0"/>
                          <a:ea typeface="Times New Roman"/>
                          <a:cs typeface="Times New Roman"/>
                        </a:rPr>
                        <a:t>ridicat</a:t>
                      </a:r>
                      <a:r>
                        <a:rPr lang="en-US" sz="1400" dirty="0">
                          <a:solidFill>
                            <a:schemeClr val="tx2"/>
                          </a:solidFill>
                          <a:latin typeface="Arial Narrow" pitchFamily="34" charset="0"/>
                          <a:ea typeface="Times New Roman"/>
                          <a:cs typeface="Times New Roman"/>
                        </a:rPr>
                        <a:t> </a:t>
                      </a:r>
                      <a:r>
                        <a:rPr lang="en-US" sz="1400" dirty="0" err="1">
                          <a:solidFill>
                            <a:schemeClr val="tx2"/>
                          </a:solidFill>
                          <a:latin typeface="Arial Narrow" pitchFamily="34" charset="0"/>
                          <a:ea typeface="Times New Roman"/>
                          <a:cs typeface="Times New Roman"/>
                        </a:rPr>
                        <a:t>speculativ</a:t>
                      </a:r>
                      <a:endParaRPr lang="en-US" sz="1400" dirty="0">
                        <a:solidFill>
                          <a:schemeClr val="tx2"/>
                        </a:solidFill>
                        <a:latin typeface="Arial Narrow" pitchFamily="34" charset="0"/>
                        <a:ea typeface="Calibri"/>
                        <a:cs typeface="Times New Roman"/>
                      </a:endParaRPr>
                    </a:p>
                  </a:txBody>
                  <a:tcPr marL="68580" marR="68580" marT="0" marB="0">
                    <a:lnL>
                      <a:noFill/>
                    </a:lnL>
                    <a:lnR>
                      <a:noFill/>
                    </a:lnR>
                    <a:lnT>
                      <a:noFill/>
                    </a:lnT>
                    <a:lnB>
                      <a:noFill/>
                    </a:lnB>
                  </a:tcPr>
                </a:tc>
                <a:extLst>
                  <a:ext uri="{0D108BD9-81ED-4DB2-BD59-A6C34878D82A}">
                    <a16:rowId xmlns:a16="http://schemas.microsoft.com/office/drawing/2014/main" val="10004"/>
                  </a:ext>
                </a:extLst>
              </a:tr>
              <a:tr h="245382">
                <a:tc>
                  <a:txBody>
                    <a:bodyPr/>
                    <a:lstStyle/>
                    <a:p>
                      <a:pPr marL="0" marR="0">
                        <a:lnSpc>
                          <a:spcPct val="115000"/>
                        </a:lnSpc>
                        <a:spcBef>
                          <a:spcPts val="0"/>
                        </a:spcBef>
                        <a:spcAft>
                          <a:spcPts val="0"/>
                        </a:spcAft>
                      </a:pPr>
                      <a:r>
                        <a:rPr lang="en-US" sz="1400" b="1">
                          <a:solidFill>
                            <a:srgbClr val="FFFFFF"/>
                          </a:solidFill>
                          <a:latin typeface="Arial Narrow" pitchFamily="34" charset="0"/>
                          <a:ea typeface="Times New Roman"/>
                          <a:cs typeface="Times New Roman"/>
                        </a:rPr>
                        <a:t>B</a:t>
                      </a:r>
                      <a:endParaRPr lang="en-US" sz="1400">
                        <a:latin typeface="Arial Narrow" pitchFamily="34" charset="0"/>
                        <a:ea typeface="Calibri"/>
                        <a:cs typeface="Times New Roman"/>
                      </a:endParaRPr>
                    </a:p>
                  </a:txBody>
                  <a:tcPr marL="68580" marR="68580" marT="0" marB="0">
                    <a:lnL>
                      <a:noFill/>
                    </a:lnL>
                    <a:lnR>
                      <a:noFill/>
                    </a:lnR>
                    <a:lnT>
                      <a:noFill/>
                    </a:lnT>
                    <a:lnB>
                      <a:noFill/>
                    </a:lnB>
                    <a:solidFill>
                      <a:srgbClr val="4F81BD"/>
                    </a:solidFill>
                  </a:tcPr>
                </a:tc>
                <a:tc>
                  <a:txBody>
                    <a:bodyPr/>
                    <a:lstStyle/>
                    <a:p>
                      <a:pPr marL="0" marR="0">
                        <a:lnSpc>
                          <a:spcPct val="115000"/>
                        </a:lnSpc>
                        <a:spcBef>
                          <a:spcPts val="0"/>
                        </a:spcBef>
                        <a:spcAft>
                          <a:spcPts val="0"/>
                        </a:spcAft>
                      </a:pPr>
                      <a:r>
                        <a:rPr lang="en-US" sz="1400" dirty="0">
                          <a:solidFill>
                            <a:schemeClr val="tx2"/>
                          </a:solidFill>
                          <a:latin typeface="Arial Narrow" pitchFamily="34" charset="0"/>
                          <a:ea typeface="Times New Roman"/>
                          <a:cs typeface="Times New Roman"/>
                        </a:rPr>
                        <a:t>grad </a:t>
                      </a:r>
                      <a:r>
                        <a:rPr lang="en-US" sz="1400" dirty="0" err="1">
                          <a:solidFill>
                            <a:schemeClr val="tx2"/>
                          </a:solidFill>
                          <a:latin typeface="Arial Narrow" pitchFamily="34" charset="0"/>
                          <a:ea typeface="Times New Roman"/>
                          <a:cs typeface="Times New Roman"/>
                        </a:rPr>
                        <a:t>ridicat</a:t>
                      </a:r>
                      <a:r>
                        <a:rPr lang="en-US" sz="1400" dirty="0">
                          <a:solidFill>
                            <a:schemeClr val="tx2"/>
                          </a:solidFill>
                          <a:latin typeface="Arial Narrow" pitchFamily="34" charset="0"/>
                          <a:ea typeface="Times New Roman"/>
                          <a:cs typeface="Times New Roman"/>
                        </a:rPr>
                        <a:t> </a:t>
                      </a:r>
                      <a:r>
                        <a:rPr lang="en-US" sz="1400" dirty="0" err="1">
                          <a:solidFill>
                            <a:schemeClr val="tx2"/>
                          </a:solidFill>
                          <a:latin typeface="Arial Narrow" pitchFamily="34" charset="0"/>
                          <a:ea typeface="Times New Roman"/>
                          <a:cs typeface="Times New Roman"/>
                        </a:rPr>
                        <a:t>speculativ</a:t>
                      </a:r>
                      <a:endParaRPr lang="en-US" sz="1400" dirty="0">
                        <a:solidFill>
                          <a:schemeClr val="tx2"/>
                        </a:solidFill>
                        <a:latin typeface="Arial Narrow" pitchFamily="34" charset="0"/>
                        <a:ea typeface="Calibri"/>
                        <a:cs typeface="Times New Roman"/>
                      </a:endParaRPr>
                    </a:p>
                  </a:txBody>
                  <a:tcPr marL="68580" marR="68580" marT="0" marB="0">
                    <a:lnL>
                      <a:noFill/>
                    </a:lnL>
                    <a:lnR>
                      <a:noFill/>
                    </a:lnR>
                    <a:lnT>
                      <a:noFill/>
                    </a:lnT>
                    <a:lnB>
                      <a:noFill/>
                    </a:lnB>
                    <a:solidFill>
                      <a:srgbClr val="D8D8D8"/>
                    </a:solidFill>
                  </a:tcPr>
                </a:tc>
                <a:extLst>
                  <a:ext uri="{0D108BD9-81ED-4DB2-BD59-A6C34878D82A}">
                    <a16:rowId xmlns:a16="http://schemas.microsoft.com/office/drawing/2014/main" val="10005"/>
                  </a:ext>
                </a:extLst>
              </a:tr>
              <a:tr h="245382">
                <a:tc>
                  <a:txBody>
                    <a:bodyPr/>
                    <a:lstStyle/>
                    <a:p>
                      <a:pPr marL="0" marR="0">
                        <a:lnSpc>
                          <a:spcPct val="115000"/>
                        </a:lnSpc>
                        <a:spcBef>
                          <a:spcPts val="0"/>
                        </a:spcBef>
                        <a:spcAft>
                          <a:spcPts val="0"/>
                        </a:spcAft>
                      </a:pPr>
                      <a:r>
                        <a:rPr lang="en-US" sz="1400" b="1" dirty="0">
                          <a:solidFill>
                            <a:srgbClr val="FFFFFF"/>
                          </a:solidFill>
                          <a:latin typeface="Arial Narrow" pitchFamily="34" charset="0"/>
                          <a:ea typeface="Times New Roman"/>
                          <a:cs typeface="Times New Roman"/>
                        </a:rPr>
                        <a:t>B-</a:t>
                      </a:r>
                      <a:endParaRPr lang="en-US" sz="1400" dirty="0">
                        <a:latin typeface="Arial Narrow" pitchFamily="34" charset="0"/>
                        <a:ea typeface="Calibri"/>
                        <a:cs typeface="Times New Roman"/>
                      </a:endParaRPr>
                    </a:p>
                  </a:txBody>
                  <a:tcPr marL="68580" marR="68580" marT="0" marB="0">
                    <a:lnL>
                      <a:noFill/>
                    </a:lnL>
                    <a:lnR>
                      <a:noFill/>
                    </a:lnR>
                    <a:lnT>
                      <a:noFill/>
                    </a:lnT>
                    <a:lnB w="28575" cap="flat" cmpd="sng" algn="ctr">
                      <a:solidFill>
                        <a:srgbClr val="000000"/>
                      </a:solidFill>
                      <a:prstDash val="solid"/>
                      <a:round/>
                      <a:headEnd type="none" w="med" len="med"/>
                      <a:tailEnd type="none" w="med" len="med"/>
                    </a:lnB>
                    <a:solidFill>
                      <a:srgbClr val="4F81BD"/>
                    </a:solidFill>
                  </a:tcPr>
                </a:tc>
                <a:tc>
                  <a:txBody>
                    <a:bodyPr/>
                    <a:lstStyle/>
                    <a:p>
                      <a:pPr marL="0" marR="0">
                        <a:lnSpc>
                          <a:spcPct val="115000"/>
                        </a:lnSpc>
                        <a:spcBef>
                          <a:spcPts val="0"/>
                        </a:spcBef>
                        <a:spcAft>
                          <a:spcPts val="0"/>
                        </a:spcAft>
                      </a:pPr>
                      <a:r>
                        <a:rPr lang="en-US" sz="1400" dirty="0">
                          <a:solidFill>
                            <a:schemeClr val="tx2"/>
                          </a:solidFill>
                          <a:latin typeface="Arial Narrow" pitchFamily="34" charset="0"/>
                          <a:ea typeface="Times New Roman"/>
                          <a:cs typeface="Times New Roman"/>
                        </a:rPr>
                        <a:t>grad </a:t>
                      </a:r>
                      <a:r>
                        <a:rPr lang="en-US" sz="1400" dirty="0" err="1">
                          <a:solidFill>
                            <a:schemeClr val="tx2"/>
                          </a:solidFill>
                          <a:latin typeface="Arial Narrow" pitchFamily="34" charset="0"/>
                          <a:ea typeface="Times New Roman"/>
                          <a:cs typeface="Times New Roman"/>
                        </a:rPr>
                        <a:t>ridicat</a:t>
                      </a:r>
                      <a:r>
                        <a:rPr lang="en-US" sz="1400" dirty="0">
                          <a:solidFill>
                            <a:schemeClr val="tx2"/>
                          </a:solidFill>
                          <a:latin typeface="Arial Narrow" pitchFamily="34" charset="0"/>
                          <a:ea typeface="Times New Roman"/>
                          <a:cs typeface="Times New Roman"/>
                        </a:rPr>
                        <a:t> </a:t>
                      </a:r>
                      <a:r>
                        <a:rPr lang="en-US" sz="1400" dirty="0" err="1">
                          <a:solidFill>
                            <a:schemeClr val="tx2"/>
                          </a:solidFill>
                          <a:latin typeface="Arial Narrow" pitchFamily="34" charset="0"/>
                          <a:ea typeface="Times New Roman"/>
                          <a:cs typeface="Times New Roman"/>
                        </a:rPr>
                        <a:t>speculativ</a:t>
                      </a:r>
                      <a:endParaRPr lang="en-US" sz="1400" dirty="0">
                        <a:solidFill>
                          <a:schemeClr val="tx2"/>
                        </a:solidFill>
                        <a:latin typeface="Arial Narrow" pitchFamily="34" charset="0"/>
                        <a:ea typeface="Calibri"/>
                        <a:cs typeface="Times New Roman"/>
                      </a:endParaRPr>
                    </a:p>
                  </a:txBody>
                  <a:tcPr marL="68580" marR="68580" marT="0" marB="0">
                    <a:lnL>
                      <a:noFill/>
                    </a:lnL>
                    <a:lnR>
                      <a:noFill/>
                    </a:lnR>
                    <a:lnT>
                      <a:noFill/>
                    </a:lnT>
                    <a:lnB w="2857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208509851"/>
              </p:ext>
            </p:extLst>
          </p:nvPr>
        </p:nvGraphicFramePr>
        <p:xfrm>
          <a:off x="5012040" y="5373216"/>
          <a:ext cx="4114800" cy="1695876"/>
        </p:xfrm>
        <a:graphic>
          <a:graphicData uri="http://schemas.openxmlformats.org/drawingml/2006/table">
            <a:tbl>
              <a:tblPr/>
              <a:tblGrid>
                <a:gridCol w="712813">
                  <a:extLst>
                    <a:ext uri="{9D8B030D-6E8A-4147-A177-3AD203B41FA5}">
                      <a16:colId xmlns:a16="http://schemas.microsoft.com/office/drawing/2014/main" val="20000"/>
                    </a:ext>
                  </a:extLst>
                </a:gridCol>
                <a:gridCol w="3401987">
                  <a:extLst>
                    <a:ext uri="{9D8B030D-6E8A-4147-A177-3AD203B41FA5}">
                      <a16:colId xmlns:a16="http://schemas.microsoft.com/office/drawing/2014/main" val="20001"/>
                    </a:ext>
                  </a:extLst>
                </a:gridCol>
              </a:tblGrid>
              <a:tr h="60832">
                <a:tc gridSpan="2">
                  <a:txBody>
                    <a:bodyPr/>
                    <a:lstStyle/>
                    <a:p>
                      <a:pPr marL="0" marR="0">
                        <a:lnSpc>
                          <a:spcPct val="115000"/>
                        </a:lnSpc>
                        <a:spcBef>
                          <a:spcPts val="0"/>
                        </a:spcBef>
                        <a:spcAft>
                          <a:spcPts val="0"/>
                        </a:spcAft>
                      </a:pPr>
                      <a:r>
                        <a:rPr lang="en-US" sz="1400" b="1" dirty="0">
                          <a:solidFill>
                            <a:srgbClr val="FFFFFF"/>
                          </a:solidFill>
                          <a:latin typeface="Arial Narrow" pitchFamily="34" charset="0"/>
                          <a:ea typeface="Times New Roman"/>
                          <a:cs typeface="Times New Roman"/>
                        </a:rPr>
                        <a:t>Predominant </a:t>
                      </a:r>
                      <a:r>
                        <a:rPr lang="en-US" sz="1400" b="1" dirty="0" err="1">
                          <a:solidFill>
                            <a:srgbClr val="FFFFFF"/>
                          </a:solidFill>
                          <a:latin typeface="Arial Narrow" pitchFamily="34" charset="0"/>
                          <a:ea typeface="Times New Roman"/>
                          <a:cs typeface="Times New Roman"/>
                        </a:rPr>
                        <a:t>speculativ</a:t>
                      </a:r>
                      <a:r>
                        <a:rPr lang="en-US" sz="1400" b="1" dirty="0">
                          <a:solidFill>
                            <a:srgbClr val="FFFFFF"/>
                          </a:solidFill>
                          <a:latin typeface="Arial Narrow" pitchFamily="34" charset="0"/>
                          <a:ea typeface="Times New Roman"/>
                          <a:cs typeface="Times New Roman"/>
                        </a:rPr>
                        <a:t> - </a:t>
                      </a:r>
                      <a:r>
                        <a:rPr lang="en-US" sz="1400" b="1" dirty="0" err="1">
                          <a:solidFill>
                            <a:srgbClr val="FFFFFF"/>
                          </a:solidFill>
                          <a:latin typeface="Arial Narrow" pitchFamily="34" charset="0"/>
                          <a:ea typeface="Times New Roman"/>
                          <a:cs typeface="Times New Roman"/>
                        </a:rPr>
                        <a:t>risc</a:t>
                      </a:r>
                      <a:r>
                        <a:rPr lang="en-US" sz="1400" b="1" dirty="0">
                          <a:solidFill>
                            <a:srgbClr val="FFFFFF"/>
                          </a:solidFill>
                          <a:latin typeface="Arial Narrow" pitchFamily="34" charset="0"/>
                          <a:ea typeface="Times New Roman"/>
                          <a:cs typeface="Times New Roman"/>
                        </a:rPr>
                        <a:t> substantial</a:t>
                      </a:r>
                      <a:endParaRPr lang="en-US" sz="1400" dirty="0">
                        <a:latin typeface="Arial Narrow" pitchFamily="34" charset="0"/>
                        <a:ea typeface="Calibri"/>
                        <a:cs typeface="Times New Roman"/>
                      </a:endParaRPr>
                    </a:p>
                  </a:txBody>
                  <a:tcPr marL="68580" marR="68580" marT="0" marB="0">
                    <a:lnL>
                      <a:noFill/>
                    </a:lnL>
                    <a:lnR>
                      <a:noFill/>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4F81BD"/>
                    </a:solidFill>
                  </a:tcPr>
                </a:tc>
                <a:tc hMerge="1">
                  <a:txBody>
                    <a:bodyPr/>
                    <a:lstStyle/>
                    <a:p>
                      <a:endParaRPr lang="en-US"/>
                    </a:p>
                  </a:txBody>
                  <a:tcPr/>
                </a:tc>
                <a:extLst>
                  <a:ext uri="{0D108BD9-81ED-4DB2-BD59-A6C34878D82A}">
                    <a16:rowId xmlns:a16="http://schemas.microsoft.com/office/drawing/2014/main" val="10000"/>
                  </a:ext>
                </a:extLst>
              </a:tr>
              <a:tr h="245382">
                <a:tc>
                  <a:txBody>
                    <a:bodyPr/>
                    <a:lstStyle/>
                    <a:p>
                      <a:pPr marL="0" marR="0">
                        <a:lnSpc>
                          <a:spcPct val="115000"/>
                        </a:lnSpc>
                        <a:spcBef>
                          <a:spcPts val="0"/>
                        </a:spcBef>
                        <a:spcAft>
                          <a:spcPts val="0"/>
                        </a:spcAft>
                      </a:pPr>
                      <a:r>
                        <a:rPr lang="en-US" sz="1400" b="1">
                          <a:solidFill>
                            <a:srgbClr val="FFFFFF"/>
                          </a:solidFill>
                          <a:latin typeface="Arial Narrow" pitchFamily="34" charset="0"/>
                          <a:ea typeface="Times New Roman"/>
                          <a:cs typeface="Times New Roman"/>
                        </a:rPr>
                        <a:t>CCC</a:t>
                      </a:r>
                      <a:endParaRPr lang="en-US" sz="1400">
                        <a:latin typeface="Arial Narrow" pitchFamily="34" charset="0"/>
                        <a:ea typeface="Calibri"/>
                        <a:cs typeface="Times New Roman"/>
                      </a:endParaRPr>
                    </a:p>
                  </a:txBody>
                  <a:tcPr marL="68580" marR="68580" marT="0" marB="0">
                    <a:lnL>
                      <a:noFill/>
                    </a:lnL>
                    <a:lnR>
                      <a:noFill/>
                    </a:lnR>
                    <a:lnT w="28575" cap="flat" cmpd="sng" algn="ctr">
                      <a:solidFill>
                        <a:srgbClr val="000000"/>
                      </a:solidFill>
                      <a:prstDash val="solid"/>
                      <a:round/>
                      <a:headEnd type="none" w="med" len="med"/>
                      <a:tailEnd type="none" w="med" len="med"/>
                    </a:lnT>
                    <a:lnB>
                      <a:noFill/>
                    </a:lnB>
                    <a:solidFill>
                      <a:srgbClr val="4F81BD"/>
                    </a:solidFill>
                  </a:tcPr>
                </a:tc>
                <a:tc>
                  <a:txBody>
                    <a:bodyPr/>
                    <a:lstStyle/>
                    <a:p>
                      <a:pPr marL="0" marR="0">
                        <a:lnSpc>
                          <a:spcPct val="115000"/>
                        </a:lnSpc>
                        <a:spcBef>
                          <a:spcPts val="0"/>
                        </a:spcBef>
                        <a:spcAft>
                          <a:spcPts val="0"/>
                        </a:spcAft>
                      </a:pPr>
                      <a:r>
                        <a:rPr lang="en-US" sz="1400" dirty="0" err="1">
                          <a:solidFill>
                            <a:schemeClr val="tx2"/>
                          </a:solidFill>
                          <a:latin typeface="Arial Narrow" pitchFamily="34" charset="0"/>
                          <a:ea typeface="Times New Roman"/>
                          <a:cs typeface="Times New Roman"/>
                        </a:rPr>
                        <a:t>risc</a:t>
                      </a:r>
                      <a:r>
                        <a:rPr lang="en-US" sz="1400" dirty="0">
                          <a:solidFill>
                            <a:schemeClr val="tx2"/>
                          </a:solidFill>
                          <a:latin typeface="Arial Narrow" pitchFamily="34" charset="0"/>
                          <a:ea typeface="Times New Roman"/>
                          <a:cs typeface="Times New Roman"/>
                        </a:rPr>
                        <a:t> substantial</a:t>
                      </a:r>
                      <a:endParaRPr lang="en-US" sz="1400" dirty="0">
                        <a:solidFill>
                          <a:schemeClr val="tx2"/>
                        </a:solidFill>
                        <a:latin typeface="Arial Narrow" pitchFamily="34" charset="0"/>
                        <a:ea typeface="Calibri"/>
                        <a:cs typeface="Times New Roman"/>
                      </a:endParaRPr>
                    </a:p>
                  </a:txBody>
                  <a:tcPr marL="68580" marR="68580" marT="0" marB="0">
                    <a:lnL>
                      <a:noFill/>
                    </a:lnL>
                    <a:lnR>
                      <a:noFill/>
                    </a:lnR>
                    <a:lnT w="28575" cap="flat" cmpd="sng" algn="ctr">
                      <a:solidFill>
                        <a:srgbClr val="000000"/>
                      </a:solidFill>
                      <a:prstDash val="solid"/>
                      <a:round/>
                      <a:headEnd type="none" w="med" len="med"/>
                      <a:tailEnd type="none" w="med" len="med"/>
                    </a:lnT>
                    <a:lnB>
                      <a:noFill/>
                    </a:lnB>
                    <a:solidFill>
                      <a:srgbClr val="D8D8D8"/>
                    </a:solidFill>
                  </a:tcPr>
                </a:tc>
                <a:extLst>
                  <a:ext uri="{0D108BD9-81ED-4DB2-BD59-A6C34878D82A}">
                    <a16:rowId xmlns:a16="http://schemas.microsoft.com/office/drawing/2014/main" val="10001"/>
                  </a:ext>
                </a:extLst>
              </a:tr>
              <a:tr h="245382">
                <a:tc>
                  <a:txBody>
                    <a:bodyPr/>
                    <a:lstStyle/>
                    <a:p>
                      <a:pPr marL="0" marR="0">
                        <a:lnSpc>
                          <a:spcPct val="115000"/>
                        </a:lnSpc>
                        <a:spcBef>
                          <a:spcPts val="0"/>
                        </a:spcBef>
                        <a:spcAft>
                          <a:spcPts val="0"/>
                        </a:spcAft>
                      </a:pPr>
                      <a:r>
                        <a:rPr lang="en-US" sz="1400" b="1">
                          <a:solidFill>
                            <a:srgbClr val="FFFFFF"/>
                          </a:solidFill>
                          <a:latin typeface="Arial Narrow" pitchFamily="34" charset="0"/>
                          <a:ea typeface="Times New Roman"/>
                          <a:cs typeface="Times New Roman"/>
                        </a:rPr>
                        <a:t>CC</a:t>
                      </a:r>
                      <a:endParaRPr lang="en-US" sz="1400">
                        <a:latin typeface="Arial Narrow" pitchFamily="34" charset="0"/>
                        <a:ea typeface="Calibri"/>
                        <a:cs typeface="Times New Roman"/>
                      </a:endParaRPr>
                    </a:p>
                  </a:txBody>
                  <a:tcPr marL="68580" marR="68580" marT="0" marB="0">
                    <a:lnL>
                      <a:noFill/>
                    </a:lnL>
                    <a:lnR>
                      <a:noFill/>
                    </a:lnR>
                    <a:lnT>
                      <a:noFill/>
                    </a:lnT>
                    <a:lnB>
                      <a:noFill/>
                    </a:lnB>
                    <a:solidFill>
                      <a:srgbClr val="4F81BD"/>
                    </a:solidFill>
                  </a:tcPr>
                </a:tc>
                <a:tc>
                  <a:txBody>
                    <a:bodyPr/>
                    <a:lstStyle/>
                    <a:p>
                      <a:pPr marL="0" marR="0">
                        <a:lnSpc>
                          <a:spcPct val="115000"/>
                        </a:lnSpc>
                        <a:spcBef>
                          <a:spcPts val="0"/>
                        </a:spcBef>
                        <a:spcAft>
                          <a:spcPts val="0"/>
                        </a:spcAft>
                      </a:pPr>
                      <a:r>
                        <a:rPr lang="en-US" sz="1400" dirty="0" err="1">
                          <a:solidFill>
                            <a:schemeClr val="tx2"/>
                          </a:solidFill>
                          <a:latin typeface="Arial Narrow" pitchFamily="34" charset="0"/>
                          <a:ea typeface="Times New Roman"/>
                          <a:cs typeface="Times New Roman"/>
                        </a:rPr>
                        <a:t>risc</a:t>
                      </a:r>
                      <a:r>
                        <a:rPr lang="en-US" sz="1400" dirty="0">
                          <a:solidFill>
                            <a:schemeClr val="tx2"/>
                          </a:solidFill>
                          <a:latin typeface="Arial Narrow" pitchFamily="34" charset="0"/>
                          <a:ea typeface="Times New Roman"/>
                          <a:cs typeface="Times New Roman"/>
                        </a:rPr>
                        <a:t> cu mare grad </a:t>
                      </a:r>
                      <a:r>
                        <a:rPr lang="en-US" sz="1400" dirty="0" err="1">
                          <a:solidFill>
                            <a:schemeClr val="tx2"/>
                          </a:solidFill>
                          <a:latin typeface="Arial Narrow" pitchFamily="34" charset="0"/>
                          <a:ea typeface="Times New Roman"/>
                          <a:cs typeface="Times New Roman"/>
                        </a:rPr>
                        <a:t>speculativ</a:t>
                      </a:r>
                      <a:endParaRPr lang="en-US" sz="1400" dirty="0">
                        <a:solidFill>
                          <a:schemeClr val="tx2"/>
                        </a:solidFill>
                        <a:latin typeface="Arial Narrow" pitchFamily="34" charset="0"/>
                        <a:ea typeface="Calibri"/>
                        <a:cs typeface="Times New Roman"/>
                      </a:endParaRPr>
                    </a:p>
                  </a:txBody>
                  <a:tcPr marL="68580" marR="68580" marT="0" marB="0">
                    <a:lnL>
                      <a:noFill/>
                    </a:lnL>
                    <a:lnR>
                      <a:noFill/>
                    </a:lnR>
                    <a:lnT>
                      <a:noFill/>
                    </a:lnT>
                    <a:lnB>
                      <a:noFill/>
                    </a:lnB>
                  </a:tcPr>
                </a:tc>
                <a:extLst>
                  <a:ext uri="{0D108BD9-81ED-4DB2-BD59-A6C34878D82A}">
                    <a16:rowId xmlns:a16="http://schemas.microsoft.com/office/drawing/2014/main" val="10002"/>
                  </a:ext>
                </a:extLst>
              </a:tr>
              <a:tr h="245382">
                <a:tc>
                  <a:txBody>
                    <a:bodyPr/>
                    <a:lstStyle/>
                    <a:p>
                      <a:pPr marL="0" marR="0">
                        <a:lnSpc>
                          <a:spcPct val="115000"/>
                        </a:lnSpc>
                        <a:spcBef>
                          <a:spcPts val="0"/>
                        </a:spcBef>
                        <a:spcAft>
                          <a:spcPts val="0"/>
                        </a:spcAft>
                      </a:pPr>
                      <a:r>
                        <a:rPr lang="en-US" sz="1400" b="1">
                          <a:solidFill>
                            <a:srgbClr val="FFFFFF"/>
                          </a:solidFill>
                          <a:latin typeface="Arial Narrow" pitchFamily="34" charset="0"/>
                          <a:ea typeface="Times New Roman"/>
                          <a:cs typeface="Times New Roman"/>
                        </a:rPr>
                        <a:t>C</a:t>
                      </a:r>
                      <a:endParaRPr lang="en-US" sz="1400">
                        <a:latin typeface="Arial Narrow" pitchFamily="34" charset="0"/>
                        <a:ea typeface="Calibri"/>
                        <a:cs typeface="Times New Roman"/>
                      </a:endParaRPr>
                    </a:p>
                  </a:txBody>
                  <a:tcPr marL="68580" marR="68580" marT="0" marB="0">
                    <a:lnL>
                      <a:noFill/>
                    </a:lnL>
                    <a:lnR>
                      <a:noFill/>
                    </a:lnR>
                    <a:lnT>
                      <a:noFill/>
                    </a:lnT>
                    <a:lnB>
                      <a:noFill/>
                    </a:lnB>
                    <a:solidFill>
                      <a:srgbClr val="4F81BD"/>
                    </a:solidFill>
                  </a:tcPr>
                </a:tc>
                <a:tc>
                  <a:txBody>
                    <a:bodyPr/>
                    <a:lstStyle/>
                    <a:p>
                      <a:pPr marL="0" marR="0">
                        <a:lnSpc>
                          <a:spcPct val="115000"/>
                        </a:lnSpc>
                        <a:spcBef>
                          <a:spcPts val="0"/>
                        </a:spcBef>
                        <a:spcAft>
                          <a:spcPts val="0"/>
                        </a:spcAft>
                      </a:pPr>
                      <a:r>
                        <a:rPr lang="en-US" sz="1400" dirty="0" err="1">
                          <a:solidFill>
                            <a:schemeClr val="tx2"/>
                          </a:solidFill>
                          <a:latin typeface="Arial Narrow" pitchFamily="34" charset="0"/>
                          <a:ea typeface="Times New Roman"/>
                          <a:cs typeface="Times New Roman"/>
                        </a:rPr>
                        <a:t>risc</a:t>
                      </a:r>
                      <a:r>
                        <a:rPr lang="en-US" sz="1400" dirty="0">
                          <a:solidFill>
                            <a:schemeClr val="tx2"/>
                          </a:solidFill>
                          <a:latin typeface="Arial Narrow" pitchFamily="34" charset="0"/>
                          <a:ea typeface="Times New Roman"/>
                          <a:cs typeface="Times New Roman"/>
                        </a:rPr>
                        <a:t> cu </a:t>
                      </a:r>
                      <a:r>
                        <a:rPr lang="en-US" sz="1400" dirty="0" err="1">
                          <a:solidFill>
                            <a:schemeClr val="tx2"/>
                          </a:solidFill>
                          <a:latin typeface="Arial Narrow" pitchFamily="34" charset="0"/>
                          <a:ea typeface="Times New Roman"/>
                          <a:cs typeface="Times New Roman"/>
                        </a:rPr>
                        <a:t>mult</a:t>
                      </a:r>
                      <a:r>
                        <a:rPr lang="en-US" sz="1400" dirty="0">
                          <a:solidFill>
                            <a:schemeClr val="tx2"/>
                          </a:solidFill>
                          <a:latin typeface="Arial Narrow" pitchFamily="34" charset="0"/>
                          <a:ea typeface="Times New Roman"/>
                          <a:cs typeface="Times New Roman"/>
                        </a:rPr>
                        <a:t> </a:t>
                      </a:r>
                      <a:r>
                        <a:rPr lang="en-US" sz="1400" dirty="0" err="1">
                          <a:solidFill>
                            <a:schemeClr val="tx2"/>
                          </a:solidFill>
                          <a:latin typeface="Arial Narrow" pitchFamily="34" charset="0"/>
                          <a:ea typeface="Times New Roman"/>
                          <a:cs typeface="Times New Roman"/>
                        </a:rPr>
                        <a:t>mai</a:t>
                      </a:r>
                      <a:r>
                        <a:rPr lang="en-US" sz="1400" dirty="0">
                          <a:solidFill>
                            <a:schemeClr val="tx2"/>
                          </a:solidFill>
                          <a:latin typeface="Arial Narrow" pitchFamily="34" charset="0"/>
                          <a:ea typeface="Times New Roman"/>
                          <a:cs typeface="Times New Roman"/>
                        </a:rPr>
                        <a:t> mare </a:t>
                      </a:r>
                      <a:r>
                        <a:rPr lang="en-US" sz="1400" dirty="0" err="1">
                          <a:solidFill>
                            <a:schemeClr val="tx2"/>
                          </a:solidFill>
                          <a:latin typeface="Arial Narrow" pitchFamily="34" charset="0"/>
                          <a:ea typeface="Times New Roman"/>
                          <a:cs typeface="Times New Roman"/>
                        </a:rPr>
                        <a:t>decat</a:t>
                      </a:r>
                      <a:r>
                        <a:rPr lang="en-US" sz="1400" dirty="0">
                          <a:solidFill>
                            <a:schemeClr val="tx2"/>
                          </a:solidFill>
                          <a:latin typeface="Arial Narrow" pitchFamily="34" charset="0"/>
                          <a:ea typeface="Times New Roman"/>
                          <a:cs typeface="Times New Roman"/>
                        </a:rPr>
                        <a:t> </a:t>
                      </a:r>
                      <a:r>
                        <a:rPr lang="en-US" sz="1400" dirty="0" err="1">
                          <a:solidFill>
                            <a:schemeClr val="tx2"/>
                          </a:solidFill>
                          <a:latin typeface="Arial Narrow" pitchFamily="34" charset="0"/>
                          <a:ea typeface="Times New Roman"/>
                          <a:cs typeface="Times New Roman"/>
                        </a:rPr>
                        <a:t>cele</a:t>
                      </a:r>
                      <a:r>
                        <a:rPr lang="en-US" sz="1400" dirty="0">
                          <a:solidFill>
                            <a:schemeClr val="tx2"/>
                          </a:solidFill>
                          <a:latin typeface="Arial Narrow" pitchFamily="34" charset="0"/>
                          <a:ea typeface="Times New Roman"/>
                          <a:cs typeface="Times New Roman"/>
                        </a:rPr>
                        <a:t> </a:t>
                      </a:r>
                      <a:r>
                        <a:rPr lang="en-US" sz="1400" dirty="0" err="1">
                          <a:solidFill>
                            <a:schemeClr val="tx2"/>
                          </a:solidFill>
                          <a:latin typeface="Arial Narrow" pitchFamily="34" charset="0"/>
                          <a:ea typeface="Times New Roman"/>
                          <a:cs typeface="Times New Roman"/>
                        </a:rPr>
                        <a:t>anterioare</a:t>
                      </a:r>
                      <a:endParaRPr lang="en-US" sz="1400" dirty="0">
                        <a:solidFill>
                          <a:schemeClr val="tx2"/>
                        </a:solidFill>
                        <a:latin typeface="Arial Narrow" pitchFamily="34" charset="0"/>
                        <a:ea typeface="Calibri"/>
                        <a:cs typeface="Times New Roman"/>
                      </a:endParaRPr>
                    </a:p>
                  </a:txBody>
                  <a:tcPr marL="68580" marR="68580" marT="0" marB="0">
                    <a:lnL>
                      <a:noFill/>
                    </a:lnL>
                    <a:lnR>
                      <a:noFill/>
                    </a:lnR>
                    <a:lnT>
                      <a:noFill/>
                    </a:lnT>
                    <a:lnB>
                      <a:noFill/>
                    </a:lnB>
                    <a:solidFill>
                      <a:srgbClr val="D8D8D8"/>
                    </a:solidFill>
                  </a:tcPr>
                </a:tc>
                <a:extLst>
                  <a:ext uri="{0D108BD9-81ED-4DB2-BD59-A6C34878D82A}">
                    <a16:rowId xmlns:a16="http://schemas.microsoft.com/office/drawing/2014/main" val="10003"/>
                  </a:ext>
                </a:extLst>
              </a:tr>
              <a:tr h="245382">
                <a:tc>
                  <a:txBody>
                    <a:bodyPr/>
                    <a:lstStyle/>
                    <a:p>
                      <a:pPr marL="0" marR="0">
                        <a:lnSpc>
                          <a:spcPct val="115000"/>
                        </a:lnSpc>
                        <a:spcBef>
                          <a:spcPts val="0"/>
                        </a:spcBef>
                        <a:spcAft>
                          <a:spcPts val="0"/>
                        </a:spcAft>
                      </a:pPr>
                      <a:r>
                        <a:rPr lang="en-US" sz="1400" b="1">
                          <a:solidFill>
                            <a:srgbClr val="FFFFFF"/>
                          </a:solidFill>
                          <a:latin typeface="Arial Narrow" pitchFamily="34" charset="0"/>
                          <a:ea typeface="Times New Roman"/>
                          <a:cs typeface="Times New Roman"/>
                        </a:rPr>
                        <a:t>DDD</a:t>
                      </a:r>
                      <a:endParaRPr lang="en-US" sz="1400">
                        <a:latin typeface="Arial Narrow" pitchFamily="34" charset="0"/>
                        <a:ea typeface="Calibri"/>
                        <a:cs typeface="Times New Roman"/>
                      </a:endParaRPr>
                    </a:p>
                  </a:txBody>
                  <a:tcPr marL="68580" marR="68580" marT="0" marB="0">
                    <a:lnL>
                      <a:noFill/>
                    </a:lnL>
                    <a:lnR>
                      <a:noFill/>
                    </a:lnR>
                    <a:lnT>
                      <a:noFill/>
                    </a:lnT>
                    <a:lnB>
                      <a:noFill/>
                    </a:lnB>
                    <a:solidFill>
                      <a:srgbClr val="4F81BD"/>
                    </a:solidFill>
                  </a:tcPr>
                </a:tc>
                <a:tc>
                  <a:txBody>
                    <a:bodyPr/>
                    <a:lstStyle/>
                    <a:p>
                      <a:pPr marL="0" marR="0">
                        <a:lnSpc>
                          <a:spcPct val="115000"/>
                        </a:lnSpc>
                        <a:spcBef>
                          <a:spcPts val="0"/>
                        </a:spcBef>
                        <a:spcAft>
                          <a:spcPts val="0"/>
                        </a:spcAft>
                      </a:pPr>
                      <a:r>
                        <a:rPr lang="en-US" sz="1400" dirty="0" err="1">
                          <a:solidFill>
                            <a:schemeClr val="tx2"/>
                          </a:solidFill>
                          <a:latin typeface="Arial Narrow" pitchFamily="34" charset="0"/>
                          <a:ea typeface="Times New Roman"/>
                          <a:cs typeface="Times New Roman"/>
                        </a:rPr>
                        <a:t>pierderi</a:t>
                      </a:r>
                      <a:endParaRPr lang="en-US" sz="1400" dirty="0">
                        <a:solidFill>
                          <a:schemeClr val="tx2"/>
                        </a:solidFill>
                        <a:latin typeface="Arial Narrow" pitchFamily="34" charset="0"/>
                        <a:ea typeface="Calibri"/>
                        <a:cs typeface="Times New Roman"/>
                      </a:endParaRPr>
                    </a:p>
                  </a:txBody>
                  <a:tcPr marL="68580" marR="68580" marT="0" marB="0">
                    <a:lnL>
                      <a:noFill/>
                    </a:lnL>
                    <a:lnR>
                      <a:noFill/>
                    </a:lnR>
                    <a:lnT>
                      <a:noFill/>
                    </a:lnT>
                    <a:lnB>
                      <a:noFill/>
                    </a:lnB>
                  </a:tcPr>
                </a:tc>
                <a:extLst>
                  <a:ext uri="{0D108BD9-81ED-4DB2-BD59-A6C34878D82A}">
                    <a16:rowId xmlns:a16="http://schemas.microsoft.com/office/drawing/2014/main" val="10004"/>
                  </a:ext>
                </a:extLst>
              </a:tr>
              <a:tr h="245382">
                <a:tc>
                  <a:txBody>
                    <a:bodyPr/>
                    <a:lstStyle/>
                    <a:p>
                      <a:pPr marL="0" marR="0">
                        <a:lnSpc>
                          <a:spcPct val="115000"/>
                        </a:lnSpc>
                        <a:spcBef>
                          <a:spcPts val="0"/>
                        </a:spcBef>
                        <a:spcAft>
                          <a:spcPts val="0"/>
                        </a:spcAft>
                      </a:pPr>
                      <a:r>
                        <a:rPr lang="en-US" sz="1400" b="1" dirty="0">
                          <a:solidFill>
                            <a:srgbClr val="FFFFFF"/>
                          </a:solidFill>
                          <a:latin typeface="Arial Narrow" pitchFamily="34" charset="0"/>
                          <a:ea typeface="Times New Roman"/>
                          <a:cs typeface="Times New Roman"/>
                        </a:rPr>
                        <a:t>DD</a:t>
                      </a:r>
                      <a:endParaRPr lang="en-US" sz="1400" dirty="0">
                        <a:latin typeface="Arial Narrow" pitchFamily="34" charset="0"/>
                        <a:ea typeface="Calibri"/>
                        <a:cs typeface="Times New Roman"/>
                      </a:endParaRPr>
                    </a:p>
                  </a:txBody>
                  <a:tcPr marL="68580" marR="68580" marT="0" marB="0">
                    <a:lnL>
                      <a:noFill/>
                    </a:lnL>
                    <a:lnR>
                      <a:noFill/>
                    </a:lnR>
                    <a:lnT>
                      <a:noFill/>
                    </a:lnT>
                    <a:lnB>
                      <a:noFill/>
                    </a:lnB>
                    <a:solidFill>
                      <a:srgbClr val="4F81BD"/>
                    </a:solidFill>
                  </a:tcPr>
                </a:tc>
                <a:tc>
                  <a:txBody>
                    <a:bodyPr/>
                    <a:lstStyle/>
                    <a:p>
                      <a:pPr marL="0" marR="0">
                        <a:lnSpc>
                          <a:spcPct val="115000"/>
                        </a:lnSpc>
                        <a:spcBef>
                          <a:spcPts val="0"/>
                        </a:spcBef>
                        <a:spcAft>
                          <a:spcPts val="0"/>
                        </a:spcAft>
                      </a:pPr>
                      <a:r>
                        <a:rPr lang="en-US" sz="1400" dirty="0" err="1">
                          <a:solidFill>
                            <a:schemeClr val="tx2"/>
                          </a:solidFill>
                          <a:latin typeface="Arial Narrow" pitchFamily="34" charset="0"/>
                          <a:ea typeface="Times New Roman"/>
                          <a:cs typeface="Times New Roman"/>
                        </a:rPr>
                        <a:t>pierderi</a:t>
                      </a:r>
                      <a:endParaRPr lang="en-US" sz="1400" dirty="0">
                        <a:solidFill>
                          <a:schemeClr val="tx2"/>
                        </a:solidFill>
                        <a:latin typeface="Arial Narrow" pitchFamily="34" charset="0"/>
                        <a:ea typeface="Calibri"/>
                        <a:cs typeface="Times New Roman"/>
                      </a:endParaRPr>
                    </a:p>
                  </a:txBody>
                  <a:tcPr marL="68580" marR="68580" marT="0" marB="0">
                    <a:lnL>
                      <a:noFill/>
                    </a:lnL>
                    <a:lnR>
                      <a:noFill/>
                    </a:lnR>
                    <a:lnT>
                      <a:noFill/>
                    </a:lnT>
                    <a:lnB>
                      <a:noFill/>
                    </a:lnB>
                    <a:solidFill>
                      <a:srgbClr val="D8D8D8"/>
                    </a:solidFill>
                  </a:tcPr>
                </a:tc>
                <a:extLst>
                  <a:ext uri="{0D108BD9-81ED-4DB2-BD59-A6C34878D82A}">
                    <a16:rowId xmlns:a16="http://schemas.microsoft.com/office/drawing/2014/main" val="10005"/>
                  </a:ext>
                </a:extLst>
              </a:tr>
              <a:tr h="245382">
                <a:tc>
                  <a:txBody>
                    <a:bodyPr/>
                    <a:lstStyle/>
                    <a:p>
                      <a:pPr marL="0" marR="0">
                        <a:lnSpc>
                          <a:spcPct val="115000"/>
                        </a:lnSpc>
                        <a:spcBef>
                          <a:spcPts val="0"/>
                        </a:spcBef>
                        <a:spcAft>
                          <a:spcPts val="0"/>
                        </a:spcAft>
                      </a:pPr>
                      <a:r>
                        <a:rPr lang="en-US" sz="1400" b="1">
                          <a:solidFill>
                            <a:srgbClr val="FFFFFF"/>
                          </a:solidFill>
                          <a:latin typeface="Arial Narrow" pitchFamily="34" charset="0"/>
                          <a:ea typeface="Times New Roman"/>
                          <a:cs typeface="Times New Roman"/>
                        </a:rPr>
                        <a:t>D</a:t>
                      </a:r>
                      <a:endParaRPr lang="en-US" sz="1400">
                        <a:latin typeface="Arial Narrow" pitchFamily="34" charset="0"/>
                        <a:ea typeface="Calibri"/>
                        <a:cs typeface="Times New Roman"/>
                      </a:endParaRPr>
                    </a:p>
                  </a:txBody>
                  <a:tcPr marL="68580" marR="68580" marT="0" marB="0">
                    <a:lnL>
                      <a:noFill/>
                    </a:lnL>
                    <a:lnR>
                      <a:noFill/>
                    </a:lnR>
                    <a:lnT>
                      <a:noFill/>
                    </a:lnT>
                    <a:lnB w="28575" cap="flat" cmpd="sng" algn="ctr">
                      <a:solidFill>
                        <a:srgbClr val="000000"/>
                      </a:solidFill>
                      <a:prstDash val="solid"/>
                      <a:round/>
                      <a:headEnd type="none" w="med" len="med"/>
                      <a:tailEnd type="none" w="med" len="med"/>
                    </a:lnB>
                    <a:solidFill>
                      <a:srgbClr val="4F81BD"/>
                    </a:solidFill>
                  </a:tcPr>
                </a:tc>
                <a:tc>
                  <a:txBody>
                    <a:bodyPr/>
                    <a:lstStyle/>
                    <a:p>
                      <a:pPr marL="0" marR="0">
                        <a:lnSpc>
                          <a:spcPct val="115000"/>
                        </a:lnSpc>
                        <a:spcBef>
                          <a:spcPts val="0"/>
                        </a:spcBef>
                        <a:spcAft>
                          <a:spcPts val="0"/>
                        </a:spcAft>
                      </a:pPr>
                      <a:r>
                        <a:rPr lang="en-US" sz="1400" dirty="0" err="1">
                          <a:solidFill>
                            <a:schemeClr val="tx2"/>
                          </a:solidFill>
                          <a:latin typeface="Arial Narrow" pitchFamily="34" charset="0"/>
                          <a:ea typeface="Times New Roman"/>
                          <a:cs typeface="Times New Roman"/>
                        </a:rPr>
                        <a:t>pierderi</a:t>
                      </a:r>
                      <a:endParaRPr lang="en-US" sz="1400" dirty="0">
                        <a:solidFill>
                          <a:schemeClr val="tx2"/>
                        </a:solidFill>
                        <a:latin typeface="Arial Narrow" pitchFamily="34" charset="0"/>
                        <a:ea typeface="Calibri"/>
                        <a:cs typeface="Times New Roman"/>
                      </a:endParaRPr>
                    </a:p>
                  </a:txBody>
                  <a:tcPr marL="68580" marR="68580" marT="0" marB="0">
                    <a:lnL>
                      <a:noFill/>
                    </a:lnL>
                    <a:lnR>
                      <a:noFill/>
                    </a:lnR>
                    <a:lnT>
                      <a:noFill/>
                    </a:lnT>
                    <a:lnB w="2857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9021910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6778"/>
            <a:ext cx="7596336" cy="1069514"/>
          </a:xfrm>
          <a:solidFill>
            <a:srgbClr val="002060"/>
          </a:solidFill>
        </p:spPr>
        <p:txBody>
          <a:bodyPr/>
          <a:lstStyle/>
          <a:p>
            <a:r>
              <a:rPr lang="ro-RO" altLang="ko-KR" sz="3200" dirty="0">
                <a:solidFill>
                  <a:schemeClr val="bg1"/>
                </a:solidFill>
              </a:rPr>
              <a:t>Activitatea financiar-contabilă în cifre</a:t>
            </a:r>
            <a:endParaRPr lang="ro-RO" sz="3200" dirty="0"/>
          </a:p>
        </p:txBody>
      </p:sp>
      <p:sp>
        <p:nvSpPr>
          <p:cNvPr id="4" name="Content Placeholder 3"/>
          <p:cNvSpPr>
            <a:spLocks noGrp="1"/>
          </p:cNvSpPr>
          <p:nvPr>
            <p:ph idx="10"/>
          </p:nvPr>
        </p:nvSpPr>
        <p:spPr>
          <a:xfrm>
            <a:off x="467544" y="1340768"/>
            <a:ext cx="8229600" cy="4536504"/>
          </a:xfrm>
        </p:spPr>
        <p:txBody>
          <a:bodyPr/>
          <a:lstStyle/>
          <a:p>
            <a:pPr marL="285750" indent="-285750">
              <a:buFont typeface="Arial" panose="020B0604020202020204" pitchFamily="34" charset="0"/>
              <a:buChar char="•"/>
            </a:pPr>
            <a:endParaRPr lang="ro-RO" sz="2000" dirty="0"/>
          </a:p>
          <a:p>
            <a:pPr marL="285750" indent="-285750">
              <a:buFont typeface="Arial" panose="020B0604020202020204" pitchFamily="34" charset="0"/>
              <a:buChar char="•"/>
            </a:pPr>
            <a:r>
              <a:rPr lang="ro-RO" sz="2000" dirty="0"/>
              <a:t>Note contabile </a:t>
            </a:r>
            <a:r>
              <a:rPr lang="en-US" sz="2000" dirty="0"/>
              <a:t>75.743</a:t>
            </a:r>
            <a:r>
              <a:rPr lang="ro-RO" sz="2000" dirty="0"/>
              <a:t> înregistrări (aprox 300 înregistrări/zi)</a:t>
            </a:r>
          </a:p>
          <a:p>
            <a:pPr marL="285750" indent="-285750">
              <a:buFont typeface="Arial" panose="020B0604020202020204" pitchFamily="34" charset="0"/>
              <a:buChar char="•"/>
            </a:pPr>
            <a:r>
              <a:rPr lang="ro-RO" sz="2000" dirty="0"/>
              <a:t>Poziții inventar active fixe: 5</a:t>
            </a:r>
            <a:r>
              <a:rPr lang="en-US" sz="2000" dirty="0"/>
              <a:t>7</a:t>
            </a:r>
            <a:r>
              <a:rPr lang="ro-RO" sz="2000" dirty="0"/>
              <a:t>.</a:t>
            </a:r>
            <a:r>
              <a:rPr lang="en-US" sz="2000" dirty="0"/>
              <a:t>007</a:t>
            </a:r>
            <a:endParaRPr lang="ro-RO" sz="2000" dirty="0"/>
          </a:p>
          <a:p>
            <a:pPr marL="285750" indent="-285750">
              <a:buFont typeface="Arial" panose="020B0604020202020204" pitchFamily="34" charset="0"/>
              <a:buChar char="•"/>
            </a:pPr>
            <a:r>
              <a:rPr lang="ro-RO" sz="2000" dirty="0"/>
              <a:t>Numar ordonantari de plată: </a:t>
            </a:r>
            <a:r>
              <a:rPr lang="en-US" sz="2000" dirty="0"/>
              <a:t>9.045</a:t>
            </a:r>
            <a:endParaRPr lang="ro-RO" sz="2000" dirty="0"/>
          </a:p>
          <a:p>
            <a:pPr marL="285750" indent="-285750">
              <a:buFont typeface="Arial" panose="020B0604020202020204" pitchFamily="34" charset="0"/>
              <a:buChar char="•"/>
            </a:pPr>
            <a:r>
              <a:rPr lang="en-US" sz="2000" dirty="0"/>
              <a:t>8.593</a:t>
            </a:r>
            <a:r>
              <a:rPr lang="ro-RO" sz="2000" dirty="0"/>
              <a:t> ordine de plata pentru decontarea cheltuielilor (34 op / zi)</a:t>
            </a:r>
          </a:p>
          <a:p>
            <a:pPr marL="285750" indent="-285750">
              <a:buFont typeface="Arial" panose="020B0604020202020204" pitchFamily="34" charset="0"/>
              <a:buChar char="•"/>
            </a:pPr>
            <a:r>
              <a:rPr lang="en-US" sz="2000" dirty="0"/>
              <a:t>4.174</a:t>
            </a:r>
            <a:r>
              <a:rPr lang="ro-RO" sz="2000" dirty="0"/>
              <a:t> ordine de plata pentru restituiri taxe și impozite, compensari intre impozite (16 op/zi)</a:t>
            </a:r>
          </a:p>
          <a:p>
            <a:pPr marL="285750" indent="-285750">
              <a:buFont typeface="Arial" panose="020B0604020202020204" pitchFamily="34" charset="0"/>
              <a:buChar char="•"/>
            </a:pPr>
            <a:r>
              <a:rPr lang="en-US" sz="2000" dirty="0"/>
              <a:t>15</a:t>
            </a:r>
            <a:r>
              <a:rPr lang="ro-RO" sz="2000" dirty="0"/>
              <a:t> rectificari bugetare in 202</a:t>
            </a:r>
            <a:r>
              <a:rPr lang="en-US" sz="2000" dirty="0"/>
              <a:t>1</a:t>
            </a:r>
            <a:r>
              <a:rPr lang="ro-RO" sz="2000" dirty="0"/>
              <a:t> față de </a:t>
            </a:r>
            <a:r>
              <a:rPr lang="en-US" sz="2000" dirty="0"/>
              <a:t>22</a:t>
            </a:r>
            <a:r>
              <a:rPr lang="ro-RO" sz="2000" dirty="0"/>
              <a:t> rectificari in 20</a:t>
            </a:r>
            <a:r>
              <a:rPr lang="en-US" sz="2000" dirty="0"/>
              <a:t>20</a:t>
            </a:r>
            <a:endParaRPr lang="ro-RO" sz="2000" dirty="0"/>
          </a:p>
          <a:p>
            <a:pPr marL="285750" indent="-285750">
              <a:buFont typeface="Arial" panose="020B0604020202020204" pitchFamily="34" charset="0"/>
              <a:buChar char="•"/>
            </a:pPr>
            <a:r>
              <a:rPr lang="en-US" sz="2000" dirty="0"/>
              <a:t>680</a:t>
            </a:r>
            <a:r>
              <a:rPr lang="ro-RO" sz="2000" dirty="0"/>
              <a:t> contracte/achiziții de furnizare bunuri, lucrari </a:t>
            </a:r>
          </a:p>
          <a:p>
            <a:endParaRPr lang="ro-RO" sz="2000" dirty="0">
              <a:solidFill>
                <a:srgbClr val="FF0000"/>
              </a:solidFill>
            </a:endParaRPr>
          </a:p>
        </p:txBody>
      </p:sp>
    </p:spTree>
    <p:extLst>
      <p:ext uri="{BB962C8B-B14F-4D97-AF65-F5344CB8AC3E}">
        <p14:creationId xmlns:p14="http://schemas.microsoft.com/office/powerpoint/2010/main" val="14106979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itle 3"/>
          <p:cNvSpPr>
            <a:spLocks noGrp="1"/>
          </p:cNvSpPr>
          <p:nvPr>
            <p:ph type="title"/>
          </p:nvPr>
        </p:nvSpPr>
        <p:spPr bwMode="auto">
          <a:xfrm>
            <a:off x="0" y="17463"/>
            <a:ext cx="7164288" cy="1068387"/>
          </a:xfrm>
          <a:solidFill>
            <a:srgbClr val="002060"/>
          </a:solidFill>
          <a:ln>
            <a:miter lim="800000"/>
            <a:headEnd/>
            <a:tailEnd/>
          </a:ln>
        </p:spPr>
        <p:txBody>
          <a:bodyPr vert="horz" wrap="square" lIns="91440" tIns="45720" rIns="91440" bIns="45720" numCol="1" anchorCtr="0" compatLnSpc="1">
            <a:prstTxWarp prst="textNoShape">
              <a:avLst/>
            </a:prstTxWarp>
          </a:bodyPr>
          <a:lstStyle/>
          <a:p>
            <a:r>
              <a:rPr lang="ro-RO" altLang="ro-RO" sz="3600" dirty="0">
                <a:solidFill>
                  <a:schemeClr val="bg1"/>
                </a:solidFill>
                <a:latin typeface="Arial" charset="0"/>
                <a:ea typeface="맑은 고딕" pitchFamily="34" charset="-127"/>
                <a:cs typeface="Arial" charset="0"/>
              </a:rPr>
              <a:t>Administrarea creanțelor fiscale</a:t>
            </a:r>
            <a:endParaRPr lang="ko-KR" altLang="en-US" sz="3600" dirty="0">
              <a:solidFill>
                <a:schemeClr val="bg1"/>
              </a:solidFill>
              <a:latin typeface="Arial" charset="0"/>
              <a:cs typeface="Arial" charset="0"/>
            </a:endParaRPr>
          </a:p>
        </p:txBody>
      </p:sp>
      <p:graphicFrame>
        <p:nvGraphicFramePr>
          <p:cNvPr id="4" name="Chart 3"/>
          <p:cNvGraphicFramePr>
            <a:graphicFrameLocks/>
          </p:cNvGraphicFramePr>
          <p:nvPr>
            <p:extLst>
              <p:ext uri="{D42A27DB-BD31-4B8C-83A1-F6EECF244321}">
                <p14:modId xmlns:p14="http://schemas.microsoft.com/office/powerpoint/2010/main" val="3005235030"/>
              </p:ext>
            </p:extLst>
          </p:nvPr>
        </p:nvGraphicFramePr>
        <p:xfrm>
          <a:off x="827584" y="1052736"/>
          <a:ext cx="7560840" cy="468052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8090078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Title 3"/>
          <p:cNvSpPr>
            <a:spLocks noGrp="1"/>
          </p:cNvSpPr>
          <p:nvPr>
            <p:ph type="title"/>
          </p:nvPr>
        </p:nvSpPr>
        <p:spPr bwMode="auto">
          <a:xfrm>
            <a:off x="0" y="17463"/>
            <a:ext cx="6444208" cy="1068387"/>
          </a:xfrm>
          <a:solidFill>
            <a:srgbClr val="002060"/>
          </a:solidFill>
          <a:ln>
            <a:miter lim="800000"/>
            <a:headEnd/>
            <a:tailEnd/>
          </a:ln>
        </p:spPr>
        <p:txBody>
          <a:bodyPr vert="horz" wrap="square" lIns="91440" tIns="45720" rIns="91440" bIns="45720" numCol="1" anchorCtr="0" compatLnSpc="1">
            <a:prstTxWarp prst="textNoShape">
              <a:avLst/>
            </a:prstTxWarp>
          </a:bodyPr>
          <a:lstStyle/>
          <a:p>
            <a:r>
              <a:rPr lang="ro-RO" altLang="ro-RO" sz="3600" dirty="0">
                <a:solidFill>
                  <a:schemeClr val="bg1"/>
                </a:solidFill>
                <a:latin typeface="Arial" charset="0"/>
                <a:ea typeface="맑은 고딕" pitchFamily="34" charset="-127"/>
                <a:cs typeface="Arial" charset="0"/>
              </a:rPr>
              <a:t>Încasările din creanţe fiscale</a:t>
            </a:r>
            <a:endParaRPr lang="ko-KR" altLang="en-US" sz="3600" dirty="0">
              <a:solidFill>
                <a:schemeClr val="bg1"/>
              </a:solidFill>
              <a:latin typeface="Arial" charset="0"/>
              <a:cs typeface="Arial" charset="0"/>
            </a:endParaRPr>
          </a:p>
        </p:txBody>
      </p:sp>
      <p:sp>
        <p:nvSpPr>
          <p:cNvPr id="2" name="Rectangle 2"/>
          <p:cNvSpPr>
            <a:spLocks noChangeArrowheads="1"/>
          </p:cNvSpPr>
          <p:nvPr/>
        </p:nvSpPr>
        <p:spPr bwMode="auto">
          <a:xfrm>
            <a:off x="2159416" y="0"/>
            <a:ext cx="11209894"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o-RO"/>
          </a:p>
        </p:txBody>
      </p:sp>
      <p:sp>
        <p:nvSpPr>
          <p:cNvPr id="4" name="Rectangle 3"/>
          <p:cNvSpPr>
            <a:spLocks noChangeArrowheads="1"/>
          </p:cNvSpPr>
          <p:nvPr/>
        </p:nvSpPr>
        <p:spPr bwMode="auto">
          <a:xfrm>
            <a:off x="2159416" y="2667000"/>
            <a:ext cx="11209894"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o-RO"/>
          </a:p>
        </p:txBody>
      </p:sp>
      <p:sp>
        <p:nvSpPr>
          <p:cNvPr id="5" name="Rectangle 5"/>
          <p:cNvSpPr>
            <a:spLocks noChangeArrowheads="1"/>
          </p:cNvSpPr>
          <p:nvPr/>
        </p:nvSpPr>
        <p:spPr bwMode="auto">
          <a:xfrm>
            <a:off x="975436" y="3933824"/>
            <a:ext cx="1322297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o-RO"/>
          </a:p>
        </p:txBody>
      </p:sp>
      <p:graphicFrame>
        <p:nvGraphicFramePr>
          <p:cNvPr id="9" name="Chart 8"/>
          <p:cNvGraphicFramePr>
            <a:graphicFrameLocks/>
          </p:cNvGraphicFramePr>
          <p:nvPr>
            <p:extLst>
              <p:ext uri="{D42A27DB-BD31-4B8C-83A1-F6EECF244321}">
                <p14:modId xmlns:p14="http://schemas.microsoft.com/office/powerpoint/2010/main" val="3999402416"/>
              </p:ext>
            </p:extLst>
          </p:nvPr>
        </p:nvGraphicFramePr>
        <p:xfrm>
          <a:off x="683568" y="1082824"/>
          <a:ext cx="7819496" cy="316835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Chart 9"/>
          <p:cNvGraphicFramePr>
            <a:graphicFrameLocks/>
          </p:cNvGraphicFramePr>
          <p:nvPr>
            <p:extLst>
              <p:ext uri="{D42A27DB-BD31-4B8C-83A1-F6EECF244321}">
                <p14:modId xmlns:p14="http://schemas.microsoft.com/office/powerpoint/2010/main" val="2923833020"/>
              </p:ext>
            </p:extLst>
          </p:nvPr>
        </p:nvGraphicFramePr>
        <p:xfrm>
          <a:off x="-32823" y="4293096"/>
          <a:ext cx="3691218" cy="256490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Chart 13"/>
          <p:cNvGraphicFramePr>
            <a:graphicFrameLocks/>
          </p:cNvGraphicFramePr>
          <p:nvPr>
            <p:extLst>
              <p:ext uri="{D42A27DB-BD31-4B8C-83A1-F6EECF244321}">
                <p14:modId xmlns:p14="http://schemas.microsoft.com/office/powerpoint/2010/main" val="2519273798"/>
              </p:ext>
            </p:extLst>
          </p:nvPr>
        </p:nvGraphicFramePr>
        <p:xfrm>
          <a:off x="3347864" y="4221088"/>
          <a:ext cx="5764512" cy="2636912"/>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7497214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itle 3"/>
          <p:cNvSpPr>
            <a:spLocks noGrp="1"/>
          </p:cNvSpPr>
          <p:nvPr>
            <p:ph type="title"/>
          </p:nvPr>
        </p:nvSpPr>
        <p:spPr bwMode="auto">
          <a:xfrm>
            <a:off x="0" y="17463"/>
            <a:ext cx="4716016" cy="1068387"/>
          </a:xfrm>
          <a:solidFill>
            <a:srgbClr val="002060"/>
          </a:solidFill>
          <a:ln>
            <a:miter lim="800000"/>
            <a:headEnd/>
            <a:tailEnd/>
          </a:ln>
        </p:spPr>
        <p:txBody>
          <a:bodyPr vert="horz" wrap="square" lIns="91440" tIns="45720" rIns="91440" bIns="45720" numCol="1" anchorCtr="0" compatLnSpc="1">
            <a:prstTxWarp prst="textNoShape">
              <a:avLst/>
            </a:prstTxWarp>
          </a:bodyPr>
          <a:lstStyle/>
          <a:p>
            <a:r>
              <a:rPr lang="ro-RO" altLang="ro-RO" sz="3600" dirty="0">
                <a:solidFill>
                  <a:schemeClr val="bg1"/>
                </a:solidFill>
              </a:rPr>
              <a:t>Instrumente de plată</a:t>
            </a:r>
            <a:endParaRPr lang="ko-KR" altLang="en-US" sz="3600" dirty="0">
              <a:solidFill>
                <a:schemeClr val="bg1"/>
              </a:solidFill>
            </a:endParaRPr>
          </a:p>
        </p:txBody>
      </p:sp>
      <p:sp>
        <p:nvSpPr>
          <p:cNvPr id="7" name="Rectangle 6"/>
          <p:cNvSpPr/>
          <p:nvPr/>
        </p:nvSpPr>
        <p:spPr>
          <a:xfrm>
            <a:off x="251520" y="4759984"/>
            <a:ext cx="8712968" cy="1477328"/>
          </a:xfrm>
          <a:prstGeom prst="rect">
            <a:avLst/>
          </a:prstGeom>
        </p:spPr>
        <p:txBody>
          <a:bodyPr>
            <a:spAutoFit/>
          </a:bodyPr>
          <a:lstStyle/>
          <a:p>
            <a:pPr marL="342900" lvl="8" indent="-342900" latinLnBrk="1">
              <a:lnSpc>
                <a:spcPct val="150000"/>
              </a:lnSpc>
              <a:spcBef>
                <a:spcPct val="0"/>
              </a:spcBef>
              <a:buFont typeface="Arial" panose="020B0604020202020204" pitchFamily="34" charset="0"/>
              <a:buChar char="•"/>
              <a:defRPr/>
            </a:pPr>
            <a:r>
              <a:rPr lang="ro-RO" altLang="ro-RO" sz="2000" dirty="0">
                <a:solidFill>
                  <a:schemeClr val="tx1">
                    <a:lumMod val="75000"/>
                    <a:lumOff val="25000"/>
                  </a:schemeClr>
                </a:solidFill>
                <a:latin typeface="Arial" pitchFamily="34" charset="0"/>
                <a:ea typeface="+mn-ea"/>
                <a:cs typeface="Arial" pitchFamily="34" charset="0"/>
              </a:rPr>
              <a:t>Nu au fost cuprinse plățile efectuate prin ordine de plată</a:t>
            </a:r>
          </a:p>
          <a:p>
            <a:pPr marL="342900" lvl="8" indent="-342900" latinLnBrk="1">
              <a:lnSpc>
                <a:spcPct val="150000"/>
              </a:lnSpc>
              <a:spcBef>
                <a:spcPct val="0"/>
              </a:spcBef>
              <a:buFont typeface="Arial" panose="020B0604020202020204" pitchFamily="34" charset="0"/>
              <a:buChar char="•"/>
              <a:defRPr/>
            </a:pPr>
            <a:r>
              <a:rPr lang="ro-RO" altLang="ro-RO" sz="2000" dirty="0">
                <a:solidFill>
                  <a:schemeClr val="tx1">
                    <a:lumMod val="75000"/>
                    <a:lumOff val="25000"/>
                  </a:schemeClr>
                </a:solidFill>
                <a:latin typeface="Arial" pitchFamily="34" charset="0"/>
                <a:ea typeface="+mn-ea"/>
                <a:cs typeface="Arial" pitchFamily="34" charset="0"/>
              </a:rPr>
              <a:t>Municipalitatea suportă integral costurile comisioanelor de plată </a:t>
            </a:r>
          </a:p>
          <a:p>
            <a:pPr marL="342900" lvl="8" indent="-342900" latinLnBrk="1">
              <a:lnSpc>
                <a:spcPct val="150000"/>
              </a:lnSpc>
              <a:spcBef>
                <a:spcPct val="0"/>
              </a:spcBef>
              <a:buFont typeface="Arial" panose="020B0604020202020204" pitchFamily="34" charset="0"/>
              <a:buChar char="•"/>
              <a:defRPr/>
            </a:pPr>
            <a:r>
              <a:rPr lang="ro-RO" altLang="ro-RO" sz="2000" dirty="0">
                <a:solidFill>
                  <a:schemeClr val="tx1">
                    <a:lumMod val="75000"/>
                    <a:lumOff val="25000"/>
                  </a:schemeClr>
                </a:solidFill>
                <a:latin typeface="Arial" pitchFamily="34" charset="0"/>
                <a:cs typeface="Arial" pitchFamily="34" charset="0"/>
              </a:rPr>
              <a:t>Creșteri impresionate a instrumentelor on-line (+20%) (1/2 din încasări)</a:t>
            </a:r>
            <a:endParaRPr lang="ro-RO" altLang="ro-RO" sz="2000" dirty="0">
              <a:solidFill>
                <a:schemeClr val="tx1">
                  <a:lumMod val="75000"/>
                  <a:lumOff val="25000"/>
                </a:schemeClr>
              </a:solidFill>
              <a:latin typeface="Arial" pitchFamily="34" charset="0"/>
              <a:ea typeface="+mn-ea"/>
              <a:cs typeface="Arial" pitchFamily="34" charset="0"/>
            </a:endParaRPr>
          </a:p>
        </p:txBody>
      </p:sp>
      <p:sp>
        <p:nvSpPr>
          <p:cNvPr id="2" name="Rectangle 2"/>
          <p:cNvSpPr>
            <a:spLocks noChangeArrowheads="1"/>
          </p:cNvSpPr>
          <p:nvPr/>
        </p:nvSpPr>
        <p:spPr bwMode="auto">
          <a:xfrm>
            <a:off x="1501766" y="0"/>
            <a:ext cx="7642234"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o-RO"/>
          </a:p>
        </p:txBody>
      </p:sp>
      <p:sp>
        <p:nvSpPr>
          <p:cNvPr id="4" name="Rectangle 4"/>
          <p:cNvSpPr>
            <a:spLocks noChangeArrowheads="1"/>
          </p:cNvSpPr>
          <p:nvPr/>
        </p:nvSpPr>
        <p:spPr bwMode="auto">
          <a:xfrm>
            <a:off x="1514483" y="21516"/>
            <a:ext cx="761664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o-RO"/>
          </a:p>
        </p:txBody>
      </p:sp>
      <p:sp>
        <p:nvSpPr>
          <p:cNvPr id="6" name="Rectangle 6"/>
          <p:cNvSpPr>
            <a:spLocks noChangeArrowheads="1"/>
          </p:cNvSpPr>
          <p:nvPr/>
        </p:nvSpPr>
        <p:spPr bwMode="auto">
          <a:xfrm>
            <a:off x="5566749" y="1517897"/>
            <a:ext cx="6984034"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o-RO"/>
          </a:p>
        </p:txBody>
      </p:sp>
      <p:graphicFrame>
        <p:nvGraphicFramePr>
          <p:cNvPr id="10" name="Chart 9"/>
          <p:cNvGraphicFramePr>
            <a:graphicFrameLocks/>
          </p:cNvGraphicFramePr>
          <p:nvPr>
            <p:extLst>
              <p:ext uri="{D42A27DB-BD31-4B8C-83A1-F6EECF244321}">
                <p14:modId xmlns:p14="http://schemas.microsoft.com/office/powerpoint/2010/main" val="316351877"/>
              </p:ext>
            </p:extLst>
          </p:nvPr>
        </p:nvGraphicFramePr>
        <p:xfrm>
          <a:off x="0" y="1124744"/>
          <a:ext cx="4941570" cy="350901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Chart 10"/>
          <p:cNvGraphicFramePr>
            <a:graphicFrameLocks/>
          </p:cNvGraphicFramePr>
          <p:nvPr>
            <p:extLst>
              <p:ext uri="{D42A27DB-BD31-4B8C-83A1-F6EECF244321}">
                <p14:modId xmlns:p14="http://schemas.microsoft.com/office/powerpoint/2010/main" val="4144359705"/>
              </p:ext>
            </p:extLst>
          </p:nvPr>
        </p:nvGraphicFramePr>
        <p:xfrm>
          <a:off x="4194810" y="1124744"/>
          <a:ext cx="4949190" cy="3503295"/>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3438904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Title 3"/>
          <p:cNvSpPr>
            <a:spLocks noGrp="1"/>
          </p:cNvSpPr>
          <p:nvPr>
            <p:ph type="title"/>
          </p:nvPr>
        </p:nvSpPr>
        <p:spPr bwMode="auto">
          <a:xfrm>
            <a:off x="0" y="17463"/>
            <a:ext cx="3779912" cy="1068387"/>
          </a:xfrm>
          <a:solidFill>
            <a:srgbClr val="002060"/>
          </a:solidFill>
          <a:ln>
            <a:miter lim="800000"/>
            <a:headEnd/>
            <a:tailEnd/>
          </a:ln>
        </p:spPr>
        <p:txBody>
          <a:bodyPr vert="horz" wrap="square" lIns="91440" tIns="45720" rIns="91440" bIns="45720" numCol="1" anchorCtr="0" compatLnSpc="1">
            <a:prstTxWarp prst="textNoShape">
              <a:avLst/>
            </a:prstTxWarp>
          </a:bodyPr>
          <a:lstStyle/>
          <a:p>
            <a:r>
              <a:rPr lang="ro-RO" altLang="ro-RO" sz="3600" dirty="0">
                <a:solidFill>
                  <a:schemeClr val="bg1"/>
                </a:solidFill>
                <a:latin typeface="Arial" charset="0"/>
                <a:ea typeface="맑은 고딕" pitchFamily="34" charset="-127"/>
                <a:cs typeface="Arial" charset="0"/>
              </a:rPr>
              <a:t>Inspecția fiscală</a:t>
            </a:r>
            <a:endParaRPr lang="ko-KR" altLang="en-US" sz="3600" dirty="0">
              <a:solidFill>
                <a:schemeClr val="bg1"/>
              </a:solidFill>
              <a:latin typeface="Arial" charset="0"/>
              <a:cs typeface="Arial" charset="0"/>
            </a:endParaRPr>
          </a:p>
        </p:txBody>
      </p:sp>
      <p:sp>
        <p:nvSpPr>
          <p:cNvPr id="13" name="Rectangle 12"/>
          <p:cNvSpPr/>
          <p:nvPr/>
        </p:nvSpPr>
        <p:spPr>
          <a:xfrm>
            <a:off x="318195" y="4581128"/>
            <a:ext cx="8712968" cy="1938992"/>
          </a:xfrm>
          <a:prstGeom prst="rect">
            <a:avLst/>
          </a:prstGeom>
        </p:spPr>
        <p:txBody>
          <a:bodyPr>
            <a:spAutoFit/>
          </a:bodyPr>
          <a:lstStyle/>
          <a:p>
            <a:pPr marL="342900" lvl="8" indent="-342900" latinLnBrk="1">
              <a:lnSpc>
                <a:spcPct val="150000"/>
              </a:lnSpc>
              <a:spcBef>
                <a:spcPct val="0"/>
              </a:spcBef>
              <a:buFont typeface="Arial" panose="020B0604020202020204" pitchFamily="34" charset="0"/>
              <a:buChar char="•"/>
              <a:defRPr/>
            </a:pPr>
            <a:r>
              <a:rPr lang="ro-RO" altLang="ro-RO" sz="2000" dirty="0">
                <a:solidFill>
                  <a:schemeClr val="tx1">
                    <a:lumMod val="75000"/>
                    <a:lumOff val="25000"/>
                  </a:schemeClr>
                </a:solidFill>
                <a:latin typeface="Arial" pitchFamily="34" charset="0"/>
                <a:ea typeface="+mn-ea"/>
                <a:cs typeface="Arial" pitchFamily="34" charset="0"/>
              </a:rPr>
              <a:t>Investițiile finalizate (27 firme) + alte firme verificate (3 firme)</a:t>
            </a:r>
          </a:p>
          <a:p>
            <a:pPr marL="342900" lvl="8" indent="-342900">
              <a:lnSpc>
                <a:spcPct val="150000"/>
              </a:lnSpc>
              <a:spcBef>
                <a:spcPct val="0"/>
              </a:spcBef>
              <a:buFont typeface="Arial" panose="020B0604020202020204" pitchFamily="34" charset="0"/>
              <a:buChar char="•"/>
              <a:defRPr/>
            </a:pPr>
            <a:r>
              <a:rPr lang="ro-RO" altLang="ro-RO" sz="2000" dirty="0">
                <a:latin typeface="Arial" pitchFamily="34" charset="0"/>
                <a:cs typeface="Arial" pitchFamily="34" charset="0"/>
              </a:rPr>
              <a:t>PF: 2.100 cetățeni, suma 811.500 lei</a:t>
            </a:r>
          </a:p>
          <a:p>
            <a:pPr marL="342900" lvl="8" indent="-342900">
              <a:lnSpc>
                <a:spcPct val="150000"/>
              </a:lnSpc>
              <a:spcBef>
                <a:spcPct val="0"/>
              </a:spcBef>
              <a:buFont typeface="Arial" panose="020B0604020202020204" pitchFamily="34" charset="0"/>
              <a:buChar char="•"/>
              <a:defRPr/>
            </a:pPr>
            <a:r>
              <a:rPr lang="ro-RO" altLang="ro-RO" sz="2000" dirty="0">
                <a:latin typeface="Arial" pitchFamily="34" charset="0"/>
                <a:cs typeface="Arial" pitchFamily="34" charset="0"/>
              </a:rPr>
              <a:t>Activitati de verificare privind clădirile cu instalații, terenuri agricole, valori corecte ale capacităților cilindrice ale autovehiculelor, etc.</a:t>
            </a:r>
          </a:p>
        </p:txBody>
      </p:sp>
      <p:graphicFrame>
        <p:nvGraphicFramePr>
          <p:cNvPr id="5" name="Chart 4"/>
          <p:cNvGraphicFramePr>
            <a:graphicFrameLocks/>
          </p:cNvGraphicFramePr>
          <p:nvPr>
            <p:extLst>
              <p:ext uri="{D42A27DB-BD31-4B8C-83A1-F6EECF244321}">
                <p14:modId xmlns:p14="http://schemas.microsoft.com/office/powerpoint/2010/main" val="2653227749"/>
              </p:ext>
            </p:extLst>
          </p:nvPr>
        </p:nvGraphicFramePr>
        <p:xfrm>
          <a:off x="1002271" y="1124744"/>
          <a:ext cx="7344816" cy="342761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4809521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Title 3"/>
          <p:cNvSpPr>
            <a:spLocks noGrp="1"/>
          </p:cNvSpPr>
          <p:nvPr>
            <p:ph type="title"/>
          </p:nvPr>
        </p:nvSpPr>
        <p:spPr bwMode="auto">
          <a:xfrm>
            <a:off x="0" y="17463"/>
            <a:ext cx="3923928" cy="1068387"/>
          </a:xfrm>
          <a:solidFill>
            <a:srgbClr val="002060"/>
          </a:solidFill>
          <a:ln>
            <a:miter lim="800000"/>
            <a:headEnd/>
            <a:tailEnd/>
          </a:ln>
        </p:spPr>
        <p:txBody>
          <a:bodyPr vert="horz" wrap="square" lIns="91440" tIns="45720" rIns="91440" bIns="45720" numCol="1" anchorCtr="0" compatLnSpc="1">
            <a:prstTxWarp prst="textNoShape">
              <a:avLst/>
            </a:prstTxWarp>
          </a:bodyPr>
          <a:lstStyle/>
          <a:p>
            <a:r>
              <a:rPr lang="ro-RO" altLang="ro-RO" sz="3600" dirty="0">
                <a:solidFill>
                  <a:schemeClr val="bg1"/>
                </a:solidFill>
                <a:latin typeface="Arial" charset="0"/>
                <a:ea typeface="맑은 고딕" pitchFamily="34" charset="-127"/>
                <a:cs typeface="Arial" charset="0"/>
              </a:rPr>
              <a:t>Executarea silită</a:t>
            </a:r>
            <a:endParaRPr lang="ko-KR" altLang="en-US" sz="3600" dirty="0">
              <a:solidFill>
                <a:schemeClr val="bg1"/>
              </a:solidFill>
              <a:latin typeface="Arial" charset="0"/>
              <a:cs typeface="Arial" charset="0"/>
            </a:endParaRPr>
          </a:p>
        </p:txBody>
      </p:sp>
      <p:sp>
        <p:nvSpPr>
          <p:cNvPr id="2" name="Rectangle 2"/>
          <p:cNvSpPr>
            <a:spLocks noChangeArrowheads="1"/>
          </p:cNvSpPr>
          <p:nvPr/>
        </p:nvSpPr>
        <p:spPr bwMode="auto">
          <a:xfrm>
            <a:off x="1979712" y="1448165"/>
            <a:ext cx="1703987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o-RO"/>
          </a:p>
        </p:txBody>
      </p:sp>
      <p:sp>
        <p:nvSpPr>
          <p:cNvPr id="4" name="Rectangle 3"/>
          <p:cNvSpPr>
            <a:spLocks noChangeArrowheads="1"/>
          </p:cNvSpPr>
          <p:nvPr/>
        </p:nvSpPr>
        <p:spPr bwMode="auto">
          <a:xfrm>
            <a:off x="1979712" y="3267440"/>
            <a:ext cx="1703987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o-RO"/>
          </a:p>
        </p:txBody>
      </p:sp>
      <p:sp>
        <p:nvSpPr>
          <p:cNvPr id="5" name="Rectangle 5"/>
          <p:cNvSpPr>
            <a:spLocks noChangeArrowheads="1"/>
          </p:cNvSpPr>
          <p:nvPr/>
        </p:nvSpPr>
        <p:spPr bwMode="auto">
          <a:xfrm>
            <a:off x="637266" y="3800839"/>
            <a:ext cx="15480922"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o-RO"/>
          </a:p>
        </p:txBody>
      </p:sp>
      <p:sp>
        <p:nvSpPr>
          <p:cNvPr id="7" name="Rectangle 6"/>
          <p:cNvSpPr>
            <a:spLocks noChangeArrowheads="1"/>
          </p:cNvSpPr>
          <p:nvPr/>
        </p:nvSpPr>
        <p:spPr bwMode="auto">
          <a:xfrm>
            <a:off x="637266" y="6372589"/>
            <a:ext cx="15480922"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o-RO"/>
          </a:p>
        </p:txBody>
      </p:sp>
      <p:graphicFrame>
        <p:nvGraphicFramePr>
          <p:cNvPr id="10" name="Chart 9"/>
          <p:cNvGraphicFramePr>
            <a:graphicFrameLocks/>
          </p:cNvGraphicFramePr>
          <p:nvPr>
            <p:extLst>
              <p:ext uri="{D42A27DB-BD31-4B8C-83A1-F6EECF244321}">
                <p14:modId xmlns:p14="http://schemas.microsoft.com/office/powerpoint/2010/main" val="1566120332"/>
              </p:ext>
            </p:extLst>
          </p:nvPr>
        </p:nvGraphicFramePr>
        <p:xfrm>
          <a:off x="467544" y="3453823"/>
          <a:ext cx="8054199" cy="340191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Chart 10"/>
          <p:cNvGraphicFramePr>
            <a:graphicFrameLocks/>
          </p:cNvGraphicFramePr>
          <p:nvPr>
            <p:extLst>
              <p:ext uri="{D42A27DB-BD31-4B8C-83A1-F6EECF244321}">
                <p14:modId xmlns:p14="http://schemas.microsoft.com/office/powerpoint/2010/main" val="1933699093"/>
              </p:ext>
            </p:extLst>
          </p:nvPr>
        </p:nvGraphicFramePr>
        <p:xfrm>
          <a:off x="1115616" y="1124744"/>
          <a:ext cx="6830063" cy="2304256"/>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4868403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Title 3"/>
          <p:cNvSpPr>
            <a:spLocks noGrp="1"/>
          </p:cNvSpPr>
          <p:nvPr>
            <p:ph type="title"/>
          </p:nvPr>
        </p:nvSpPr>
        <p:spPr bwMode="auto">
          <a:xfrm>
            <a:off x="0" y="17463"/>
            <a:ext cx="5004048" cy="1068387"/>
          </a:xfrm>
          <a:solidFill>
            <a:srgbClr val="002060"/>
          </a:solidFill>
          <a:ln>
            <a:miter lim="800000"/>
            <a:headEnd/>
            <a:tailEnd/>
          </a:ln>
        </p:spPr>
        <p:txBody>
          <a:bodyPr vert="horz" wrap="square" lIns="91440" tIns="45720" rIns="91440" bIns="45720" numCol="1" anchorCtr="0" compatLnSpc="1">
            <a:prstTxWarp prst="textNoShape">
              <a:avLst/>
            </a:prstTxWarp>
          </a:bodyPr>
          <a:lstStyle/>
          <a:p>
            <a:r>
              <a:rPr lang="ro-RO" altLang="ro-RO" sz="3600" dirty="0">
                <a:solidFill>
                  <a:schemeClr val="bg1"/>
                </a:solidFill>
                <a:latin typeface="Arial" charset="0"/>
                <a:ea typeface="맑은 고딕" pitchFamily="34" charset="-127"/>
                <a:cs typeface="Arial" charset="0"/>
              </a:rPr>
              <a:t>Restanțe și restanțieri</a:t>
            </a:r>
            <a:r>
              <a:rPr lang="ro-RO" altLang="ro-RO" sz="3600" dirty="0">
                <a:solidFill>
                  <a:srgbClr val="C00000"/>
                </a:solidFill>
                <a:latin typeface="Arial" charset="0"/>
                <a:ea typeface="맑은 고딕" pitchFamily="34" charset="-127"/>
                <a:cs typeface="Arial" charset="0"/>
              </a:rPr>
              <a:t> </a:t>
            </a:r>
            <a:endParaRPr lang="ko-KR" altLang="en-US" sz="3600" dirty="0">
              <a:solidFill>
                <a:srgbClr val="C00000"/>
              </a:solidFill>
              <a:latin typeface="Arial" charset="0"/>
              <a:cs typeface="Arial" charset="0"/>
            </a:endParaRPr>
          </a:p>
        </p:txBody>
      </p:sp>
      <p:sp>
        <p:nvSpPr>
          <p:cNvPr id="7" name="Rectangle 6"/>
          <p:cNvSpPr/>
          <p:nvPr/>
        </p:nvSpPr>
        <p:spPr>
          <a:xfrm>
            <a:off x="305474" y="4590252"/>
            <a:ext cx="8587006" cy="1938992"/>
          </a:xfrm>
          <a:prstGeom prst="rect">
            <a:avLst/>
          </a:prstGeom>
        </p:spPr>
        <p:txBody>
          <a:bodyPr wrap="square">
            <a:spAutoFit/>
          </a:bodyPr>
          <a:lstStyle/>
          <a:p>
            <a:pPr marL="0" lvl="8" latinLnBrk="1">
              <a:lnSpc>
                <a:spcPct val="150000"/>
              </a:lnSpc>
              <a:spcBef>
                <a:spcPct val="0"/>
              </a:spcBef>
              <a:defRPr/>
            </a:pPr>
            <a:r>
              <a:rPr lang="ro-RO" altLang="ro-RO" sz="2000" dirty="0">
                <a:latin typeface="Arial" pitchFamily="34" charset="0"/>
                <a:ea typeface="+mn-ea"/>
                <a:cs typeface="Arial" pitchFamily="34" charset="0"/>
              </a:rPr>
              <a:t>- Număr restanțieri: -28% persoane fizice și  -18,5% firme</a:t>
            </a:r>
          </a:p>
          <a:p>
            <a:pPr marL="0" lvl="8">
              <a:lnSpc>
                <a:spcPct val="150000"/>
              </a:lnSpc>
              <a:spcBef>
                <a:spcPct val="0"/>
              </a:spcBef>
              <a:defRPr/>
            </a:pPr>
            <a:r>
              <a:rPr lang="ro-RO" altLang="ro-RO" sz="2000" dirty="0">
                <a:latin typeface="Arial" pitchFamily="34" charset="0"/>
                <a:ea typeface="+mn-ea"/>
                <a:cs typeface="Arial" pitchFamily="34" charset="0"/>
              </a:rPr>
              <a:t>- Soldul restanțelor</a:t>
            </a:r>
            <a:r>
              <a:rPr lang="ro-RO" altLang="ro-RO" sz="2000" dirty="0">
                <a:latin typeface="Arial" pitchFamily="34" charset="0"/>
                <a:cs typeface="Arial" pitchFamily="34" charset="0"/>
              </a:rPr>
              <a:t>: -15,6% persoane fizice și  +240%  persoane juridice</a:t>
            </a:r>
          </a:p>
          <a:p>
            <a:pPr marL="0" lvl="8">
              <a:lnSpc>
                <a:spcPct val="150000"/>
              </a:lnSpc>
              <a:spcBef>
                <a:spcPct val="0"/>
              </a:spcBef>
              <a:defRPr/>
            </a:pPr>
            <a:r>
              <a:rPr lang="ro-RO" altLang="ro-RO" sz="2000" dirty="0">
                <a:latin typeface="Arial" pitchFamily="34" charset="0"/>
                <a:cs typeface="Arial" pitchFamily="34" charset="0"/>
              </a:rPr>
              <a:t>Cazul. Prepozitura Ordinului Canonic Premonstratens: 22,5 mil lei</a:t>
            </a:r>
          </a:p>
          <a:p>
            <a:pPr marL="0" lvl="8">
              <a:lnSpc>
                <a:spcPct val="150000"/>
              </a:lnSpc>
              <a:spcBef>
                <a:spcPct val="0"/>
              </a:spcBef>
              <a:defRPr/>
            </a:pPr>
            <a:r>
              <a:rPr lang="ro-RO" altLang="ro-RO" sz="2000" dirty="0">
                <a:latin typeface="Arial" pitchFamily="34" charset="0"/>
                <a:cs typeface="Arial" pitchFamily="34" charset="0"/>
              </a:rPr>
              <a:t>- </a:t>
            </a:r>
            <a:r>
              <a:rPr lang="ro-RO" altLang="ro-RO" sz="2000" dirty="0">
                <a:latin typeface="Arial" pitchFamily="34" charset="0"/>
                <a:ea typeface="+mn-ea"/>
                <a:cs typeface="Arial" pitchFamily="34" charset="0"/>
              </a:rPr>
              <a:t>Nu este inclus soldul firmelor în insolvență sau </a:t>
            </a:r>
            <a:r>
              <a:rPr lang="ro-RO" altLang="ro-RO" sz="2000" dirty="0">
                <a:latin typeface="Arial" pitchFamily="34" charset="0"/>
                <a:cs typeface="Arial" pitchFamily="34" charset="0"/>
              </a:rPr>
              <a:t>faliment</a:t>
            </a:r>
            <a:endParaRPr lang="ro-RO" altLang="ro-RO" sz="2000" dirty="0">
              <a:solidFill>
                <a:srgbClr val="FF0000"/>
              </a:solidFill>
              <a:latin typeface="Arial" pitchFamily="34" charset="0"/>
              <a:cs typeface="Arial" pitchFamily="34" charset="0"/>
            </a:endParaRPr>
          </a:p>
        </p:txBody>
      </p:sp>
      <p:sp>
        <p:nvSpPr>
          <p:cNvPr id="56325" name="TextBox 2"/>
          <p:cNvSpPr txBox="1">
            <a:spLocks noChangeArrowheads="1"/>
          </p:cNvSpPr>
          <p:nvPr/>
        </p:nvSpPr>
        <p:spPr bwMode="auto">
          <a:xfrm>
            <a:off x="1572207" y="1196975"/>
            <a:ext cx="1333500" cy="366713"/>
          </a:xfrm>
          <a:prstGeom prst="rect">
            <a:avLst/>
          </a:prstGeom>
          <a:noFill/>
          <a:ln w="9525">
            <a:noFill/>
            <a:miter lim="800000"/>
            <a:headEnd/>
            <a:tailEnd/>
          </a:ln>
        </p:spPr>
        <p:txBody>
          <a:bodyPr>
            <a:spAutoFit/>
          </a:bodyPr>
          <a:lstStyle/>
          <a:p>
            <a:r>
              <a:rPr lang="ro-RO" dirty="0">
                <a:latin typeface="맑은 고딕" pitchFamily="34" charset="-127"/>
              </a:rPr>
              <a:t>36,5 mil lei</a:t>
            </a:r>
            <a:endParaRPr lang="en-GB" dirty="0">
              <a:latin typeface="맑은 고딕" pitchFamily="34" charset="-127"/>
            </a:endParaRPr>
          </a:p>
        </p:txBody>
      </p:sp>
      <p:sp>
        <p:nvSpPr>
          <p:cNvPr id="56326" name="TextBox 7"/>
          <p:cNvSpPr txBox="1">
            <a:spLocks noChangeArrowheads="1"/>
          </p:cNvSpPr>
          <p:nvPr/>
        </p:nvSpPr>
        <p:spPr bwMode="auto">
          <a:xfrm>
            <a:off x="107504" y="1166018"/>
            <a:ext cx="1331913" cy="366713"/>
          </a:xfrm>
          <a:prstGeom prst="rect">
            <a:avLst/>
          </a:prstGeom>
          <a:noFill/>
          <a:ln w="9525">
            <a:noFill/>
            <a:miter lim="800000"/>
            <a:headEnd/>
            <a:tailEnd/>
          </a:ln>
        </p:spPr>
        <p:txBody>
          <a:bodyPr>
            <a:spAutoFit/>
          </a:bodyPr>
          <a:lstStyle/>
          <a:p>
            <a:r>
              <a:rPr lang="ro-RO" dirty="0">
                <a:latin typeface="맑은 고딕" pitchFamily="34" charset="-127"/>
              </a:rPr>
              <a:t>35,5 mil lei</a:t>
            </a:r>
            <a:endParaRPr lang="en-GB" dirty="0">
              <a:latin typeface="맑은 고딕" pitchFamily="34" charset="-127"/>
            </a:endParaRPr>
          </a:p>
        </p:txBody>
      </p:sp>
      <p:sp>
        <p:nvSpPr>
          <p:cNvPr id="56327" name="TextBox 8"/>
          <p:cNvSpPr txBox="1">
            <a:spLocks noChangeArrowheads="1"/>
          </p:cNvSpPr>
          <p:nvPr/>
        </p:nvSpPr>
        <p:spPr bwMode="auto">
          <a:xfrm>
            <a:off x="4760947" y="1221401"/>
            <a:ext cx="1331912" cy="366713"/>
          </a:xfrm>
          <a:prstGeom prst="rect">
            <a:avLst/>
          </a:prstGeom>
          <a:noFill/>
          <a:ln w="9525">
            <a:noFill/>
            <a:miter lim="800000"/>
            <a:headEnd/>
            <a:tailEnd/>
          </a:ln>
        </p:spPr>
        <p:txBody>
          <a:bodyPr>
            <a:spAutoFit/>
          </a:bodyPr>
          <a:lstStyle/>
          <a:p>
            <a:r>
              <a:rPr lang="ro-RO" dirty="0">
                <a:latin typeface="맑은 고딕" pitchFamily="34" charset="-127"/>
              </a:rPr>
              <a:t>12,6 mil lei</a:t>
            </a:r>
            <a:endParaRPr lang="en-GB" dirty="0">
              <a:latin typeface="맑은 고딕" pitchFamily="34" charset="-127"/>
            </a:endParaRPr>
          </a:p>
        </p:txBody>
      </p:sp>
      <p:sp>
        <p:nvSpPr>
          <p:cNvPr id="56328" name="TextBox 9"/>
          <p:cNvSpPr txBox="1">
            <a:spLocks noChangeArrowheads="1"/>
          </p:cNvSpPr>
          <p:nvPr/>
        </p:nvSpPr>
        <p:spPr bwMode="auto">
          <a:xfrm>
            <a:off x="6156176" y="1264490"/>
            <a:ext cx="1476376" cy="366713"/>
          </a:xfrm>
          <a:prstGeom prst="rect">
            <a:avLst/>
          </a:prstGeom>
          <a:noFill/>
          <a:ln w="9525">
            <a:noFill/>
            <a:miter lim="800000"/>
            <a:headEnd/>
            <a:tailEnd/>
          </a:ln>
        </p:spPr>
        <p:txBody>
          <a:bodyPr wrap="square">
            <a:spAutoFit/>
          </a:bodyPr>
          <a:lstStyle/>
          <a:p>
            <a:r>
              <a:rPr lang="ro-RO" dirty="0">
                <a:latin typeface="맑은 고딕" pitchFamily="34" charset="-127"/>
              </a:rPr>
              <a:t>11,1 mil lei</a:t>
            </a:r>
            <a:endParaRPr lang="en-GB" dirty="0">
              <a:latin typeface="맑은 고딕" pitchFamily="34" charset="-127"/>
            </a:endParaRPr>
          </a:p>
        </p:txBody>
      </p:sp>
      <p:sp>
        <p:nvSpPr>
          <p:cNvPr id="2" name="Rectangle 2"/>
          <p:cNvSpPr>
            <a:spLocks noChangeArrowheads="1"/>
          </p:cNvSpPr>
          <p:nvPr/>
        </p:nvSpPr>
        <p:spPr bwMode="auto">
          <a:xfrm>
            <a:off x="542925" y="1674813"/>
            <a:ext cx="12041211"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o-RO"/>
          </a:p>
        </p:txBody>
      </p:sp>
      <p:sp>
        <p:nvSpPr>
          <p:cNvPr id="4" name="Rectangle 4"/>
          <p:cNvSpPr>
            <a:spLocks noChangeArrowheads="1"/>
          </p:cNvSpPr>
          <p:nvPr/>
        </p:nvSpPr>
        <p:spPr bwMode="auto">
          <a:xfrm>
            <a:off x="4733360" y="1771926"/>
            <a:ext cx="111932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o-RO"/>
          </a:p>
        </p:txBody>
      </p:sp>
      <p:sp>
        <p:nvSpPr>
          <p:cNvPr id="13" name="TextBox 2"/>
          <p:cNvSpPr txBox="1">
            <a:spLocks noChangeArrowheads="1"/>
          </p:cNvSpPr>
          <p:nvPr/>
        </p:nvSpPr>
        <p:spPr bwMode="auto">
          <a:xfrm>
            <a:off x="3131840" y="1221402"/>
            <a:ext cx="1333500" cy="366713"/>
          </a:xfrm>
          <a:prstGeom prst="rect">
            <a:avLst/>
          </a:prstGeom>
          <a:noFill/>
          <a:ln w="9525">
            <a:noFill/>
            <a:miter lim="800000"/>
            <a:headEnd/>
            <a:tailEnd/>
          </a:ln>
        </p:spPr>
        <p:txBody>
          <a:bodyPr>
            <a:spAutoFit/>
          </a:bodyPr>
          <a:lstStyle/>
          <a:p>
            <a:pPr latinLnBrk="1"/>
            <a:r>
              <a:rPr lang="ro-RO" dirty="0">
                <a:latin typeface="맑은 고딕" pitchFamily="34" charset="-127"/>
              </a:rPr>
              <a:t>30,8 mil lei</a:t>
            </a:r>
            <a:endParaRPr lang="en-GB" dirty="0">
              <a:latin typeface="맑은 고딕" pitchFamily="34" charset="-127"/>
            </a:endParaRPr>
          </a:p>
        </p:txBody>
      </p:sp>
      <p:sp>
        <p:nvSpPr>
          <p:cNvPr id="15" name="TextBox 9"/>
          <p:cNvSpPr txBox="1">
            <a:spLocks noChangeArrowheads="1"/>
          </p:cNvSpPr>
          <p:nvPr/>
        </p:nvSpPr>
        <p:spPr bwMode="auto">
          <a:xfrm>
            <a:off x="7524328" y="1264490"/>
            <a:ext cx="1476376" cy="366713"/>
          </a:xfrm>
          <a:prstGeom prst="rect">
            <a:avLst/>
          </a:prstGeom>
          <a:noFill/>
          <a:ln w="9525">
            <a:noFill/>
            <a:miter lim="800000"/>
            <a:headEnd/>
            <a:tailEnd/>
          </a:ln>
        </p:spPr>
        <p:txBody>
          <a:bodyPr wrap="square">
            <a:spAutoFit/>
          </a:bodyPr>
          <a:lstStyle/>
          <a:p>
            <a:pPr latinLnBrk="1"/>
            <a:r>
              <a:rPr lang="ro-RO" dirty="0">
                <a:latin typeface="맑은 고딕" pitchFamily="34" charset="-127"/>
              </a:rPr>
              <a:t>26,6 mil lei</a:t>
            </a:r>
            <a:endParaRPr lang="en-GB" dirty="0">
              <a:latin typeface="맑은 고딕" pitchFamily="34" charset="-127"/>
            </a:endParaRPr>
          </a:p>
        </p:txBody>
      </p:sp>
      <p:graphicFrame>
        <p:nvGraphicFramePr>
          <p:cNvPr id="14" name="Chart 13"/>
          <p:cNvGraphicFramePr>
            <a:graphicFrameLocks/>
          </p:cNvGraphicFramePr>
          <p:nvPr>
            <p:extLst>
              <p:ext uri="{D42A27DB-BD31-4B8C-83A1-F6EECF244321}">
                <p14:modId xmlns:p14="http://schemas.microsoft.com/office/powerpoint/2010/main" val="1513597360"/>
              </p:ext>
            </p:extLst>
          </p:nvPr>
        </p:nvGraphicFramePr>
        <p:xfrm>
          <a:off x="0" y="1375236"/>
          <a:ext cx="5076056" cy="327279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Chart 17"/>
          <p:cNvGraphicFramePr>
            <a:graphicFrameLocks/>
          </p:cNvGraphicFramePr>
          <p:nvPr>
            <p:extLst>
              <p:ext uri="{D42A27DB-BD31-4B8C-83A1-F6EECF244321}">
                <p14:modId xmlns:p14="http://schemas.microsoft.com/office/powerpoint/2010/main" val="1250099359"/>
              </p:ext>
            </p:extLst>
          </p:nvPr>
        </p:nvGraphicFramePr>
        <p:xfrm>
          <a:off x="4465339" y="1448660"/>
          <a:ext cx="4648769" cy="319659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9775510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itle 3"/>
          <p:cNvSpPr>
            <a:spLocks noGrp="1"/>
          </p:cNvSpPr>
          <p:nvPr>
            <p:ph type="title"/>
          </p:nvPr>
        </p:nvSpPr>
        <p:spPr bwMode="auto">
          <a:xfrm>
            <a:off x="0" y="17463"/>
            <a:ext cx="3779912" cy="1068387"/>
          </a:xfrm>
          <a:solidFill>
            <a:srgbClr val="002060"/>
          </a:solidFill>
          <a:ln>
            <a:miter lim="800000"/>
            <a:headEnd/>
            <a:tailEnd/>
          </a:ln>
        </p:spPr>
        <p:txBody>
          <a:bodyPr vert="horz" wrap="square" lIns="91440" tIns="45720" rIns="91440" bIns="45720" numCol="1" anchorCtr="0" compatLnSpc="1">
            <a:prstTxWarp prst="textNoShape">
              <a:avLst/>
            </a:prstTxWarp>
          </a:bodyPr>
          <a:lstStyle/>
          <a:p>
            <a:r>
              <a:rPr lang="ro-RO" altLang="ro-RO" sz="3600" dirty="0">
                <a:solidFill>
                  <a:schemeClr val="bg1"/>
                </a:solidFill>
                <a:latin typeface="Arial" charset="0"/>
                <a:ea typeface="맑은 고딕" pitchFamily="34" charset="-127"/>
                <a:cs typeface="Arial" charset="0"/>
              </a:rPr>
              <a:t>Volum tranzacții</a:t>
            </a:r>
            <a:endParaRPr lang="ko-KR" altLang="en-US" sz="3600" dirty="0">
              <a:solidFill>
                <a:schemeClr val="bg1"/>
              </a:solidFill>
              <a:latin typeface="Arial" charset="0"/>
              <a:cs typeface="Arial"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200222150"/>
              </p:ext>
            </p:extLst>
          </p:nvPr>
        </p:nvGraphicFramePr>
        <p:xfrm>
          <a:off x="467544" y="1196752"/>
          <a:ext cx="8064897" cy="2564884"/>
        </p:xfrm>
        <a:graphic>
          <a:graphicData uri="http://schemas.openxmlformats.org/drawingml/2006/table">
            <a:tbl>
              <a:tblPr>
                <a:tableStyleId>{5C22544A-7EE6-4342-B048-85BDC9FD1C3A}</a:tableStyleId>
              </a:tblPr>
              <a:tblGrid>
                <a:gridCol w="2333287">
                  <a:extLst>
                    <a:ext uri="{9D8B030D-6E8A-4147-A177-3AD203B41FA5}">
                      <a16:colId xmlns:a16="http://schemas.microsoft.com/office/drawing/2014/main" val="20000"/>
                    </a:ext>
                  </a:extLst>
                </a:gridCol>
                <a:gridCol w="940842">
                  <a:extLst>
                    <a:ext uri="{9D8B030D-6E8A-4147-A177-3AD203B41FA5}">
                      <a16:colId xmlns:a16="http://schemas.microsoft.com/office/drawing/2014/main" val="20001"/>
                    </a:ext>
                  </a:extLst>
                </a:gridCol>
                <a:gridCol w="801597">
                  <a:extLst>
                    <a:ext uri="{9D8B030D-6E8A-4147-A177-3AD203B41FA5}">
                      <a16:colId xmlns:a16="http://schemas.microsoft.com/office/drawing/2014/main" val="20002"/>
                    </a:ext>
                  </a:extLst>
                </a:gridCol>
                <a:gridCol w="688697">
                  <a:extLst>
                    <a:ext uri="{9D8B030D-6E8A-4147-A177-3AD203B41FA5}">
                      <a16:colId xmlns:a16="http://schemas.microsoft.com/office/drawing/2014/main" val="20003"/>
                    </a:ext>
                  </a:extLst>
                </a:gridCol>
                <a:gridCol w="636177">
                  <a:extLst>
                    <a:ext uri="{9D8B030D-6E8A-4147-A177-3AD203B41FA5}">
                      <a16:colId xmlns:a16="http://schemas.microsoft.com/office/drawing/2014/main" val="20004"/>
                    </a:ext>
                  </a:extLst>
                </a:gridCol>
                <a:gridCol w="648072">
                  <a:extLst>
                    <a:ext uri="{9D8B030D-6E8A-4147-A177-3AD203B41FA5}">
                      <a16:colId xmlns:a16="http://schemas.microsoft.com/office/drawing/2014/main" val="20005"/>
                    </a:ext>
                  </a:extLst>
                </a:gridCol>
                <a:gridCol w="648072">
                  <a:extLst>
                    <a:ext uri="{9D8B030D-6E8A-4147-A177-3AD203B41FA5}">
                      <a16:colId xmlns:a16="http://schemas.microsoft.com/office/drawing/2014/main" val="20006"/>
                    </a:ext>
                  </a:extLst>
                </a:gridCol>
                <a:gridCol w="1368153">
                  <a:extLst>
                    <a:ext uri="{9D8B030D-6E8A-4147-A177-3AD203B41FA5}">
                      <a16:colId xmlns:a16="http://schemas.microsoft.com/office/drawing/2014/main" val="20007"/>
                    </a:ext>
                  </a:extLst>
                </a:gridCol>
              </a:tblGrid>
              <a:tr h="182880">
                <a:tc rowSpan="2">
                  <a:txBody>
                    <a:bodyPr/>
                    <a:lstStyle/>
                    <a:p>
                      <a:pPr algn="ctr" fontAlgn="ctr"/>
                      <a:r>
                        <a:rPr lang="en-US" sz="1400" u="none" strike="noStrike" dirty="0">
                          <a:effectLst/>
                        </a:rPr>
                        <a:t>Tip </a:t>
                      </a:r>
                      <a:r>
                        <a:rPr lang="en-US" sz="1400" u="none" strike="noStrike" dirty="0" err="1">
                          <a:effectLst/>
                        </a:rPr>
                        <a:t>operatiune</a:t>
                      </a:r>
                      <a:endParaRPr lang="en-US" sz="1400" b="1" i="0" u="none" strike="noStrike" dirty="0">
                        <a:solidFill>
                          <a:srgbClr val="000000"/>
                        </a:solidFill>
                        <a:effectLst/>
                        <a:latin typeface="Calibri"/>
                      </a:endParaRPr>
                    </a:p>
                  </a:txBody>
                  <a:tcPr marL="7620" marR="7620" marT="7620" marB="0" anchor="ctr"/>
                </a:tc>
                <a:tc>
                  <a:txBody>
                    <a:bodyPr/>
                    <a:lstStyle/>
                    <a:p>
                      <a:pPr algn="ctr" fontAlgn="ctr"/>
                      <a:r>
                        <a:rPr lang="en-US" sz="1400" u="none" strike="noStrike">
                          <a:effectLst/>
                        </a:rPr>
                        <a:t> </a:t>
                      </a:r>
                      <a:endParaRPr lang="en-US" sz="1400" b="1" i="0" u="none" strike="noStrike">
                        <a:solidFill>
                          <a:srgbClr val="000000"/>
                        </a:solidFill>
                        <a:effectLst/>
                        <a:latin typeface="Calibri"/>
                      </a:endParaRPr>
                    </a:p>
                  </a:txBody>
                  <a:tcPr marL="7620" marR="7620" marT="7620" marB="0" anchor="ctr"/>
                </a:tc>
                <a:tc gridSpan="5">
                  <a:txBody>
                    <a:bodyPr/>
                    <a:lstStyle/>
                    <a:p>
                      <a:pPr algn="ctr" fontAlgn="ctr"/>
                      <a:r>
                        <a:rPr lang="en-US" sz="1400" u="none" strike="noStrike">
                          <a:effectLst/>
                        </a:rPr>
                        <a:t>Numar dosare af tranzactiilor</a:t>
                      </a:r>
                      <a:endParaRPr lang="en-US" sz="1400" b="1" i="0" u="none" strike="noStrike">
                        <a:solidFill>
                          <a:srgbClr val="000000"/>
                        </a:solidFill>
                        <a:effectLst/>
                        <a:latin typeface="Calibri"/>
                      </a:endParaRPr>
                    </a:p>
                  </a:txBody>
                  <a:tcPr marL="7620" marR="7620" marT="762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1100" b="0" i="0" u="none" strike="noStrike" dirty="0">
                        <a:effectLst/>
                        <a:latin typeface="Arial"/>
                      </a:endParaRPr>
                    </a:p>
                  </a:txBody>
                  <a:tcPr marL="7620" marR="7620" marT="7620" marB="0" anchor="b"/>
                </a:tc>
                <a:extLst>
                  <a:ext uri="{0D108BD9-81ED-4DB2-BD59-A6C34878D82A}">
                    <a16:rowId xmlns:a16="http://schemas.microsoft.com/office/drawing/2014/main" val="10000"/>
                  </a:ext>
                </a:extLst>
              </a:tr>
              <a:tr h="355084">
                <a:tc vMerge="1">
                  <a:txBody>
                    <a:bodyPr/>
                    <a:lstStyle/>
                    <a:p>
                      <a:endParaRPr lang="en-US"/>
                    </a:p>
                  </a:txBody>
                  <a:tcPr/>
                </a:tc>
                <a:tc>
                  <a:txBody>
                    <a:bodyPr/>
                    <a:lstStyle/>
                    <a:p>
                      <a:pPr algn="ctr" fontAlgn="ctr"/>
                      <a:r>
                        <a:rPr lang="en-US" sz="1400" u="none" strike="noStrike" dirty="0">
                          <a:effectLst/>
                        </a:rPr>
                        <a:t>2016</a:t>
                      </a:r>
                      <a:endParaRPr lang="en-US" sz="1400" b="1" i="0" u="none" strike="noStrike" dirty="0">
                        <a:solidFill>
                          <a:srgbClr val="000000"/>
                        </a:solidFill>
                        <a:effectLst/>
                        <a:latin typeface="Calibri"/>
                      </a:endParaRPr>
                    </a:p>
                  </a:txBody>
                  <a:tcPr marL="7620" marR="7620" marT="7620" marB="0" anchor="ctr"/>
                </a:tc>
                <a:tc>
                  <a:txBody>
                    <a:bodyPr/>
                    <a:lstStyle/>
                    <a:p>
                      <a:pPr algn="ctr" fontAlgn="ctr"/>
                      <a:r>
                        <a:rPr lang="en-US" sz="1400" u="none" strike="noStrike" dirty="0">
                          <a:effectLst/>
                        </a:rPr>
                        <a:t>2017</a:t>
                      </a:r>
                      <a:endParaRPr lang="en-US" sz="1400" b="1" i="0" u="none" strike="noStrike" dirty="0">
                        <a:solidFill>
                          <a:srgbClr val="000000"/>
                        </a:solidFill>
                        <a:effectLst/>
                        <a:latin typeface="Calibri"/>
                      </a:endParaRPr>
                    </a:p>
                  </a:txBody>
                  <a:tcPr marL="7620" marR="7620" marT="7620" marB="0" anchor="ctr"/>
                </a:tc>
                <a:tc>
                  <a:txBody>
                    <a:bodyPr/>
                    <a:lstStyle/>
                    <a:p>
                      <a:pPr algn="ctr" fontAlgn="ctr"/>
                      <a:r>
                        <a:rPr lang="en-US" sz="1400" u="none" strike="noStrike" dirty="0">
                          <a:effectLst/>
                        </a:rPr>
                        <a:t>2018</a:t>
                      </a:r>
                      <a:endParaRPr lang="en-US" sz="1400" b="1" i="0" u="none" strike="noStrike" dirty="0">
                        <a:solidFill>
                          <a:srgbClr val="000000"/>
                        </a:solidFill>
                        <a:effectLst/>
                        <a:latin typeface="Calibri"/>
                      </a:endParaRPr>
                    </a:p>
                  </a:txBody>
                  <a:tcPr marL="7620" marR="7620" marT="7620" marB="0" anchor="ctr"/>
                </a:tc>
                <a:tc>
                  <a:txBody>
                    <a:bodyPr/>
                    <a:lstStyle/>
                    <a:p>
                      <a:pPr algn="ctr" fontAlgn="ctr"/>
                      <a:r>
                        <a:rPr lang="en-US" sz="1400" u="none" strike="noStrike" dirty="0">
                          <a:effectLst/>
                        </a:rPr>
                        <a:t>2019</a:t>
                      </a:r>
                      <a:endParaRPr lang="en-US" sz="1400" b="1" i="0" u="none" strike="noStrike" dirty="0">
                        <a:solidFill>
                          <a:srgbClr val="000000"/>
                        </a:solidFill>
                        <a:effectLst/>
                        <a:latin typeface="Calibri"/>
                      </a:endParaRPr>
                    </a:p>
                  </a:txBody>
                  <a:tcPr marL="7620" marR="7620" marT="7620" marB="0" anchor="ctr"/>
                </a:tc>
                <a:tc>
                  <a:txBody>
                    <a:bodyPr/>
                    <a:lstStyle/>
                    <a:p>
                      <a:pPr algn="ctr" fontAlgn="ctr"/>
                      <a:r>
                        <a:rPr lang="en-US" sz="1400" u="none" strike="noStrike" dirty="0">
                          <a:effectLst/>
                        </a:rPr>
                        <a:t>2020</a:t>
                      </a:r>
                      <a:endParaRPr lang="en-US" sz="1400" b="1" i="0" u="none" strike="noStrike" dirty="0">
                        <a:solidFill>
                          <a:srgbClr val="000000"/>
                        </a:solidFill>
                        <a:effectLst/>
                        <a:latin typeface="Calibri"/>
                      </a:endParaRPr>
                    </a:p>
                  </a:txBody>
                  <a:tcPr marL="7620" marR="7620" marT="7620" marB="0" anchor="ctr"/>
                </a:tc>
                <a:tc>
                  <a:txBody>
                    <a:bodyPr/>
                    <a:lstStyle/>
                    <a:p>
                      <a:pPr algn="ctr" fontAlgn="ctr"/>
                      <a:r>
                        <a:rPr lang="en-US" sz="1400" u="none" strike="noStrike">
                          <a:effectLst/>
                        </a:rPr>
                        <a:t>2021</a:t>
                      </a:r>
                      <a:endParaRPr lang="en-US" sz="1400" b="1" i="0" u="none" strike="noStrike">
                        <a:solidFill>
                          <a:srgbClr val="000000"/>
                        </a:solidFill>
                        <a:effectLst/>
                        <a:latin typeface="Calibri"/>
                      </a:endParaRPr>
                    </a:p>
                  </a:txBody>
                  <a:tcPr marL="7620" marR="7620" marT="7620" marB="0" anchor="ctr"/>
                </a:tc>
                <a:tc>
                  <a:txBody>
                    <a:bodyPr/>
                    <a:lstStyle/>
                    <a:p>
                      <a:pPr algn="ctr" fontAlgn="b"/>
                      <a:r>
                        <a:rPr lang="en-US" sz="1100" u="none" strike="noStrike" dirty="0">
                          <a:effectLst/>
                        </a:rPr>
                        <a:t>din care online </a:t>
                      </a:r>
                      <a:r>
                        <a:rPr lang="en-US" sz="1100" u="none" strike="noStrike" dirty="0" err="1">
                          <a:effectLst/>
                        </a:rPr>
                        <a:t>si</a:t>
                      </a:r>
                      <a:r>
                        <a:rPr lang="en-US" sz="1100" u="none" strike="noStrike" dirty="0">
                          <a:effectLst/>
                        </a:rPr>
                        <a:t> </a:t>
                      </a:r>
                      <a:r>
                        <a:rPr lang="ro-RO" sz="1100" u="none" strike="noStrike" dirty="0">
                          <a:effectLst/>
                        </a:rPr>
                        <a:t>   </a:t>
                      </a:r>
                      <a:r>
                        <a:rPr lang="en-US" sz="1100" u="none" strike="noStrike" dirty="0" err="1">
                          <a:effectLst/>
                        </a:rPr>
                        <a:t>prelucrate</a:t>
                      </a:r>
                      <a:endParaRPr lang="en-US" sz="1100" b="0" i="0" u="none" strike="noStrike" dirty="0">
                        <a:effectLst/>
                        <a:latin typeface="Arial"/>
                      </a:endParaRPr>
                    </a:p>
                  </a:txBody>
                  <a:tcPr marL="7620" marR="7620" marT="7620" marB="0" anchor="b"/>
                </a:tc>
                <a:extLst>
                  <a:ext uri="{0D108BD9-81ED-4DB2-BD59-A6C34878D82A}">
                    <a16:rowId xmlns:a16="http://schemas.microsoft.com/office/drawing/2014/main" val="10001"/>
                  </a:ext>
                </a:extLst>
              </a:tr>
              <a:tr h="182880">
                <a:tc>
                  <a:txBody>
                    <a:bodyPr/>
                    <a:lstStyle/>
                    <a:p>
                      <a:pPr algn="l" fontAlgn="ctr"/>
                      <a:r>
                        <a:rPr lang="en-US" sz="1400" u="none" strike="noStrike" dirty="0" err="1">
                          <a:effectLst/>
                        </a:rPr>
                        <a:t>Cladiri</a:t>
                      </a:r>
                      <a:r>
                        <a:rPr lang="en-US" sz="1400" u="none" strike="noStrike" dirty="0">
                          <a:effectLst/>
                        </a:rPr>
                        <a:t> </a:t>
                      </a:r>
                      <a:r>
                        <a:rPr lang="en-US" sz="1400" u="none" strike="noStrike" dirty="0" err="1">
                          <a:effectLst/>
                        </a:rPr>
                        <a:t>persoane</a:t>
                      </a:r>
                      <a:r>
                        <a:rPr lang="en-US" sz="1400" u="none" strike="noStrike" dirty="0">
                          <a:effectLst/>
                        </a:rPr>
                        <a:t> </a:t>
                      </a:r>
                      <a:r>
                        <a:rPr lang="en-US" sz="1400" u="none" strike="noStrike" dirty="0" err="1">
                          <a:effectLst/>
                        </a:rPr>
                        <a:t>juridice</a:t>
                      </a:r>
                      <a:endParaRPr lang="en-US" sz="1400" b="0" i="0" u="none" strike="noStrike" dirty="0">
                        <a:solidFill>
                          <a:srgbClr val="000000"/>
                        </a:solidFill>
                        <a:effectLst/>
                        <a:latin typeface="Calibri"/>
                      </a:endParaRPr>
                    </a:p>
                  </a:txBody>
                  <a:tcPr marL="7620" marR="7620" marT="7620" marB="0" anchor="ctr"/>
                </a:tc>
                <a:tc>
                  <a:txBody>
                    <a:bodyPr/>
                    <a:lstStyle/>
                    <a:p>
                      <a:pPr algn="r" fontAlgn="ctr"/>
                      <a:r>
                        <a:rPr lang="en-US" sz="1400" u="none" strike="noStrike" dirty="0">
                          <a:effectLst/>
                        </a:rPr>
                        <a:t>1.866</a:t>
                      </a:r>
                      <a:endParaRPr lang="en-US" sz="1400" b="0" i="0" u="none" strike="noStrike" dirty="0">
                        <a:solidFill>
                          <a:srgbClr val="000000"/>
                        </a:solidFill>
                        <a:effectLst/>
                        <a:latin typeface="Calibri"/>
                      </a:endParaRPr>
                    </a:p>
                  </a:txBody>
                  <a:tcPr marL="7620" marR="7620" marT="7620" marB="0" anchor="ctr"/>
                </a:tc>
                <a:tc>
                  <a:txBody>
                    <a:bodyPr/>
                    <a:lstStyle/>
                    <a:p>
                      <a:pPr algn="r" fontAlgn="ctr"/>
                      <a:r>
                        <a:rPr lang="en-US" sz="1400" u="none" strike="noStrike">
                          <a:effectLst/>
                        </a:rPr>
                        <a:t>1.747</a:t>
                      </a:r>
                      <a:endParaRPr lang="en-US" sz="1400" b="0" i="0" u="none" strike="noStrike">
                        <a:solidFill>
                          <a:srgbClr val="000000"/>
                        </a:solidFill>
                        <a:effectLst/>
                        <a:latin typeface="Calibri"/>
                      </a:endParaRPr>
                    </a:p>
                  </a:txBody>
                  <a:tcPr marL="7620" marR="7620" marT="7620" marB="0" anchor="ctr"/>
                </a:tc>
                <a:tc>
                  <a:txBody>
                    <a:bodyPr/>
                    <a:lstStyle/>
                    <a:p>
                      <a:pPr algn="r" fontAlgn="ctr"/>
                      <a:r>
                        <a:rPr lang="en-US" sz="1400" u="none" strike="noStrike">
                          <a:effectLst/>
                        </a:rPr>
                        <a:t>2.178</a:t>
                      </a:r>
                      <a:endParaRPr lang="en-US" sz="1400" b="0" i="0" u="none" strike="noStrike">
                        <a:solidFill>
                          <a:srgbClr val="000000"/>
                        </a:solidFill>
                        <a:effectLst/>
                        <a:latin typeface="Calibri"/>
                      </a:endParaRPr>
                    </a:p>
                  </a:txBody>
                  <a:tcPr marL="7620" marR="7620" marT="7620" marB="0" anchor="ctr"/>
                </a:tc>
                <a:tc>
                  <a:txBody>
                    <a:bodyPr/>
                    <a:lstStyle/>
                    <a:p>
                      <a:pPr algn="r" fontAlgn="ctr"/>
                      <a:r>
                        <a:rPr lang="en-US" sz="1400" u="none" strike="noStrike">
                          <a:effectLst/>
                        </a:rPr>
                        <a:t>3.414</a:t>
                      </a:r>
                      <a:endParaRPr lang="en-US" sz="1400" b="0" i="0" u="none" strike="noStrike">
                        <a:solidFill>
                          <a:srgbClr val="000000"/>
                        </a:solidFill>
                        <a:effectLst/>
                        <a:latin typeface="Calibri"/>
                      </a:endParaRPr>
                    </a:p>
                  </a:txBody>
                  <a:tcPr marL="7620" marR="7620" marT="7620" marB="0" anchor="ctr"/>
                </a:tc>
                <a:tc>
                  <a:txBody>
                    <a:bodyPr/>
                    <a:lstStyle/>
                    <a:p>
                      <a:pPr algn="r" fontAlgn="ctr"/>
                      <a:r>
                        <a:rPr lang="en-US" sz="1400" u="none" strike="noStrike" dirty="0">
                          <a:effectLst/>
                        </a:rPr>
                        <a:t>2.211</a:t>
                      </a:r>
                      <a:endParaRPr lang="en-US" sz="1400" b="0" i="0" u="none" strike="noStrike" dirty="0">
                        <a:solidFill>
                          <a:srgbClr val="000000"/>
                        </a:solidFill>
                        <a:effectLst/>
                        <a:latin typeface="Calibri"/>
                      </a:endParaRPr>
                    </a:p>
                  </a:txBody>
                  <a:tcPr marL="7620" marR="7620" marT="7620" marB="0" anchor="ctr"/>
                </a:tc>
                <a:tc>
                  <a:txBody>
                    <a:bodyPr/>
                    <a:lstStyle/>
                    <a:p>
                      <a:pPr algn="r" fontAlgn="ctr"/>
                      <a:r>
                        <a:rPr lang="en-US" sz="1400" u="none" strike="noStrike" dirty="0">
                          <a:effectLst/>
                        </a:rPr>
                        <a:t>2.884</a:t>
                      </a:r>
                      <a:endParaRPr lang="en-US" sz="1400" b="0" i="0" u="none" strike="noStrike" dirty="0">
                        <a:solidFill>
                          <a:srgbClr val="000000"/>
                        </a:solidFill>
                        <a:effectLst/>
                        <a:latin typeface="Calibri"/>
                      </a:endParaRPr>
                    </a:p>
                  </a:txBody>
                  <a:tcPr marL="7620" marR="7620" marT="7620" marB="0" anchor="ctr"/>
                </a:tc>
                <a:tc>
                  <a:txBody>
                    <a:bodyPr/>
                    <a:lstStyle/>
                    <a:p>
                      <a:pPr algn="r" fontAlgn="b"/>
                      <a:r>
                        <a:rPr lang="en-US" sz="1100" u="none" strike="noStrike" dirty="0">
                          <a:effectLst/>
                        </a:rPr>
                        <a:t>32</a:t>
                      </a:r>
                      <a:endParaRPr lang="en-US" sz="1100" b="0" i="0" u="none" strike="noStrike" dirty="0">
                        <a:effectLst/>
                        <a:latin typeface="Arial"/>
                      </a:endParaRPr>
                    </a:p>
                  </a:txBody>
                  <a:tcPr marL="7620" marR="7620" marT="7620" marB="0" anchor="b"/>
                </a:tc>
                <a:extLst>
                  <a:ext uri="{0D108BD9-81ED-4DB2-BD59-A6C34878D82A}">
                    <a16:rowId xmlns:a16="http://schemas.microsoft.com/office/drawing/2014/main" val="10002"/>
                  </a:ext>
                </a:extLst>
              </a:tr>
              <a:tr h="182880">
                <a:tc>
                  <a:txBody>
                    <a:bodyPr/>
                    <a:lstStyle/>
                    <a:p>
                      <a:pPr algn="l" fontAlgn="ctr"/>
                      <a:r>
                        <a:rPr lang="en-US" sz="1400" u="none" strike="noStrike">
                          <a:effectLst/>
                        </a:rPr>
                        <a:t>Cladiri persoane fizice</a:t>
                      </a:r>
                      <a:endParaRPr lang="en-US" sz="1400" b="0" i="0" u="none" strike="noStrike">
                        <a:solidFill>
                          <a:srgbClr val="000000"/>
                        </a:solidFill>
                        <a:effectLst/>
                        <a:latin typeface="Calibri"/>
                      </a:endParaRPr>
                    </a:p>
                  </a:txBody>
                  <a:tcPr marL="7620" marR="7620" marT="7620" marB="0" anchor="ctr"/>
                </a:tc>
                <a:tc>
                  <a:txBody>
                    <a:bodyPr/>
                    <a:lstStyle/>
                    <a:p>
                      <a:pPr algn="r" fontAlgn="ctr"/>
                      <a:r>
                        <a:rPr lang="en-US" sz="1400" u="none" strike="noStrike">
                          <a:effectLst/>
                        </a:rPr>
                        <a:t>10.016</a:t>
                      </a:r>
                      <a:endParaRPr lang="en-US" sz="1400" b="0" i="0" u="none" strike="noStrike">
                        <a:solidFill>
                          <a:srgbClr val="000000"/>
                        </a:solidFill>
                        <a:effectLst/>
                        <a:latin typeface="Calibri"/>
                      </a:endParaRPr>
                    </a:p>
                  </a:txBody>
                  <a:tcPr marL="7620" marR="7620" marT="7620" marB="0" anchor="ctr"/>
                </a:tc>
                <a:tc>
                  <a:txBody>
                    <a:bodyPr/>
                    <a:lstStyle/>
                    <a:p>
                      <a:pPr algn="r" fontAlgn="ctr"/>
                      <a:r>
                        <a:rPr lang="en-US" sz="1400" u="none" strike="noStrike" dirty="0">
                          <a:effectLst/>
                        </a:rPr>
                        <a:t>8.764</a:t>
                      </a:r>
                      <a:endParaRPr lang="en-US" sz="1400" b="0" i="0" u="none" strike="noStrike" dirty="0">
                        <a:solidFill>
                          <a:srgbClr val="000000"/>
                        </a:solidFill>
                        <a:effectLst/>
                        <a:latin typeface="Calibri"/>
                      </a:endParaRPr>
                    </a:p>
                  </a:txBody>
                  <a:tcPr marL="7620" marR="7620" marT="7620" marB="0" anchor="ctr"/>
                </a:tc>
                <a:tc>
                  <a:txBody>
                    <a:bodyPr/>
                    <a:lstStyle/>
                    <a:p>
                      <a:pPr algn="r" fontAlgn="ctr"/>
                      <a:r>
                        <a:rPr lang="en-US" sz="1400" u="none" strike="noStrike" dirty="0">
                          <a:effectLst/>
                        </a:rPr>
                        <a:t>9.270</a:t>
                      </a:r>
                      <a:endParaRPr lang="en-US" sz="1400" b="0" i="0" u="none" strike="noStrike" dirty="0">
                        <a:solidFill>
                          <a:srgbClr val="000000"/>
                        </a:solidFill>
                        <a:effectLst/>
                        <a:latin typeface="Calibri"/>
                      </a:endParaRPr>
                    </a:p>
                  </a:txBody>
                  <a:tcPr marL="7620" marR="7620" marT="7620" marB="0" anchor="ctr"/>
                </a:tc>
                <a:tc>
                  <a:txBody>
                    <a:bodyPr/>
                    <a:lstStyle/>
                    <a:p>
                      <a:pPr algn="r" fontAlgn="ctr"/>
                      <a:r>
                        <a:rPr lang="en-US" sz="1400" u="none" strike="noStrike">
                          <a:effectLst/>
                        </a:rPr>
                        <a:t>10.345</a:t>
                      </a:r>
                      <a:endParaRPr lang="en-US" sz="1400" b="0" i="0" u="none" strike="noStrike">
                        <a:solidFill>
                          <a:srgbClr val="000000"/>
                        </a:solidFill>
                        <a:effectLst/>
                        <a:latin typeface="Calibri"/>
                      </a:endParaRPr>
                    </a:p>
                  </a:txBody>
                  <a:tcPr marL="7620" marR="7620" marT="7620" marB="0" anchor="ctr"/>
                </a:tc>
                <a:tc>
                  <a:txBody>
                    <a:bodyPr/>
                    <a:lstStyle/>
                    <a:p>
                      <a:pPr algn="r" fontAlgn="ctr"/>
                      <a:r>
                        <a:rPr lang="en-US" sz="1400" u="none" strike="noStrike">
                          <a:effectLst/>
                        </a:rPr>
                        <a:t>7.968</a:t>
                      </a:r>
                      <a:endParaRPr lang="en-US" sz="1400" b="0" i="0" u="none" strike="noStrike">
                        <a:solidFill>
                          <a:srgbClr val="000000"/>
                        </a:solidFill>
                        <a:effectLst/>
                        <a:latin typeface="Calibri"/>
                      </a:endParaRPr>
                    </a:p>
                  </a:txBody>
                  <a:tcPr marL="7620" marR="7620" marT="7620" marB="0" anchor="ctr"/>
                </a:tc>
                <a:tc>
                  <a:txBody>
                    <a:bodyPr/>
                    <a:lstStyle/>
                    <a:p>
                      <a:pPr algn="r" fontAlgn="ctr"/>
                      <a:r>
                        <a:rPr lang="en-US" sz="1400" u="none" strike="noStrike" dirty="0">
                          <a:effectLst/>
                        </a:rPr>
                        <a:t>10.575</a:t>
                      </a:r>
                      <a:endParaRPr lang="en-US" sz="1400" b="0" i="0" u="none" strike="noStrike" dirty="0">
                        <a:solidFill>
                          <a:srgbClr val="000000"/>
                        </a:solidFill>
                        <a:effectLst/>
                        <a:latin typeface="Calibri"/>
                      </a:endParaRPr>
                    </a:p>
                  </a:txBody>
                  <a:tcPr marL="7620" marR="7620" marT="7620" marB="0" anchor="ctr"/>
                </a:tc>
                <a:tc>
                  <a:txBody>
                    <a:bodyPr/>
                    <a:lstStyle/>
                    <a:p>
                      <a:pPr algn="r" fontAlgn="b"/>
                      <a:r>
                        <a:rPr lang="en-US" sz="1100" u="none" strike="noStrike" dirty="0">
                          <a:effectLst/>
                        </a:rPr>
                        <a:t>68</a:t>
                      </a:r>
                      <a:endParaRPr lang="en-US" sz="1100" b="0" i="0" u="none" strike="noStrike" dirty="0">
                        <a:effectLst/>
                        <a:latin typeface="Arial"/>
                      </a:endParaRPr>
                    </a:p>
                  </a:txBody>
                  <a:tcPr marL="7620" marR="7620" marT="7620" marB="0" anchor="b"/>
                </a:tc>
                <a:extLst>
                  <a:ext uri="{0D108BD9-81ED-4DB2-BD59-A6C34878D82A}">
                    <a16:rowId xmlns:a16="http://schemas.microsoft.com/office/drawing/2014/main" val="10003"/>
                  </a:ext>
                </a:extLst>
              </a:tr>
              <a:tr h="182880">
                <a:tc>
                  <a:txBody>
                    <a:bodyPr/>
                    <a:lstStyle/>
                    <a:p>
                      <a:pPr algn="l" fontAlgn="ctr"/>
                      <a:r>
                        <a:rPr lang="en-US" sz="1400" u="none" strike="noStrike">
                          <a:effectLst/>
                        </a:rPr>
                        <a:t>Auto persoane juridice</a:t>
                      </a:r>
                      <a:endParaRPr lang="en-US" sz="1400" b="0" i="0" u="none" strike="noStrike">
                        <a:solidFill>
                          <a:srgbClr val="000000"/>
                        </a:solidFill>
                        <a:effectLst/>
                        <a:latin typeface="Calibri"/>
                      </a:endParaRPr>
                    </a:p>
                  </a:txBody>
                  <a:tcPr marL="7620" marR="7620" marT="7620" marB="0" anchor="ctr"/>
                </a:tc>
                <a:tc>
                  <a:txBody>
                    <a:bodyPr/>
                    <a:lstStyle/>
                    <a:p>
                      <a:pPr algn="r" fontAlgn="ctr"/>
                      <a:r>
                        <a:rPr lang="en-US" sz="1400" u="none" strike="noStrike">
                          <a:effectLst/>
                        </a:rPr>
                        <a:t>5.885</a:t>
                      </a:r>
                      <a:endParaRPr lang="en-US" sz="1400" b="0" i="0" u="none" strike="noStrike">
                        <a:solidFill>
                          <a:srgbClr val="000000"/>
                        </a:solidFill>
                        <a:effectLst/>
                        <a:latin typeface="Calibri"/>
                      </a:endParaRPr>
                    </a:p>
                  </a:txBody>
                  <a:tcPr marL="7620" marR="7620" marT="7620" marB="0" anchor="ctr"/>
                </a:tc>
                <a:tc>
                  <a:txBody>
                    <a:bodyPr/>
                    <a:lstStyle/>
                    <a:p>
                      <a:pPr algn="r" fontAlgn="ctr"/>
                      <a:r>
                        <a:rPr lang="en-US" sz="1400" u="none" strike="noStrike">
                          <a:effectLst/>
                        </a:rPr>
                        <a:t>7.084</a:t>
                      </a:r>
                      <a:endParaRPr lang="en-US" sz="1400" b="0" i="0" u="none" strike="noStrike">
                        <a:solidFill>
                          <a:srgbClr val="000000"/>
                        </a:solidFill>
                        <a:effectLst/>
                        <a:latin typeface="Calibri"/>
                      </a:endParaRPr>
                    </a:p>
                  </a:txBody>
                  <a:tcPr marL="7620" marR="7620" marT="7620" marB="0" anchor="ctr"/>
                </a:tc>
                <a:tc>
                  <a:txBody>
                    <a:bodyPr/>
                    <a:lstStyle/>
                    <a:p>
                      <a:pPr algn="r" fontAlgn="ctr"/>
                      <a:r>
                        <a:rPr lang="en-US" sz="1400" u="none" strike="noStrike" dirty="0">
                          <a:effectLst/>
                        </a:rPr>
                        <a:t>7.108</a:t>
                      </a:r>
                      <a:endParaRPr lang="en-US" sz="1400" b="0" i="0" u="none" strike="noStrike" dirty="0">
                        <a:solidFill>
                          <a:srgbClr val="000000"/>
                        </a:solidFill>
                        <a:effectLst/>
                        <a:latin typeface="Calibri"/>
                      </a:endParaRPr>
                    </a:p>
                  </a:txBody>
                  <a:tcPr marL="7620" marR="7620" marT="7620" marB="0" anchor="ctr"/>
                </a:tc>
                <a:tc>
                  <a:txBody>
                    <a:bodyPr/>
                    <a:lstStyle/>
                    <a:p>
                      <a:pPr algn="r" fontAlgn="ctr"/>
                      <a:r>
                        <a:rPr lang="en-US" sz="1400" u="none" strike="noStrike" dirty="0">
                          <a:effectLst/>
                        </a:rPr>
                        <a:t>7.542</a:t>
                      </a:r>
                      <a:endParaRPr lang="en-US" sz="1400" b="0" i="0" u="none" strike="noStrike" dirty="0">
                        <a:solidFill>
                          <a:srgbClr val="000000"/>
                        </a:solidFill>
                        <a:effectLst/>
                        <a:latin typeface="Calibri"/>
                      </a:endParaRPr>
                    </a:p>
                  </a:txBody>
                  <a:tcPr marL="7620" marR="7620" marT="7620" marB="0" anchor="ctr"/>
                </a:tc>
                <a:tc>
                  <a:txBody>
                    <a:bodyPr/>
                    <a:lstStyle/>
                    <a:p>
                      <a:pPr algn="r" fontAlgn="ctr"/>
                      <a:r>
                        <a:rPr lang="en-US" sz="1400" u="none" strike="noStrike" dirty="0">
                          <a:effectLst/>
                        </a:rPr>
                        <a:t>6.832</a:t>
                      </a:r>
                      <a:endParaRPr lang="en-US" sz="1400" b="0" i="0" u="none" strike="noStrike" dirty="0">
                        <a:solidFill>
                          <a:srgbClr val="000000"/>
                        </a:solidFill>
                        <a:effectLst/>
                        <a:latin typeface="Calibri"/>
                      </a:endParaRPr>
                    </a:p>
                  </a:txBody>
                  <a:tcPr marL="7620" marR="7620" marT="7620" marB="0" anchor="ctr"/>
                </a:tc>
                <a:tc>
                  <a:txBody>
                    <a:bodyPr/>
                    <a:lstStyle/>
                    <a:p>
                      <a:pPr algn="r" fontAlgn="ctr"/>
                      <a:r>
                        <a:rPr lang="en-US" sz="1400" u="none" strike="noStrike">
                          <a:effectLst/>
                        </a:rPr>
                        <a:t>7.576</a:t>
                      </a:r>
                      <a:endParaRPr lang="en-US" sz="1400" b="0" i="0" u="none" strike="noStrike">
                        <a:solidFill>
                          <a:srgbClr val="000000"/>
                        </a:solidFill>
                        <a:effectLst/>
                        <a:latin typeface="Calibri"/>
                      </a:endParaRPr>
                    </a:p>
                  </a:txBody>
                  <a:tcPr marL="7620" marR="7620" marT="7620" marB="0" anchor="ctr"/>
                </a:tc>
                <a:tc>
                  <a:txBody>
                    <a:bodyPr/>
                    <a:lstStyle/>
                    <a:p>
                      <a:pPr algn="r" fontAlgn="b"/>
                      <a:r>
                        <a:rPr lang="en-US" sz="1100" u="none" strike="noStrike" dirty="0">
                          <a:effectLst/>
                        </a:rPr>
                        <a:t>41</a:t>
                      </a:r>
                      <a:endParaRPr lang="en-US" sz="1100" b="0" i="0" u="none" strike="noStrike" dirty="0">
                        <a:effectLst/>
                        <a:latin typeface="Arial"/>
                      </a:endParaRPr>
                    </a:p>
                  </a:txBody>
                  <a:tcPr marL="7620" marR="7620" marT="7620" marB="0" anchor="b"/>
                </a:tc>
                <a:extLst>
                  <a:ext uri="{0D108BD9-81ED-4DB2-BD59-A6C34878D82A}">
                    <a16:rowId xmlns:a16="http://schemas.microsoft.com/office/drawing/2014/main" val="10004"/>
                  </a:ext>
                </a:extLst>
              </a:tr>
              <a:tr h="182880">
                <a:tc>
                  <a:txBody>
                    <a:bodyPr/>
                    <a:lstStyle/>
                    <a:p>
                      <a:pPr algn="l" fontAlgn="ctr"/>
                      <a:r>
                        <a:rPr lang="en-US" sz="1400" u="none" strike="noStrike" dirty="0">
                          <a:effectLst/>
                        </a:rPr>
                        <a:t>Auto </a:t>
                      </a:r>
                      <a:r>
                        <a:rPr lang="en-US" sz="1400" u="none" strike="noStrike" dirty="0" err="1">
                          <a:effectLst/>
                        </a:rPr>
                        <a:t>persoane</a:t>
                      </a:r>
                      <a:r>
                        <a:rPr lang="en-US" sz="1400" u="none" strike="noStrike" dirty="0">
                          <a:effectLst/>
                        </a:rPr>
                        <a:t> </a:t>
                      </a:r>
                      <a:r>
                        <a:rPr lang="en-US" sz="1400" u="none" strike="noStrike" dirty="0" err="1">
                          <a:effectLst/>
                        </a:rPr>
                        <a:t>fizice</a:t>
                      </a:r>
                      <a:endParaRPr lang="en-US" sz="1400" b="0" i="0" u="none" strike="noStrike" dirty="0">
                        <a:solidFill>
                          <a:srgbClr val="000000"/>
                        </a:solidFill>
                        <a:effectLst/>
                        <a:latin typeface="Calibri"/>
                      </a:endParaRPr>
                    </a:p>
                  </a:txBody>
                  <a:tcPr marL="7620" marR="7620" marT="7620" marB="0" anchor="ctr"/>
                </a:tc>
                <a:tc>
                  <a:txBody>
                    <a:bodyPr/>
                    <a:lstStyle/>
                    <a:p>
                      <a:pPr algn="r" fontAlgn="ctr"/>
                      <a:r>
                        <a:rPr lang="en-US" sz="1400" u="none" strike="noStrike">
                          <a:effectLst/>
                        </a:rPr>
                        <a:t>12.605</a:t>
                      </a:r>
                      <a:endParaRPr lang="en-US" sz="1400" b="0" i="0" u="none" strike="noStrike">
                        <a:solidFill>
                          <a:srgbClr val="000000"/>
                        </a:solidFill>
                        <a:effectLst/>
                        <a:latin typeface="Calibri"/>
                      </a:endParaRPr>
                    </a:p>
                  </a:txBody>
                  <a:tcPr marL="7620" marR="7620" marT="7620" marB="0" anchor="ctr"/>
                </a:tc>
                <a:tc>
                  <a:txBody>
                    <a:bodyPr/>
                    <a:lstStyle/>
                    <a:p>
                      <a:pPr algn="r" fontAlgn="ctr"/>
                      <a:r>
                        <a:rPr lang="en-US" sz="1400" u="none" strike="noStrike">
                          <a:effectLst/>
                        </a:rPr>
                        <a:t>19.244</a:t>
                      </a:r>
                      <a:endParaRPr lang="en-US" sz="1400" b="0" i="0" u="none" strike="noStrike">
                        <a:solidFill>
                          <a:srgbClr val="000000"/>
                        </a:solidFill>
                        <a:effectLst/>
                        <a:latin typeface="Calibri"/>
                      </a:endParaRPr>
                    </a:p>
                  </a:txBody>
                  <a:tcPr marL="7620" marR="7620" marT="7620" marB="0" anchor="ctr"/>
                </a:tc>
                <a:tc>
                  <a:txBody>
                    <a:bodyPr/>
                    <a:lstStyle/>
                    <a:p>
                      <a:pPr algn="r" fontAlgn="ctr"/>
                      <a:r>
                        <a:rPr lang="en-US" sz="1400" u="none" strike="noStrike">
                          <a:effectLst/>
                        </a:rPr>
                        <a:t>17.952</a:t>
                      </a:r>
                      <a:endParaRPr lang="en-US" sz="1400" b="0" i="0" u="none" strike="noStrike">
                        <a:solidFill>
                          <a:srgbClr val="000000"/>
                        </a:solidFill>
                        <a:effectLst/>
                        <a:latin typeface="Calibri"/>
                      </a:endParaRPr>
                    </a:p>
                  </a:txBody>
                  <a:tcPr marL="7620" marR="7620" marT="7620" marB="0" anchor="ctr"/>
                </a:tc>
                <a:tc>
                  <a:txBody>
                    <a:bodyPr/>
                    <a:lstStyle/>
                    <a:p>
                      <a:pPr algn="r" fontAlgn="ctr"/>
                      <a:r>
                        <a:rPr lang="en-US" sz="1400" u="none" strike="noStrike">
                          <a:effectLst/>
                        </a:rPr>
                        <a:t>18.170</a:t>
                      </a:r>
                      <a:endParaRPr lang="en-US" sz="1400" b="0" i="0" u="none" strike="noStrike">
                        <a:solidFill>
                          <a:srgbClr val="000000"/>
                        </a:solidFill>
                        <a:effectLst/>
                        <a:latin typeface="Calibri"/>
                      </a:endParaRPr>
                    </a:p>
                  </a:txBody>
                  <a:tcPr marL="7620" marR="7620" marT="7620" marB="0" anchor="ctr"/>
                </a:tc>
                <a:tc>
                  <a:txBody>
                    <a:bodyPr/>
                    <a:lstStyle/>
                    <a:p>
                      <a:pPr algn="r" fontAlgn="ctr"/>
                      <a:r>
                        <a:rPr lang="en-US" sz="1400" u="none" strike="noStrike" dirty="0">
                          <a:effectLst/>
                        </a:rPr>
                        <a:t>16.283</a:t>
                      </a:r>
                      <a:endParaRPr lang="en-US" sz="1400" b="0" i="0" u="none" strike="noStrike" dirty="0">
                        <a:solidFill>
                          <a:srgbClr val="000000"/>
                        </a:solidFill>
                        <a:effectLst/>
                        <a:latin typeface="Calibri"/>
                      </a:endParaRPr>
                    </a:p>
                  </a:txBody>
                  <a:tcPr marL="7620" marR="7620" marT="7620" marB="0" anchor="ctr"/>
                </a:tc>
                <a:tc>
                  <a:txBody>
                    <a:bodyPr/>
                    <a:lstStyle/>
                    <a:p>
                      <a:pPr algn="r" fontAlgn="ctr"/>
                      <a:r>
                        <a:rPr lang="en-US" sz="1400" u="none" strike="noStrike" dirty="0">
                          <a:effectLst/>
                        </a:rPr>
                        <a:t>18.025</a:t>
                      </a:r>
                      <a:endParaRPr lang="en-US" sz="1400" b="0" i="0" u="none" strike="noStrike" dirty="0">
                        <a:solidFill>
                          <a:srgbClr val="000000"/>
                        </a:solidFill>
                        <a:effectLst/>
                        <a:latin typeface="Calibri"/>
                      </a:endParaRPr>
                    </a:p>
                  </a:txBody>
                  <a:tcPr marL="7620" marR="7620" marT="7620" marB="0" anchor="ctr"/>
                </a:tc>
                <a:tc>
                  <a:txBody>
                    <a:bodyPr/>
                    <a:lstStyle/>
                    <a:p>
                      <a:pPr algn="r" fontAlgn="b"/>
                      <a:r>
                        <a:rPr lang="en-US" sz="1100" u="none" strike="noStrike" dirty="0">
                          <a:effectLst/>
                        </a:rPr>
                        <a:t>18</a:t>
                      </a:r>
                      <a:endParaRPr lang="en-US" sz="1100" b="0" i="0" u="none" strike="noStrike" dirty="0">
                        <a:effectLst/>
                        <a:latin typeface="Arial"/>
                      </a:endParaRPr>
                    </a:p>
                  </a:txBody>
                  <a:tcPr marL="7620" marR="7620" marT="7620" marB="0" anchor="b"/>
                </a:tc>
                <a:extLst>
                  <a:ext uri="{0D108BD9-81ED-4DB2-BD59-A6C34878D82A}">
                    <a16:rowId xmlns:a16="http://schemas.microsoft.com/office/drawing/2014/main" val="10005"/>
                  </a:ext>
                </a:extLst>
              </a:tr>
              <a:tr h="182880">
                <a:tc>
                  <a:txBody>
                    <a:bodyPr/>
                    <a:lstStyle/>
                    <a:p>
                      <a:pPr algn="l" fontAlgn="ctr"/>
                      <a:r>
                        <a:rPr lang="en-US" sz="1400" u="none" strike="noStrike">
                          <a:effectLst/>
                        </a:rPr>
                        <a:t>Teren persoane juridice</a:t>
                      </a:r>
                      <a:endParaRPr lang="en-US" sz="1400" b="0" i="0" u="none" strike="noStrike">
                        <a:solidFill>
                          <a:srgbClr val="000000"/>
                        </a:solidFill>
                        <a:effectLst/>
                        <a:latin typeface="Calibri"/>
                      </a:endParaRPr>
                    </a:p>
                  </a:txBody>
                  <a:tcPr marL="7620" marR="7620" marT="7620" marB="0" anchor="ctr"/>
                </a:tc>
                <a:tc>
                  <a:txBody>
                    <a:bodyPr/>
                    <a:lstStyle/>
                    <a:p>
                      <a:pPr algn="r" fontAlgn="ctr"/>
                      <a:r>
                        <a:rPr lang="en-US" sz="1400" u="none" strike="noStrike" dirty="0">
                          <a:effectLst/>
                        </a:rPr>
                        <a:t>2301</a:t>
                      </a:r>
                      <a:endParaRPr lang="en-US" sz="1400" b="0" i="0" u="none" strike="noStrike" dirty="0">
                        <a:solidFill>
                          <a:srgbClr val="000000"/>
                        </a:solidFill>
                        <a:effectLst/>
                        <a:latin typeface="Calibri"/>
                      </a:endParaRPr>
                    </a:p>
                  </a:txBody>
                  <a:tcPr marL="7620" marR="7620" marT="7620" marB="0" anchor="ctr"/>
                </a:tc>
                <a:tc>
                  <a:txBody>
                    <a:bodyPr/>
                    <a:lstStyle/>
                    <a:p>
                      <a:pPr algn="r" fontAlgn="ctr"/>
                      <a:r>
                        <a:rPr lang="en-US" sz="1400" u="none" strike="noStrike">
                          <a:effectLst/>
                        </a:rPr>
                        <a:t>2.364</a:t>
                      </a:r>
                      <a:endParaRPr lang="en-US" sz="1400" b="0" i="0" u="none" strike="noStrike">
                        <a:solidFill>
                          <a:srgbClr val="000000"/>
                        </a:solidFill>
                        <a:effectLst/>
                        <a:latin typeface="Calibri"/>
                      </a:endParaRPr>
                    </a:p>
                  </a:txBody>
                  <a:tcPr marL="7620" marR="7620" marT="7620" marB="0" anchor="ctr"/>
                </a:tc>
                <a:tc>
                  <a:txBody>
                    <a:bodyPr/>
                    <a:lstStyle/>
                    <a:p>
                      <a:pPr algn="r" fontAlgn="ctr"/>
                      <a:r>
                        <a:rPr lang="en-US" sz="1400" u="none" strike="noStrike">
                          <a:effectLst/>
                        </a:rPr>
                        <a:t>2.597</a:t>
                      </a:r>
                      <a:endParaRPr lang="en-US" sz="1400" b="0" i="0" u="none" strike="noStrike">
                        <a:solidFill>
                          <a:srgbClr val="000000"/>
                        </a:solidFill>
                        <a:effectLst/>
                        <a:latin typeface="Calibri"/>
                      </a:endParaRPr>
                    </a:p>
                  </a:txBody>
                  <a:tcPr marL="7620" marR="7620" marT="7620" marB="0" anchor="ctr"/>
                </a:tc>
                <a:tc>
                  <a:txBody>
                    <a:bodyPr/>
                    <a:lstStyle/>
                    <a:p>
                      <a:pPr algn="r" fontAlgn="ctr"/>
                      <a:r>
                        <a:rPr lang="en-US" sz="1400" u="none" strike="noStrike">
                          <a:effectLst/>
                        </a:rPr>
                        <a:t>3.500</a:t>
                      </a:r>
                      <a:endParaRPr lang="en-US" sz="1400" b="0" i="0" u="none" strike="noStrike">
                        <a:solidFill>
                          <a:srgbClr val="000000"/>
                        </a:solidFill>
                        <a:effectLst/>
                        <a:latin typeface="Calibri"/>
                      </a:endParaRPr>
                    </a:p>
                  </a:txBody>
                  <a:tcPr marL="7620" marR="7620" marT="7620" marB="0" anchor="ctr"/>
                </a:tc>
                <a:tc>
                  <a:txBody>
                    <a:bodyPr/>
                    <a:lstStyle/>
                    <a:p>
                      <a:pPr algn="r" fontAlgn="ctr"/>
                      <a:r>
                        <a:rPr lang="en-US" sz="1400" u="none" strike="noStrike">
                          <a:effectLst/>
                        </a:rPr>
                        <a:t>2.631</a:t>
                      </a:r>
                      <a:endParaRPr lang="en-US" sz="1400" b="0" i="0" u="none" strike="noStrike">
                        <a:solidFill>
                          <a:srgbClr val="000000"/>
                        </a:solidFill>
                        <a:effectLst/>
                        <a:latin typeface="Calibri"/>
                      </a:endParaRPr>
                    </a:p>
                  </a:txBody>
                  <a:tcPr marL="7620" marR="7620" marT="7620" marB="0" anchor="ctr"/>
                </a:tc>
                <a:tc>
                  <a:txBody>
                    <a:bodyPr/>
                    <a:lstStyle/>
                    <a:p>
                      <a:pPr algn="r" fontAlgn="ctr"/>
                      <a:r>
                        <a:rPr lang="en-US" sz="1400" u="none" strike="noStrike" dirty="0">
                          <a:effectLst/>
                        </a:rPr>
                        <a:t>3.354</a:t>
                      </a:r>
                      <a:endParaRPr lang="en-US" sz="1400" b="0" i="0" u="none" strike="noStrike" dirty="0">
                        <a:solidFill>
                          <a:srgbClr val="000000"/>
                        </a:solidFill>
                        <a:effectLst/>
                        <a:latin typeface="Calibri"/>
                      </a:endParaRPr>
                    </a:p>
                  </a:txBody>
                  <a:tcPr marL="7620" marR="7620" marT="7620" marB="0" anchor="ctr"/>
                </a:tc>
                <a:tc>
                  <a:txBody>
                    <a:bodyPr/>
                    <a:lstStyle/>
                    <a:p>
                      <a:pPr algn="r" fontAlgn="b"/>
                      <a:r>
                        <a:rPr lang="en-US" sz="1100" u="none" strike="noStrike" dirty="0">
                          <a:effectLst/>
                        </a:rPr>
                        <a:t>54</a:t>
                      </a:r>
                      <a:endParaRPr lang="en-US" sz="1100" b="0" i="0" u="none" strike="noStrike" dirty="0">
                        <a:effectLst/>
                        <a:latin typeface="Arial"/>
                      </a:endParaRPr>
                    </a:p>
                  </a:txBody>
                  <a:tcPr marL="7620" marR="7620" marT="7620" marB="0" anchor="b"/>
                </a:tc>
                <a:extLst>
                  <a:ext uri="{0D108BD9-81ED-4DB2-BD59-A6C34878D82A}">
                    <a16:rowId xmlns:a16="http://schemas.microsoft.com/office/drawing/2014/main" val="10006"/>
                  </a:ext>
                </a:extLst>
              </a:tr>
              <a:tr h="182880">
                <a:tc>
                  <a:txBody>
                    <a:bodyPr/>
                    <a:lstStyle/>
                    <a:p>
                      <a:pPr algn="l" fontAlgn="ctr"/>
                      <a:r>
                        <a:rPr lang="en-US" sz="1400" u="none" strike="noStrike">
                          <a:effectLst/>
                        </a:rPr>
                        <a:t>Teren persoane fizice</a:t>
                      </a:r>
                      <a:endParaRPr lang="en-US" sz="1400" b="0" i="0" u="none" strike="noStrike">
                        <a:solidFill>
                          <a:srgbClr val="000000"/>
                        </a:solidFill>
                        <a:effectLst/>
                        <a:latin typeface="Calibri"/>
                      </a:endParaRPr>
                    </a:p>
                  </a:txBody>
                  <a:tcPr marL="7620" marR="7620" marT="7620" marB="0" anchor="ctr"/>
                </a:tc>
                <a:tc>
                  <a:txBody>
                    <a:bodyPr/>
                    <a:lstStyle/>
                    <a:p>
                      <a:pPr algn="r" fontAlgn="ctr"/>
                      <a:r>
                        <a:rPr lang="en-US" sz="1400" u="none" strike="noStrike">
                          <a:effectLst/>
                        </a:rPr>
                        <a:t>13.194</a:t>
                      </a:r>
                      <a:endParaRPr lang="en-US" sz="1400" b="0" i="0" u="none" strike="noStrike">
                        <a:solidFill>
                          <a:srgbClr val="000000"/>
                        </a:solidFill>
                        <a:effectLst/>
                        <a:latin typeface="Calibri"/>
                      </a:endParaRPr>
                    </a:p>
                  </a:txBody>
                  <a:tcPr marL="7620" marR="7620" marT="7620" marB="0" anchor="ctr"/>
                </a:tc>
                <a:tc>
                  <a:txBody>
                    <a:bodyPr/>
                    <a:lstStyle/>
                    <a:p>
                      <a:pPr algn="r" fontAlgn="ctr"/>
                      <a:r>
                        <a:rPr lang="en-US" sz="1400" u="none" strike="noStrike">
                          <a:effectLst/>
                        </a:rPr>
                        <a:t>11.022</a:t>
                      </a:r>
                      <a:endParaRPr lang="en-US" sz="1400" b="0" i="0" u="none" strike="noStrike">
                        <a:solidFill>
                          <a:srgbClr val="000000"/>
                        </a:solidFill>
                        <a:effectLst/>
                        <a:latin typeface="Calibri"/>
                      </a:endParaRPr>
                    </a:p>
                  </a:txBody>
                  <a:tcPr marL="7620" marR="7620" marT="7620" marB="0" anchor="ctr"/>
                </a:tc>
                <a:tc>
                  <a:txBody>
                    <a:bodyPr/>
                    <a:lstStyle/>
                    <a:p>
                      <a:pPr algn="r" fontAlgn="ctr"/>
                      <a:r>
                        <a:rPr lang="en-US" sz="1400" u="none" strike="noStrike">
                          <a:effectLst/>
                        </a:rPr>
                        <a:t>11.197</a:t>
                      </a:r>
                      <a:endParaRPr lang="en-US" sz="1400" b="0" i="0" u="none" strike="noStrike">
                        <a:solidFill>
                          <a:srgbClr val="000000"/>
                        </a:solidFill>
                        <a:effectLst/>
                        <a:latin typeface="Calibri"/>
                      </a:endParaRPr>
                    </a:p>
                  </a:txBody>
                  <a:tcPr marL="7620" marR="7620" marT="7620" marB="0" anchor="ctr"/>
                </a:tc>
                <a:tc>
                  <a:txBody>
                    <a:bodyPr/>
                    <a:lstStyle/>
                    <a:p>
                      <a:pPr algn="r" fontAlgn="ctr"/>
                      <a:r>
                        <a:rPr lang="en-US" sz="1400" u="none" strike="noStrike">
                          <a:effectLst/>
                        </a:rPr>
                        <a:t>11.230</a:t>
                      </a:r>
                      <a:endParaRPr lang="en-US" sz="1400" b="0" i="0" u="none" strike="noStrike">
                        <a:solidFill>
                          <a:srgbClr val="000000"/>
                        </a:solidFill>
                        <a:effectLst/>
                        <a:latin typeface="Calibri"/>
                      </a:endParaRPr>
                    </a:p>
                  </a:txBody>
                  <a:tcPr marL="7620" marR="7620" marT="7620" marB="0" anchor="ctr"/>
                </a:tc>
                <a:tc>
                  <a:txBody>
                    <a:bodyPr/>
                    <a:lstStyle/>
                    <a:p>
                      <a:pPr algn="r" fontAlgn="ctr"/>
                      <a:r>
                        <a:rPr lang="en-US" sz="1400" u="none" strike="noStrike">
                          <a:effectLst/>
                        </a:rPr>
                        <a:t>9.578</a:t>
                      </a:r>
                      <a:endParaRPr lang="en-US" sz="1400" b="0" i="0" u="none" strike="noStrike">
                        <a:solidFill>
                          <a:srgbClr val="000000"/>
                        </a:solidFill>
                        <a:effectLst/>
                        <a:latin typeface="Calibri"/>
                      </a:endParaRPr>
                    </a:p>
                  </a:txBody>
                  <a:tcPr marL="7620" marR="7620" marT="7620" marB="0" anchor="ctr"/>
                </a:tc>
                <a:tc>
                  <a:txBody>
                    <a:bodyPr/>
                    <a:lstStyle/>
                    <a:p>
                      <a:pPr algn="r" fontAlgn="ctr"/>
                      <a:r>
                        <a:rPr lang="en-US" sz="1400" u="none" strike="noStrike">
                          <a:effectLst/>
                        </a:rPr>
                        <a:t>13.315</a:t>
                      </a:r>
                      <a:endParaRPr lang="en-US" sz="1400" b="0" i="0" u="none" strike="noStrike">
                        <a:solidFill>
                          <a:srgbClr val="000000"/>
                        </a:solidFill>
                        <a:effectLst/>
                        <a:latin typeface="Calibri"/>
                      </a:endParaRPr>
                    </a:p>
                  </a:txBody>
                  <a:tcPr marL="7620" marR="7620" marT="7620" marB="0" anchor="ctr"/>
                </a:tc>
                <a:tc>
                  <a:txBody>
                    <a:bodyPr/>
                    <a:lstStyle/>
                    <a:p>
                      <a:pPr algn="r" fontAlgn="b"/>
                      <a:r>
                        <a:rPr lang="en-US" sz="1100" u="none" strike="noStrike" dirty="0">
                          <a:effectLst/>
                        </a:rPr>
                        <a:t>29</a:t>
                      </a:r>
                      <a:endParaRPr lang="en-US" sz="1100" b="0" i="0" u="none" strike="noStrike" dirty="0">
                        <a:effectLst/>
                        <a:latin typeface="Arial"/>
                      </a:endParaRPr>
                    </a:p>
                  </a:txBody>
                  <a:tcPr marL="7620" marR="7620" marT="7620" marB="0" anchor="b"/>
                </a:tc>
                <a:extLst>
                  <a:ext uri="{0D108BD9-81ED-4DB2-BD59-A6C34878D82A}">
                    <a16:rowId xmlns:a16="http://schemas.microsoft.com/office/drawing/2014/main" val="10007"/>
                  </a:ext>
                </a:extLst>
              </a:tr>
              <a:tr h="182880">
                <a:tc>
                  <a:txBody>
                    <a:bodyPr/>
                    <a:lstStyle/>
                    <a:p>
                      <a:pPr algn="l" fontAlgn="b"/>
                      <a:r>
                        <a:rPr lang="en-US" sz="1400" u="none" strike="noStrike">
                          <a:effectLst/>
                        </a:rPr>
                        <a:t> </a:t>
                      </a:r>
                      <a:endParaRPr lang="en-US" sz="1400" b="0" i="0" u="none" strike="noStrike">
                        <a:effectLst/>
                        <a:latin typeface="Calibri"/>
                      </a:endParaRPr>
                    </a:p>
                  </a:txBody>
                  <a:tcPr marL="7620" marR="7620" marT="7620" marB="0" anchor="b"/>
                </a:tc>
                <a:tc>
                  <a:txBody>
                    <a:bodyPr/>
                    <a:lstStyle/>
                    <a:p>
                      <a:pPr algn="r" fontAlgn="ctr"/>
                      <a:r>
                        <a:rPr lang="en-US" sz="1400" u="none" strike="noStrike">
                          <a:effectLst/>
                        </a:rPr>
                        <a:t>45.867</a:t>
                      </a:r>
                      <a:endParaRPr lang="en-US" sz="1400" b="1" i="0" u="none" strike="noStrike">
                        <a:solidFill>
                          <a:srgbClr val="000000"/>
                        </a:solidFill>
                        <a:effectLst/>
                        <a:latin typeface="Calibri"/>
                      </a:endParaRPr>
                    </a:p>
                  </a:txBody>
                  <a:tcPr marL="7620" marR="7620" marT="7620" marB="0" anchor="ctr"/>
                </a:tc>
                <a:tc>
                  <a:txBody>
                    <a:bodyPr/>
                    <a:lstStyle/>
                    <a:p>
                      <a:pPr algn="r" fontAlgn="ctr"/>
                      <a:r>
                        <a:rPr lang="en-US" sz="1400" u="none" strike="noStrike">
                          <a:effectLst/>
                        </a:rPr>
                        <a:t>50.225</a:t>
                      </a:r>
                      <a:endParaRPr lang="en-US" sz="1400" b="1" i="0" u="none" strike="noStrike">
                        <a:solidFill>
                          <a:srgbClr val="000000"/>
                        </a:solidFill>
                        <a:effectLst/>
                        <a:latin typeface="Calibri"/>
                      </a:endParaRPr>
                    </a:p>
                  </a:txBody>
                  <a:tcPr marL="7620" marR="7620" marT="7620" marB="0" anchor="ctr"/>
                </a:tc>
                <a:tc>
                  <a:txBody>
                    <a:bodyPr/>
                    <a:lstStyle/>
                    <a:p>
                      <a:pPr algn="r" fontAlgn="ctr"/>
                      <a:r>
                        <a:rPr lang="en-US" sz="1400" u="none" strike="noStrike">
                          <a:effectLst/>
                        </a:rPr>
                        <a:t>50.302</a:t>
                      </a:r>
                      <a:endParaRPr lang="en-US" sz="1400" b="1" i="0" u="none" strike="noStrike">
                        <a:solidFill>
                          <a:srgbClr val="000000"/>
                        </a:solidFill>
                        <a:effectLst/>
                        <a:latin typeface="Calibri"/>
                      </a:endParaRPr>
                    </a:p>
                  </a:txBody>
                  <a:tcPr marL="7620" marR="7620" marT="7620" marB="0" anchor="ctr"/>
                </a:tc>
                <a:tc>
                  <a:txBody>
                    <a:bodyPr/>
                    <a:lstStyle/>
                    <a:p>
                      <a:pPr algn="r" fontAlgn="ctr"/>
                      <a:r>
                        <a:rPr lang="en-US" sz="1400" u="none" strike="noStrike">
                          <a:effectLst/>
                        </a:rPr>
                        <a:t>54.201</a:t>
                      </a:r>
                      <a:endParaRPr lang="en-US" sz="1400" b="1" i="0" u="none" strike="noStrike">
                        <a:solidFill>
                          <a:srgbClr val="000000"/>
                        </a:solidFill>
                        <a:effectLst/>
                        <a:latin typeface="Calibri"/>
                      </a:endParaRPr>
                    </a:p>
                  </a:txBody>
                  <a:tcPr marL="7620" marR="7620" marT="7620" marB="0" anchor="ctr"/>
                </a:tc>
                <a:tc>
                  <a:txBody>
                    <a:bodyPr/>
                    <a:lstStyle/>
                    <a:p>
                      <a:pPr algn="r" fontAlgn="ctr"/>
                      <a:r>
                        <a:rPr lang="en-US" sz="1400" u="none" strike="noStrike">
                          <a:effectLst/>
                        </a:rPr>
                        <a:t>45.503</a:t>
                      </a:r>
                      <a:endParaRPr lang="en-US" sz="1400" b="1" i="0" u="none" strike="noStrike">
                        <a:solidFill>
                          <a:srgbClr val="000000"/>
                        </a:solidFill>
                        <a:effectLst/>
                        <a:latin typeface="Calibri"/>
                      </a:endParaRPr>
                    </a:p>
                  </a:txBody>
                  <a:tcPr marL="7620" marR="7620" marT="7620" marB="0" anchor="ctr"/>
                </a:tc>
                <a:tc>
                  <a:txBody>
                    <a:bodyPr/>
                    <a:lstStyle/>
                    <a:p>
                      <a:pPr algn="r" fontAlgn="ctr"/>
                      <a:r>
                        <a:rPr lang="en-US" sz="1400" u="none" strike="noStrike">
                          <a:effectLst/>
                        </a:rPr>
                        <a:t>55.729</a:t>
                      </a:r>
                      <a:endParaRPr lang="en-US" sz="1400" b="1" i="0" u="none" strike="noStrike">
                        <a:solidFill>
                          <a:srgbClr val="000000"/>
                        </a:solidFill>
                        <a:effectLst/>
                        <a:latin typeface="Calibri"/>
                      </a:endParaRPr>
                    </a:p>
                  </a:txBody>
                  <a:tcPr marL="7620" marR="7620" marT="7620" marB="0" anchor="ctr"/>
                </a:tc>
                <a:tc>
                  <a:txBody>
                    <a:bodyPr/>
                    <a:lstStyle/>
                    <a:p>
                      <a:pPr algn="r" fontAlgn="b"/>
                      <a:r>
                        <a:rPr lang="en-US" sz="1100" u="none" strike="noStrike" dirty="0">
                          <a:effectLst/>
                        </a:rPr>
                        <a:t>242</a:t>
                      </a:r>
                      <a:endParaRPr lang="en-US" sz="1100" b="1" i="0" u="none" strike="noStrike" dirty="0">
                        <a:effectLst/>
                        <a:latin typeface="Arial"/>
                      </a:endParaRPr>
                    </a:p>
                  </a:txBody>
                  <a:tcPr marL="7620" marR="7620" marT="7620" marB="0" anchor="b"/>
                </a:tc>
                <a:extLst>
                  <a:ext uri="{0D108BD9-81ED-4DB2-BD59-A6C34878D82A}">
                    <a16:rowId xmlns:a16="http://schemas.microsoft.com/office/drawing/2014/main" val="10008"/>
                  </a:ext>
                </a:extLst>
              </a:tr>
              <a:tr h="182880">
                <a:tc>
                  <a:txBody>
                    <a:bodyPr/>
                    <a:lstStyle/>
                    <a:p>
                      <a:pPr algn="l" fontAlgn="b"/>
                      <a:endParaRPr lang="en-US" sz="1400" b="0" i="0" u="none" strike="noStrike">
                        <a:effectLst/>
                        <a:latin typeface="Calibri"/>
                      </a:endParaRPr>
                    </a:p>
                  </a:txBody>
                  <a:tcPr marL="7620" marR="7620" marT="7620" marB="0" anchor="b"/>
                </a:tc>
                <a:tc>
                  <a:txBody>
                    <a:bodyPr/>
                    <a:lstStyle/>
                    <a:p>
                      <a:pPr algn="l" fontAlgn="b"/>
                      <a:endParaRPr lang="en-US" sz="1400" b="0" i="0" u="none" strike="noStrike" dirty="0">
                        <a:effectLst/>
                        <a:latin typeface="Calibri"/>
                      </a:endParaRPr>
                    </a:p>
                  </a:txBody>
                  <a:tcPr marL="7620" marR="7620" marT="7620" marB="0" anchor="b"/>
                </a:tc>
                <a:tc>
                  <a:txBody>
                    <a:bodyPr/>
                    <a:lstStyle/>
                    <a:p>
                      <a:pPr algn="l" fontAlgn="b"/>
                      <a:endParaRPr lang="en-US" sz="1400" b="0" i="0" u="none" strike="noStrike" dirty="0">
                        <a:effectLst/>
                        <a:latin typeface="Calibri"/>
                      </a:endParaRPr>
                    </a:p>
                  </a:txBody>
                  <a:tcPr marL="7620" marR="7620" marT="7620" marB="0" anchor="b"/>
                </a:tc>
                <a:tc>
                  <a:txBody>
                    <a:bodyPr/>
                    <a:lstStyle/>
                    <a:p>
                      <a:pPr algn="l" fontAlgn="b"/>
                      <a:endParaRPr lang="en-US" sz="1400" b="0" i="0" u="none" strike="noStrike">
                        <a:effectLst/>
                        <a:latin typeface="Calibri"/>
                      </a:endParaRPr>
                    </a:p>
                  </a:txBody>
                  <a:tcPr marL="7620" marR="7620" marT="7620" marB="0" anchor="b"/>
                </a:tc>
                <a:tc>
                  <a:txBody>
                    <a:bodyPr/>
                    <a:lstStyle/>
                    <a:p>
                      <a:pPr algn="l" fontAlgn="b"/>
                      <a:endParaRPr lang="en-US" sz="1400" b="0" i="0" u="none" strike="noStrike">
                        <a:effectLst/>
                        <a:latin typeface="Calibri"/>
                      </a:endParaRPr>
                    </a:p>
                  </a:txBody>
                  <a:tcPr marL="7620" marR="7620" marT="7620" marB="0" anchor="b"/>
                </a:tc>
                <a:tc>
                  <a:txBody>
                    <a:bodyPr/>
                    <a:lstStyle/>
                    <a:p>
                      <a:pPr algn="l" fontAlgn="b"/>
                      <a:endParaRPr lang="en-US" sz="1400" b="0" i="0" u="none" strike="noStrike">
                        <a:effectLst/>
                        <a:latin typeface="Calibri"/>
                      </a:endParaRPr>
                    </a:p>
                  </a:txBody>
                  <a:tcPr marL="7620" marR="7620" marT="7620" marB="0" anchor="b"/>
                </a:tc>
                <a:tc>
                  <a:txBody>
                    <a:bodyPr/>
                    <a:lstStyle/>
                    <a:p>
                      <a:pPr algn="r" fontAlgn="ctr"/>
                      <a:endParaRPr lang="en-US" sz="1400" b="1" i="0" u="none" strike="noStrike">
                        <a:solidFill>
                          <a:srgbClr val="000000"/>
                        </a:solidFill>
                        <a:effectLst/>
                        <a:latin typeface="Calibri"/>
                      </a:endParaRPr>
                    </a:p>
                  </a:txBody>
                  <a:tcPr marL="7620" marR="7620" marT="7620" marB="0" anchor="ctr"/>
                </a:tc>
                <a:tc>
                  <a:txBody>
                    <a:bodyPr/>
                    <a:lstStyle/>
                    <a:p>
                      <a:pPr algn="l" fontAlgn="b"/>
                      <a:endParaRPr lang="en-US" sz="1100" b="0" i="0" u="none" strike="noStrike" dirty="0">
                        <a:effectLst/>
                        <a:latin typeface="Arial"/>
                      </a:endParaRPr>
                    </a:p>
                  </a:txBody>
                  <a:tcPr marL="7620" marR="7620" marT="7620" marB="0" anchor="b"/>
                </a:tc>
                <a:extLst>
                  <a:ext uri="{0D108BD9-81ED-4DB2-BD59-A6C34878D82A}">
                    <a16:rowId xmlns:a16="http://schemas.microsoft.com/office/drawing/2014/main" val="10009"/>
                  </a:ext>
                </a:extLst>
              </a:tr>
              <a:tr h="182880">
                <a:tc>
                  <a:txBody>
                    <a:bodyPr/>
                    <a:lstStyle/>
                    <a:p>
                      <a:pPr algn="l" fontAlgn="ctr"/>
                      <a:r>
                        <a:rPr lang="en-US" sz="1400" u="none" strike="noStrike" dirty="0" err="1">
                          <a:effectLst/>
                        </a:rPr>
                        <a:t>numar</a:t>
                      </a:r>
                      <a:r>
                        <a:rPr lang="en-US" sz="1400" u="none" strike="noStrike" dirty="0">
                          <a:effectLst/>
                        </a:rPr>
                        <a:t> </a:t>
                      </a:r>
                      <a:r>
                        <a:rPr lang="en-US" sz="1400" u="none" strike="noStrike" dirty="0" err="1">
                          <a:effectLst/>
                        </a:rPr>
                        <a:t>dosare</a:t>
                      </a:r>
                      <a:r>
                        <a:rPr lang="en-US" sz="1400" u="none" strike="noStrike" dirty="0">
                          <a:effectLst/>
                        </a:rPr>
                        <a:t>/</a:t>
                      </a:r>
                      <a:r>
                        <a:rPr lang="en-US" sz="1400" u="none" strike="noStrike" dirty="0" err="1">
                          <a:effectLst/>
                        </a:rPr>
                        <a:t>zi</a:t>
                      </a:r>
                      <a:endParaRPr lang="en-US" sz="1400" b="0" i="0" u="none" strike="noStrike" dirty="0">
                        <a:solidFill>
                          <a:srgbClr val="000000"/>
                        </a:solidFill>
                        <a:effectLst/>
                        <a:latin typeface="Calibri"/>
                      </a:endParaRPr>
                    </a:p>
                  </a:txBody>
                  <a:tcPr marL="7620" marR="7620" marT="7620" marB="0" anchor="ctr"/>
                </a:tc>
                <a:tc>
                  <a:txBody>
                    <a:bodyPr/>
                    <a:lstStyle/>
                    <a:p>
                      <a:pPr algn="r" fontAlgn="b"/>
                      <a:r>
                        <a:rPr lang="en-US" sz="1100" u="none" strike="noStrike">
                          <a:effectLst/>
                        </a:rPr>
                        <a:t>183</a:t>
                      </a:r>
                      <a:endParaRPr lang="en-US" sz="1100" b="0" i="0" u="none" strike="noStrike">
                        <a:effectLst/>
                        <a:latin typeface="Arial"/>
                      </a:endParaRPr>
                    </a:p>
                  </a:txBody>
                  <a:tcPr marL="7620" marR="7620" marT="7620" marB="0" anchor="b"/>
                </a:tc>
                <a:tc>
                  <a:txBody>
                    <a:bodyPr/>
                    <a:lstStyle/>
                    <a:p>
                      <a:pPr algn="r" fontAlgn="b"/>
                      <a:r>
                        <a:rPr lang="en-US" sz="1100" u="none" strike="noStrike">
                          <a:effectLst/>
                        </a:rPr>
                        <a:t>200</a:t>
                      </a:r>
                      <a:endParaRPr lang="en-US" sz="1100" b="0" i="0" u="none" strike="noStrike">
                        <a:effectLst/>
                        <a:latin typeface="Arial"/>
                      </a:endParaRPr>
                    </a:p>
                  </a:txBody>
                  <a:tcPr marL="7620" marR="7620" marT="7620" marB="0" anchor="b"/>
                </a:tc>
                <a:tc>
                  <a:txBody>
                    <a:bodyPr/>
                    <a:lstStyle/>
                    <a:p>
                      <a:pPr algn="r" fontAlgn="b"/>
                      <a:r>
                        <a:rPr lang="en-US" sz="1100" u="none" strike="noStrike">
                          <a:effectLst/>
                        </a:rPr>
                        <a:t>200</a:t>
                      </a:r>
                      <a:endParaRPr lang="en-US" sz="1100" b="0" i="0" u="none" strike="noStrike">
                        <a:effectLst/>
                        <a:latin typeface="Arial"/>
                      </a:endParaRPr>
                    </a:p>
                  </a:txBody>
                  <a:tcPr marL="7620" marR="7620" marT="7620" marB="0" anchor="b"/>
                </a:tc>
                <a:tc>
                  <a:txBody>
                    <a:bodyPr/>
                    <a:lstStyle/>
                    <a:p>
                      <a:pPr algn="r" fontAlgn="b"/>
                      <a:r>
                        <a:rPr lang="en-US" sz="1100" u="none" strike="noStrike">
                          <a:effectLst/>
                        </a:rPr>
                        <a:t>216</a:t>
                      </a:r>
                      <a:endParaRPr lang="en-US" sz="1100" b="0" i="0" u="none" strike="noStrike">
                        <a:effectLst/>
                        <a:latin typeface="Arial"/>
                      </a:endParaRPr>
                    </a:p>
                  </a:txBody>
                  <a:tcPr marL="7620" marR="7620" marT="7620" marB="0" anchor="b"/>
                </a:tc>
                <a:tc>
                  <a:txBody>
                    <a:bodyPr/>
                    <a:lstStyle/>
                    <a:p>
                      <a:pPr algn="r" fontAlgn="b"/>
                      <a:r>
                        <a:rPr lang="en-US" sz="1100" u="none" strike="noStrike">
                          <a:effectLst/>
                        </a:rPr>
                        <a:t>181</a:t>
                      </a:r>
                      <a:endParaRPr lang="en-US" sz="1100" b="0" i="0" u="none" strike="noStrike">
                        <a:effectLst/>
                        <a:latin typeface="Arial"/>
                      </a:endParaRPr>
                    </a:p>
                  </a:txBody>
                  <a:tcPr marL="7620" marR="7620" marT="7620" marB="0" anchor="b"/>
                </a:tc>
                <a:tc>
                  <a:txBody>
                    <a:bodyPr/>
                    <a:lstStyle/>
                    <a:p>
                      <a:pPr algn="r" fontAlgn="b"/>
                      <a:r>
                        <a:rPr lang="ro-RO" sz="1100" u="none" strike="noStrike" dirty="0">
                          <a:effectLst/>
                        </a:rPr>
                        <a:t>219</a:t>
                      </a:r>
                      <a:endParaRPr lang="en-US" sz="1100" b="0" i="0" u="none" strike="noStrike" dirty="0">
                        <a:effectLst/>
                        <a:latin typeface="Arial"/>
                      </a:endParaRPr>
                    </a:p>
                  </a:txBody>
                  <a:tcPr marL="7620" marR="7620" marT="7620" marB="0" anchor="b"/>
                </a:tc>
                <a:tc>
                  <a:txBody>
                    <a:bodyPr/>
                    <a:lstStyle/>
                    <a:p>
                      <a:pPr algn="r" fontAlgn="b"/>
                      <a:r>
                        <a:rPr lang="en-US" sz="1100" u="none" strike="noStrike" dirty="0">
                          <a:effectLst/>
                        </a:rPr>
                        <a:t>0,4%</a:t>
                      </a:r>
                      <a:endParaRPr lang="en-US" sz="1100" b="0" i="0" u="none" strike="noStrike" dirty="0">
                        <a:effectLst/>
                        <a:latin typeface="Arial"/>
                      </a:endParaRPr>
                    </a:p>
                  </a:txBody>
                  <a:tcPr marL="7620" marR="7620" marT="7620" marB="0" anchor="b"/>
                </a:tc>
                <a:extLst>
                  <a:ext uri="{0D108BD9-81ED-4DB2-BD59-A6C34878D82A}">
                    <a16:rowId xmlns:a16="http://schemas.microsoft.com/office/drawing/2014/main" val="10010"/>
                  </a:ext>
                </a:extLst>
              </a:tr>
            </a:tbl>
          </a:graphicData>
        </a:graphic>
      </p:graphicFrame>
      <p:graphicFrame>
        <p:nvGraphicFramePr>
          <p:cNvPr id="7" name="Chart 6"/>
          <p:cNvGraphicFramePr>
            <a:graphicFrameLocks/>
          </p:cNvGraphicFramePr>
          <p:nvPr>
            <p:extLst>
              <p:ext uri="{D42A27DB-BD31-4B8C-83A1-F6EECF244321}">
                <p14:modId xmlns:p14="http://schemas.microsoft.com/office/powerpoint/2010/main" val="2841358551"/>
              </p:ext>
            </p:extLst>
          </p:nvPr>
        </p:nvGraphicFramePr>
        <p:xfrm>
          <a:off x="0" y="4030980"/>
          <a:ext cx="4572000" cy="282702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Chart 9"/>
          <p:cNvGraphicFramePr>
            <a:graphicFrameLocks/>
          </p:cNvGraphicFramePr>
          <p:nvPr>
            <p:extLst>
              <p:ext uri="{D42A27DB-BD31-4B8C-83A1-F6EECF244321}">
                <p14:modId xmlns:p14="http://schemas.microsoft.com/office/powerpoint/2010/main" val="3450689136"/>
              </p:ext>
            </p:extLst>
          </p:nvPr>
        </p:nvGraphicFramePr>
        <p:xfrm>
          <a:off x="4427984" y="4091940"/>
          <a:ext cx="4689684" cy="276606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1200687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itle 3"/>
          <p:cNvSpPr>
            <a:spLocks noGrp="1"/>
          </p:cNvSpPr>
          <p:nvPr>
            <p:ph type="title"/>
          </p:nvPr>
        </p:nvSpPr>
        <p:spPr bwMode="auto">
          <a:xfrm>
            <a:off x="0" y="17463"/>
            <a:ext cx="3851920" cy="1068387"/>
          </a:xfrm>
          <a:solidFill>
            <a:srgbClr val="002060"/>
          </a:solidFill>
          <a:ln>
            <a:miter lim="800000"/>
            <a:headEnd/>
            <a:tailEnd/>
          </a:ln>
        </p:spPr>
        <p:txBody>
          <a:bodyPr vert="horz" wrap="square" lIns="91440" tIns="45720" rIns="91440" bIns="45720" numCol="1" anchorCtr="0" compatLnSpc="1">
            <a:prstTxWarp prst="textNoShape">
              <a:avLst/>
            </a:prstTxWarp>
          </a:bodyPr>
          <a:lstStyle/>
          <a:p>
            <a:r>
              <a:rPr lang="ro-RO" altLang="ro-RO" sz="3600" dirty="0">
                <a:solidFill>
                  <a:schemeClr val="bg1"/>
                </a:solidFill>
                <a:latin typeface="Arial" charset="0"/>
                <a:ea typeface="맑은 고딕" pitchFamily="34" charset="-127"/>
                <a:cs typeface="Arial" charset="0"/>
              </a:rPr>
              <a:t>Masa impozabilă</a:t>
            </a:r>
            <a:endParaRPr lang="ko-KR" altLang="en-US" sz="3600" dirty="0">
              <a:solidFill>
                <a:schemeClr val="bg1"/>
              </a:solidFill>
              <a:latin typeface="Arial" charset="0"/>
              <a:cs typeface="Arial" charset="0"/>
            </a:endParaRPr>
          </a:p>
        </p:txBody>
      </p:sp>
      <p:graphicFrame>
        <p:nvGraphicFramePr>
          <p:cNvPr id="7" name="Chart 6"/>
          <p:cNvGraphicFramePr>
            <a:graphicFrameLocks/>
          </p:cNvGraphicFramePr>
          <p:nvPr>
            <p:extLst>
              <p:ext uri="{D42A27DB-BD31-4B8C-83A1-F6EECF244321}">
                <p14:modId xmlns:p14="http://schemas.microsoft.com/office/powerpoint/2010/main" val="3622622431"/>
              </p:ext>
            </p:extLst>
          </p:nvPr>
        </p:nvGraphicFramePr>
        <p:xfrm>
          <a:off x="1" y="1052736"/>
          <a:ext cx="4716015" cy="259228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Chart 7"/>
          <p:cNvGraphicFramePr>
            <a:graphicFrameLocks/>
          </p:cNvGraphicFramePr>
          <p:nvPr>
            <p:extLst>
              <p:ext uri="{D42A27DB-BD31-4B8C-83A1-F6EECF244321}">
                <p14:modId xmlns:p14="http://schemas.microsoft.com/office/powerpoint/2010/main" val="2397928178"/>
              </p:ext>
            </p:extLst>
          </p:nvPr>
        </p:nvGraphicFramePr>
        <p:xfrm>
          <a:off x="4355976" y="1124744"/>
          <a:ext cx="4752085" cy="252028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Chart 8"/>
          <p:cNvGraphicFramePr>
            <a:graphicFrameLocks/>
          </p:cNvGraphicFramePr>
          <p:nvPr>
            <p:extLst>
              <p:ext uri="{D42A27DB-BD31-4B8C-83A1-F6EECF244321}">
                <p14:modId xmlns:p14="http://schemas.microsoft.com/office/powerpoint/2010/main" val="2485334087"/>
              </p:ext>
            </p:extLst>
          </p:nvPr>
        </p:nvGraphicFramePr>
        <p:xfrm>
          <a:off x="1" y="4005064"/>
          <a:ext cx="4788024" cy="2852936"/>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0" name="Chart 9"/>
          <p:cNvGraphicFramePr>
            <a:graphicFrameLocks/>
          </p:cNvGraphicFramePr>
          <p:nvPr>
            <p:extLst>
              <p:ext uri="{D42A27DB-BD31-4B8C-83A1-F6EECF244321}">
                <p14:modId xmlns:p14="http://schemas.microsoft.com/office/powerpoint/2010/main" val="2594411176"/>
              </p:ext>
            </p:extLst>
          </p:nvPr>
        </p:nvGraphicFramePr>
        <p:xfrm>
          <a:off x="4644008" y="4077072"/>
          <a:ext cx="4476684" cy="2770842"/>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35701447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Title 3"/>
          <p:cNvSpPr>
            <a:spLocks noGrp="1"/>
          </p:cNvSpPr>
          <p:nvPr>
            <p:ph type="title"/>
          </p:nvPr>
        </p:nvSpPr>
        <p:spPr bwMode="auto">
          <a:xfrm>
            <a:off x="0" y="17463"/>
            <a:ext cx="3995936" cy="1068387"/>
          </a:xfrm>
          <a:solidFill>
            <a:srgbClr val="002060"/>
          </a:solidFill>
          <a:ln>
            <a:miter lim="800000"/>
            <a:headEnd/>
            <a:tailEnd/>
          </a:ln>
        </p:spPr>
        <p:txBody>
          <a:bodyPr vert="horz" wrap="square" lIns="91440" tIns="45720" rIns="91440" bIns="45720" numCol="1" anchorCtr="0" compatLnSpc="1">
            <a:prstTxWarp prst="textNoShape">
              <a:avLst/>
            </a:prstTxWarp>
          </a:bodyPr>
          <a:lstStyle/>
          <a:p>
            <a:r>
              <a:rPr lang="ro-RO" altLang="ro-RO" sz="3600" dirty="0">
                <a:solidFill>
                  <a:schemeClr val="bg1"/>
                </a:solidFill>
                <a:latin typeface="Arial" charset="0"/>
                <a:ea typeface="맑은 고딕" pitchFamily="34" charset="-127"/>
                <a:cs typeface="Arial" charset="0"/>
              </a:rPr>
              <a:t>Bonificații fiscale</a:t>
            </a:r>
            <a:endParaRPr lang="ko-KR" altLang="en-US" sz="3600" dirty="0">
              <a:solidFill>
                <a:schemeClr val="bg1"/>
              </a:solidFill>
              <a:latin typeface="Arial" charset="0"/>
              <a:cs typeface="Arial" charset="0"/>
            </a:endParaRPr>
          </a:p>
        </p:txBody>
      </p:sp>
      <p:graphicFrame>
        <p:nvGraphicFramePr>
          <p:cNvPr id="55265" name="Group 993"/>
          <p:cNvGraphicFramePr>
            <a:graphicFrameLocks noGrp="1"/>
          </p:cNvGraphicFramePr>
          <p:nvPr>
            <p:extLst>
              <p:ext uri="{D42A27DB-BD31-4B8C-83A1-F6EECF244321}">
                <p14:modId xmlns:p14="http://schemas.microsoft.com/office/powerpoint/2010/main" val="2824773416"/>
              </p:ext>
            </p:extLst>
          </p:nvPr>
        </p:nvGraphicFramePr>
        <p:xfrm>
          <a:off x="935224" y="1340768"/>
          <a:ext cx="7273551" cy="4731051"/>
        </p:xfrm>
        <a:graphic>
          <a:graphicData uri="http://schemas.openxmlformats.org/drawingml/2006/table">
            <a:tbl>
              <a:tblPr/>
              <a:tblGrid>
                <a:gridCol w="1020914">
                  <a:extLst>
                    <a:ext uri="{9D8B030D-6E8A-4147-A177-3AD203B41FA5}">
                      <a16:colId xmlns:a16="http://schemas.microsoft.com/office/drawing/2014/main" val="20000"/>
                    </a:ext>
                  </a:extLst>
                </a:gridCol>
                <a:gridCol w="1807791">
                  <a:extLst>
                    <a:ext uri="{9D8B030D-6E8A-4147-A177-3AD203B41FA5}">
                      <a16:colId xmlns:a16="http://schemas.microsoft.com/office/drawing/2014/main" val="20001"/>
                    </a:ext>
                  </a:extLst>
                </a:gridCol>
                <a:gridCol w="1765407">
                  <a:extLst>
                    <a:ext uri="{9D8B030D-6E8A-4147-A177-3AD203B41FA5}">
                      <a16:colId xmlns:a16="http://schemas.microsoft.com/office/drawing/2014/main" val="20002"/>
                    </a:ext>
                  </a:extLst>
                </a:gridCol>
                <a:gridCol w="1361834">
                  <a:extLst>
                    <a:ext uri="{9D8B030D-6E8A-4147-A177-3AD203B41FA5}">
                      <a16:colId xmlns:a16="http://schemas.microsoft.com/office/drawing/2014/main" val="20003"/>
                    </a:ext>
                  </a:extLst>
                </a:gridCol>
                <a:gridCol w="1317605">
                  <a:extLst>
                    <a:ext uri="{9D8B030D-6E8A-4147-A177-3AD203B41FA5}">
                      <a16:colId xmlns:a16="http://schemas.microsoft.com/office/drawing/2014/main" val="20004"/>
                    </a:ext>
                  </a:extLst>
                </a:gridCol>
              </a:tblGrid>
              <a:tr h="838810">
                <a:tc>
                  <a:txBody>
                    <a:bodyPr/>
                    <a:lstStyle/>
                    <a:p>
                      <a:pPr marL="0" marR="0" algn="ctr" fontAlgn="ctr" latinLnBrk="1">
                        <a:spcBef>
                          <a:spcPts val="0"/>
                        </a:spcBef>
                        <a:spcAft>
                          <a:spcPts val="0"/>
                        </a:spcAft>
                      </a:pPr>
                      <a:r>
                        <a:rPr lang="ro-RO" sz="1600" kern="1200" dirty="0">
                          <a:solidFill>
                            <a:srgbClr val="000000"/>
                          </a:solidFill>
                          <a:effectLst/>
                          <a:latin typeface="Arial" panose="020B0604020202020204" pitchFamily="34" charset="0"/>
                          <a:ea typeface="Times New Roman" panose="02020603050405020304" pitchFamily="18" charset="0"/>
                        </a:rPr>
                        <a:t>A</a:t>
                      </a:r>
                      <a:r>
                        <a:rPr lang="en-US" sz="1600" kern="1200" dirty="0">
                          <a:solidFill>
                            <a:srgbClr val="000000"/>
                          </a:solidFill>
                          <a:effectLst/>
                          <a:latin typeface="Arial" panose="020B0604020202020204" pitchFamily="34" charset="0"/>
                          <a:ea typeface="Times New Roman" panose="02020603050405020304" pitchFamily="18" charset="0"/>
                        </a:rPr>
                        <a:t>n</a:t>
                      </a:r>
                      <a:endParaRPr lang="ro-RO" sz="1600" dirty="0">
                        <a:effectLst/>
                        <a:latin typeface="Times New Roman" panose="02020603050405020304" pitchFamily="18" charset="0"/>
                        <a:ea typeface="Times New Roman" panose="02020603050405020304" pitchFamily="18"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algn="ctr" fontAlgn="ctr" latinLnBrk="1">
                        <a:spcBef>
                          <a:spcPts val="0"/>
                        </a:spcBef>
                        <a:spcAft>
                          <a:spcPts val="0"/>
                        </a:spcAft>
                      </a:pPr>
                      <a:r>
                        <a:rPr lang="ro-RO" sz="1600" kern="1200" dirty="0">
                          <a:solidFill>
                            <a:srgbClr val="000000"/>
                          </a:solidFill>
                          <a:effectLst/>
                          <a:latin typeface="Arial" panose="020B0604020202020204" pitchFamily="34" charset="0"/>
                          <a:ea typeface="Times New Roman" panose="02020603050405020304" pitchFamily="18" charset="0"/>
                        </a:rPr>
                        <a:t>Număr                    </a:t>
                      </a:r>
                      <a:r>
                        <a:rPr lang="en-US" sz="1600" b="1" kern="1200" dirty="0" err="1">
                          <a:solidFill>
                            <a:srgbClr val="000000"/>
                          </a:solidFill>
                          <a:effectLst/>
                          <a:latin typeface="Arial" panose="020B0604020202020204" pitchFamily="34" charset="0"/>
                          <a:ea typeface="Times New Roman" panose="02020603050405020304" pitchFamily="18" charset="0"/>
                        </a:rPr>
                        <a:t>persoane</a:t>
                      </a:r>
                      <a:r>
                        <a:rPr lang="en-US" sz="1600" b="1" kern="1200" dirty="0">
                          <a:solidFill>
                            <a:srgbClr val="000000"/>
                          </a:solidFill>
                          <a:effectLst/>
                          <a:latin typeface="Arial" panose="020B0604020202020204" pitchFamily="34" charset="0"/>
                          <a:ea typeface="Times New Roman" panose="02020603050405020304" pitchFamily="18" charset="0"/>
                        </a:rPr>
                        <a:t> </a:t>
                      </a:r>
                      <a:r>
                        <a:rPr lang="en-US" sz="1600" b="1" kern="1200" dirty="0" err="1">
                          <a:solidFill>
                            <a:srgbClr val="000000"/>
                          </a:solidFill>
                          <a:effectLst/>
                          <a:latin typeface="Arial" panose="020B0604020202020204" pitchFamily="34" charset="0"/>
                          <a:ea typeface="Times New Roman" panose="02020603050405020304" pitchFamily="18" charset="0"/>
                        </a:rPr>
                        <a:t>fizice</a:t>
                      </a:r>
                      <a:endParaRPr lang="ro-RO" sz="1600" dirty="0">
                        <a:effectLst/>
                        <a:latin typeface="Times New Roman" panose="02020603050405020304" pitchFamily="18" charset="0"/>
                        <a:ea typeface="Times New Roman" panose="02020603050405020304" pitchFamily="18"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algn="ctr" fontAlgn="b" latinLnBrk="1">
                        <a:spcBef>
                          <a:spcPts val="0"/>
                        </a:spcBef>
                        <a:spcAft>
                          <a:spcPts val="0"/>
                        </a:spcAft>
                      </a:pPr>
                      <a:r>
                        <a:rPr lang="en-US" sz="1600" kern="1200" dirty="0" err="1">
                          <a:solidFill>
                            <a:srgbClr val="000000"/>
                          </a:solidFill>
                          <a:effectLst/>
                          <a:latin typeface="Arial" panose="020B0604020202020204" pitchFamily="34" charset="0"/>
                          <a:ea typeface="Times New Roman" panose="02020603050405020304" pitchFamily="18" charset="0"/>
                        </a:rPr>
                        <a:t>Valoare</a:t>
                      </a:r>
                      <a:r>
                        <a:rPr lang="ro-RO" sz="1600" kern="1200" dirty="0">
                          <a:solidFill>
                            <a:srgbClr val="000000"/>
                          </a:solidFill>
                          <a:effectLst/>
                          <a:latin typeface="Arial" panose="020B0604020202020204" pitchFamily="34" charset="0"/>
                          <a:ea typeface="Times New Roman" panose="02020603050405020304" pitchFamily="18" charset="0"/>
                        </a:rPr>
                        <a:t>a                            </a:t>
                      </a:r>
                      <a:r>
                        <a:rPr lang="en-US" sz="1600" kern="1200" dirty="0">
                          <a:solidFill>
                            <a:srgbClr val="000000"/>
                          </a:solidFill>
                          <a:effectLst/>
                          <a:latin typeface="Arial" panose="020B0604020202020204" pitchFamily="34" charset="0"/>
                          <a:ea typeface="Times New Roman" panose="02020603050405020304" pitchFamily="18" charset="0"/>
                        </a:rPr>
                        <a:t> </a:t>
                      </a:r>
                      <a:r>
                        <a:rPr lang="en-US" sz="1600" kern="1200" dirty="0" err="1">
                          <a:solidFill>
                            <a:srgbClr val="000000"/>
                          </a:solidFill>
                          <a:effectLst/>
                          <a:latin typeface="Arial" panose="020B0604020202020204" pitchFamily="34" charset="0"/>
                          <a:ea typeface="Times New Roman" panose="02020603050405020304" pitchFamily="18" charset="0"/>
                        </a:rPr>
                        <a:t>bonificatii</a:t>
                      </a:r>
                      <a:r>
                        <a:rPr lang="ro-RO" sz="1600" kern="1200" dirty="0">
                          <a:solidFill>
                            <a:srgbClr val="000000"/>
                          </a:solidFill>
                          <a:effectLst/>
                          <a:latin typeface="Arial" panose="020B0604020202020204" pitchFamily="34" charset="0"/>
                          <a:ea typeface="Times New Roman" panose="02020603050405020304" pitchFamily="18" charset="0"/>
                        </a:rPr>
                        <a:t>lor</a:t>
                      </a:r>
                    </a:p>
                    <a:p>
                      <a:pPr marL="0" marR="0" algn="ctr" fontAlgn="b" latinLnBrk="1">
                        <a:spcBef>
                          <a:spcPts val="0"/>
                        </a:spcBef>
                        <a:spcAft>
                          <a:spcPts val="0"/>
                        </a:spcAft>
                      </a:pPr>
                      <a:r>
                        <a:rPr lang="en-US" sz="1600" kern="1200" dirty="0">
                          <a:solidFill>
                            <a:srgbClr val="000000"/>
                          </a:solidFill>
                          <a:effectLst/>
                          <a:latin typeface="Arial" panose="020B0604020202020204" pitchFamily="34" charset="0"/>
                          <a:ea typeface="Times New Roman" panose="02020603050405020304" pitchFamily="18" charset="0"/>
                        </a:rPr>
                        <a:t> </a:t>
                      </a:r>
                      <a:r>
                        <a:rPr lang="en-US" sz="1600" kern="1200" dirty="0" err="1">
                          <a:solidFill>
                            <a:srgbClr val="000000"/>
                          </a:solidFill>
                          <a:effectLst/>
                          <a:latin typeface="Arial" panose="020B0604020202020204" pitchFamily="34" charset="0"/>
                          <a:ea typeface="Times New Roman" panose="02020603050405020304" pitchFamily="18" charset="0"/>
                        </a:rPr>
                        <a:t>acordate</a:t>
                      </a:r>
                      <a:endParaRPr lang="ro-RO" sz="1600" dirty="0">
                        <a:effectLst/>
                        <a:latin typeface="Times New Roman" panose="02020603050405020304" pitchFamily="18" charset="0"/>
                        <a:ea typeface="Times New Roman" panose="02020603050405020304" pitchFamily="18"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algn="ctr" fontAlgn="ctr" latinLnBrk="1">
                        <a:spcBef>
                          <a:spcPts val="0"/>
                        </a:spcBef>
                        <a:spcAft>
                          <a:spcPts val="0"/>
                        </a:spcAft>
                      </a:pPr>
                      <a:r>
                        <a:rPr lang="ro-RO" sz="1600" kern="1200" dirty="0">
                          <a:solidFill>
                            <a:srgbClr val="000000"/>
                          </a:solidFill>
                          <a:effectLst/>
                          <a:latin typeface="Arial" panose="020B0604020202020204" pitchFamily="34" charset="0"/>
                          <a:ea typeface="Times New Roman" panose="02020603050405020304" pitchFamily="18" charset="0"/>
                        </a:rPr>
                        <a:t>D</a:t>
                      </a:r>
                      <a:r>
                        <a:rPr lang="en-US" sz="1600" kern="1200" dirty="0" err="1">
                          <a:solidFill>
                            <a:srgbClr val="000000"/>
                          </a:solidFill>
                          <a:effectLst/>
                          <a:latin typeface="Arial" panose="020B0604020202020204" pitchFamily="34" charset="0"/>
                          <a:ea typeface="Times New Roman" panose="02020603050405020304" pitchFamily="18" charset="0"/>
                        </a:rPr>
                        <a:t>ebit</a:t>
                      </a:r>
                      <a:r>
                        <a:rPr lang="en-US" sz="1600" kern="1200" dirty="0">
                          <a:solidFill>
                            <a:srgbClr val="000000"/>
                          </a:solidFill>
                          <a:effectLst/>
                          <a:latin typeface="Arial" panose="020B0604020202020204" pitchFamily="34" charset="0"/>
                          <a:ea typeface="Times New Roman" panose="02020603050405020304" pitchFamily="18" charset="0"/>
                        </a:rPr>
                        <a:t> </a:t>
                      </a:r>
                      <a:r>
                        <a:rPr lang="en-US" sz="1600" kern="1200" dirty="0" err="1">
                          <a:solidFill>
                            <a:srgbClr val="000000"/>
                          </a:solidFill>
                          <a:effectLst/>
                          <a:latin typeface="Arial" panose="020B0604020202020204" pitchFamily="34" charset="0"/>
                          <a:ea typeface="Times New Roman" panose="02020603050405020304" pitchFamily="18" charset="0"/>
                        </a:rPr>
                        <a:t>anual</a:t>
                      </a:r>
                      <a:endParaRPr lang="ro-RO" sz="1600" dirty="0">
                        <a:effectLst/>
                        <a:latin typeface="Times New Roman" panose="02020603050405020304" pitchFamily="18" charset="0"/>
                        <a:ea typeface="Times New Roman" panose="02020603050405020304" pitchFamily="18"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algn="ctr" fontAlgn="ctr" latinLnBrk="1">
                        <a:spcBef>
                          <a:spcPts val="0"/>
                        </a:spcBef>
                        <a:spcAft>
                          <a:spcPts val="0"/>
                        </a:spcAft>
                      </a:pPr>
                      <a:r>
                        <a:rPr lang="en-US" sz="1600" kern="1200" dirty="0">
                          <a:solidFill>
                            <a:srgbClr val="000000"/>
                          </a:solidFill>
                          <a:effectLst/>
                          <a:latin typeface="Arial" panose="020B0604020202020204" pitchFamily="34" charset="0"/>
                          <a:ea typeface="Times New Roman" panose="02020603050405020304" pitchFamily="18" charset="0"/>
                        </a:rPr>
                        <a:t>% </a:t>
                      </a:r>
                      <a:r>
                        <a:rPr lang="en-US" sz="1600" kern="1200" dirty="0" err="1">
                          <a:solidFill>
                            <a:srgbClr val="000000"/>
                          </a:solidFill>
                          <a:effectLst/>
                          <a:latin typeface="Arial" panose="020B0604020202020204" pitchFamily="34" charset="0"/>
                          <a:ea typeface="Times New Roman" panose="02020603050405020304" pitchFamily="18" charset="0"/>
                        </a:rPr>
                        <a:t>bonificatie</a:t>
                      </a:r>
                      <a:r>
                        <a:rPr lang="en-US" sz="1600" kern="1200" dirty="0">
                          <a:solidFill>
                            <a:srgbClr val="000000"/>
                          </a:solidFill>
                          <a:effectLst/>
                          <a:latin typeface="Arial" panose="020B0604020202020204" pitchFamily="34" charset="0"/>
                          <a:ea typeface="Times New Roman" panose="02020603050405020304" pitchFamily="18" charset="0"/>
                        </a:rPr>
                        <a:t> din debit</a:t>
                      </a:r>
                      <a:endParaRPr lang="ro-RO" sz="1600" dirty="0">
                        <a:effectLst/>
                        <a:latin typeface="Times New Roman" panose="02020603050405020304" pitchFamily="18" charset="0"/>
                        <a:ea typeface="Times New Roman" panose="02020603050405020304" pitchFamily="18"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extLst>
                  <a:ext uri="{0D108BD9-81ED-4DB2-BD59-A6C34878D82A}">
                    <a16:rowId xmlns:a16="http://schemas.microsoft.com/office/drawing/2014/main" val="10000"/>
                  </a:ext>
                </a:extLst>
              </a:tr>
              <a:tr h="311399">
                <a:tc>
                  <a:txBody>
                    <a:bodyPr/>
                    <a:lstStyle/>
                    <a:p>
                      <a:pPr algn="ctr" fontAlgn="b"/>
                      <a:r>
                        <a:rPr lang="en-US" sz="1600" kern="1200" dirty="0">
                          <a:solidFill>
                            <a:srgbClr val="000000"/>
                          </a:solidFill>
                          <a:effectLst/>
                          <a:latin typeface="Arial" panose="020B0604020202020204" pitchFamily="34" charset="0"/>
                          <a:ea typeface="Times New Roman" panose="02020603050405020304" pitchFamily="18" charset="0"/>
                          <a:cs typeface="+mn-cs"/>
                        </a:rPr>
                        <a:t>2018</a:t>
                      </a: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r" fontAlgn="b"/>
                      <a:r>
                        <a:rPr lang="en-US" sz="1600" kern="1200" dirty="0">
                          <a:solidFill>
                            <a:srgbClr val="000000"/>
                          </a:solidFill>
                          <a:effectLst/>
                          <a:latin typeface="Arial" panose="020B0604020202020204" pitchFamily="34" charset="0"/>
                          <a:ea typeface="Times New Roman" panose="02020603050405020304" pitchFamily="18" charset="0"/>
                          <a:cs typeface="+mn-cs"/>
                        </a:rPr>
                        <a:t>62.835</a:t>
                      </a: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r" fontAlgn="b"/>
                      <a:r>
                        <a:rPr lang="en-US" sz="1600" kern="1200">
                          <a:solidFill>
                            <a:srgbClr val="000000"/>
                          </a:solidFill>
                          <a:effectLst/>
                          <a:latin typeface="Arial" panose="020B0604020202020204" pitchFamily="34" charset="0"/>
                          <a:ea typeface="Times New Roman" panose="02020603050405020304" pitchFamily="18" charset="0"/>
                          <a:cs typeface="+mn-cs"/>
                        </a:rPr>
                        <a:t>1.357.525</a:t>
                      </a:r>
                      <a:endParaRPr lang="en-US" sz="1600" kern="1200" dirty="0">
                        <a:solidFill>
                          <a:srgbClr val="000000"/>
                        </a:solidFill>
                        <a:effectLst/>
                        <a:latin typeface="Arial" panose="020B0604020202020204" pitchFamily="34" charset="0"/>
                        <a:ea typeface="Times New Roman" panose="02020603050405020304" pitchFamily="18" charset="0"/>
                        <a:cs typeface="+mn-cs"/>
                      </a:endParaRP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r" fontAlgn="b"/>
                      <a:r>
                        <a:rPr lang="en-US" sz="1600" kern="1200">
                          <a:solidFill>
                            <a:srgbClr val="000000"/>
                          </a:solidFill>
                          <a:effectLst/>
                          <a:latin typeface="Arial" panose="020B0604020202020204" pitchFamily="34" charset="0"/>
                          <a:ea typeface="Times New Roman" panose="02020603050405020304" pitchFamily="18" charset="0"/>
                          <a:cs typeface="+mn-cs"/>
                        </a:rPr>
                        <a:t>46.804.190</a:t>
                      </a: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r" fontAlgn="b"/>
                      <a:r>
                        <a:rPr lang="en-US" sz="1600" kern="1200">
                          <a:solidFill>
                            <a:srgbClr val="000000"/>
                          </a:solidFill>
                          <a:effectLst/>
                          <a:latin typeface="Arial" panose="020B0604020202020204" pitchFamily="34" charset="0"/>
                          <a:ea typeface="Times New Roman" panose="02020603050405020304" pitchFamily="18" charset="0"/>
                          <a:cs typeface="+mn-cs"/>
                        </a:rPr>
                        <a:t>2,90%</a:t>
                      </a: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11399">
                <a:tc>
                  <a:txBody>
                    <a:bodyPr/>
                    <a:lstStyle/>
                    <a:p>
                      <a:pPr algn="ctr" fontAlgn="b"/>
                      <a:r>
                        <a:rPr lang="en-US" sz="1600" kern="1200">
                          <a:solidFill>
                            <a:srgbClr val="000000"/>
                          </a:solidFill>
                          <a:effectLst/>
                          <a:latin typeface="Arial" panose="020B0604020202020204" pitchFamily="34" charset="0"/>
                          <a:ea typeface="Times New Roman" panose="02020603050405020304" pitchFamily="18" charset="0"/>
                          <a:cs typeface="+mn-cs"/>
                        </a:rPr>
                        <a:t>2019</a:t>
                      </a:r>
                      <a:endParaRPr lang="en-US" sz="1600" kern="1200" dirty="0">
                        <a:solidFill>
                          <a:srgbClr val="000000"/>
                        </a:solidFill>
                        <a:effectLst/>
                        <a:latin typeface="Arial" panose="020B0604020202020204" pitchFamily="34" charset="0"/>
                        <a:ea typeface="Times New Roman" panose="02020603050405020304" pitchFamily="18" charset="0"/>
                        <a:cs typeface="+mn-cs"/>
                      </a:endParaRP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r" fontAlgn="b"/>
                      <a:r>
                        <a:rPr lang="en-US" sz="1600" kern="1200" dirty="0">
                          <a:solidFill>
                            <a:srgbClr val="000000"/>
                          </a:solidFill>
                          <a:effectLst/>
                          <a:latin typeface="Arial" panose="020B0604020202020204" pitchFamily="34" charset="0"/>
                          <a:ea typeface="Times New Roman" panose="02020603050405020304" pitchFamily="18" charset="0"/>
                          <a:cs typeface="+mn-cs"/>
                        </a:rPr>
                        <a:t>65.771</a:t>
                      </a: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r" fontAlgn="b"/>
                      <a:r>
                        <a:rPr lang="en-US" sz="1600" kern="1200" dirty="0">
                          <a:solidFill>
                            <a:srgbClr val="000000"/>
                          </a:solidFill>
                          <a:effectLst/>
                          <a:latin typeface="Arial" panose="020B0604020202020204" pitchFamily="34" charset="0"/>
                          <a:ea typeface="Times New Roman" panose="02020603050405020304" pitchFamily="18" charset="0"/>
                          <a:cs typeface="+mn-cs"/>
                        </a:rPr>
                        <a:t>1.861.306</a:t>
                      </a: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r" fontAlgn="b"/>
                      <a:r>
                        <a:rPr lang="en-US" sz="1600" kern="1200" dirty="0">
                          <a:solidFill>
                            <a:srgbClr val="000000"/>
                          </a:solidFill>
                          <a:effectLst/>
                          <a:latin typeface="Arial" panose="020B0604020202020204" pitchFamily="34" charset="0"/>
                          <a:ea typeface="Times New Roman" panose="02020603050405020304" pitchFamily="18" charset="0"/>
                          <a:cs typeface="+mn-cs"/>
                        </a:rPr>
                        <a:t>48.107.946</a:t>
                      </a: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r" fontAlgn="b"/>
                      <a:r>
                        <a:rPr lang="en-US" sz="1600" kern="1200" dirty="0">
                          <a:solidFill>
                            <a:srgbClr val="000000"/>
                          </a:solidFill>
                          <a:effectLst/>
                          <a:latin typeface="Arial" panose="020B0604020202020204" pitchFamily="34" charset="0"/>
                          <a:ea typeface="Times New Roman" panose="02020603050405020304" pitchFamily="18" charset="0"/>
                          <a:cs typeface="+mn-cs"/>
                        </a:rPr>
                        <a:t>3,87%</a:t>
                      </a: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11399">
                <a:tc>
                  <a:txBody>
                    <a:bodyPr/>
                    <a:lstStyle/>
                    <a:p>
                      <a:pPr algn="ctr" fontAlgn="b"/>
                      <a:r>
                        <a:rPr lang="ro-RO" sz="1600" kern="1200" dirty="0">
                          <a:solidFill>
                            <a:srgbClr val="000000"/>
                          </a:solidFill>
                          <a:effectLst/>
                          <a:latin typeface="Arial" panose="020B0604020202020204" pitchFamily="34" charset="0"/>
                          <a:ea typeface="Times New Roman" panose="02020603050405020304" pitchFamily="18" charset="0"/>
                          <a:cs typeface="+mn-cs"/>
                        </a:rPr>
                        <a:t>2020</a:t>
                      </a:r>
                      <a:endParaRPr lang="en-US" sz="1600" kern="1200" dirty="0">
                        <a:solidFill>
                          <a:srgbClr val="000000"/>
                        </a:solidFill>
                        <a:effectLst/>
                        <a:latin typeface="Arial" panose="020B0604020202020204" pitchFamily="34" charset="0"/>
                        <a:ea typeface="Times New Roman" panose="02020603050405020304" pitchFamily="18" charset="0"/>
                        <a:cs typeface="+mn-cs"/>
                      </a:endParaRP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r" fontAlgn="b"/>
                      <a:r>
                        <a:rPr lang="ro-RO" sz="1600" kern="1200" dirty="0">
                          <a:solidFill>
                            <a:srgbClr val="000000"/>
                          </a:solidFill>
                          <a:effectLst/>
                          <a:latin typeface="Arial" panose="020B0604020202020204" pitchFamily="34" charset="0"/>
                          <a:ea typeface="Times New Roman" panose="02020603050405020304" pitchFamily="18" charset="0"/>
                          <a:cs typeface="+mn-cs"/>
                        </a:rPr>
                        <a:t>7</a:t>
                      </a:r>
                      <a:r>
                        <a:rPr lang="en-US" sz="1600" kern="1200" dirty="0">
                          <a:solidFill>
                            <a:srgbClr val="000000"/>
                          </a:solidFill>
                          <a:effectLst/>
                          <a:latin typeface="Arial" panose="020B0604020202020204" pitchFamily="34" charset="0"/>
                          <a:ea typeface="Times New Roman" panose="02020603050405020304" pitchFamily="18" charset="0"/>
                          <a:cs typeface="+mn-cs"/>
                        </a:rPr>
                        <a:t>5.</a:t>
                      </a:r>
                      <a:r>
                        <a:rPr lang="ro-RO" sz="1600" kern="1200" dirty="0">
                          <a:solidFill>
                            <a:srgbClr val="000000"/>
                          </a:solidFill>
                          <a:effectLst/>
                          <a:latin typeface="Arial" panose="020B0604020202020204" pitchFamily="34" charset="0"/>
                          <a:ea typeface="Times New Roman" panose="02020603050405020304" pitchFamily="18" charset="0"/>
                          <a:cs typeface="+mn-cs"/>
                        </a:rPr>
                        <a:t>517</a:t>
                      </a:r>
                      <a:endParaRPr lang="en-US" sz="1600" kern="1200" dirty="0">
                        <a:solidFill>
                          <a:srgbClr val="000000"/>
                        </a:solidFill>
                        <a:effectLst/>
                        <a:latin typeface="Arial" panose="020B0604020202020204" pitchFamily="34" charset="0"/>
                        <a:ea typeface="Times New Roman" panose="02020603050405020304" pitchFamily="18" charset="0"/>
                        <a:cs typeface="+mn-cs"/>
                      </a:endParaRP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r" fontAlgn="b"/>
                      <a:r>
                        <a:rPr lang="en-US" sz="1600" kern="1200" dirty="0">
                          <a:solidFill>
                            <a:srgbClr val="000000"/>
                          </a:solidFill>
                          <a:effectLst/>
                          <a:latin typeface="Arial" panose="020B0604020202020204" pitchFamily="34" charset="0"/>
                          <a:ea typeface="Times New Roman" panose="02020603050405020304" pitchFamily="18" charset="0"/>
                          <a:cs typeface="+mn-cs"/>
                        </a:rPr>
                        <a:t>2.282.866</a:t>
                      </a: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r" fontAlgn="b"/>
                      <a:r>
                        <a:rPr lang="en-US" sz="1600" kern="1200" dirty="0">
                          <a:solidFill>
                            <a:srgbClr val="000000"/>
                          </a:solidFill>
                          <a:effectLst/>
                          <a:latin typeface="Arial" panose="020B0604020202020204" pitchFamily="34" charset="0"/>
                          <a:ea typeface="Times New Roman" panose="02020603050405020304" pitchFamily="18" charset="0"/>
                          <a:cs typeface="+mn-cs"/>
                        </a:rPr>
                        <a:t>51.980.124</a:t>
                      </a: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r" fontAlgn="b"/>
                      <a:r>
                        <a:rPr lang="ro-RO" sz="1600" kern="1200" dirty="0">
                          <a:solidFill>
                            <a:srgbClr val="000000"/>
                          </a:solidFill>
                          <a:effectLst/>
                          <a:latin typeface="Arial" panose="020B0604020202020204" pitchFamily="34" charset="0"/>
                          <a:ea typeface="Times New Roman" panose="02020603050405020304" pitchFamily="18" charset="0"/>
                          <a:cs typeface="+mn-cs"/>
                        </a:rPr>
                        <a:t>4</a:t>
                      </a:r>
                      <a:r>
                        <a:rPr lang="en-US" sz="1600" kern="1200" dirty="0">
                          <a:solidFill>
                            <a:srgbClr val="000000"/>
                          </a:solidFill>
                          <a:effectLst/>
                          <a:latin typeface="Arial" panose="020B0604020202020204" pitchFamily="34" charset="0"/>
                          <a:ea typeface="Times New Roman" panose="02020603050405020304" pitchFamily="18" charset="0"/>
                          <a:cs typeface="+mn-cs"/>
                        </a:rPr>
                        <a:t>,</a:t>
                      </a:r>
                      <a:r>
                        <a:rPr lang="ro-RO" sz="1600" kern="1200" dirty="0">
                          <a:solidFill>
                            <a:srgbClr val="000000"/>
                          </a:solidFill>
                          <a:effectLst/>
                          <a:latin typeface="Arial" panose="020B0604020202020204" pitchFamily="34" charset="0"/>
                          <a:ea typeface="Times New Roman" panose="02020603050405020304" pitchFamily="18" charset="0"/>
                          <a:cs typeface="+mn-cs"/>
                        </a:rPr>
                        <a:t>39</a:t>
                      </a:r>
                      <a:r>
                        <a:rPr lang="en-US" sz="1600" kern="1200" dirty="0">
                          <a:solidFill>
                            <a:srgbClr val="000000"/>
                          </a:solidFill>
                          <a:effectLst/>
                          <a:latin typeface="Arial" panose="020B0604020202020204" pitchFamily="34" charset="0"/>
                          <a:ea typeface="Times New Roman" panose="02020603050405020304" pitchFamily="18" charset="0"/>
                          <a:cs typeface="+mn-cs"/>
                        </a:rPr>
                        <a:t>%</a:t>
                      </a: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11399">
                <a:tc>
                  <a:txBody>
                    <a:bodyPr/>
                    <a:lstStyle/>
                    <a:p>
                      <a:pPr marL="0" algn="ctr" defTabSz="914400" rtl="0" eaLnBrk="1" fontAlgn="b" latinLnBrk="1" hangingPunct="1"/>
                      <a:r>
                        <a:rPr lang="en-US" sz="1600" kern="1200" dirty="0">
                          <a:solidFill>
                            <a:srgbClr val="000000"/>
                          </a:solidFill>
                          <a:effectLst/>
                          <a:latin typeface="Arial" panose="020B0604020202020204" pitchFamily="34" charset="0"/>
                          <a:ea typeface="Times New Roman" panose="02020603050405020304" pitchFamily="18" charset="0"/>
                          <a:cs typeface="+mn-cs"/>
                        </a:rPr>
                        <a:t>2021</a:t>
                      </a: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algn="r" defTabSz="914400" rtl="0" eaLnBrk="1" fontAlgn="b" latinLnBrk="1" hangingPunct="1"/>
                      <a:r>
                        <a:rPr lang="en-US" sz="1600" kern="1200" dirty="0">
                          <a:solidFill>
                            <a:srgbClr val="000000"/>
                          </a:solidFill>
                          <a:effectLst/>
                          <a:latin typeface="Arial" panose="020B0604020202020204" pitchFamily="34" charset="0"/>
                          <a:ea typeface="Times New Roman" panose="02020603050405020304" pitchFamily="18" charset="0"/>
                          <a:cs typeface="+mn-cs"/>
                        </a:rPr>
                        <a:t>69.512</a:t>
                      </a: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algn="r" defTabSz="914400" rtl="0" eaLnBrk="1" fontAlgn="b" latinLnBrk="1" hangingPunct="1"/>
                      <a:r>
                        <a:rPr lang="en-US" sz="1600" kern="1200" dirty="0">
                          <a:solidFill>
                            <a:srgbClr val="000000"/>
                          </a:solidFill>
                          <a:effectLst/>
                          <a:latin typeface="Arial" panose="020B0604020202020204" pitchFamily="34" charset="0"/>
                          <a:ea typeface="Times New Roman" panose="02020603050405020304" pitchFamily="18" charset="0"/>
                          <a:cs typeface="+mn-cs"/>
                        </a:rPr>
                        <a:t>2.336.217</a:t>
                      </a: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algn="r" defTabSz="914400" rtl="0" eaLnBrk="1" fontAlgn="b" latinLnBrk="1" hangingPunct="1"/>
                      <a:r>
                        <a:rPr lang="en-US" sz="1600" kern="1200" dirty="0">
                          <a:solidFill>
                            <a:srgbClr val="000000"/>
                          </a:solidFill>
                          <a:effectLst/>
                          <a:latin typeface="Arial" panose="020B0604020202020204" pitchFamily="34" charset="0"/>
                          <a:ea typeface="Times New Roman" panose="02020603050405020304" pitchFamily="18" charset="0"/>
                          <a:cs typeface="+mn-cs"/>
                        </a:rPr>
                        <a:t>55.834.787</a:t>
                      </a: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algn="r" defTabSz="914400" rtl="0" eaLnBrk="1" fontAlgn="b" latinLnBrk="1" hangingPunct="1"/>
                      <a:r>
                        <a:rPr lang="en-US" sz="1600" kern="1200" dirty="0">
                          <a:solidFill>
                            <a:srgbClr val="000000"/>
                          </a:solidFill>
                          <a:effectLst/>
                          <a:latin typeface="Arial" panose="020B0604020202020204" pitchFamily="34" charset="0"/>
                          <a:ea typeface="Times New Roman" panose="02020603050405020304" pitchFamily="18" charset="0"/>
                          <a:cs typeface="+mn-cs"/>
                        </a:rPr>
                        <a:t>4,18%</a:t>
                      </a: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660004">
                <a:tc>
                  <a:txBody>
                    <a:bodyPr/>
                    <a:lstStyle/>
                    <a:p>
                      <a:pPr algn="l"/>
                      <a:endParaRPr lang="ro-RO" sz="1000" dirty="0">
                        <a:effectLst/>
                        <a:latin typeface="Times New Roman" panose="02020603050405020304" pitchFamily="18" charset="0"/>
                      </a:endParaRPr>
                    </a:p>
                  </a:txBody>
                  <a:tcPr marL="9525" marR="9525" marT="9525" marB="0" anchor="b">
                    <a:lnL cap="flat">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l"/>
                      <a:endParaRPr lang="ro-RO" sz="1000" dirty="0">
                        <a:effectLst/>
                        <a:latin typeface="Times New Roman" panose="02020603050405020304" pitchFamily="18" charset="0"/>
                      </a:endParaRPr>
                    </a:p>
                  </a:txBody>
                  <a:tcPr marL="9525" marR="9525" marT="9525"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l"/>
                      <a:endParaRPr lang="ro-RO" sz="1000" dirty="0">
                        <a:effectLst/>
                        <a:latin typeface="Times New Roman" panose="02020603050405020304" pitchFamily="18" charset="0"/>
                      </a:endParaRPr>
                    </a:p>
                  </a:txBody>
                  <a:tcPr marL="9525" marR="9525" marT="9525"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l"/>
                      <a:endParaRPr lang="ro-RO" sz="1000" dirty="0">
                        <a:effectLst/>
                        <a:latin typeface="Times New Roman" panose="02020603050405020304" pitchFamily="18" charset="0"/>
                      </a:endParaRPr>
                    </a:p>
                  </a:txBody>
                  <a:tcPr marL="9525" marR="9525" marT="9525"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l"/>
                      <a:endParaRPr lang="ro-RO" sz="1000" dirty="0">
                        <a:effectLst/>
                        <a:latin typeface="Times New Roman" panose="02020603050405020304" pitchFamily="18" charset="0"/>
                      </a:endParaRPr>
                    </a:p>
                  </a:txBody>
                  <a:tcPr marL="9525" marR="9525" marT="9525" marB="0" anchor="b">
                    <a:lnL>
                      <a:noFill/>
                    </a:lnL>
                    <a:lnR cap="flat">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504709">
                <a:tc>
                  <a:txBody>
                    <a:bodyPr/>
                    <a:lstStyle/>
                    <a:p>
                      <a:pPr marL="0" marR="0" algn="ctr" fontAlgn="ctr" latinLnBrk="1">
                        <a:spcBef>
                          <a:spcPts val="0"/>
                        </a:spcBef>
                        <a:spcAft>
                          <a:spcPts val="0"/>
                        </a:spcAft>
                      </a:pPr>
                      <a:r>
                        <a:rPr lang="ro-RO" sz="1600" kern="1200" dirty="0">
                          <a:solidFill>
                            <a:srgbClr val="000000"/>
                          </a:solidFill>
                          <a:effectLst/>
                          <a:latin typeface="Arial" panose="020B0604020202020204" pitchFamily="34" charset="0"/>
                          <a:ea typeface="Times New Roman" panose="02020603050405020304" pitchFamily="18" charset="0"/>
                        </a:rPr>
                        <a:t>A</a:t>
                      </a:r>
                      <a:r>
                        <a:rPr lang="en-US" sz="1600" kern="1200" dirty="0">
                          <a:solidFill>
                            <a:srgbClr val="000000"/>
                          </a:solidFill>
                          <a:effectLst/>
                          <a:latin typeface="Arial" panose="020B0604020202020204" pitchFamily="34" charset="0"/>
                          <a:ea typeface="Times New Roman" panose="02020603050405020304" pitchFamily="18" charset="0"/>
                        </a:rPr>
                        <a:t>n</a:t>
                      </a:r>
                      <a:endParaRPr lang="ro-RO" sz="1600" dirty="0">
                        <a:effectLst/>
                        <a:latin typeface="Times New Roman" panose="02020603050405020304" pitchFamily="18" charset="0"/>
                        <a:ea typeface="Times New Roman" panose="02020603050405020304" pitchFamily="18"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algn="ctr" fontAlgn="b" latinLnBrk="1">
                        <a:spcBef>
                          <a:spcPts val="0"/>
                        </a:spcBef>
                        <a:spcAft>
                          <a:spcPts val="0"/>
                        </a:spcAft>
                      </a:pPr>
                      <a:r>
                        <a:rPr lang="ro-RO" sz="1600" kern="1200">
                          <a:solidFill>
                            <a:srgbClr val="000000"/>
                          </a:solidFill>
                          <a:effectLst/>
                          <a:latin typeface="Arial" panose="020B0604020202020204" pitchFamily="34" charset="0"/>
                          <a:ea typeface="Times New Roman" panose="02020603050405020304" pitchFamily="18" charset="0"/>
                        </a:rPr>
                        <a:t>Număr                    </a:t>
                      </a:r>
                      <a:r>
                        <a:rPr lang="en-US" sz="1600" b="1" kern="1200">
                          <a:solidFill>
                            <a:srgbClr val="000000"/>
                          </a:solidFill>
                          <a:effectLst/>
                          <a:latin typeface="Arial" panose="020B0604020202020204" pitchFamily="34" charset="0"/>
                          <a:ea typeface="Times New Roman" panose="02020603050405020304" pitchFamily="18" charset="0"/>
                        </a:rPr>
                        <a:t>persoane juridice</a:t>
                      </a:r>
                      <a:endParaRPr lang="ro-RO" sz="1600">
                        <a:effectLst/>
                        <a:latin typeface="Times New Roman" panose="02020603050405020304" pitchFamily="18" charset="0"/>
                        <a:ea typeface="Times New Roman" panose="02020603050405020304" pitchFamily="18" charset="0"/>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algn="ctr" fontAlgn="b" latinLnBrk="1">
                        <a:spcBef>
                          <a:spcPts val="0"/>
                        </a:spcBef>
                        <a:spcAft>
                          <a:spcPts val="0"/>
                        </a:spcAft>
                      </a:pPr>
                      <a:r>
                        <a:rPr lang="en-US" sz="1600" kern="1200" dirty="0" err="1">
                          <a:solidFill>
                            <a:srgbClr val="000000"/>
                          </a:solidFill>
                          <a:effectLst/>
                          <a:latin typeface="Arial" panose="020B0604020202020204" pitchFamily="34" charset="0"/>
                          <a:ea typeface="Times New Roman" panose="02020603050405020304" pitchFamily="18" charset="0"/>
                        </a:rPr>
                        <a:t>Valoare</a:t>
                      </a:r>
                      <a:r>
                        <a:rPr lang="ro-RO" sz="1600" kern="1200" dirty="0">
                          <a:solidFill>
                            <a:srgbClr val="000000"/>
                          </a:solidFill>
                          <a:effectLst/>
                          <a:latin typeface="Arial" panose="020B0604020202020204" pitchFamily="34" charset="0"/>
                          <a:ea typeface="Times New Roman" panose="02020603050405020304" pitchFamily="18" charset="0"/>
                        </a:rPr>
                        <a:t>a                            </a:t>
                      </a:r>
                      <a:r>
                        <a:rPr lang="en-US" sz="1600" kern="1200" dirty="0">
                          <a:solidFill>
                            <a:srgbClr val="000000"/>
                          </a:solidFill>
                          <a:effectLst/>
                          <a:latin typeface="Arial" panose="020B0604020202020204" pitchFamily="34" charset="0"/>
                          <a:ea typeface="Times New Roman" panose="02020603050405020304" pitchFamily="18" charset="0"/>
                        </a:rPr>
                        <a:t> </a:t>
                      </a:r>
                      <a:r>
                        <a:rPr lang="en-US" sz="1600" kern="1200" dirty="0" err="1">
                          <a:solidFill>
                            <a:srgbClr val="000000"/>
                          </a:solidFill>
                          <a:effectLst/>
                          <a:latin typeface="Arial" panose="020B0604020202020204" pitchFamily="34" charset="0"/>
                          <a:ea typeface="Times New Roman" panose="02020603050405020304" pitchFamily="18" charset="0"/>
                        </a:rPr>
                        <a:t>bonificatii</a:t>
                      </a:r>
                      <a:r>
                        <a:rPr lang="ro-RO" sz="1600" kern="1200" dirty="0">
                          <a:solidFill>
                            <a:srgbClr val="000000"/>
                          </a:solidFill>
                          <a:effectLst/>
                          <a:latin typeface="Arial" panose="020B0604020202020204" pitchFamily="34" charset="0"/>
                          <a:ea typeface="Times New Roman" panose="02020603050405020304" pitchFamily="18" charset="0"/>
                        </a:rPr>
                        <a:t>lor</a:t>
                      </a:r>
                    </a:p>
                    <a:p>
                      <a:pPr marL="0" marR="0" algn="ctr" fontAlgn="b" latinLnBrk="1">
                        <a:spcBef>
                          <a:spcPts val="0"/>
                        </a:spcBef>
                        <a:spcAft>
                          <a:spcPts val="0"/>
                        </a:spcAft>
                      </a:pPr>
                      <a:r>
                        <a:rPr lang="en-US" sz="1600" kern="1200" dirty="0">
                          <a:solidFill>
                            <a:srgbClr val="000000"/>
                          </a:solidFill>
                          <a:effectLst/>
                          <a:latin typeface="Arial" panose="020B0604020202020204" pitchFamily="34" charset="0"/>
                          <a:ea typeface="Times New Roman" panose="02020603050405020304" pitchFamily="18" charset="0"/>
                        </a:rPr>
                        <a:t> </a:t>
                      </a:r>
                      <a:r>
                        <a:rPr lang="en-US" sz="1600" kern="1200" dirty="0" err="1">
                          <a:solidFill>
                            <a:srgbClr val="000000"/>
                          </a:solidFill>
                          <a:effectLst/>
                          <a:latin typeface="Arial" panose="020B0604020202020204" pitchFamily="34" charset="0"/>
                          <a:ea typeface="Times New Roman" panose="02020603050405020304" pitchFamily="18" charset="0"/>
                        </a:rPr>
                        <a:t>acordate</a:t>
                      </a:r>
                      <a:endParaRPr lang="ro-RO" sz="1600" dirty="0">
                        <a:effectLst/>
                        <a:latin typeface="Times New Roman" panose="02020603050405020304" pitchFamily="18" charset="0"/>
                        <a:ea typeface="Times New Roman" panose="02020603050405020304" pitchFamily="18" charset="0"/>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algn="ctr" fontAlgn="b" latinLnBrk="1">
                        <a:spcBef>
                          <a:spcPts val="0"/>
                        </a:spcBef>
                        <a:spcAft>
                          <a:spcPts val="0"/>
                        </a:spcAft>
                      </a:pPr>
                      <a:r>
                        <a:rPr lang="ro-RO" sz="1600" kern="1200">
                          <a:solidFill>
                            <a:srgbClr val="000000"/>
                          </a:solidFill>
                          <a:effectLst/>
                          <a:latin typeface="Arial" panose="020B0604020202020204" pitchFamily="34" charset="0"/>
                          <a:ea typeface="Times New Roman" panose="02020603050405020304" pitchFamily="18" charset="0"/>
                        </a:rPr>
                        <a:t>D</a:t>
                      </a:r>
                      <a:r>
                        <a:rPr lang="en-US" sz="1600" kern="1200">
                          <a:solidFill>
                            <a:srgbClr val="000000"/>
                          </a:solidFill>
                          <a:effectLst/>
                          <a:latin typeface="Arial" panose="020B0604020202020204" pitchFamily="34" charset="0"/>
                          <a:ea typeface="Times New Roman" panose="02020603050405020304" pitchFamily="18" charset="0"/>
                        </a:rPr>
                        <a:t>ebit anual</a:t>
                      </a:r>
                      <a:endParaRPr lang="ro-RO" sz="1600">
                        <a:effectLst/>
                        <a:latin typeface="Times New Roman" panose="02020603050405020304" pitchFamily="18" charset="0"/>
                        <a:ea typeface="Times New Roman" panose="02020603050405020304" pitchFamily="18"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algn="ctr" fontAlgn="ctr" latinLnBrk="1">
                        <a:spcBef>
                          <a:spcPts val="0"/>
                        </a:spcBef>
                        <a:spcAft>
                          <a:spcPts val="0"/>
                        </a:spcAft>
                      </a:pPr>
                      <a:r>
                        <a:rPr lang="en-US" sz="1600" kern="1200">
                          <a:solidFill>
                            <a:srgbClr val="000000"/>
                          </a:solidFill>
                          <a:effectLst/>
                          <a:latin typeface="Arial" panose="020B0604020202020204" pitchFamily="34" charset="0"/>
                          <a:ea typeface="Times New Roman" panose="02020603050405020304" pitchFamily="18" charset="0"/>
                        </a:rPr>
                        <a:t>% bonificatie din debit</a:t>
                      </a:r>
                      <a:endParaRPr lang="ro-RO" sz="1600">
                        <a:effectLst/>
                        <a:latin typeface="Times New Roman" panose="02020603050405020304" pitchFamily="18" charset="0"/>
                        <a:ea typeface="Times New Roman" panose="02020603050405020304" pitchFamily="18"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extLst>
                  <a:ext uri="{0D108BD9-81ED-4DB2-BD59-A6C34878D82A}">
                    <a16:rowId xmlns:a16="http://schemas.microsoft.com/office/drawing/2014/main" val="10006"/>
                  </a:ext>
                </a:extLst>
              </a:tr>
              <a:tr h="311399">
                <a:tc>
                  <a:txBody>
                    <a:bodyPr/>
                    <a:lstStyle/>
                    <a:p>
                      <a:pPr algn="ctr" fontAlgn="b"/>
                      <a:r>
                        <a:rPr lang="en-US" sz="1600" kern="1200" dirty="0">
                          <a:solidFill>
                            <a:srgbClr val="000000"/>
                          </a:solidFill>
                          <a:effectLst/>
                          <a:latin typeface="Arial" panose="020B0604020202020204" pitchFamily="34" charset="0"/>
                          <a:ea typeface="Times New Roman" panose="02020603050405020304" pitchFamily="18" charset="0"/>
                          <a:cs typeface="+mn-cs"/>
                        </a:rPr>
                        <a:t>2018</a:t>
                      </a: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r" fontAlgn="b"/>
                      <a:r>
                        <a:rPr lang="en-US" sz="1600" kern="1200" dirty="0">
                          <a:solidFill>
                            <a:srgbClr val="000000"/>
                          </a:solidFill>
                          <a:effectLst/>
                          <a:latin typeface="Arial" panose="020B0604020202020204" pitchFamily="34" charset="0"/>
                          <a:ea typeface="Times New Roman" panose="02020603050405020304" pitchFamily="18" charset="0"/>
                          <a:cs typeface="+mn-cs"/>
                        </a:rPr>
                        <a:t>3.421</a:t>
                      </a: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r" fontAlgn="b"/>
                      <a:r>
                        <a:rPr lang="en-US" sz="1600" kern="1200" dirty="0">
                          <a:solidFill>
                            <a:srgbClr val="000000"/>
                          </a:solidFill>
                          <a:effectLst/>
                          <a:latin typeface="Arial" panose="020B0604020202020204" pitchFamily="34" charset="0"/>
                          <a:ea typeface="Times New Roman" panose="02020603050405020304" pitchFamily="18" charset="0"/>
                          <a:cs typeface="+mn-cs"/>
                        </a:rPr>
                        <a:t>1.415.739</a:t>
                      </a: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r" fontAlgn="b"/>
                      <a:r>
                        <a:rPr lang="en-US" sz="1600" kern="1200" dirty="0">
                          <a:solidFill>
                            <a:srgbClr val="000000"/>
                          </a:solidFill>
                          <a:effectLst/>
                          <a:latin typeface="Arial" panose="020B0604020202020204" pitchFamily="34" charset="0"/>
                          <a:ea typeface="Times New Roman" panose="02020603050405020304" pitchFamily="18" charset="0"/>
                          <a:cs typeface="+mn-cs"/>
                        </a:rPr>
                        <a:t>57.017.218</a:t>
                      </a: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r" fontAlgn="b"/>
                      <a:r>
                        <a:rPr lang="en-US" sz="1600" kern="1200">
                          <a:solidFill>
                            <a:srgbClr val="000000"/>
                          </a:solidFill>
                          <a:effectLst/>
                          <a:latin typeface="Arial" panose="020B0604020202020204" pitchFamily="34" charset="0"/>
                          <a:ea typeface="Times New Roman" panose="02020603050405020304" pitchFamily="18" charset="0"/>
                          <a:cs typeface="+mn-cs"/>
                        </a:rPr>
                        <a:t>2,48%</a:t>
                      </a: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311399">
                <a:tc>
                  <a:txBody>
                    <a:bodyPr/>
                    <a:lstStyle/>
                    <a:p>
                      <a:pPr algn="ctr" fontAlgn="b"/>
                      <a:r>
                        <a:rPr lang="en-US" sz="1600" kern="1200" dirty="0">
                          <a:solidFill>
                            <a:srgbClr val="000000"/>
                          </a:solidFill>
                          <a:effectLst/>
                          <a:latin typeface="Arial" panose="020B0604020202020204" pitchFamily="34" charset="0"/>
                          <a:ea typeface="Times New Roman" panose="02020603050405020304" pitchFamily="18" charset="0"/>
                          <a:cs typeface="+mn-cs"/>
                        </a:rPr>
                        <a:t>2019</a:t>
                      </a: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r" fontAlgn="b"/>
                      <a:r>
                        <a:rPr lang="en-US" sz="1600" kern="1200" dirty="0">
                          <a:solidFill>
                            <a:srgbClr val="000000"/>
                          </a:solidFill>
                          <a:effectLst/>
                          <a:latin typeface="Arial" panose="020B0604020202020204" pitchFamily="34" charset="0"/>
                          <a:ea typeface="Times New Roman" panose="02020603050405020304" pitchFamily="18" charset="0"/>
                          <a:cs typeface="+mn-cs"/>
                        </a:rPr>
                        <a:t>3.866</a:t>
                      </a: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r" fontAlgn="b"/>
                      <a:r>
                        <a:rPr lang="en-US" sz="1600" kern="1200" dirty="0">
                          <a:solidFill>
                            <a:srgbClr val="000000"/>
                          </a:solidFill>
                          <a:effectLst/>
                          <a:latin typeface="Arial" panose="020B0604020202020204" pitchFamily="34" charset="0"/>
                          <a:ea typeface="Times New Roman" panose="02020603050405020304" pitchFamily="18" charset="0"/>
                          <a:cs typeface="+mn-cs"/>
                        </a:rPr>
                        <a:t>2.171.831</a:t>
                      </a: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r" fontAlgn="b"/>
                      <a:r>
                        <a:rPr lang="en-US" sz="1600" kern="1200" dirty="0">
                          <a:solidFill>
                            <a:srgbClr val="000000"/>
                          </a:solidFill>
                          <a:effectLst/>
                          <a:latin typeface="Arial" panose="020B0604020202020204" pitchFamily="34" charset="0"/>
                          <a:ea typeface="Times New Roman" panose="02020603050405020304" pitchFamily="18" charset="0"/>
                          <a:cs typeface="+mn-cs"/>
                        </a:rPr>
                        <a:t>62.177.876</a:t>
                      </a: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r" fontAlgn="b"/>
                      <a:r>
                        <a:rPr lang="en-US" sz="1600" kern="1200" dirty="0">
                          <a:solidFill>
                            <a:srgbClr val="000000"/>
                          </a:solidFill>
                          <a:effectLst/>
                          <a:latin typeface="Arial" panose="020B0604020202020204" pitchFamily="34" charset="0"/>
                          <a:ea typeface="Times New Roman" panose="02020603050405020304" pitchFamily="18" charset="0"/>
                          <a:cs typeface="+mn-cs"/>
                        </a:rPr>
                        <a:t>3,49%</a:t>
                      </a: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311399">
                <a:tc>
                  <a:txBody>
                    <a:bodyPr/>
                    <a:lstStyle/>
                    <a:p>
                      <a:pPr algn="ctr" fontAlgn="b"/>
                      <a:r>
                        <a:rPr lang="ro-RO" sz="1600" kern="1200" dirty="0">
                          <a:solidFill>
                            <a:srgbClr val="000000"/>
                          </a:solidFill>
                          <a:effectLst/>
                          <a:latin typeface="Arial" panose="020B0604020202020204" pitchFamily="34" charset="0"/>
                          <a:ea typeface="Times New Roman" panose="02020603050405020304" pitchFamily="18" charset="0"/>
                          <a:cs typeface="+mn-cs"/>
                        </a:rPr>
                        <a:t>2020</a:t>
                      </a:r>
                      <a:endParaRPr lang="en-US" sz="1600" kern="1200" dirty="0">
                        <a:solidFill>
                          <a:srgbClr val="000000"/>
                        </a:solidFill>
                        <a:effectLst/>
                        <a:latin typeface="Arial" panose="020B0604020202020204" pitchFamily="34" charset="0"/>
                        <a:ea typeface="Times New Roman" panose="02020603050405020304" pitchFamily="18" charset="0"/>
                        <a:cs typeface="+mn-cs"/>
                      </a:endParaRP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r" fontAlgn="b"/>
                      <a:r>
                        <a:rPr lang="en-US" sz="1600" kern="1200" dirty="0">
                          <a:solidFill>
                            <a:srgbClr val="000000"/>
                          </a:solidFill>
                          <a:effectLst/>
                          <a:latin typeface="Arial" panose="020B0604020202020204" pitchFamily="34" charset="0"/>
                          <a:ea typeface="Times New Roman" panose="02020603050405020304" pitchFamily="18" charset="0"/>
                          <a:cs typeface="+mn-cs"/>
                        </a:rPr>
                        <a:t>4.469</a:t>
                      </a: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r" fontAlgn="b"/>
                      <a:r>
                        <a:rPr lang="en-US" sz="1600" kern="1200" dirty="0">
                          <a:solidFill>
                            <a:srgbClr val="000000"/>
                          </a:solidFill>
                          <a:effectLst/>
                          <a:latin typeface="Arial" panose="020B0604020202020204" pitchFamily="34" charset="0"/>
                          <a:ea typeface="Times New Roman" panose="02020603050405020304" pitchFamily="18" charset="0"/>
                          <a:cs typeface="+mn-cs"/>
                        </a:rPr>
                        <a:t>2</a:t>
                      </a:r>
                      <a:r>
                        <a:rPr lang="ro-RO" sz="1600" kern="1200" dirty="0">
                          <a:solidFill>
                            <a:srgbClr val="000000"/>
                          </a:solidFill>
                          <a:effectLst/>
                          <a:latin typeface="Arial" panose="020B0604020202020204" pitchFamily="34" charset="0"/>
                          <a:ea typeface="Times New Roman" panose="02020603050405020304" pitchFamily="18" charset="0"/>
                          <a:cs typeface="+mn-cs"/>
                        </a:rPr>
                        <a:t>.</a:t>
                      </a:r>
                      <a:r>
                        <a:rPr lang="en-US" sz="1600" kern="1200" dirty="0">
                          <a:solidFill>
                            <a:srgbClr val="000000"/>
                          </a:solidFill>
                          <a:effectLst/>
                          <a:latin typeface="Arial" panose="020B0604020202020204" pitchFamily="34" charset="0"/>
                          <a:ea typeface="Times New Roman" panose="02020603050405020304" pitchFamily="18" charset="0"/>
                          <a:cs typeface="+mn-cs"/>
                        </a:rPr>
                        <a:t>698</a:t>
                      </a:r>
                      <a:r>
                        <a:rPr lang="ro-RO" sz="1600" kern="1200" dirty="0">
                          <a:solidFill>
                            <a:srgbClr val="000000"/>
                          </a:solidFill>
                          <a:effectLst/>
                          <a:latin typeface="Arial" panose="020B0604020202020204" pitchFamily="34" charset="0"/>
                          <a:ea typeface="Times New Roman" panose="02020603050405020304" pitchFamily="18" charset="0"/>
                          <a:cs typeface="+mn-cs"/>
                        </a:rPr>
                        <a:t>.</a:t>
                      </a:r>
                      <a:r>
                        <a:rPr lang="en-US" sz="1600" kern="1200" dirty="0">
                          <a:solidFill>
                            <a:srgbClr val="000000"/>
                          </a:solidFill>
                          <a:effectLst/>
                          <a:latin typeface="Arial" panose="020B0604020202020204" pitchFamily="34" charset="0"/>
                          <a:ea typeface="Times New Roman" panose="02020603050405020304" pitchFamily="18" charset="0"/>
                          <a:cs typeface="+mn-cs"/>
                        </a:rPr>
                        <a:t>445</a:t>
                      </a: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r" fontAlgn="b"/>
                      <a:r>
                        <a:rPr lang="en-US" sz="1600" kern="1200" dirty="0">
                          <a:solidFill>
                            <a:srgbClr val="000000"/>
                          </a:solidFill>
                          <a:effectLst/>
                          <a:latin typeface="Arial" panose="020B0604020202020204" pitchFamily="34" charset="0"/>
                          <a:ea typeface="Times New Roman" panose="02020603050405020304" pitchFamily="18" charset="0"/>
                          <a:cs typeface="+mn-cs"/>
                        </a:rPr>
                        <a:t>64.067.943</a:t>
                      </a: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r" fontAlgn="b"/>
                      <a:r>
                        <a:rPr lang="ro-RO" sz="1600" kern="1200" dirty="0">
                          <a:solidFill>
                            <a:srgbClr val="000000"/>
                          </a:solidFill>
                          <a:effectLst/>
                          <a:latin typeface="Arial" panose="020B0604020202020204" pitchFamily="34" charset="0"/>
                          <a:ea typeface="Times New Roman" panose="02020603050405020304" pitchFamily="18" charset="0"/>
                          <a:cs typeface="+mn-cs"/>
                        </a:rPr>
                        <a:t>4</a:t>
                      </a:r>
                      <a:r>
                        <a:rPr lang="en-US" sz="1600" kern="1200" dirty="0">
                          <a:solidFill>
                            <a:srgbClr val="000000"/>
                          </a:solidFill>
                          <a:effectLst/>
                          <a:latin typeface="Arial" panose="020B0604020202020204" pitchFamily="34" charset="0"/>
                          <a:ea typeface="Times New Roman" panose="02020603050405020304" pitchFamily="18" charset="0"/>
                          <a:cs typeface="+mn-cs"/>
                        </a:rPr>
                        <a:t>,</a:t>
                      </a:r>
                      <a:r>
                        <a:rPr lang="ro-RO" sz="1600" kern="1200" dirty="0">
                          <a:solidFill>
                            <a:srgbClr val="000000"/>
                          </a:solidFill>
                          <a:effectLst/>
                          <a:latin typeface="Arial" panose="020B0604020202020204" pitchFamily="34" charset="0"/>
                          <a:ea typeface="Times New Roman" panose="02020603050405020304" pitchFamily="18" charset="0"/>
                          <a:cs typeface="+mn-cs"/>
                        </a:rPr>
                        <a:t>21</a:t>
                      </a:r>
                      <a:r>
                        <a:rPr lang="en-US" sz="1600" kern="1200" dirty="0">
                          <a:solidFill>
                            <a:srgbClr val="000000"/>
                          </a:solidFill>
                          <a:effectLst/>
                          <a:latin typeface="Arial" panose="020B0604020202020204" pitchFamily="34" charset="0"/>
                          <a:ea typeface="Times New Roman" panose="02020603050405020304" pitchFamily="18" charset="0"/>
                          <a:cs typeface="+mn-cs"/>
                        </a:rPr>
                        <a:t>%</a:t>
                      </a: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r h="311399">
                <a:tc>
                  <a:txBody>
                    <a:bodyPr/>
                    <a:lstStyle/>
                    <a:p>
                      <a:pPr marL="0" algn="ctr" defTabSz="914400" rtl="0" eaLnBrk="1" fontAlgn="b" latinLnBrk="1" hangingPunct="1"/>
                      <a:r>
                        <a:rPr lang="en-US" sz="1600" kern="1200" dirty="0">
                          <a:solidFill>
                            <a:srgbClr val="000000"/>
                          </a:solidFill>
                          <a:effectLst/>
                          <a:latin typeface="Arial" panose="020B0604020202020204" pitchFamily="34" charset="0"/>
                          <a:ea typeface="Times New Roman" panose="02020603050405020304" pitchFamily="18" charset="0"/>
                          <a:cs typeface="+mn-cs"/>
                        </a:rPr>
                        <a:t>2021</a:t>
                      </a: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algn="r" defTabSz="914400" rtl="0" eaLnBrk="1" fontAlgn="b" latinLnBrk="1" hangingPunct="1"/>
                      <a:r>
                        <a:rPr lang="en-US" sz="1600" kern="1200" dirty="0">
                          <a:solidFill>
                            <a:srgbClr val="000000"/>
                          </a:solidFill>
                          <a:effectLst/>
                          <a:latin typeface="Arial" panose="020B0604020202020204" pitchFamily="34" charset="0"/>
                          <a:ea typeface="Times New Roman" panose="02020603050405020304" pitchFamily="18" charset="0"/>
                          <a:cs typeface="+mn-cs"/>
                        </a:rPr>
                        <a:t>4.216</a:t>
                      </a: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algn="r" defTabSz="914400" rtl="0" eaLnBrk="1" fontAlgn="b" latinLnBrk="1" hangingPunct="1"/>
                      <a:r>
                        <a:rPr lang="en-US" sz="1600" kern="1200" dirty="0">
                          <a:solidFill>
                            <a:srgbClr val="000000"/>
                          </a:solidFill>
                          <a:effectLst/>
                          <a:latin typeface="Arial" panose="020B0604020202020204" pitchFamily="34" charset="0"/>
                          <a:ea typeface="Times New Roman" panose="02020603050405020304" pitchFamily="18" charset="0"/>
                          <a:cs typeface="+mn-cs"/>
                        </a:rPr>
                        <a:t>2.915.768</a:t>
                      </a: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algn="r" defTabSz="914400" rtl="0" eaLnBrk="1" fontAlgn="b" latinLnBrk="1" hangingPunct="1"/>
                      <a:r>
                        <a:rPr lang="en-US" sz="1600" kern="1200" dirty="0">
                          <a:solidFill>
                            <a:srgbClr val="000000"/>
                          </a:solidFill>
                          <a:effectLst/>
                          <a:latin typeface="Arial" panose="020B0604020202020204" pitchFamily="34" charset="0"/>
                          <a:ea typeface="Times New Roman" panose="02020603050405020304" pitchFamily="18" charset="0"/>
                          <a:cs typeface="+mn-cs"/>
                        </a:rPr>
                        <a:t>68.389.073</a:t>
                      </a: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algn="r" defTabSz="914400" rtl="0" eaLnBrk="1" fontAlgn="b" latinLnBrk="1" hangingPunct="1"/>
                      <a:r>
                        <a:rPr lang="en-US" sz="1600" kern="1200" dirty="0">
                          <a:solidFill>
                            <a:srgbClr val="000000"/>
                          </a:solidFill>
                          <a:effectLst/>
                          <a:latin typeface="Arial" panose="020B0604020202020204" pitchFamily="34" charset="0"/>
                          <a:ea typeface="Times New Roman" panose="02020603050405020304" pitchFamily="18" charset="0"/>
                          <a:cs typeface="+mn-cs"/>
                        </a:rPr>
                        <a:t>4,26%</a:t>
                      </a:r>
                    </a:p>
                  </a:txBody>
                  <a:tcPr marL="7620" marR="7620" marT="762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bl>
          </a:graphicData>
        </a:graphic>
      </p:graphicFrame>
      <p:sp>
        <p:nvSpPr>
          <p:cNvPr id="2" name="TextBox 1"/>
          <p:cNvSpPr txBox="1"/>
          <p:nvPr/>
        </p:nvSpPr>
        <p:spPr>
          <a:xfrm>
            <a:off x="899592" y="3501008"/>
            <a:ext cx="7776864" cy="369332"/>
          </a:xfrm>
          <a:prstGeom prst="rect">
            <a:avLst/>
          </a:prstGeom>
          <a:noFill/>
        </p:spPr>
        <p:txBody>
          <a:bodyPr wrap="square" rtlCol="0">
            <a:spAutoFit/>
          </a:bodyPr>
          <a:lstStyle/>
          <a:p>
            <a:r>
              <a:rPr lang="ro-RO" dirty="0"/>
              <a:t>-8% număr de persoane, +2% suma bonificațiilor</a:t>
            </a:r>
            <a:endParaRPr lang="en-US" dirty="0"/>
          </a:p>
        </p:txBody>
      </p:sp>
      <p:sp>
        <p:nvSpPr>
          <p:cNvPr id="5" name="TextBox 4"/>
          <p:cNvSpPr txBox="1"/>
          <p:nvPr/>
        </p:nvSpPr>
        <p:spPr>
          <a:xfrm>
            <a:off x="971600" y="6237312"/>
            <a:ext cx="7776864" cy="369332"/>
          </a:xfrm>
          <a:prstGeom prst="rect">
            <a:avLst/>
          </a:prstGeom>
          <a:noFill/>
        </p:spPr>
        <p:txBody>
          <a:bodyPr wrap="square" rtlCol="0">
            <a:spAutoFit/>
          </a:bodyPr>
          <a:lstStyle/>
          <a:p>
            <a:r>
              <a:rPr lang="ro-RO" dirty="0"/>
              <a:t>-6% numărul firmelor, +8% suma bonificațiilor</a:t>
            </a:r>
            <a:endParaRPr lang="en-US" dirty="0"/>
          </a:p>
        </p:txBody>
      </p:sp>
    </p:spTree>
    <p:extLst>
      <p:ext uri="{BB962C8B-B14F-4D97-AF65-F5344CB8AC3E}">
        <p14:creationId xmlns:p14="http://schemas.microsoft.com/office/powerpoint/2010/main" val="23759096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6778"/>
            <a:ext cx="4427984" cy="1069514"/>
          </a:xfrm>
          <a:solidFill>
            <a:srgbClr val="002060"/>
          </a:solidFill>
        </p:spPr>
        <p:txBody>
          <a:bodyPr/>
          <a:lstStyle/>
          <a:p>
            <a:r>
              <a:rPr lang="ro-RO" sz="3600" dirty="0">
                <a:solidFill>
                  <a:schemeClr val="bg1"/>
                </a:solidFill>
              </a:rPr>
              <a:t>SUPRAIMPOZITĂRI</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0369" y="1340768"/>
            <a:ext cx="8711313" cy="18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3100" y="3284984"/>
            <a:ext cx="4352194" cy="1490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3100" y="4775021"/>
            <a:ext cx="7215781" cy="12462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60032" y="3301396"/>
            <a:ext cx="3881492" cy="991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0036235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Title 3"/>
          <p:cNvSpPr>
            <a:spLocks noGrp="1"/>
          </p:cNvSpPr>
          <p:nvPr>
            <p:ph type="title"/>
          </p:nvPr>
        </p:nvSpPr>
        <p:spPr bwMode="auto">
          <a:xfrm>
            <a:off x="0" y="17463"/>
            <a:ext cx="7524328" cy="1068387"/>
          </a:xfrm>
          <a:solidFill>
            <a:srgbClr val="002060"/>
          </a:solidFill>
          <a:ln>
            <a:miter lim="800000"/>
            <a:headEnd/>
            <a:tailEnd/>
          </a:ln>
        </p:spPr>
        <p:txBody>
          <a:bodyPr vert="horz" wrap="square" lIns="91440" tIns="45720" rIns="91440" bIns="45720" numCol="1" anchorCtr="0" compatLnSpc="1">
            <a:prstTxWarp prst="textNoShape">
              <a:avLst/>
            </a:prstTxWarp>
          </a:bodyPr>
          <a:lstStyle/>
          <a:p>
            <a:r>
              <a:rPr lang="ro-RO" altLang="ro-RO" sz="3600" dirty="0">
                <a:solidFill>
                  <a:schemeClr val="bg1"/>
                </a:solidFill>
                <a:latin typeface="Arial" charset="0"/>
                <a:ea typeface="맑은 고딕" pitchFamily="34" charset="-127"/>
                <a:cs typeface="Arial" charset="0"/>
              </a:rPr>
              <a:t>Facilităţi fiscale pentru investitori</a:t>
            </a:r>
            <a:endParaRPr lang="ko-KR" altLang="en-US" sz="3600" dirty="0">
              <a:solidFill>
                <a:schemeClr val="bg1"/>
              </a:solidFill>
              <a:latin typeface="Arial" charset="0"/>
              <a:cs typeface="Arial" charset="0"/>
            </a:endParaRPr>
          </a:p>
        </p:txBody>
      </p:sp>
      <p:sp>
        <p:nvSpPr>
          <p:cNvPr id="2" name="Rectangle 1"/>
          <p:cNvSpPr/>
          <p:nvPr/>
        </p:nvSpPr>
        <p:spPr>
          <a:xfrm>
            <a:off x="0" y="1341438"/>
            <a:ext cx="8964613" cy="5262979"/>
          </a:xfrm>
          <a:prstGeom prst="rect">
            <a:avLst/>
          </a:prstGeom>
        </p:spPr>
        <p:txBody>
          <a:bodyPr>
            <a:spAutoFit/>
          </a:bodyPr>
          <a:lstStyle/>
          <a:p>
            <a:pPr lvl="1" latinLnBrk="1"/>
            <a:r>
              <a:rPr lang="ro-RO" altLang="ro-RO" sz="2000" b="1" dirty="0"/>
              <a:t>Schema locală pentru stimularea investiţiilor majore (2013 - 2020):</a:t>
            </a:r>
          </a:p>
          <a:p>
            <a:pPr lvl="1" latinLnBrk="1"/>
            <a:endParaRPr lang="ro-RO" altLang="ro-RO" dirty="0">
              <a:latin typeface="Times New Roman" pitchFamily="18" charset="0"/>
              <a:cs typeface="Times New Roman" pitchFamily="18" charset="0"/>
            </a:endParaRPr>
          </a:p>
          <a:p>
            <a:pPr lvl="3" indent="-285750">
              <a:buFont typeface="Arial" charset="0"/>
              <a:buChar char="•"/>
            </a:pPr>
            <a:r>
              <a:rPr lang="ro-RO" altLang="ro-RO" sz="2000" dirty="0"/>
              <a:t>Beneficiari noi 2021: 	11</a:t>
            </a:r>
            <a:r>
              <a:rPr lang="it-IT" altLang="ro-RO" sz="2000" dirty="0"/>
              <a:t> ag ec (IT – </a:t>
            </a:r>
            <a:r>
              <a:rPr lang="ro-RO" altLang="ro-RO" sz="2000" dirty="0"/>
              <a:t>5</a:t>
            </a:r>
            <a:r>
              <a:rPr lang="it-IT" altLang="ro-RO" sz="2000" dirty="0"/>
              <a:t>, Inv – </a:t>
            </a:r>
            <a:r>
              <a:rPr lang="ro-RO" altLang="ro-RO" sz="2000" dirty="0"/>
              <a:t>6, 3 noi</a:t>
            </a:r>
            <a:r>
              <a:rPr lang="it-IT" altLang="ro-RO" sz="2000" dirty="0"/>
              <a:t>)</a:t>
            </a:r>
            <a:endParaRPr lang="ro-RO" altLang="ro-RO" sz="2000" dirty="0"/>
          </a:p>
          <a:p>
            <a:pPr lvl="3" indent="-285750" latinLnBrk="1">
              <a:buFont typeface="Arial" charset="0"/>
              <a:buChar char="•"/>
            </a:pPr>
            <a:endParaRPr lang="ro-RO" altLang="ro-RO" sz="2000" dirty="0"/>
          </a:p>
          <a:p>
            <a:pPr lvl="3" indent="-285750">
              <a:buFont typeface="Arial" charset="0"/>
              <a:buChar char="•"/>
            </a:pPr>
            <a:r>
              <a:rPr lang="ro-RO" altLang="ro-RO" sz="2000" dirty="0"/>
              <a:t>Cuantumul facilităților acordate în 2021:	1.162.030 lei</a:t>
            </a:r>
          </a:p>
          <a:p>
            <a:pPr lvl="3" indent="-285750" latinLnBrk="1">
              <a:buFont typeface="Arial" charset="0"/>
              <a:buChar char="•"/>
            </a:pPr>
            <a:endParaRPr lang="ro-RO" altLang="ro-RO" sz="2000" dirty="0"/>
          </a:p>
          <a:p>
            <a:pPr lvl="3" indent="-285750" latinLnBrk="1">
              <a:buFont typeface="Arial" charset="0"/>
              <a:buChar char="•"/>
            </a:pPr>
            <a:r>
              <a:rPr lang="ro-RO" altLang="ro-RO" sz="2000" dirty="0"/>
              <a:t>Facilităţi fiscale cumulate 2013-2021:  peste 4.700.000 lei</a:t>
            </a:r>
          </a:p>
          <a:p>
            <a:pPr lvl="1" latinLnBrk="1"/>
            <a:endParaRPr lang="ro-RO" altLang="ro-RO" sz="2000" dirty="0"/>
          </a:p>
          <a:p>
            <a:pPr lvl="1" latinLnBrk="1"/>
            <a:r>
              <a:rPr lang="ro-RO" altLang="ro-RO" sz="2000" b="1" dirty="0"/>
              <a:t>Facilităţi fiscale pentru investiţiile realizate în parcurile industriale:</a:t>
            </a:r>
          </a:p>
          <a:p>
            <a:pPr lvl="1" latinLnBrk="1"/>
            <a:endParaRPr lang="ro-RO" altLang="ro-RO" dirty="0">
              <a:latin typeface="Times New Roman" pitchFamily="18" charset="0"/>
              <a:cs typeface="Times New Roman" pitchFamily="18" charset="0"/>
            </a:endParaRPr>
          </a:p>
          <a:p>
            <a:pPr lvl="3" indent="-285750">
              <a:buFont typeface="Arial" charset="0"/>
              <a:buChar char="•"/>
            </a:pPr>
            <a:r>
              <a:rPr lang="ro-RO" altLang="ro-RO" sz="2000" dirty="0"/>
              <a:t>Beneficiari</a:t>
            </a:r>
            <a:r>
              <a:rPr lang="en-US" altLang="ro-RO" sz="2000" dirty="0"/>
              <a:t> </a:t>
            </a:r>
            <a:r>
              <a:rPr lang="ro-RO" altLang="ro-RO" sz="2000" dirty="0"/>
              <a:t>2021: 		53</a:t>
            </a:r>
            <a:r>
              <a:rPr lang="it-IT" altLang="ro-RO" sz="2000" dirty="0"/>
              <a:t> (</a:t>
            </a:r>
            <a:r>
              <a:rPr lang="ro-RO" altLang="ro-RO" sz="2000" dirty="0"/>
              <a:t>53</a:t>
            </a:r>
            <a:r>
              <a:rPr lang="it-IT" altLang="ro-RO" sz="2000" dirty="0"/>
              <a:t> scutiri clădiri şi 2</a:t>
            </a:r>
            <a:r>
              <a:rPr lang="ro-RO" altLang="ro-RO" sz="2000" dirty="0"/>
              <a:t>6</a:t>
            </a:r>
            <a:r>
              <a:rPr lang="it-IT" altLang="ro-RO" sz="2000" dirty="0"/>
              <a:t> teren)</a:t>
            </a:r>
            <a:endParaRPr lang="ro-RO" altLang="ro-RO" sz="2000" dirty="0"/>
          </a:p>
          <a:p>
            <a:pPr lvl="3" indent="-285750" latinLnBrk="1">
              <a:buFont typeface="Arial" charset="0"/>
              <a:buChar char="•"/>
            </a:pPr>
            <a:endParaRPr lang="ro-RO" altLang="ro-RO" sz="2000" dirty="0"/>
          </a:p>
          <a:p>
            <a:pPr lvl="3" indent="-285750">
              <a:buFont typeface="Arial" charset="0"/>
              <a:buChar char="•"/>
            </a:pPr>
            <a:r>
              <a:rPr lang="ro-RO" altLang="ro-RO" sz="2000" dirty="0"/>
              <a:t>Facilităţi fiscale 2021: 	3.835.905 lei</a:t>
            </a:r>
          </a:p>
          <a:p>
            <a:pPr lvl="3" indent="-285750" latinLnBrk="1">
              <a:buFont typeface="Arial" charset="0"/>
              <a:buChar char="•"/>
            </a:pPr>
            <a:endParaRPr lang="ro-RO" altLang="ro-RO" sz="2000" dirty="0"/>
          </a:p>
          <a:p>
            <a:pPr lvl="3" indent="-285750">
              <a:buFont typeface="Arial" charset="0"/>
              <a:buChar char="•"/>
            </a:pPr>
            <a:r>
              <a:rPr lang="ro-RO" altLang="ro-RO" sz="2000" dirty="0"/>
              <a:t>Facilități fiscale cumulate:	23.003.394 lei</a:t>
            </a:r>
          </a:p>
          <a:p>
            <a:pPr lvl="3" indent="-285750" latinLnBrk="1">
              <a:buFont typeface="Arial" charset="0"/>
              <a:buChar char="•"/>
            </a:pPr>
            <a:endParaRPr lang="ro-RO" altLang="ro-RO" sz="2000" dirty="0"/>
          </a:p>
          <a:p>
            <a:pPr lvl="3" indent="-285750">
              <a:buFont typeface="Arial" charset="0"/>
              <a:buChar char="•"/>
            </a:pPr>
            <a:r>
              <a:rPr lang="ro-RO" altLang="ro-RO" sz="2000" dirty="0"/>
              <a:t>Valoarea </a:t>
            </a:r>
            <a:r>
              <a:rPr lang="en-US" altLang="ro-RO" sz="2000" dirty="0" err="1"/>
              <a:t>construc</a:t>
            </a:r>
            <a:r>
              <a:rPr lang="ro-RO" altLang="ro-RO" sz="2000" dirty="0"/>
              <a:t>ț</a:t>
            </a:r>
            <a:r>
              <a:rPr lang="en-US" altLang="ro-RO" sz="2000" dirty="0" err="1"/>
              <a:t>iilor</a:t>
            </a:r>
            <a:r>
              <a:rPr lang="ro-RO" altLang="ro-RO" sz="2000" dirty="0"/>
              <a:t>: 	603.085.894 lei</a:t>
            </a:r>
          </a:p>
        </p:txBody>
      </p:sp>
    </p:spTree>
    <p:extLst>
      <p:ext uri="{BB962C8B-B14F-4D97-AF65-F5344CB8AC3E}">
        <p14:creationId xmlns:p14="http://schemas.microsoft.com/office/powerpoint/2010/main" val="31824469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Title 3"/>
          <p:cNvSpPr>
            <a:spLocks noGrp="1"/>
          </p:cNvSpPr>
          <p:nvPr>
            <p:ph type="title"/>
          </p:nvPr>
        </p:nvSpPr>
        <p:spPr bwMode="auto">
          <a:xfrm>
            <a:off x="0" y="17463"/>
            <a:ext cx="7524328" cy="1068387"/>
          </a:xfrm>
          <a:solidFill>
            <a:srgbClr val="002060"/>
          </a:solidFill>
          <a:ln>
            <a:miter lim="800000"/>
            <a:headEnd/>
            <a:tailEnd/>
          </a:ln>
        </p:spPr>
        <p:txBody>
          <a:bodyPr vert="horz" wrap="square" lIns="91440" tIns="45720" rIns="91440" bIns="45720" numCol="1" anchorCtr="0" compatLnSpc="1">
            <a:prstTxWarp prst="textNoShape">
              <a:avLst/>
            </a:prstTxWarp>
          </a:bodyPr>
          <a:lstStyle/>
          <a:p>
            <a:r>
              <a:rPr lang="ro-RO" altLang="ro-RO" sz="3600" dirty="0">
                <a:solidFill>
                  <a:schemeClr val="bg1"/>
                </a:solidFill>
                <a:latin typeface="Arial" charset="0"/>
                <a:ea typeface="맑은 고딕" pitchFamily="34" charset="-127"/>
                <a:cs typeface="Arial" charset="0"/>
              </a:rPr>
              <a:t>Facilităţi speciale COVID</a:t>
            </a:r>
            <a:endParaRPr lang="ko-KR" altLang="en-US" sz="3600" dirty="0">
              <a:solidFill>
                <a:schemeClr val="bg1"/>
              </a:solidFill>
              <a:latin typeface="Arial" charset="0"/>
              <a:cs typeface="Arial" charset="0"/>
            </a:endParaRPr>
          </a:p>
        </p:txBody>
      </p:sp>
      <p:sp>
        <p:nvSpPr>
          <p:cNvPr id="2" name="Rectangle 1"/>
          <p:cNvSpPr/>
          <p:nvPr/>
        </p:nvSpPr>
        <p:spPr>
          <a:xfrm>
            <a:off x="0" y="1341438"/>
            <a:ext cx="8964613" cy="2523768"/>
          </a:xfrm>
          <a:prstGeom prst="rect">
            <a:avLst/>
          </a:prstGeom>
        </p:spPr>
        <p:txBody>
          <a:bodyPr>
            <a:spAutoFit/>
          </a:bodyPr>
          <a:lstStyle/>
          <a:p>
            <a:pPr lvl="1" latinLnBrk="1"/>
            <a:endParaRPr lang="ro-RO" altLang="ro-RO" sz="2000" dirty="0"/>
          </a:p>
          <a:p>
            <a:pPr lvl="1" latinLnBrk="1"/>
            <a:r>
              <a:rPr lang="ro-RO" altLang="ro-RO" sz="2000" b="1" dirty="0"/>
              <a:t>Scutirea de majorări în cazul plății debitului și rămășițelor (perioada COVID – martie 2020 – decembrie 2021):</a:t>
            </a:r>
          </a:p>
          <a:p>
            <a:pPr lvl="1" latinLnBrk="1"/>
            <a:endParaRPr lang="ro-RO" altLang="ro-RO" dirty="0">
              <a:latin typeface="Times New Roman" pitchFamily="18" charset="0"/>
              <a:cs typeface="Times New Roman" pitchFamily="18" charset="0"/>
            </a:endParaRPr>
          </a:p>
          <a:p>
            <a:pPr lvl="3" indent="-285750">
              <a:buFont typeface="Arial" charset="0"/>
              <a:buChar char="•"/>
            </a:pPr>
            <a:r>
              <a:rPr lang="ro-RO" altLang="ro-RO" sz="2000" dirty="0"/>
              <a:t>Impozite firme: 		21</a:t>
            </a:r>
            <a:r>
              <a:rPr lang="it-IT" altLang="ro-RO" sz="2000" dirty="0"/>
              <a:t> </a:t>
            </a:r>
            <a:r>
              <a:rPr lang="ro-RO" altLang="ro-RO" sz="2000" dirty="0"/>
              <a:t>firme		  </a:t>
            </a:r>
            <a:r>
              <a:rPr lang="ro-RO" sz="2000" dirty="0"/>
              <a:t>300.855 lei</a:t>
            </a:r>
            <a:endParaRPr lang="ro-RO" altLang="ro-RO" sz="2000" dirty="0"/>
          </a:p>
          <a:p>
            <a:pPr lvl="3" indent="-285750">
              <a:buFont typeface="Arial" charset="0"/>
              <a:buChar char="•"/>
            </a:pPr>
            <a:endParaRPr lang="ro-RO" altLang="ro-RO" sz="2000" dirty="0"/>
          </a:p>
          <a:p>
            <a:pPr lvl="3" indent="-285750">
              <a:buFont typeface="Arial" charset="0"/>
              <a:buChar char="•"/>
            </a:pPr>
            <a:r>
              <a:rPr lang="ro-RO" altLang="ro-RO" sz="2000" dirty="0"/>
              <a:t>Impozite cetățeni: 		165 cetățeni		  </a:t>
            </a:r>
            <a:r>
              <a:rPr lang="ro-RO" sz="2000" dirty="0"/>
              <a:t>263.416 lei</a:t>
            </a:r>
          </a:p>
          <a:p>
            <a:pPr marL="1085850" lvl="3"/>
            <a:endParaRPr lang="ro-RO" sz="2000" dirty="0">
              <a:solidFill>
                <a:srgbClr val="FF0000"/>
              </a:solidFill>
            </a:endParaRPr>
          </a:p>
        </p:txBody>
      </p:sp>
    </p:spTree>
    <p:extLst>
      <p:ext uri="{BB962C8B-B14F-4D97-AF65-F5344CB8AC3E}">
        <p14:creationId xmlns:p14="http://schemas.microsoft.com/office/powerpoint/2010/main" val="387683269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0" y="16778"/>
            <a:ext cx="7596336" cy="1069514"/>
          </a:xfrm>
          <a:solidFill>
            <a:srgbClr val="002060"/>
          </a:solidFill>
        </p:spPr>
        <p:txBody>
          <a:bodyPr/>
          <a:lstStyle/>
          <a:p>
            <a:r>
              <a:rPr lang="ro-RO" altLang="ko-KR" sz="3200" dirty="0">
                <a:solidFill>
                  <a:schemeClr val="bg1"/>
                </a:solidFill>
              </a:rPr>
              <a:t>Activitatea fiscală în cifre</a:t>
            </a:r>
            <a:endParaRPr lang="ro-RO" sz="3200" dirty="0"/>
          </a:p>
        </p:txBody>
      </p:sp>
      <p:sp>
        <p:nvSpPr>
          <p:cNvPr id="4" name="Content Placeholder 3"/>
          <p:cNvSpPr>
            <a:spLocks noGrp="1"/>
          </p:cNvSpPr>
          <p:nvPr>
            <p:ph idx="10"/>
          </p:nvPr>
        </p:nvSpPr>
        <p:spPr>
          <a:xfrm>
            <a:off x="467544" y="1340768"/>
            <a:ext cx="8229600" cy="4536504"/>
          </a:xfrm>
        </p:spPr>
        <p:txBody>
          <a:bodyPr/>
          <a:lstStyle/>
          <a:p>
            <a:pPr marL="285750" indent="-285750">
              <a:buFont typeface="Arial" panose="020B0604020202020204" pitchFamily="34" charset="0"/>
              <a:buChar char="•"/>
            </a:pPr>
            <a:endParaRPr lang="ro-RO" sz="2000" dirty="0"/>
          </a:p>
          <a:p>
            <a:pPr marL="285750" indent="-285750">
              <a:buFont typeface="Arial" panose="020B0604020202020204" pitchFamily="34" charset="0"/>
              <a:buChar char="•"/>
            </a:pPr>
            <a:r>
              <a:rPr lang="ro-RO" sz="2000" dirty="0"/>
              <a:t>Decizii de impunere: 101.945 (204 topuri de hârtie)</a:t>
            </a:r>
          </a:p>
          <a:p>
            <a:pPr marL="285750" indent="-285750">
              <a:buFont typeface="Arial" panose="020B0604020202020204" pitchFamily="34" charset="0"/>
              <a:buChar char="•"/>
            </a:pPr>
            <a:r>
              <a:rPr lang="ro-RO" sz="2000" dirty="0"/>
              <a:t>Certificate fiscale: 33.522</a:t>
            </a:r>
          </a:p>
          <a:p>
            <a:pPr marL="285750" indent="-285750">
              <a:buFont typeface="Arial" panose="020B0604020202020204" pitchFamily="34" charset="0"/>
              <a:buChar char="•"/>
            </a:pPr>
            <a:r>
              <a:rPr lang="ro-RO" sz="2000" dirty="0"/>
              <a:t>Procese verbale de contravenție 20.643</a:t>
            </a:r>
          </a:p>
          <a:p>
            <a:pPr marL="285750" indent="-285750">
              <a:buFont typeface="Arial" panose="020B0604020202020204" pitchFamily="34" charset="0"/>
              <a:buChar char="•"/>
            </a:pPr>
            <a:r>
              <a:rPr lang="ro-RO" sz="2000" dirty="0"/>
              <a:t>Somații: 33.418</a:t>
            </a:r>
          </a:p>
          <a:p>
            <a:pPr marL="285750" indent="-285750">
              <a:buFont typeface="Arial" panose="020B0604020202020204" pitchFamily="34" charset="0"/>
              <a:buChar char="•"/>
            </a:pPr>
            <a:r>
              <a:rPr lang="ro-RO" sz="2000" dirty="0"/>
              <a:t>Popriri: 9.101</a:t>
            </a:r>
          </a:p>
          <a:p>
            <a:pPr marL="285750" indent="-285750">
              <a:buFont typeface="Arial" panose="020B0604020202020204" pitchFamily="34" charset="0"/>
              <a:buChar char="•"/>
            </a:pPr>
            <a:r>
              <a:rPr lang="ro-RO" sz="2000" dirty="0"/>
              <a:t>Documente:			</a:t>
            </a:r>
            <a:r>
              <a:rPr lang="ro-RO" sz="2000" u="sng" dirty="0"/>
              <a:t>386.665</a:t>
            </a:r>
          </a:p>
          <a:p>
            <a:pPr marL="1028700" lvl="1">
              <a:buFont typeface="Arial" panose="020B0604020202020204" pitchFamily="34" charset="0"/>
              <a:buChar char="•"/>
            </a:pPr>
            <a:r>
              <a:rPr lang="ro-RO" sz="2000" dirty="0">
                <a:solidFill>
                  <a:schemeClr val="tx1">
                    <a:lumMod val="75000"/>
                    <a:lumOff val="25000"/>
                  </a:schemeClr>
                </a:solidFill>
                <a:latin typeface="Arial" pitchFamily="34" charset="0"/>
                <a:cs typeface="Arial" pitchFamily="34" charset="0"/>
              </a:rPr>
              <a:t>Impunere PF		227.028</a:t>
            </a:r>
          </a:p>
          <a:p>
            <a:pPr marL="1028700" lvl="1">
              <a:buFont typeface="Arial" panose="020B0604020202020204" pitchFamily="34" charset="0"/>
              <a:buChar char="•"/>
            </a:pPr>
            <a:r>
              <a:rPr lang="ro-RO" sz="2000" dirty="0">
                <a:solidFill>
                  <a:schemeClr val="tx1">
                    <a:lumMod val="75000"/>
                    <a:lumOff val="25000"/>
                  </a:schemeClr>
                </a:solidFill>
                <a:latin typeface="Arial" pitchFamily="34" charset="0"/>
                <a:cs typeface="Arial" pitchFamily="34" charset="0"/>
              </a:rPr>
              <a:t>Impunere PJ		  82.002</a:t>
            </a:r>
          </a:p>
          <a:p>
            <a:pPr marL="1028700" lvl="1">
              <a:buFont typeface="Arial" panose="020B0604020202020204" pitchFamily="34" charset="0"/>
              <a:buChar char="•"/>
            </a:pPr>
            <a:r>
              <a:rPr lang="ro-RO" sz="2000" dirty="0">
                <a:solidFill>
                  <a:schemeClr val="tx1">
                    <a:lumMod val="75000"/>
                    <a:lumOff val="25000"/>
                  </a:schemeClr>
                </a:solidFill>
                <a:latin typeface="Arial" pitchFamily="34" charset="0"/>
                <a:cs typeface="Arial" pitchFamily="34" charset="0"/>
              </a:rPr>
              <a:t>Încasări-Compensări	    4.956</a:t>
            </a:r>
          </a:p>
          <a:p>
            <a:pPr marL="1028700" lvl="1">
              <a:buFont typeface="Arial" panose="020B0604020202020204" pitchFamily="34" charset="0"/>
              <a:buChar char="•"/>
            </a:pPr>
            <a:r>
              <a:rPr lang="ro-RO" sz="2000" dirty="0">
                <a:solidFill>
                  <a:schemeClr val="tx1">
                    <a:lumMod val="75000"/>
                    <a:lumOff val="25000"/>
                  </a:schemeClr>
                </a:solidFill>
                <a:latin typeface="Arial" pitchFamily="34" charset="0"/>
                <a:cs typeface="Arial" pitchFamily="34" charset="0"/>
              </a:rPr>
              <a:t>Executare Silită	  72.679</a:t>
            </a:r>
          </a:p>
          <a:p>
            <a:endParaRPr lang="ro-RO" sz="2000" dirty="0">
              <a:solidFill>
                <a:srgbClr val="FF0000"/>
              </a:solidFill>
            </a:endParaRPr>
          </a:p>
        </p:txBody>
      </p:sp>
    </p:spTree>
    <p:extLst>
      <p:ext uri="{BB962C8B-B14F-4D97-AF65-F5344CB8AC3E}">
        <p14:creationId xmlns:p14="http://schemas.microsoft.com/office/powerpoint/2010/main" val="9486201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16778"/>
            <a:ext cx="3491880" cy="1069514"/>
          </a:xfrm>
          <a:solidFill>
            <a:srgbClr val="002060"/>
          </a:solidFill>
        </p:spPr>
        <p:txBody>
          <a:bodyPr/>
          <a:lstStyle/>
          <a:p>
            <a:r>
              <a:rPr lang="ro-RO" altLang="ro-RO" sz="3600" dirty="0">
                <a:solidFill>
                  <a:schemeClr val="bg1"/>
                </a:solidFill>
              </a:rPr>
              <a:t>Provocări 2022</a:t>
            </a:r>
            <a:endParaRPr lang="ko-KR" altLang="en-US" sz="3600" dirty="0">
              <a:solidFill>
                <a:schemeClr val="bg1"/>
              </a:solidFill>
            </a:endParaRPr>
          </a:p>
        </p:txBody>
      </p:sp>
      <p:sp>
        <p:nvSpPr>
          <p:cNvPr id="5" name="Rectangle 4"/>
          <p:cNvSpPr/>
          <p:nvPr/>
        </p:nvSpPr>
        <p:spPr>
          <a:xfrm>
            <a:off x="229816" y="1268760"/>
            <a:ext cx="8806680" cy="5016758"/>
          </a:xfrm>
          <a:prstGeom prst="rect">
            <a:avLst/>
          </a:prstGeom>
        </p:spPr>
        <p:txBody>
          <a:bodyPr wrap="square">
            <a:spAutoFit/>
          </a:bodyPr>
          <a:lstStyle/>
          <a:p>
            <a:pPr>
              <a:spcBef>
                <a:spcPct val="0"/>
              </a:spcBef>
              <a:buFontTx/>
              <a:buChar char="•"/>
            </a:pPr>
            <a:r>
              <a:rPr lang="ro-RO" sz="2000" dirty="0">
                <a:solidFill>
                  <a:schemeClr val="tx1">
                    <a:lumMod val="75000"/>
                    <a:lumOff val="25000"/>
                  </a:schemeClr>
                </a:solidFill>
                <a:latin typeface="Arial" pitchFamily="34" charset="0"/>
                <a:cs typeface="Arial" pitchFamily="34" charset="0"/>
              </a:rPr>
              <a:t> Buget 2022: termen: jumătatea lunii februarie, cota din IV 63%, finanțarea de la BS a  transportului local pentru elevi, finanțarea cheltuieli sociale,         finanțarea cash-flow pentru proiectele mari de investiții, cheltuieli centrele de vaccinare, decontare BS ajustări contracte, decontare BS subvenție termie</a:t>
            </a:r>
          </a:p>
          <a:p>
            <a:pPr>
              <a:spcBef>
                <a:spcPct val="0"/>
              </a:spcBef>
              <a:buFontTx/>
              <a:buChar char="•"/>
            </a:pPr>
            <a:r>
              <a:rPr lang="ro-RO" sz="2000" dirty="0">
                <a:solidFill>
                  <a:schemeClr val="tx1">
                    <a:lumMod val="75000"/>
                    <a:lumOff val="25000"/>
                  </a:schemeClr>
                </a:solidFill>
                <a:latin typeface="Arial" pitchFamily="34" charset="0"/>
                <a:cs typeface="Arial" pitchFamily="34" charset="0"/>
              </a:rPr>
              <a:t> Cash-flow investiții</a:t>
            </a:r>
          </a:p>
          <a:p>
            <a:pPr>
              <a:spcBef>
                <a:spcPct val="0"/>
              </a:spcBef>
              <a:buFontTx/>
              <a:buChar char="•"/>
            </a:pPr>
            <a:r>
              <a:rPr lang="ro-RO" altLang="ro-RO" sz="2000" dirty="0">
                <a:solidFill>
                  <a:schemeClr val="tx1">
                    <a:lumMod val="75000"/>
                    <a:lumOff val="25000"/>
                  </a:schemeClr>
                </a:solidFill>
                <a:latin typeface="Arial" pitchFamily="34" charset="0"/>
                <a:cs typeface="Arial" pitchFamily="34" charset="0"/>
              </a:rPr>
              <a:t> Semnarea contractelor de credit cu BEI și obținerea autorizărilor CAIL</a:t>
            </a:r>
          </a:p>
          <a:p>
            <a:pPr>
              <a:spcBef>
                <a:spcPct val="0"/>
              </a:spcBef>
              <a:buFontTx/>
              <a:buChar char="•"/>
            </a:pPr>
            <a:r>
              <a:rPr lang="ro-RO" altLang="ro-RO" sz="2000" dirty="0">
                <a:solidFill>
                  <a:schemeClr val="tx1">
                    <a:lumMod val="75000"/>
                    <a:lumOff val="25000"/>
                  </a:schemeClr>
                </a:solidFill>
                <a:latin typeface="Arial" pitchFamily="34" charset="0"/>
                <a:cs typeface="Arial" pitchFamily="34" charset="0"/>
              </a:rPr>
              <a:t> </a:t>
            </a:r>
            <a:r>
              <a:rPr lang="en-US" altLang="ro-RO" sz="2000" dirty="0" err="1">
                <a:solidFill>
                  <a:schemeClr val="tx1">
                    <a:lumMod val="75000"/>
                    <a:lumOff val="25000"/>
                  </a:schemeClr>
                </a:solidFill>
                <a:latin typeface="Arial" pitchFamily="34" charset="0"/>
                <a:cs typeface="Arial" pitchFamily="34" charset="0"/>
              </a:rPr>
              <a:t>Reorganizarea</a:t>
            </a:r>
            <a:r>
              <a:rPr lang="en-US" altLang="ro-RO" sz="2000" dirty="0">
                <a:solidFill>
                  <a:schemeClr val="tx1">
                    <a:lumMod val="75000"/>
                    <a:lumOff val="25000"/>
                  </a:schemeClr>
                </a:solidFill>
                <a:latin typeface="Arial" pitchFamily="34" charset="0"/>
                <a:cs typeface="Arial" pitchFamily="34" charset="0"/>
              </a:rPr>
              <a:t> </a:t>
            </a:r>
            <a:r>
              <a:rPr lang="en-US" altLang="ro-RO" sz="2000" dirty="0" err="1">
                <a:solidFill>
                  <a:schemeClr val="tx1">
                    <a:lumMod val="75000"/>
                    <a:lumOff val="25000"/>
                  </a:schemeClr>
                </a:solidFill>
                <a:latin typeface="Arial" pitchFamily="34" charset="0"/>
                <a:cs typeface="Arial" pitchFamily="34" charset="0"/>
              </a:rPr>
              <a:t>Spitalui</a:t>
            </a:r>
            <a:r>
              <a:rPr lang="en-US" altLang="ro-RO" sz="2000" dirty="0">
                <a:solidFill>
                  <a:schemeClr val="tx1">
                    <a:lumMod val="75000"/>
                    <a:lumOff val="25000"/>
                  </a:schemeClr>
                </a:solidFill>
                <a:latin typeface="Arial" pitchFamily="34" charset="0"/>
                <a:cs typeface="Arial" pitchFamily="34" charset="0"/>
              </a:rPr>
              <a:t> Municipal </a:t>
            </a:r>
            <a:r>
              <a:rPr lang="en-US" altLang="ro-RO" sz="2000" dirty="0" err="1">
                <a:solidFill>
                  <a:schemeClr val="tx1">
                    <a:lumMod val="75000"/>
                    <a:lumOff val="25000"/>
                  </a:schemeClr>
                </a:solidFill>
                <a:latin typeface="Arial" pitchFamily="34" charset="0"/>
                <a:cs typeface="Arial" pitchFamily="34" charset="0"/>
              </a:rPr>
              <a:t>ca</a:t>
            </a:r>
            <a:r>
              <a:rPr lang="en-US" altLang="ro-RO" sz="2000" dirty="0">
                <a:solidFill>
                  <a:schemeClr val="tx1">
                    <a:lumMod val="75000"/>
                    <a:lumOff val="25000"/>
                  </a:schemeClr>
                </a:solidFill>
                <a:latin typeface="Arial" pitchFamily="34" charset="0"/>
                <a:cs typeface="Arial" pitchFamily="34" charset="0"/>
              </a:rPr>
              <a:t> </a:t>
            </a:r>
            <a:r>
              <a:rPr lang="en-US" altLang="ro-RO" sz="2000" dirty="0" err="1">
                <a:solidFill>
                  <a:schemeClr val="tx1">
                    <a:lumMod val="75000"/>
                    <a:lumOff val="25000"/>
                  </a:schemeClr>
                </a:solidFill>
                <a:latin typeface="Arial" pitchFamily="34" charset="0"/>
                <a:cs typeface="Arial" pitchFamily="34" charset="0"/>
              </a:rPr>
              <a:t>structura</a:t>
            </a:r>
            <a:r>
              <a:rPr lang="en-US" altLang="ro-RO" sz="2000" dirty="0">
                <a:solidFill>
                  <a:schemeClr val="tx1">
                    <a:lumMod val="75000"/>
                    <a:lumOff val="25000"/>
                  </a:schemeClr>
                </a:solidFill>
                <a:latin typeface="Arial" pitchFamily="34" charset="0"/>
                <a:cs typeface="Arial" pitchFamily="34" charset="0"/>
              </a:rPr>
              <a:t> a </a:t>
            </a:r>
            <a:r>
              <a:rPr lang="en-US" altLang="ro-RO" sz="2000" dirty="0" err="1">
                <a:solidFill>
                  <a:schemeClr val="tx1">
                    <a:lumMod val="75000"/>
                    <a:lumOff val="25000"/>
                  </a:schemeClr>
                </a:solidFill>
                <a:latin typeface="Arial" pitchFamily="34" charset="0"/>
                <a:cs typeface="Arial" pitchFamily="34" charset="0"/>
              </a:rPr>
              <a:t>Spitalului</a:t>
            </a:r>
            <a:r>
              <a:rPr lang="en-US" altLang="ro-RO" sz="2000" dirty="0">
                <a:solidFill>
                  <a:schemeClr val="tx1">
                    <a:lumMod val="75000"/>
                    <a:lumOff val="25000"/>
                  </a:schemeClr>
                </a:solidFill>
                <a:latin typeface="Arial" pitchFamily="34" charset="0"/>
                <a:cs typeface="Arial" pitchFamily="34" charset="0"/>
              </a:rPr>
              <a:t> </a:t>
            </a:r>
            <a:r>
              <a:rPr lang="en-US" altLang="ro-RO" sz="2000" dirty="0" err="1">
                <a:solidFill>
                  <a:schemeClr val="tx1">
                    <a:lumMod val="75000"/>
                    <a:lumOff val="25000"/>
                  </a:schemeClr>
                </a:solidFill>
                <a:latin typeface="Arial" pitchFamily="34" charset="0"/>
                <a:cs typeface="Arial" pitchFamily="34" charset="0"/>
              </a:rPr>
              <a:t>Judetean</a:t>
            </a:r>
            <a:endParaRPr lang="ro-RO" altLang="ro-RO" sz="2000" dirty="0">
              <a:solidFill>
                <a:schemeClr val="tx1">
                  <a:lumMod val="75000"/>
                  <a:lumOff val="25000"/>
                </a:schemeClr>
              </a:solidFill>
              <a:latin typeface="Arial" pitchFamily="34" charset="0"/>
              <a:cs typeface="Arial" pitchFamily="34" charset="0"/>
            </a:endParaRPr>
          </a:p>
          <a:p>
            <a:pPr>
              <a:spcBef>
                <a:spcPct val="0"/>
              </a:spcBef>
              <a:buFontTx/>
              <a:buChar char="•"/>
            </a:pPr>
            <a:r>
              <a:rPr lang="ro-RO" altLang="ro-RO" sz="2000" dirty="0">
                <a:solidFill>
                  <a:schemeClr val="tx1">
                    <a:lumMod val="75000"/>
                    <a:lumOff val="25000"/>
                  </a:schemeClr>
                </a:solidFill>
                <a:latin typeface="Arial" pitchFamily="34" charset="0"/>
                <a:cs typeface="Arial" pitchFamily="34" charset="0"/>
              </a:rPr>
              <a:t> Reorganizarea creșelor din subordinea Consiliului Local</a:t>
            </a:r>
          </a:p>
          <a:p>
            <a:pPr>
              <a:spcBef>
                <a:spcPct val="0"/>
              </a:spcBef>
            </a:pPr>
            <a:r>
              <a:rPr lang="ro-RO" altLang="ro-RO" sz="2000" dirty="0">
                <a:latin typeface="Arial" pitchFamily="34" charset="0"/>
                <a:cs typeface="Arial" pitchFamily="34" charset="0"/>
              </a:rPr>
              <a:t> </a:t>
            </a:r>
          </a:p>
          <a:p>
            <a:pPr>
              <a:spcBef>
                <a:spcPct val="0"/>
              </a:spcBef>
              <a:buFontTx/>
              <a:buChar char="•"/>
            </a:pPr>
            <a:r>
              <a:rPr lang="ro-RO" altLang="ro-RO" sz="2000" dirty="0">
                <a:solidFill>
                  <a:schemeClr val="tx1">
                    <a:lumMod val="75000"/>
                    <a:lumOff val="25000"/>
                  </a:schemeClr>
                </a:solidFill>
                <a:latin typeface="Arial" pitchFamily="34" charset="0"/>
                <a:cs typeface="Arial" pitchFamily="34" charset="0"/>
              </a:rPr>
              <a:t> Dezvoltarea serviciilor online (proiect contractat pe fonduri europene)</a:t>
            </a:r>
          </a:p>
          <a:p>
            <a:pPr>
              <a:spcBef>
                <a:spcPct val="0"/>
              </a:spcBef>
              <a:buFontTx/>
              <a:buChar char="•"/>
            </a:pPr>
            <a:r>
              <a:rPr lang="ro-RO" altLang="ro-RO" sz="2000" dirty="0">
                <a:solidFill>
                  <a:schemeClr val="tx1">
                    <a:lumMod val="75000"/>
                    <a:lumOff val="25000"/>
                  </a:schemeClr>
                </a:solidFill>
                <a:latin typeface="Arial" pitchFamily="34" charset="0"/>
                <a:cs typeface="Arial" pitchFamily="34" charset="0"/>
              </a:rPr>
              <a:t> Extinderea codurilor de bare pe cereri/formulare tip</a:t>
            </a:r>
          </a:p>
          <a:p>
            <a:pPr>
              <a:spcBef>
                <a:spcPct val="0"/>
              </a:spcBef>
              <a:buFontTx/>
              <a:buChar char="•"/>
            </a:pPr>
            <a:r>
              <a:rPr lang="ro-RO" altLang="ro-RO" sz="2000" dirty="0">
                <a:solidFill>
                  <a:schemeClr val="tx1">
                    <a:lumMod val="75000"/>
                    <a:lumOff val="25000"/>
                  </a:schemeClr>
                </a:solidFill>
                <a:latin typeface="Arial" pitchFamily="34" charset="0"/>
                <a:cs typeface="Arial" pitchFamily="34" charset="0"/>
              </a:rPr>
              <a:t> Extinderea parteneriatelor cu unitățile bancare pentru încasare</a:t>
            </a:r>
          </a:p>
          <a:p>
            <a:pPr>
              <a:spcBef>
                <a:spcPct val="0"/>
              </a:spcBef>
              <a:buFontTx/>
              <a:buChar char="•"/>
            </a:pPr>
            <a:r>
              <a:rPr lang="ro-RO" sz="2000" dirty="0">
                <a:solidFill>
                  <a:schemeClr val="tx1">
                    <a:lumMod val="75000"/>
                    <a:lumOff val="25000"/>
                  </a:schemeClr>
                </a:solidFill>
                <a:latin typeface="Arial" pitchFamily="34" charset="0"/>
                <a:cs typeface="Arial" pitchFamily="34" charset="0"/>
              </a:rPr>
              <a:t> Acțiuni concentrate de executare silită împotriva restanțierilor</a:t>
            </a:r>
          </a:p>
          <a:p>
            <a:pPr>
              <a:spcBef>
                <a:spcPct val="0"/>
              </a:spcBef>
              <a:buFontTx/>
              <a:buChar char="•"/>
            </a:pPr>
            <a:r>
              <a:rPr lang="ro-RO" sz="2000" dirty="0">
                <a:solidFill>
                  <a:schemeClr val="tx1">
                    <a:lumMod val="75000"/>
                    <a:lumOff val="25000"/>
                  </a:schemeClr>
                </a:solidFill>
                <a:latin typeface="Arial" pitchFamily="34" charset="0"/>
                <a:cs typeface="Arial" pitchFamily="34" charset="0"/>
              </a:rPr>
              <a:t> Verificarea terenurilor agricole din zona fiscală C</a:t>
            </a:r>
          </a:p>
          <a:p>
            <a:pPr>
              <a:spcBef>
                <a:spcPct val="0"/>
              </a:spcBef>
              <a:buFontTx/>
              <a:buChar char="•"/>
            </a:pPr>
            <a:r>
              <a:rPr lang="ro-RO" sz="2000" dirty="0">
                <a:solidFill>
                  <a:schemeClr val="tx1">
                    <a:lumMod val="75000"/>
                    <a:lumOff val="25000"/>
                  </a:schemeClr>
                </a:solidFill>
                <a:latin typeface="Arial" pitchFamily="34" charset="0"/>
                <a:cs typeface="Arial" pitchFamily="34" charset="0"/>
              </a:rPr>
              <a:t> Verificarea terenurilor agricole deținute de firme  </a:t>
            </a:r>
          </a:p>
          <a:p>
            <a:pPr>
              <a:spcBef>
                <a:spcPct val="0"/>
              </a:spcBef>
              <a:buFontTx/>
              <a:buChar char="•"/>
            </a:pPr>
            <a:r>
              <a:rPr lang="ro-RO" sz="2000" dirty="0">
                <a:solidFill>
                  <a:schemeClr val="tx1">
                    <a:lumMod val="75000"/>
                    <a:lumOff val="25000"/>
                  </a:schemeClr>
                </a:solidFill>
                <a:latin typeface="Arial" pitchFamily="34" charset="0"/>
                <a:cs typeface="Arial" pitchFamily="34" charset="0"/>
              </a:rPr>
              <a:t> Modificare în activitatea cu publicul la nivelul ghișeelor</a:t>
            </a:r>
          </a:p>
        </p:txBody>
      </p:sp>
    </p:spTree>
    <p:extLst>
      <p:ext uri="{BB962C8B-B14F-4D97-AF65-F5344CB8AC3E}">
        <p14:creationId xmlns:p14="http://schemas.microsoft.com/office/powerpoint/2010/main" val="11075365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23728" y="2996952"/>
            <a:ext cx="6563072" cy="460648"/>
          </a:xfrm>
        </p:spPr>
        <p:txBody>
          <a:bodyPr/>
          <a:lstStyle/>
          <a:p>
            <a:r>
              <a:rPr lang="ro-RO" b="1" dirty="0"/>
              <a:t>Vă mulțumim pentru atenție!</a:t>
            </a:r>
          </a:p>
          <a:p>
            <a:endParaRPr lang="en-GB" dirty="0"/>
          </a:p>
        </p:txBody>
      </p:sp>
    </p:spTree>
    <p:extLst>
      <p:ext uri="{BB962C8B-B14F-4D97-AF65-F5344CB8AC3E}">
        <p14:creationId xmlns:p14="http://schemas.microsoft.com/office/powerpoint/2010/main" val="36596743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55796</TotalTime>
  <Words>4184</Words>
  <Application>Microsoft Office PowerPoint</Application>
  <PresentationFormat>On-screen Show (4:3)</PresentationFormat>
  <Paragraphs>1108</Paragraphs>
  <Slides>38</Slides>
  <Notes>32</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38</vt:i4>
      </vt:variant>
    </vt:vector>
  </HeadingPairs>
  <TitlesOfParts>
    <vt:vector size="47" baseType="lpstr">
      <vt:lpstr>맑은 고딕</vt:lpstr>
      <vt:lpstr>Agency FB</vt:lpstr>
      <vt:lpstr>Arial</vt:lpstr>
      <vt:lpstr>Arial Narrow</vt:lpstr>
      <vt:lpstr>Calibri</vt:lpstr>
      <vt:lpstr>Courier New</vt:lpstr>
      <vt:lpstr>Times New Roman</vt:lpstr>
      <vt:lpstr>Office Theme</vt:lpstr>
      <vt:lpstr>Custom Design</vt:lpstr>
      <vt:lpstr>PowerPoint Presentation</vt:lpstr>
      <vt:lpstr>Brief 2021</vt:lpstr>
      <vt:lpstr>Brief 2021</vt:lpstr>
      <vt:lpstr> Indicatori de performanță</vt:lpstr>
      <vt:lpstr>Volum de activitate </vt:lpstr>
      <vt:lpstr> Sinteză execuție bugetară</vt:lpstr>
      <vt:lpstr>Veniturile bugetului local</vt:lpstr>
      <vt:lpstr>Veniturile bugetului local</vt:lpstr>
      <vt:lpstr>Cotele din impozitul pe venit</vt:lpstr>
      <vt:lpstr>Sub-categorii venituri proprii</vt:lpstr>
      <vt:lpstr>Categorii de cheltuieli</vt:lpstr>
      <vt:lpstr>Cheltuielile operaționale</vt:lpstr>
      <vt:lpstr>Cheltuieli pe domenii de activitate</vt:lpstr>
      <vt:lpstr>Subcategorii servicii publice</vt:lpstr>
      <vt:lpstr>Cheltuielile cu investițiile</vt:lpstr>
      <vt:lpstr>Evoluție investiții 2015-2021</vt:lpstr>
      <vt:lpstr>Cheltuielile cu investițiile</vt:lpstr>
      <vt:lpstr>Cele mai mari investiții</vt:lpstr>
      <vt:lpstr>Brief alte activități</vt:lpstr>
      <vt:lpstr>Datoria publică</vt:lpstr>
      <vt:lpstr>Gradul de îndatorare</vt:lpstr>
      <vt:lpstr>Oradea prin ”ochii” Fitch Ratings</vt:lpstr>
      <vt:lpstr>Activitatea financiar-contabilă în cifre</vt:lpstr>
      <vt:lpstr>Administrarea creanțelor fiscale</vt:lpstr>
      <vt:lpstr>Încasările din creanţe fiscale</vt:lpstr>
      <vt:lpstr>Instrumente de plată</vt:lpstr>
      <vt:lpstr>Inspecția fiscală</vt:lpstr>
      <vt:lpstr>Executarea silită</vt:lpstr>
      <vt:lpstr>Restanțe și restanțieri </vt:lpstr>
      <vt:lpstr>Volum tranzacții</vt:lpstr>
      <vt:lpstr>Masa impozabilă</vt:lpstr>
      <vt:lpstr>Bonificații fiscale</vt:lpstr>
      <vt:lpstr>SUPRAIMPOZITĂRI</vt:lpstr>
      <vt:lpstr>Facilităţi fiscale pentru investitori</vt:lpstr>
      <vt:lpstr>Facilităţi speciale COVID</vt:lpstr>
      <vt:lpstr>Activitatea fiscală în cifre</vt:lpstr>
      <vt:lpstr>Provocări 2022</vt:lpstr>
      <vt:lpstr>PowerPoint Presentation</vt:lpstr>
    </vt:vector>
  </TitlesOfParts>
  <Company>Microsoft Corporation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Registered User</dc:creator>
  <cp:lastModifiedBy>Smaranda Chișbora</cp:lastModifiedBy>
  <cp:revision>625</cp:revision>
  <cp:lastPrinted>2022-01-14T05:48:56Z</cp:lastPrinted>
  <dcterms:created xsi:type="dcterms:W3CDTF">2014-04-01T16:35:38Z</dcterms:created>
  <dcterms:modified xsi:type="dcterms:W3CDTF">2022-01-14T13:43:19Z</dcterms:modified>
</cp:coreProperties>
</file>