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g"/>
  <Default Extension="png" ContentType="image/png"/>
  <Default Extension="bmp" ContentType="image/bmp"/>
  <Default Extension="gif" ContentType="image/gif"/>
  <Default Extension="tif" ContentType="image/tif"/>
  <Default Extension="pdf" ContentType="application/pdf"/>
  <Default Extension="mov" ContentType="application/movie"/>
  <Default Extension="vml" ContentType="application/vnd.openxmlformats-officedocument.vmlDrawing"/>
  <Default Extension="xlsx" ContentType="application/vnd.openxmlformats-officedocument.spreadsheetml.sheet"/>
  <Override PartName="/docProps/core.xml" ContentType="application/vnd.openxmlformats-package.core-properties+xml"/>
  <Override PartName="/docProps/app.xml" ContentType="application/vnd.openxmlformats-officedocument.extended-properties+xml"/>
  <Override PartName="/ppt/presentation.xml" ContentType="application/vnd.openxmlformats-officedocument.presentationml.presentation.main+xml"/>
  <Override PartName="/ppt/presProps.xml" ContentType="application/vnd.openxmlformats-officedocument.presentationml.presProps+xml"/>
  <Override PartName="/ppt/viewProps.xml" ContentType="application/vnd.openxmlformats-officedocument.presentationml.viewProps+xml"/>
  <Override PartName="/ppt/commentAuthors.xml" ContentType="application/vnd.openxmlformats-officedocument.presentationml.commentAuthors+xml"/>
  <Override PartName="/ppt/tableStyles.xml" ContentType="application/vnd.openxmlformats-officedocument.presentationml.tableStyles+xml"/>
  <Override PartName="/ppt/slideMasters/slideMaster1.xml" ContentType="application/vnd.openxmlformats-officedocument.presentationml.slideMaster+xml"/>
  <Override PartName="/ppt/theme/theme1.xml" ContentType="application/vnd.openxmlformats-officedocument.theme+xml"/>
  <Override PartName="/ppt/notesMasters/notesMaster1.xml" ContentType="application/vnd.openxmlformats-officedocument.presentationml.notes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media/image1.jpeg" ContentType="image/jpeg"/>
  <Override PartName="/ppt/media/image2.jpeg" ContentType="image/jpeg"/>
  <Override PartName="/ppt/media/image3.jpeg" ContentType="image/jpeg"/>
  <Override PartName="/ppt/media/image4.jpeg" ContentType="image/jpeg"/>
  <Override PartName="/ppt/media/image5.jpeg" ContentType="image/jpeg"/>
  <Override PartName="/ppt/media/image6.jpeg" ContentType="image/jpeg"/>
  <Override PartName="/ppt/media/image7.jpeg" ContentType="image/jpeg"/>
</Types>
</file>

<file path=_rels/.rels><?xml version="1.0" encoding="UTF-8" standalone="yes"?><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5"/>
  </p:sldMasterIdLst>
  <p:notesMasterIdLst>
    <p:notesMasterId r:id="rId7"/>
  </p:notesMasterIdLst>
  <p:sldIdLst>
    <p:sldId id="256" r:id="rId8"/>
    <p:sldId id="257" r:id="rId9"/>
    <p:sldId id="258" r:id="rId10"/>
    <p:sldId id="259" r:id="rId11"/>
    <p:sldId id="260" r:id="rId12"/>
    <p:sldId id="261" r:id="rId13"/>
    <p:sldId id="262" r:id="rId14"/>
    <p:sldId id="263" r:id="rId15"/>
    <p:sldId id="264" r:id="rId16"/>
    <p:sldId id="265" r:id="rId17"/>
    <p:sldId id="266" r:id="rId18"/>
    <p:sldId id="267" r:id="rId19"/>
    <p:sldId id="268" r:id="rId20"/>
    <p:sldId id="269" r:id="rId21"/>
    <p:sldId id="270" r:id="rId22"/>
    <p:sldId id="271" r:id="rId23"/>
    <p:sldId id="272" r:id="rId24"/>
    <p:sldId id="273" r:id="rId25"/>
    <p:sldId id="274" r:id="rId26"/>
    <p:sldId id="275" r:id="rId27"/>
    <p:sldId id="276" r:id="rId28"/>
    <p:sldId id="277" r:id="rId29"/>
    <p:sldId id="278" r:id="rId30"/>
    <p:sldId id="279" r:id="rId31"/>
    <p:sldId id="280" r:id="rId32"/>
    <p:sldId id="281" r:id="rId33"/>
    <p:sldId id="282" r:id="rId34"/>
  </p:sldIdLst>
  <p:sldSz cx="9144000" cy="6858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Palatino Linotype"/>
      </a:defRPr>
    </a:lvl1pPr>
    <a:lvl2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Palatino Linotype"/>
      </a:defRPr>
    </a:lvl2pPr>
    <a:lvl3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Palatino Linotype"/>
      </a:defRPr>
    </a:lvl3pPr>
    <a:lvl4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Palatino Linotype"/>
      </a:defRPr>
    </a:lvl4pPr>
    <a:lvl5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Palatino Linotype"/>
      </a:defRPr>
    </a:lvl5pPr>
    <a:lvl6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Palatino Linotype"/>
      </a:defRPr>
    </a:lvl6pPr>
    <a:lvl7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Palatino Linotype"/>
      </a:defRPr>
    </a:lvl7pPr>
    <a:lvl8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Palatino Linotype"/>
      </a:defRPr>
    </a:lvl8pPr>
    <a:lvl9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Palatino Linotype"/>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file>

<file path=ppt/presProps.xml><?xml version="1.0" encoding="utf-8"?>
<p:presentationPr xmlns:a="http://schemas.openxmlformats.org/drawingml/2006/main" xmlns:r="http://schemas.openxmlformats.org/officeDocument/2006/relationships" xmlns:p="http://schemas.openxmlformats.org/presentationml/2006/main">
  <p:showPr loop="0"/>
</p:presentationPr>
</file>

<file path=ppt/tableStyles.xml><?xml version="1.0" encoding="utf-8"?>
<a:tblStyleLst xmlns:a="http://schemas.openxmlformats.org/drawingml/2006/main" xmlns:r="http://schemas.openxmlformats.org/officeDocument/2006/relationships" def="{5940675A-B579-460E-94D1-54222C63F5DA}">
  <a:tblStyle styleId="{4C3C2611-4C71-4FC5-86AE-919BDF0F9419}"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1D5E5"/>
          </a:solidFill>
        </a:fill>
      </a:tcStyle>
    </a:wholeTbl>
    <a:band2H>
      <a:tcTxStyle b="def" i="def"/>
      <a:tcStyle>
        <a:tcBdr/>
        <a:fill>
          <a:solidFill>
            <a:srgbClr val="E9EBF2"/>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5D8CB"/>
          </a:solidFill>
        </a:fill>
      </a:tcStyle>
    </a:wholeTbl>
    <a:band2H>
      <a:tcTxStyle b="def" i="def"/>
      <a:tcStyle>
        <a:tcBdr/>
        <a:fill>
          <a:solidFill>
            <a:srgbClr val="FAECE7"/>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5D7D8"/>
          </a:solidFill>
        </a:fill>
      </a:tcStyle>
    </a:wholeTbl>
    <a:band2H>
      <a:tcTxStyle b="def" i="def"/>
      <a:tcStyle>
        <a:tcBdr/>
        <a:fill>
          <a:solidFill>
            <a:srgbClr val="EBECED"/>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in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b="def" i="def"/>
      <a:tcStyle>
        <a:tcBdr/>
        <a:fill>
          <a:solidFill>
            <a:srgbClr val="FFFFFF"/>
          </a:solidFill>
        </a:fill>
      </a:tcStyle>
    </a:band2H>
    <a:firstCol>
      <a:tcTxStyle b="on" i="off">
        <a:fontRef idx="min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in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in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b="def" i="def"/>
      <a:tcStyle>
        <a:tcBdr/>
        <a:fill>
          <a:solidFill>
            <a:srgbClr val="E6E6E6"/>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b="def" i="def"/>
      <a:tcStyle>
        <a:tcBdr/>
        <a:fill>
          <a:solidFill>
            <a:srgbClr val="FFFFFF"/>
          </a:solidFill>
        </a:fill>
      </a:tcStyle>
    </a:band2H>
    <a:firstCol>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showComments="1"/>
</file>

<file path=ppt/_rels/presentation.xml.rels><?xml version="1.0" encoding="UTF-8" standalone="yes"?><Relationships xmlns="http://schemas.openxmlformats.org/package/2006/relationships"><Relationship Id="rId1" Type="http://schemas.openxmlformats.org/officeDocument/2006/relationships/presProps" Target="presProps.xml"/><Relationship Id="rId2" Type="http://schemas.openxmlformats.org/officeDocument/2006/relationships/viewProps" Target="viewProps.xml"/><Relationship Id="rId3" Type="http://schemas.openxmlformats.org/officeDocument/2006/relationships/commentAuthors" Target="commentAuthors.xml"/><Relationship Id="rId4" Type="http://schemas.openxmlformats.org/officeDocument/2006/relationships/tableStyles" Target="tableStyles.xml"/><Relationship Id="rId5" Type="http://schemas.openxmlformats.org/officeDocument/2006/relationships/slideMaster" Target="slideMasters/slideMaster1.xml"/><Relationship Id="rId6" Type="http://schemas.openxmlformats.org/officeDocument/2006/relationships/theme" Target="theme/theme1.xml"/><Relationship Id="rId7" Type="http://schemas.openxmlformats.org/officeDocument/2006/relationships/notesMaster" Target="notesMasters/notesMaster1.xml"/><Relationship Id="rId8" Type="http://schemas.openxmlformats.org/officeDocument/2006/relationships/slide" Target="slides/slide1.xml"/><Relationship Id="rId9" Type="http://schemas.openxmlformats.org/officeDocument/2006/relationships/slide" Target="slides/slide2.xml"/><Relationship Id="rId10" Type="http://schemas.openxmlformats.org/officeDocument/2006/relationships/slide" Target="slides/slide3.xml"/><Relationship Id="rId11" Type="http://schemas.openxmlformats.org/officeDocument/2006/relationships/slide" Target="slides/slide4.xml"/><Relationship Id="rId12" Type="http://schemas.openxmlformats.org/officeDocument/2006/relationships/slide" Target="slides/slide5.xml"/><Relationship Id="rId13" Type="http://schemas.openxmlformats.org/officeDocument/2006/relationships/slide" Target="slides/slide6.xml"/><Relationship Id="rId14" Type="http://schemas.openxmlformats.org/officeDocument/2006/relationships/slide" Target="slides/slide7.xml"/><Relationship Id="rId15" Type="http://schemas.openxmlformats.org/officeDocument/2006/relationships/slide" Target="slides/slide8.xml"/><Relationship Id="rId16" Type="http://schemas.openxmlformats.org/officeDocument/2006/relationships/slide" Target="slides/slide9.xml"/><Relationship Id="rId17" Type="http://schemas.openxmlformats.org/officeDocument/2006/relationships/slide" Target="slides/slide10.xml"/><Relationship Id="rId18" Type="http://schemas.openxmlformats.org/officeDocument/2006/relationships/slide" Target="slides/slide11.xml"/><Relationship Id="rId19" Type="http://schemas.openxmlformats.org/officeDocument/2006/relationships/slide" Target="slides/slide12.xml"/><Relationship Id="rId20" Type="http://schemas.openxmlformats.org/officeDocument/2006/relationships/slide" Target="slides/slide13.xml"/><Relationship Id="rId21" Type="http://schemas.openxmlformats.org/officeDocument/2006/relationships/slide" Target="slides/slide14.xml"/><Relationship Id="rId22" Type="http://schemas.openxmlformats.org/officeDocument/2006/relationships/slide" Target="slides/slide15.xml"/><Relationship Id="rId23" Type="http://schemas.openxmlformats.org/officeDocument/2006/relationships/slide" Target="slides/slide16.xml"/><Relationship Id="rId24" Type="http://schemas.openxmlformats.org/officeDocument/2006/relationships/slide" Target="slides/slide17.xml"/><Relationship Id="rId25" Type="http://schemas.openxmlformats.org/officeDocument/2006/relationships/slide" Target="slides/slide18.xml"/><Relationship Id="rId26" Type="http://schemas.openxmlformats.org/officeDocument/2006/relationships/slide" Target="slides/slide19.xml"/><Relationship Id="rId27" Type="http://schemas.openxmlformats.org/officeDocument/2006/relationships/slide" Target="slides/slide20.xml"/><Relationship Id="rId28" Type="http://schemas.openxmlformats.org/officeDocument/2006/relationships/slide" Target="slides/slide21.xml"/><Relationship Id="rId29" Type="http://schemas.openxmlformats.org/officeDocument/2006/relationships/slide" Target="slides/slide22.xml"/><Relationship Id="rId30" Type="http://schemas.openxmlformats.org/officeDocument/2006/relationships/slide" Target="slides/slide23.xml"/><Relationship Id="rId31" Type="http://schemas.openxmlformats.org/officeDocument/2006/relationships/slide" Target="slides/slide24.xml"/><Relationship Id="rId32" Type="http://schemas.openxmlformats.org/officeDocument/2006/relationships/slide" Target="slides/slide25.xml"/><Relationship Id="rId33" Type="http://schemas.openxmlformats.org/officeDocument/2006/relationships/slide" Target="slides/slide26.xml"/><Relationship Id="rId34" Type="http://schemas.openxmlformats.org/officeDocument/2006/relationships/slide" Target="slides/slide27.xml"/></Relationships>

</file>

<file path=ppt/notesMasters/_rels/notesMaster1.xml.rels><?xml version="1.0" encoding="UTF-8" standalone="yes"?><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 name="Shape 114"/>
          <p:cNvSpPr/>
          <p:nvPr>
            <p:ph type="sldImg"/>
          </p:nvPr>
        </p:nvSpPr>
        <p:spPr>
          <a:xfrm>
            <a:off x="1143000" y="685800"/>
            <a:ext cx="4572000" cy="3429000"/>
          </a:xfrm>
          <a:prstGeom prst="rect">
            <a:avLst/>
          </a:prstGeom>
        </p:spPr>
        <p:txBody>
          <a:bodyPr/>
          <a:lstStyle/>
          <a:p>
            <a:pPr/>
          </a:p>
        </p:txBody>
      </p:sp>
      <p:sp>
        <p:nvSpPr>
          <p:cNvPr id="115" name="Shape 115"/>
          <p:cNvSpPr/>
          <p:nvPr>
            <p:ph type="body" sz="quarter" idx="1"/>
          </p:nvPr>
        </p:nvSpPr>
        <p:spPr>
          <a:xfrm>
            <a:off x="914400" y="4343400"/>
            <a:ext cx="5029200" cy="4114800"/>
          </a:xfrm>
          <a:prstGeom prst="rect">
            <a:avLst/>
          </a:prstGeom>
        </p:spPr>
        <p:txBody>
          <a:bodyPr/>
          <a:lstStyle/>
          <a:p>
            <a:pPr/>
          </a:p>
        </p:txBody>
      </p:sp>
    </p:spTree>
  </p:cSld>
  <p:clrMap bg1="lt1" tx1="dk1" bg2="lt2" tx2="dk2" accent1="accent1" accent2="accent2" accent3="accent3" accent4="accent4" accent5="accent5" accent6="accent6" hlink="hlink" folHlink="folHlink"/>
  <p:notesStyle>
    <a:lvl1pPr latinLnBrk="0">
      <a:defRPr sz="1200">
        <a:latin typeface="+mn-lt"/>
        <a:ea typeface="+mn-ea"/>
        <a:cs typeface="+mn-cs"/>
        <a:sym typeface="Palatino Linotype"/>
      </a:defRPr>
    </a:lvl1pPr>
    <a:lvl2pPr indent="228600" latinLnBrk="0">
      <a:defRPr sz="1200">
        <a:latin typeface="+mn-lt"/>
        <a:ea typeface="+mn-ea"/>
        <a:cs typeface="+mn-cs"/>
        <a:sym typeface="Palatino Linotype"/>
      </a:defRPr>
    </a:lvl2pPr>
    <a:lvl3pPr indent="457200" latinLnBrk="0">
      <a:defRPr sz="1200">
        <a:latin typeface="+mn-lt"/>
        <a:ea typeface="+mn-ea"/>
        <a:cs typeface="+mn-cs"/>
        <a:sym typeface="Palatino Linotype"/>
      </a:defRPr>
    </a:lvl3pPr>
    <a:lvl4pPr indent="685800" latinLnBrk="0">
      <a:defRPr sz="1200">
        <a:latin typeface="+mn-lt"/>
        <a:ea typeface="+mn-ea"/>
        <a:cs typeface="+mn-cs"/>
        <a:sym typeface="Palatino Linotype"/>
      </a:defRPr>
    </a:lvl4pPr>
    <a:lvl5pPr indent="914400" latinLnBrk="0">
      <a:defRPr sz="1200">
        <a:latin typeface="+mn-lt"/>
        <a:ea typeface="+mn-ea"/>
        <a:cs typeface="+mn-cs"/>
        <a:sym typeface="Palatino Linotype"/>
      </a:defRPr>
    </a:lvl5pPr>
    <a:lvl6pPr indent="1143000" latinLnBrk="0">
      <a:defRPr sz="1200">
        <a:latin typeface="+mn-lt"/>
        <a:ea typeface="+mn-ea"/>
        <a:cs typeface="+mn-cs"/>
        <a:sym typeface="Palatino Linotype"/>
      </a:defRPr>
    </a:lvl6pPr>
    <a:lvl7pPr indent="1371600" latinLnBrk="0">
      <a:defRPr sz="1200">
        <a:latin typeface="+mn-lt"/>
        <a:ea typeface="+mn-ea"/>
        <a:cs typeface="+mn-cs"/>
        <a:sym typeface="Palatino Linotype"/>
      </a:defRPr>
    </a:lvl7pPr>
    <a:lvl8pPr indent="1600200" latinLnBrk="0">
      <a:defRPr sz="1200">
        <a:latin typeface="+mn-lt"/>
        <a:ea typeface="+mn-ea"/>
        <a:cs typeface="+mn-cs"/>
        <a:sym typeface="Palatino Linotype"/>
      </a:defRPr>
    </a:lvl8pPr>
    <a:lvl9pPr indent="1828800" latinLnBrk="0">
      <a:defRPr sz="1200">
        <a:latin typeface="+mn-lt"/>
        <a:ea typeface="+mn-ea"/>
        <a:cs typeface="+mn-cs"/>
        <a:sym typeface="Palatino Linotype"/>
      </a:defRPr>
    </a:lvl9pPr>
  </p:notesStyle>
</p:notesMaster>
</file>

<file path=ppt/slideLayouts/_rels/slideLayout1.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showMasterSp="1" showMasterPhAnim="1">
  <p:cSld name="Diapozitiv titlu">
    <p:spTree>
      <p:nvGrpSpPr>
        <p:cNvPr id="1" name=""/>
        <p:cNvGrpSpPr/>
        <p:nvPr/>
      </p:nvGrpSpPr>
      <p:grpSpPr>
        <a:xfrm>
          <a:off x="0" y="0"/>
          <a:ext cx="0" cy="0"/>
          <a:chOff x="0" y="0"/>
          <a:chExt cx="0" cy="0"/>
        </a:xfrm>
      </p:grpSpPr>
      <p:sp>
        <p:nvSpPr>
          <p:cNvPr id="13" name="Text titlu"/>
          <p:cNvSpPr txBox="1"/>
          <p:nvPr>
            <p:ph type="title"/>
          </p:nvPr>
        </p:nvSpPr>
        <p:spPr>
          <a:xfrm>
            <a:off x="685800" y="609601"/>
            <a:ext cx="7772400" cy="4267202"/>
          </a:xfrm>
          <a:prstGeom prst="rect">
            <a:avLst/>
          </a:prstGeom>
        </p:spPr>
        <p:txBody>
          <a:bodyPr/>
          <a:lstStyle>
            <a:lvl1pPr>
              <a:lnSpc>
                <a:spcPct val="100000"/>
              </a:lnSpc>
              <a:defRPr sz="8000"/>
            </a:lvl1pPr>
          </a:lstStyle>
          <a:p>
            <a:pPr/>
            <a:r>
              <a:t>Text titlu</a:t>
            </a:r>
          </a:p>
        </p:txBody>
      </p:sp>
      <p:sp>
        <p:nvSpPr>
          <p:cNvPr id="14" name="Nivel corp unu…"/>
          <p:cNvSpPr txBox="1"/>
          <p:nvPr>
            <p:ph type="body" sz="quarter" idx="1"/>
          </p:nvPr>
        </p:nvSpPr>
        <p:spPr>
          <a:xfrm>
            <a:off x="1371600" y="4953000"/>
            <a:ext cx="6400800" cy="1219200"/>
          </a:xfrm>
          <a:prstGeom prst="rect">
            <a:avLst/>
          </a:prstGeom>
        </p:spPr>
        <p:txBody>
          <a:bodyPr/>
          <a:lstStyle>
            <a:lvl1pPr marL="0" indent="0" algn="ctr">
              <a:buSzTx/>
              <a:buFontTx/>
              <a:buNone/>
              <a:defRPr>
                <a:solidFill>
                  <a:srgbClr val="888888"/>
                </a:solidFill>
              </a:defRPr>
            </a:lvl1pPr>
            <a:lvl2pPr marL="0" indent="0" algn="ctr">
              <a:buSzTx/>
              <a:buFontTx/>
              <a:buNone/>
              <a:defRPr>
                <a:solidFill>
                  <a:srgbClr val="888888"/>
                </a:solidFill>
              </a:defRPr>
            </a:lvl2pPr>
            <a:lvl3pPr marL="0" indent="0" algn="ctr">
              <a:buSzTx/>
              <a:buFontTx/>
              <a:buNone/>
              <a:defRPr>
                <a:solidFill>
                  <a:srgbClr val="888888"/>
                </a:solidFill>
              </a:defRPr>
            </a:lvl3pPr>
            <a:lvl4pPr marL="0" indent="0" algn="ctr">
              <a:buSzTx/>
              <a:buFontTx/>
              <a:buNone/>
              <a:defRPr>
                <a:solidFill>
                  <a:srgbClr val="888888"/>
                </a:solidFill>
              </a:defRPr>
            </a:lvl4pPr>
            <a:lvl5pPr marL="0" indent="0" algn="ctr">
              <a:buSzTx/>
              <a:buFontTx/>
              <a:buNone/>
              <a:defRPr>
                <a:solidFill>
                  <a:srgbClr val="888888"/>
                </a:solidFill>
              </a:defRPr>
            </a:lvl5pPr>
          </a:lstStyle>
          <a:p>
            <a:pPr/>
            <a:r>
              <a:t>Nivel corp unu</a:t>
            </a:r>
          </a:p>
          <a:p>
            <a:pPr lvl="1"/>
            <a:r>
              <a:t>Nivel corp doi</a:t>
            </a:r>
          </a:p>
          <a:p>
            <a:pPr lvl="2"/>
            <a:r>
              <a:t>Nivel corp trei</a:t>
            </a:r>
          </a:p>
          <a:p>
            <a:pPr lvl="3"/>
            <a:r>
              <a:t>Nivel corp patru</a:t>
            </a:r>
          </a:p>
          <a:p>
            <a:pPr lvl="4"/>
            <a:r>
              <a:t>Nivel corp cinci</a:t>
            </a:r>
          </a:p>
        </p:txBody>
      </p:sp>
      <p:sp>
        <p:nvSpPr>
          <p:cNvPr id="15" name="Număr diapozitiv"/>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xml><?xml version="1.0" encoding="utf-8"?>
<p:sldLayout xmlns:a="http://schemas.openxmlformats.org/drawingml/2006/main" xmlns:r="http://schemas.openxmlformats.org/officeDocument/2006/relationships" xmlns:p="http://schemas.openxmlformats.org/presentationml/2006/main" type="tx" showMasterSp="1" showMasterPhAnim="1">
  <p:cSld name="Titlu și conținut">
    <p:spTree>
      <p:nvGrpSpPr>
        <p:cNvPr id="1" name=""/>
        <p:cNvGrpSpPr/>
        <p:nvPr/>
      </p:nvGrpSpPr>
      <p:grpSpPr>
        <a:xfrm>
          <a:off x="0" y="0"/>
          <a:ext cx="0" cy="0"/>
          <a:chOff x="0" y="0"/>
          <a:chExt cx="0" cy="0"/>
        </a:xfrm>
      </p:grpSpPr>
      <p:sp>
        <p:nvSpPr>
          <p:cNvPr id="22" name="Text titlu"/>
          <p:cNvSpPr txBox="1"/>
          <p:nvPr>
            <p:ph type="title"/>
          </p:nvPr>
        </p:nvSpPr>
        <p:spPr>
          <a:prstGeom prst="rect">
            <a:avLst/>
          </a:prstGeom>
        </p:spPr>
        <p:txBody>
          <a:bodyPr/>
          <a:lstStyle/>
          <a:p>
            <a:pPr/>
            <a:r>
              <a:t>Text titlu</a:t>
            </a:r>
          </a:p>
        </p:txBody>
      </p:sp>
      <p:sp>
        <p:nvSpPr>
          <p:cNvPr id="23" name="Nivel corp unu…"/>
          <p:cNvSpPr txBox="1"/>
          <p:nvPr>
            <p:ph type="body" idx="1"/>
          </p:nvPr>
        </p:nvSpPr>
        <p:spPr>
          <a:prstGeom prst="rect">
            <a:avLst/>
          </a:prstGeom>
        </p:spPr>
        <p:txBody>
          <a:bodyPr/>
          <a:lstStyle/>
          <a:p>
            <a:pPr/>
            <a:r>
              <a:t>Nivel corp unu</a:t>
            </a:r>
          </a:p>
          <a:p>
            <a:pPr lvl="1"/>
            <a:r>
              <a:t>Nivel corp doi</a:t>
            </a:r>
          </a:p>
          <a:p>
            <a:pPr lvl="2"/>
            <a:r>
              <a:t>Nivel corp trei</a:t>
            </a:r>
          </a:p>
          <a:p>
            <a:pPr lvl="3"/>
            <a:r>
              <a:t>Nivel corp patru</a:t>
            </a:r>
          </a:p>
          <a:p>
            <a:pPr lvl="4"/>
            <a:r>
              <a:t>Nivel corp cinci</a:t>
            </a:r>
          </a:p>
        </p:txBody>
      </p:sp>
      <p:sp>
        <p:nvSpPr>
          <p:cNvPr id="24" name="Număr diapozitiv"/>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3.xml><?xml version="1.0" encoding="utf-8"?>
<p:sldLayout xmlns:a="http://schemas.openxmlformats.org/drawingml/2006/main" xmlns:r="http://schemas.openxmlformats.org/officeDocument/2006/relationships" xmlns:p="http://schemas.openxmlformats.org/presentationml/2006/main" type="tx" showMasterSp="1" showMasterPhAnim="1">
  <p:cSld name="Antet secțiune">
    <p:spTree>
      <p:nvGrpSpPr>
        <p:cNvPr id="1" name=""/>
        <p:cNvGrpSpPr/>
        <p:nvPr/>
      </p:nvGrpSpPr>
      <p:grpSpPr>
        <a:xfrm>
          <a:off x="0" y="0"/>
          <a:ext cx="0" cy="0"/>
          <a:chOff x="0" y="0"/>
          <a:chExt cx="0" cy="0"/>
        </a:xfrm>
      </p:grpSpPr>
      <p:sp>
        <p:nvSpPr>
          <p:cNvPr id="31" name="Text titlu"/>
          <p:cNvSpPr txBox="1"/>
          <p:nvPr>
            <p:ph type="title"/>
          </p:nvPr>
        </p:nvSpPr>
        <p:spPr>
          <a:xfrm>
            <a:off x="722312" y="1371600"/>
            <a:ext cx="7772401" cy="2505075"/>
          </a:xfrm>
          <a:prstGeom prst="rect">
            <a:avLst/>
          </a:prstGeom>
        </p:spPr>
        <p:txBody>
          <a:bodyPr/>
          <a:lstStyle>
            <a:lvl1pPr>
              <a:lnSpc>
                <a:spcPct val="100000"/>
              </a:lnSpc>
              <a:defRPr sz="4800"/>
            </a:lvl1pPr>
          </a:lstStyle>
          <a:p>
            <a:pPr/>
            <a:r>
              <a:t>Text titlu</a:t>
            </a:r>
          </a:p>
        </p:txBody>
      </p:sp>
      <p:sp>
        <p:nvSpPr>
          <p:cNvPr id="32" name="Nivel corp unu…"/>
          <p:cNvSpPr txBox="1"/>
          <p:nvPr>
            <p:ph type="body" sz="quarter" idx="1"/>
          </p:nvPr>
        </p:nvSpPr>
        <p:spPr>
          <a:xfrm>
            <a:off x="722312" y="4068762"/>
            <a:ext cx="7772401" cy="1131889"/>
          </a:xfrm>
          <a:prstGeom prst="rect">
            <a:avLst/>
          </a:prstGeom>
        </p:spPr>
        <p:txBody>
          <a:bodyPr/>
          <a:lstStyle>
            <a:lvl1pPr marL="0" indent="0" algn="ctr">
              <a:spcBef>
                <a:spcPts val="400"/>
              </a:spcBef>
              <a:buSzTx/>
              <a:buFontTx/>
              <a:buNone/>
              <a:defRPr sz="2000">
                <a:solidFill>
                  <a:srgbClr val="888888"/>
                </a:solidFill>
              </a:defRPr>
            </a:lvl1pPr>
            <a:lvl2pPr marL="0" indent="0" algn="ctr">
              <a:spcBef>
                <a:spcPts val="400"/>
              </a:spcBef>
              <a:buSzTx/>
              <a:buFontTx/>
              <a:buNone/>
              <a:defRPr sz="2000">
                <a:solidFill>
                  <a:srgbClr val="888888"/>
                </a:solidFill>
              </a:defRPr>
            </a:lvl2pPr>
            <a:lvl3pPr marL="0" indent="0" algn="ctr">
              <a:spcBef>
                <a:spcPts val="400"/>
              </a:spcBef>
              <a:buSzTx/>
              <a:buFontTx/>
              <a:buNone/>
              <a:defRPr sz="2000">
                <a:solidFill>
                  <a:srgbClr val="888888"/>
                </a:solidFill>
              </a:defRPr>
            </a:lvl3pPr>
            <a:lvl4pPr marL="0" indent="0" algn="ctr">
              <a:spcBef>
                <a:spcPts val="400"/>
              </a:spcBef>
              <a:buSzTx/>
              <a:buFontTx/>
              <a:buNone/>
              <a:defRPr sz="2000">
                <a:solidFill>
                  <a:srgbClr val="888888"/>
                </a:solidFill>
              </a:defRPr>
            </a:lvl4pPr>
            <a:lvl5pPr marL="0" indent="0" algn="ctr">
              <a:spcBef>
                <a:spcPts val="400"/>
              </a:spcBef>
              <a:buSzTx/>
              <a:buFontTx/>
              <a:buNone/>
              <a:defRPr sz="2000">
                <a:solidFill>
                  <a:srgbClr val="888888"/>
                </a:solidFill>
              </a:defRPr>
            </a:lvl5pPr>
          </a:lstStyle>
          <a:p>
            <a:pPr/>
            <a:r>
              <a:t>Nivel corp unu</a:t>
            </a:r>
          </a:p>
          <a:p>
            <a:pPr lvl="1"/>
            <a:r>
              <a:t>Nivel corp doi</a:t>
            </a:r>
          </a:p>
          <a:p>
            <a:pPr lvl="2"/>
            <a:r>
              <a:t>Nivel corp trei</a:t>
            </a:r>
          </a:p>
          <a:p>
            <a:pPr lvl="3"/>
            <a:r>
              <a:t>Nivel corp patru</a:t>
            </a:r>
          </a:p>
          <a:p>
            <a:pPr lvl="4"/>
            <a:r>
              <a:t>Nivel corp cinci</a:t>
            </a:r>
          </a:p>
        </p:txBody>
      </p:sp>
      <p:sp>
        <p:nvSpPr>
          <p:cNvPr id="33" name="Oval 6"/>
          <p:cNvSpPr/>
          <p:nvPr/>
        </p:nvSpPr>
        <p:spPr>
          <a:xfrm>
            <a:off x="4495800" y="3924300"/>
            <a:ext cx="84772" cy="84772"/>
          </a:xfrm>
          <a:prstGeom prst="ellipse">
            <a:avLst/>
          </a:prstGeom>
          <a:solidFill>
            <a:srgbClr val="808080"/>
          </a:solidFill>
          <a:ln w="12700">
            <a:miter lim="400000"/>
          </a:ln>
        </p:spPr>
        <p:txBody>
          <a:bodyPr lIns="45718" tIns="45718" rIns="45718" bIns="45718" anchor="ctr"/>
          <a:lstStyle/>
          <a:p>
            <a:pPr algn="ctr">
              <a:defRPr>
                <a:solidFill>
                  <a:srgbClr val="FFFFFF"/>
                </a:solidFill>
              </a:defRPr>
            </a:pPr>
          </a:p>
        </p:txBody>
      </p:sp>
      <p:sp>
        <p:nvSpPr>
          <p:cNvPr id="34" name="Oval 7"/>
          <p:cNvSpPr/>
          <p:nvPr/>
        </p:nvSpPr>
        <p:spPr>
          <a:xfrm>
            <a:off x="4695825" y="3924300"/>
            <a:ext cx="84772" cy="84772"/>
          </a:xfrm>
          <a:prstGeom prst="ellipse">
            <a:avLst/>
          </a:prstGeom>
          <a:solidFill>
            <a:srgbClr val="808080"/>
          </a:solidFill>
          <a:ln w="12700">
            <a:miter lim="400000"/>
          </a:ln>
        </p:spPr>
        <p:txBody>
          <a:bodyPr lIns="45718" tIns="45718" rIns="45718" bIns="45718" anchor="ctr"/>
          <a:lstStyle/>
          <a:p>
            <a:pPr algn="ctr">
              <a:defRPr>
                <a:solidFill>
                  <a:srgbClr val="FFFFFF"/>
                </a:solidFill>
              </a:defRPr>
            </a:pPr>
          </a:p>
        </p:txBody>
      </p:sp>
      <p:sp>
        <p:nvSpPr>
          <p:cNvPr id="35" name="Oval 8"/>
          <p:cNvSpPr/>
          <p:nvPr/>
        </p:nvSpPr>
        <p:spPr>
          <a:xfrm>
            <a:off x="4296728" y="3924300"/>
            <a:ext cx="84775" cy="84772"/>
          </a:xfrm>
          <a:prstGeom prst="ellipse">
            <a:avLst/>
          </a:prstGeom>
          <a:solidFill>
            <a:srgbClr val="808080"/>
          </a:solidFill>
          <a:ln w="12700">
            <a:miter lim="400000"/>
          </a:ln>
        </p:spPr>
        <p:txBody>
          <a:bodyPr lIns="45718" tIns="45718" rIns="45718" bIns="45718" anchor="ctr"/>
          <a:lstStyle/>
          <a:p>
            <a:pPr algn="ctr">
              <a:defRPr>
                <a:solidFill>
                  <a:srgbClr val="FFFFFF"/>
                </a:solidFill>
              </a:defRPr>
            </a:pPr>
          </a:p>
        </p:txBody>
      </p:sp>
      <p:sp>
        <p:nvSpPr>
          <p:cNvPr id="36" name="Număr diapozitiv"/>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4.xml><?xml version="1.0" encoding="utf-8"?>
<p:sldLayout xmlns:a="http://schemas.openxmlformats.org/drawingml/2006/main" xmlns:r="http://schemas.openxmlformats.org/officeDocument/2006/relationships" xmlns:p="http://schemas.openxmlformats.org/presentationml/2006/main" type="tx" showMasterSp="1" showMasterPhAnim="1">
  <p:cSld name="Două tipuri de conținut">
    <p:spTree>
      <p:nvGrpSpPr>
        <p:cNvPr id="1" name=""/>
        <p:cNvGrpSpPr/>
        <p:nvPr/>
      </p:nvGrpSpPr>
      <p:grpSpPr>
        <a:xfrm>
          <a:off x="0" y="0"/>
          <a:ext cx="0" cy="0"/>
          <a:chOff x="0" y="0"/>
          <a:chExt cx="0" cy="0"/>
        </a:xfrm>
      </p:grpSpPr>
      <p:sp>
        <p:nvSpPr>
          <p:cNvPr id="43" name="Text titlu"/>
          <p:cNvSpPr txBox="1"/>
          <p:nvPr>
            <p:ph type="title"/>
          </p:nvPr>
        </p:nvSpPr>
        <p:spPr>
          <a:prstGeom prst="rect">
            <a:avLst/>
          </a:prstGeom>
        </p:spPr>
        <p:txBody>
          <a:bodyPr/>
          <a:lstStyle/>
          <a:p>
            <a:pPr/>
            <a:r>
              <a:t>Text titlu</a:t>
            </a:r>
          </a:p>
        </p:txBody>
      </p:sp>
      <p:sp>
        <p:nvSpPr>
          <p:cNvPr id="44" name="Nivel corp unu…"/>
          <p:cNvSpPr txBox="1"/>
          <p:nvPr>
            <p:ph type="body" sz="half" idx="1"/>
          </p:nvPr>
        </p:nvSpPr>
        <p:spPr>
          <a:xfrm>
            <a:off x="4648200" y="1600200"/>
            <a:ext cx="4038600" cy="4525963"/>
          </a:xfrm>
          <a:prstGeom prst="rect">
            <a:avLst/>
          </a:prstGeom>
        </p:spPr>
        <p:txBody>
          <a:bodyPr/>
          <a:lstStyle/>
          <a:p>
            <a:pPr/>
            <a:r>
              <a:t>Nivel corp unu</a:t>
            </a:r>
          </a:p>
          <a:p>
            <a:pPr lvl="1"/>
            <a:r>
              <a:t>Nivel corp doi</a:t>
            </a:r>
          </a:p>
          <a:p>
            <a:pPr lvl="2"/>
            <a:r>
              <a:t>Nivel corp trei</a:t>
            </a:r>
          </a:p>
          <a:p>
            <a:pPr lvl="3"/>
            <a:r>
              <a:t>Nivel corp patru</a:t>
            </a:r>
          </a:p>
          <a:p>
            <a:pPr lvl="4"/>
            <a:r>
              <a:t>Nivel corp cinci</a:t>
            </a:r>
          </a:p>
        </p:txBody>
      </p:sp>
      <p:sp>
        <p:nvSpPr>
          <p:cNvPr id="45" name="Număr diapozitiv"/>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5.xml><?xml version="1.0" encoding="utf-8"?>
<p:sldLayout xmlns:a="http://schemas.openxmlformats.org/drawingml/2006/main" xmlns:r="http://schemas.openxmlformats.org/officeDocument/2006/relationships" xmlns:p="http://schemas.openxmlformats.org/presentationml/2006/main" type="tx" showMasterSp="1" showMasterPhAnim="1">
  <p:cSld name="Comparație">
    <p:spTree>
      <p:nvGrpSpPr>
        <p:cNvPr id="1" name=""/>
        <p:cNvGrpSpPr/>
        <p:nvPr/>
      </p:nvGrpSpPr>
      <p:grpSpPr>
        <a:xfrm>
          <a:off x="0" y="0"/>
          <a:ext cx="0" cy="0"/>
          <a:chOff x="0" y="0"/>
          <a:chExt cx="0" cy="0"/>
        </a:xfrm>
      </p:grpSpPr>
      <p:sp>
        <p:nvSpPr>
          <p:cNvPr id="52" name="Text titlu"/>
          <p:cNvSpPr txBox="1"/>
          <p:nvPr>
            <p:ph type="title"/>
          </p:nvPr>
        </p:nvSpPr>
        <p:spPr>
          <a:prstGeom prst="rect">
            <a:avLst/>
          </a:prstGeom>
        </p:spPr>
        <p:txBody>
          <a:bodyPr/>
          <a:lstStyle/>
          <a:p>
            <a:pPr/>
            <a:r>
              <a:t>Text titlu</a:t>
            </a:r>
          </a:p>
        </p:txBody>
      </p:sp>
      <p:sp>
        <p:nvSpPr>
          <p:cNvPr id="53" name="Nivel corp unu…"/>
          <p:cNvSpPr txBox="1"/>
          <p:nvPr>
            <p:ph type="body" sz="quarter" idx="1"/>
          </p:nvPr>
        </p:nvSpPr>
        <p:spPr>
          <a:xfrm>
            <a:off x="457200" y="1600200"/>
            <a:ext cx="4040188" cy="609600"/>
          </a:xfrm>
          <a:prstGeom prst="rect">
            <a:avLst/>
          </a:prstGeom>
        </p:spPr>
        <p:txBody>
          <a:bodyPr anchor="b"/>
          <a:lstStyle>
            <a:lvl1pPr marL="0" indent="0" algn="ctr">
              <a:buSzTx/>
              <a:buFontTx/>
              <a:buNone/>
            </a:lvl1pPr>
            <a:lvl2pPr marL="0" indent="0" algn="ctr">
              <a:buSzTx/>
              <a:buFontTx/>
              <a:buNone/>
            </a:lvl2pPr>
            <a:lvl3pPr marL="0" indent="0" algn="ctr">
              <a:buSzTx/>
              <a:buFontTx/>
              <a:buNone/>
            </a:lvl3pPr>
            <a:lvl4pPr marL="0" indent="0" algn="ctr">
              <a:buSzTx/>
              <a:buFontTx/>
              <a:buNone/>
            </a:lvl4pPr>
            <a:lvl5pPr marL="0" indent="0" algn="ctr">
              <a:buSzTx/>
              <a:buFontTx/>
              <a:buNone/>
            </a:lvl5pPr>
          </a:lstStyle>
          <a:p>
            <a:pPr/>
            <a:r>
              <a:t>Nivel corp unu</a:t>
            </a:r>
          </a:p>
          <a:p>
            <a:pPr lvl="1"/>
            <a:r>
              <a:t>Nivel corp doi</a:t>
            </a:r>
          </a:p>
          <a:p>
            <a:pPr lvl="2"/>
            <a:r>
              <a:t>Nivel corp trei</a:t>
            </a:r>
          </a:p>
          <a:p>
            <a:pPr lvl="3"/>
            <a:r>
              <a:t>Nivel corp patru</a:t>
            </a:r>
          </a:p>
          <a:p>
            <a:pPr lvl="4"/>
            <a:r>
              <a:t>Nivel corp cinci</a:t>
            </a:r>
          </a:p>
        </p:txBody>
      </p:sp>
      <p:sp>
        <p:nvSpPr>
          <p:cNvPr id="54" name="Text Placeholder 4"/>
          <p:cNvSpPr/>
          <p:nvPr>
            <p:ph type="body" sz="quarter" idx="13"/>
          </p:nvPr>
        </p:nvSpPr>
        <p:spPr>
          <a:xfrm>
            <a:off x="4648200" y="1600200"/>
            <a:ext cx="4041775" cy="609600"/>
          </a:xfrm>
          <a:prstGeom prst="rect">
            <a:avLst/>
          </a:prstGeom>
        </p:spPr>
        <p:txBody>
          <a:bodyPr anchor="b"/>
          <a:lstStyle/>
          <a:p>
            <a:pPr/>
          </a:p>
        </p:txBody>
      </p:sp>
      <p:sp>
        <p:nvSpPr>
          <p:cNvPr id="55" name="Număr diapozitiv"/>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6.xml><?xml version="1.0" encoding="utf-8"?>
<p:sldLayout xmlns:a="http://schemas.openxmlformats.org/drawingml/2006/main" xmlns:r="http://schemas.openxmlformats.org/officeDocument/2006/relationships" xmlns:p="http://schemas.openxmlformats.org/presentationml/2006/main" type="tx" showMasterSp="1" showMasterPhAnim="1">
  <p:cSld name="Doar titlu">
    <p:spTree>
      <p:nvGrpSpPr>
        <p:cNvPr id="1" name=""/>
        <p:cNvGrpSpPr/>
        <p:nvPr/>
      </p:nvGrpSpPr>
      <p:grpSpPr>
        <a:xfrm>
          <a:off x="0" y="0"/>
          <a:ext cx="0" cy="0"/>
          <a:chOff x="0" y="0"/>
          <a:chExt cx="0" cy="0"/>
        </a:xfrm>
      </p:grpSpPr>
      <p:sp>
        <p:nvSpPr>
          <p:cNvPr id="62" name="Text titlu"/>
          <p:cNvSpPr txBox="1"/>
          <p:nvPr>
            <p:ph type="title"/>
          </p:nvPr>
        </p:nvSpPr>
        <p:spPr>
          <a:prstGeom prst="rect">
            <a:avLst/>
          </a:prstGeom>
        </p:spPr>
        <p:txBody>
          <a:bodyPr/>
          <a:lstStyle/>
          <a:p>
            <a:pPr/>
            <a:r>
              <a:t>Text titlu</a:t>
            </a:r>
          </a:p>
        </p:txBody>
      </p:sp>
      <p:sp>
        <p:nvSpPr>
          <p:cNvPr id="63" name="Număr diapozitiv"/>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7.xml><?xml version="1.0" encoding="utf-8"?>
<p:sldLayout xmlns:a="http://schemas.openxmlformats.org/drawingml/2006/main" xmlns:r="http://schemas.openxmlformats.org/officeDocument/2006/relationships" xmlns:p="http://schemas.openxmlformats.org/presentationml/2006/main" type="tx" showMasterSp="1" showMasterPhAnim="1">
  <p:cSld name="Necompletat">
    <p:spTree>
      <p:nvGrpSpPr>
        <p:cNvPr id="1" name=""/>
        <p:cNvGrpSpPr/>
        <p:nvPr/>
      </p:nvGrpSpPr>
      <p:grpSpPr>
        <a:xfrm>
          <a:off x="0" y="0"/>
          <a:ext cx="0" cy="0"/>
          <a:chOff x="0" y="0"/>
          <a:chExt cx="0" cy="0"/>
        </a:xfrm>
      </p:grpSpPr>
      <p:sp>
        <p:nvSpPr>
          <p:cNvPr id="70" name="Număr diapozitiv"/>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8.xml><?xml version="1.0" encoding="utf-8"?>
<p:sldLayout xmlns:a="http://schemas.openxmlformats.org/drawingml/2006/main" xmlns:r="http://schemas.openxmlformats.org/officeDocument/2006/relationships" xmlns:p="http://schemas.openxmlformats.org/presentationml/2006/main" type="tx" showMasterSp="1" showMasterPhAnim="1">
  <p:cSld name="Conținut cu legendă">
    <p:spTree>
      <p:nvGrpSpPr>
        <p:cNvPr id="1" name=""/>
        <p:cNvGrpSpPr/>
        <p:nvPr/>
      </p:nvGrpSpPr>
      <p:grpSpPr>
        <a:xfrm>
          <a:off x="0" y="0"/>
          <a:ext cx="0" cy="0"/>
          <a:chOff x="0" y="0"/>
          <a:chExt cx="0" cy="0"/>
        </a:xfrm>
      </p:grpSpPr>
      <p:sp>
        <p:nvSpPr>
          <p:cNvPr id="77" name="Text titlu"/>
          <p:cNvSpPr txBox="1"/>
          <p:nvPr>
            <p:ph type="title"/>
          </p:nvPr>
        </p:nvSpPr>
        <p:spPr>
          <a:xfrm>
            <a:off x="5907087" y="266700"/>
            <a:ext cx="3008315" cy="2095500"/>
          </a:xfrm>
          <a:prstGeom prst="rect">
            <a:avLst/>
          </a:prstGeom>
        </p:spPr>
        <p:txBody>
          <a:bodyPr/>
          <a:lstStyle>
            <a:lvl1pPr>
              <a:lnSpc>
                <a:spcPct val="100000"/>
              </a:lnSpc>
              <a:defRPr sz="2800">
                <a:effectLst>
                  <a:outerShdw sx="100000" sy="100000" kx="0" ky="0" algn="b" rotWithShape="0" blurRad="50800" dist="25400" dir="5400000">
                    <a:srgbClr val="000000">
                      <a:alpha val="25000"/>
                    </a:srgbClr>
                  </a:outerShdw>
                </a:effectLst>
              </a:defRPr>
            </a:lvl1pPr>
          </a:lstStyle>
          <a:p>
            <a:pPr/>
            <a:r>
              <a:t>Text titlu</a:t>
            </a:r>
          </a:p>
        </p:txBody>
      </p:sp>
      <p:sp>
        <p:nvSpPr>
          <p:cNvPr id="78" name="Nivel corp unu…"/>
          <p:cNvSpPr txBox="1"/>
          <p:nvPr>
            <p:ph type="body" idx="1"/>
          </p:nvPr>
        </p:nvSpPr>
        <p:spPr>
          <a:xfrm>
            <a:off x="719137" y="273050"/>
            <a:ext cx="4995863" cy="5853113"/>
          </a:xfrm>
          <a:prstGeom prst="rect">
            <a:avLst/>
          </a:prstGeom>
        </p:spPr>
        <p:txBody>
          <a:bodyPr/>
          <a:lstStyle>
            <a:lvl1pPr>
              <a:spcBef>
                <a:spcPts val="700"/>
              </a:spcBef>
              <a:defRPr sz="3200"/>
            </a:lvl1pPr>
            <a:lvl2pPr marL="783771" indent="-326571">
              <a:spcBef>
                <a:spcPts val="700"/>
              </a:spcBef>
              <a:defRPr sz="3200"/>
            </a:lvl2pPr>
            <a:lvl3pPr marL="1219200" indent="-304800">
              <a:spcBef>
                <a:spcPts val="700"/>
              </a:spcBef>
              <a:defRPr sz="3200"/>
            </a:lvl3pPr>
            <a:lvl4pPr marL="1737360" indent="-365760">
              <a:spcBef>
                <a:spcPts val="700"/>
              </a:spcBef>
              <a:defRPr sz="3200"/>
            </a:lvl4pPr>
            <a:lvl5pPr marL="2194560" indent="-365760">
              <a:spcBef>
                <a:spcPts val="700"/>
              </a:spcBef>
              <a:defRPr sz="3200"/>
            </a:lvl5pPr>
          </a:lstStyle>
          <a:p>
            <a:pPr/>
            <a:r>
              <a:t>Nivel corp unu</a:t>
            </a:r>
          </a:p>
          <a:p>
            <a:pPr lvl="1"/>
            <a:r>
              <a:t>Nivel corp doi</a:t>
            </a:r>
          </a:p>
          <a:p>
            <a:pPr lvl="2"/>
            <a:r>
              <a:t>Nivel corp trei</a:t>
            </a:r>
          </a:p>
          <a:p>
            <a:pPr lvl="3"/>
            <a:r>
              <a:t>Nivel corp patru</a:t>
            </a:r>
          </a:p>
          <a:p>
            <a:pPr lvl="4"/>
            <a:r>
              <a:t>Nivel corp cinci</a:t>
            </a:r>
          </a:p>
        </p:txBody>
      </p:sp>
      <p:sp>
        <p:nvSpPr>
          <p:cNvPr id="79" name="Text Placeholder 3"/>
          <p:cNvSpPr/>
          <p:nvPr>
            <p:ph type="body" sz="quarter" idx="13"/>
          </p:nvPr>
        </p:nvSpPr>
        <p:spPr>
          <a:xfrm>
            <a:off x="5907087" y="2438400"/>
            <a:ext cx="3008315" cy="3687763"/>
          </a:xfrm>
          <a:prstGeom prst="rect">
            <a:avLst/>
          </a:prstGeom>
        </p:spPr>
        <p:txBody>
          <a:bodyPr/>
          <a:lstStyle/>
          <a:p>
            <a:pPr/>
          </a:p>
        </p:txBody>
      </p:sp>
      <p:sp>
        <p:nvSpPr>
          <p:cNvPr id="80" name="Număr diapozitiv"/>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9.xml><?xml version="1.0" encoding="utf-8"?>
<p:sldLayout xmlns:a="http://schemas.openxmlformats.org/drawingml/2006/main" xmlns:r="http://schemas.openxmlformats.org/officeDocument/2006/relationships" xmlns:p="http://schemas.openxmlformats.org/presentationml/2006/main" type="tx" showMasterSp="1" showMasterPhAnim="1">
  <p:cSld name="Imagine cu legendă">
    <p:spTree>
      <p:nvGrpSpPr>
        <p:cNvPr id="1" name=""/>
        <p:cNvGrpSpPr/>
        <p:nvPr/>
      </p:nvGrpSpPr>
      <p:grpSpPr>
        <a:xfrm>
          <a:off x="0" y="0"/>
          <a:ext cx="0" cy="0"/>
          <a:chOff x="0" y="0"/>
          <a:chExt cx="0" cy="0"/>
        </a:xfrm>
      </p:grpSpPr>
      <p:sp>
        <p:nvSpPr>
          <p:cNvPr id="87" name="Text titlu"/>
          <p:cNvSpPr txBox="1"/>
          <p:nvPr>
            <p:ph type="title"/>
          </p:nvPr>
        </p:nvSpPr>
        <p:spPr>
          <a:xfrm>
            <a:off x="1679575" y="228600"/>
            <a:ext cx="5711825" cy="895350"/>
          </a:xfrm>
          <a:prstGeom prst="rect">
            <a:avLst/>
          </a:prstGeom>
        </p:spPr>
        <p:txBody>
          <a:bodyPr/>
          <a:lstStyle>
            <a:lvl1pPr>
              <a:lnSpc>
                <a:spcPct val="100000"/>
              </a:lnSpc>
              <a:defRPr sz="2800"/>
            </a:lvl1pPr>
          </a:lstStyle>
          <a:p>
            <a:pPr/>
            <a:r>
              <a:t>Text titlu</a:t>
            </a:r>
          </a:p>
        </p:txBody>
      </p:sp>
      <p:sp>
        <p:nvSpPr>
          <p:cNvPr id="88" name="Picture Placeholder 2"/>
          <p:cNvSpPr/>
          <p:nvPr>
            <p:ph type="pic" idx="13"/>
          </p:nvPr>
        </p:nvSpPr>
        <p:spPr>
          <a:xfrm>
            <a:off x="1508125" y="1143000"/>
            <a:ext cx="6054725" cy="4541045"/>
          </a:xfrm>
          <a:prstGeom prst="rect">
            <a:avLst/>
          </a:prstGeom>
          <a:ln w="76200">
            <a:solidFill>
              <a:srgbClr val="FFFFFF"/>
            </a:solidFill>
            <a:round/>
          </a:ln>
          <a:effectLst>
            <a:outerShdw sx="100000" sy="100000" kx="0" ky="0" algn="b" rotWithShape="0" blurRad="88900" dist="50800" dir="5400000">
              <a:srgbClr val="000000">
                <a:alpha val="25000"/>
              </a:srgbClr>
            </a:outerShdw>
          </a:effectLst>
        </p:spPr>
        <p:txBody>
          <a:bodyPr lIns="91439" tIns="45719" rIns="91439" bIns="45719">
            <a:noAutofit/>
          </a:bodyPr>
          <a:lstStyle/>
          <a:p>
            <a:pPr/>
          </a:p>
        </p:txBody>
      </p:sp>
      <p:sp>
        <p:nvSpPr>
          <p:cNvPr id="89" name="Nivel corp unu…"/>
          <p:cNvSpPr txBox="1"/>
          <p:nvPr>
            <p:ph type="body" sz="quarter" idx="1"/>
          </p:nvPr>
        </p:nvSpPr>
        <p:spPr>
          <a:xfrm>
            <a:off x="1679575" y="5810250"/>
            <a:ext cx="5711825" cy="533400"/>
          </a:xfrm>
          <a:prstGeom prst="rect">
            <a:avLst/>
          </a:prstGeom>
        </p:spPr>
        <p:txBody>
          <a:bodyPr/>
          <a:lstStyle>
            <a:lvl1pPr marL="0" indent="0" algn="ctr">
              <a:spcBef>
                <a:spcPts val="300"/>
              </a:spcBef>
              <a:buSzTx/>
              <a:buFontTx/>
              <a:buNone/>
              <a:defRPr sz="1600"/>
            </a:lvl1pPr>
            <a:lvl2pPr marL="0" indent="0" algn="ctr">
              <a:spcBef>
                <a:spcPts val="300"/>
              </a:spcBef>
              <a:buSzTx/>
              <a:buFontTx/>
              <a:buNone/>
              <a:defRPr sz="1600"/>
            </a:lvl2pPr>
            <a:lvl3pPr marL="0" indent="0" algn="ctr">
              <a:spcBef>
                <a:spcPts val="300"/>
              </a:spcBef>
              <a:buSzTx/>
              <a:buFontTx/>
              <a:buNone/>
              <a:defRPr sz="1600"/>
            </a:lvl3pPr>
            <a:lvl4pPr marL="0" indent="0" algn="ctr">
              <a:spcBef>
                <a:spcPts val="300"/>
              </a:spcBef>
              <a:buSzTx/>
              <a:buFontTx/>
              <a:buNone/>
              <a:defRPr sz="1600"/>
            </a:lvl4pPr>
            <a:lvl5pPr marL="0" indent="0" algn="ctr">
              <a:spcBef>
                <a:spcPts val="300"/>
              </a:spcBef>
              <a:buSzTx/>
              <a:buFontTx/>
              <a:buNone/>
              <a:defRPr sz="1600"/>
            </a:lvl5pPr>
          </a:lstStyle>
          <a:p>
            <a:pPr/>
            <a:r>
              <a:t>Nivel corp unu</a:t>
            </a:r>
          </a:p>
          <a:p>
            <a:pPr lvl="1"/>
            <a:r>
              <a:t>Nivel corp doi</a:t>
            </a:r>
          </a:p>
          <a:p>
            <a:pPr lvl="2"/>
            <a:r>
              <a:t>Nivel corp trei</a:t>
            </a:r>
          </a:p>
          <a:p>
            <a:pPr lvl="3"/>
            <a:r>
              <a:t>Nivel corp patru</a:t>
            </a:r>
          </a:p>
          <a:p>
            <a:pPr lvl="4"/>
            <a:r>
              <a:t>Nivel corp cinci</a:t>
            </a:r>
          </a:p>
        </p:txBody>
      </p:sp>
      <p:sp>
        <p:nvSpPr>
          <p:cNvPr id="90" name="Număr diapozitiv"/>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0.xml><?xml version="1.0" encoding="utf-8"?>
<p:sldLayout xmlns:a="http://schemas.openxmlformats.org/drawingml/2006/main" xmlns:r="http://schemas.openxmlformats.org/officeDocument/2006/relationships" xmlns:p="http://schemas.openxmlformats.org/presentationml/2006/main" type="tx" showMasterSp="1" showMasterPhAnim="1">
  <p:cSld name="Text vertical și titlu">
    <p:spTree>
      <p:nvGrpSpPr>
        <p:cNvPr id="1" name=""/>
        <p:cNvGrpSpPr/>
        <p:nvPr/>
      </p:nvGrpSpPr>
      <p:grpSpPr>
        <a:xfrm>
          <a:off x="0" y="0"/>
          <a:ext cx="0" cy="0"/>
          <a:chOff x="0" y="0"/>
          <a:chExt cx="0" cy="0"/>
        </a:xfrm>
      </p:grpSpPr>
      <p:sp>
        <p:nvSpPr>
          <p:cNvPr id="97" name="Text titlu"/>
          <p:cNvSpPr txBox="1"/>
          <p:nvPr>
            <p:ph type="title"/>
          </p:nvPr>
        </p:nvSpPr>
        <p:spPr>
          <a:prstGeom prst="rect">
            <a:avLst/>
          </a:prstGeom>
        </p:spPr>
        <p:txBody>
          <a:bodyPr/>
          <a:lstStyle/>
          <a:p>
            <a:pPr/>
            <a:r>
              <a:t>Text titlu</a:t>
            </a:r>
          </a:p>
        </p:txBody>
      </p:sp>
      <p:sp>
        <p:nvSpPr>
          <p:cNvPr id="98" name="Nivel corp unu…"/>
          <p:cNvSpPr txBox="1"/>
          <p:nvPr>
            <p:ph type="body" idx="1"/>
          </p:nvPr>
        </p:nvSpPr>
        <p:spPr>
          <a:prstGeom prst="rect">
            <a:avLst/>
          </a:prstGeom>
        </p:spPr>
        <p:txBody>
          <a:bodyPr/>
          <a:lstStyle/>
          <a:p>
            <a:pPr/>
            <a:r>
              <a:t>Nivel corp unu</a:t>
            </a:r>
          </a:p>
          <a:p>
            <a:pPr lvl="1"/>
            <a:r>
              <a:t>Nivel corp doi</a:t>
            </a:r>
          </a:p>
          <a:p>
            <a:pPr lvl="2"/>
            <a:r>
              <a:t>Nivel corp trei</a:t>
            </a:r>
          </a:p>
          <a:p>
            <a:pPr lvl="3"/>
            <a:r>
              <a:t>Nivel corp patru</a:t>
            </a:r>
          </a:p>
          <a:p>
            <a:pPr lvl="4"/>
            <a:r>
              <a:t>Nivel corp cinci</a:t>
            </a:r>
          </a:p>
        </p:txBody>
      </p:sp>
      <p:sp>
        <p:nvSpPr>
          <p:cNvPr id="99" name="Număr diapozitiv"/>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1.xml><?xml version="1.0" encoding="utf-8"?>
<p:sldLayout xmlns:a="http://schemas.openxmlformats.org/drawingml/2006/main" xmlns:r="http://schemas.openxmlformats.org/officeDocument/2006/relationships" xmlns:p="http://schemas.openxmlformats.org/presentationml/2006/main" type="tx" showMasterSp="1" showMasterPhAnim="1">
  <p:cSld name="Titlu vertical și text">
    <p:spTree>
      <p:nvGrpSpPr>
        <p:cNvPr id="1" name=""/>
        <p:cNvGrpSpPr/>
        <p:nvPr/>
      </p:nvGrpSpPr>
      <p:grpSpPr>
        <a:xfrm>
          <a:off x="0" y="0"/>
          <a:ext cx="0" cy="0"/>
          <a:chOff x="0" y="0"/>
          <a:chExt cx="0" cy="0"/>
        </a:xfrm>
      </p:grpSpPr>
      <p:sp>
        <p:nvSpPr>
          <p:cNvPr id="106" name="Text titlu"/>
          <p:cNvSpPr txBox="1"/>
          <p:nvPr>
            <p:ph type="title"/>
          </p:nvPr>
        </p:nvSpPr>
        <p:spPr>
          <a:xfrm>
            <a:off x="6629400" y="274638"/>
            <a:ext cx="2057400" cy="5851527"/>
          </a:xfrm>
          <a:prstGeom prst="rect">
            <a:avLst/>
          </a:prstGeom>
        </p:spPr>
        <p:txBody>
          <a:bodyPr/>
          <a:lstStyle/>
          <a:p>
            <a:pPr/>
            <a:r>
              <a:t>Text titlu</a:t>
            </a:r>
          </a:p>
        </p:txBody>
      </p:sp>
      <p:sp>
        <p:nvSpPr>
          <p:cNvPr id="107" name="Nivel corp unu…"/>
          <p:cNvSpPr txBox="1"/>
          <p:nvPr>
            <p:ph type="body" idx="1"/>
          </p:nvPr>
        </p:nvSpPr>
        <p:spPr>
          <a:xfrm>
            <a:off x="457200" y="274638"/>
            <a:ext cx="6019800" cy="5851527"/>
          </a:xfrm>
          <a:prstGeom prst="rect">
            <a:avLst/>
          </a:prstGeom>
        </p:spPr>
        <p:txBody>
          <a:bodyPr/>
          <a:lstStyle/>
          <a:p>
            <a:pPr/>
            <a:r>
              <a:t>Nivel corp unu</a:t>
            </a:r>
          </a:p>
          <a:p>
            <a:pPr lvl="1"/>
            <a:r>
              <a:t>Nivel corp doi</a:t>
            </a:r>
          </a:p>
          <a:p>
            <a:pPr lvl="2"/>
            <a:r>
              <a:t>Nivel corp trei</a:t>
            </a:r>
          </a:p>
          <a:p>
            <a:pPr lvl="3"/>
            <a:r>
              <a:t>Nivel corp patru</a:t>
            </a:r>
          </a:p>
          <a:p>
            <a:pPr lvl="4"/>
            <a:r>
              <a:t>Nivel corp cinci</a:t>
            </a:r>
          </a:p>
        </p:txBody>
      </p:sp>
      <p:sp>
        <p:nvSpPr>
          <p:cNvPr id="108" name="Număr diapozitiv"/>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Masters/_rels/slideMaster1.xml.rels><?xml version="1.0" encoding="UTF-8" standalone="yes"?><Relationships xmlns="http://schemas.openxmlformats.org/package/2006/relationships"><Relationship Id="rId1" Type="http://schemas.openxmlformats.org/officeDocument/2006/relationships/theme" Target="../theme/theme1.xml"/><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 Id="rId9" Type="http://schemas.openxmlformats.org/officeDocument/2006/relationships/slideLayout" Target="../slideLayouts/slideLayout8.xml"/><Relationship Id="rId10" Type="http://schemas.openxmlformats.org/officeDocument/2006/relationships/slideLayout" Target="../slideLayouts/slideLayout9.xml"/><Relationship Id="rId11" Type="http://schemas.openxmlformats.org/officeDocument/2006/relationships/slideLayout" Target="../slideLayouts/slideLayout10.xml"/><Relationship Id="rId12" Type="http://schemas.openxmlformats.org/officeDocument/2006/relationships/slideLayout" Target="../slideLayouts/slideLayout1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50000">
              <a:srgbClr val="FFFFFF"/>
            </a:gs>
            <a:gs pos="76000">
              <a:srgbClr val="F3F3F3"/>
            </a:gs>
            <a:gs pos="92000">
              <a:srgbClr val="D9D9D9"/>
            </a:gs>
          </a:gsLst>
          <a:path path="circle">
            <a:fillToRect l="50000" t="50000" r="50000" b="50000"/>
          </a:path>
        </a:gradFill>
      </p:bgPr>
    </p:bg>
    <p:spTree>
      <p:nvGrpSpPr>
        <p:cNvPr id="1" name=""/>
        <p:cNvGrpSpPr/>
        <p:nvPr/>
      </p:nvGrpSpPr>
      <p:grpSpPr>
        <a:xfrm>
          <a:off x="0" y="0"/>
          <a:ext cx="0" cy="0"/>
          <a:chOff x="0" y="0"/>
          <a:chExt cx="0" cy="0"/>
        </a:xfrm>
      </p:grpSpPr>
      <p:sp>
        <p:nvSpPr>
          <p:cNvPr id="2" name="Oval 6"/>
          <p:cNvSpPr/>
          <p:nvPr/>
        </p:nvSpPr>
        <p:spPr>
          <a:xfrm>
            <a:off x="8457758" y="6499383"/>
            <a:ext cx="84775" cy="84775"/>
          </a:xfrm>
          <a:prstGeom prst="ellipse">
            <a:avLst/>
          </a:prstGeom>
          <a:solidFill>
            <a:srgbClr val="808080"/>
          </a:solidFill>
          <a:ln w="12700">
            <a:miter lim="400000"/>
          </a:ln>
        </p:spPr>
        <p:txBody>
          <a:bodyPr lIns="45718" tIns="45718" rIns="45718" bIns="45718" anchor="ctr"/>
          <a:lstStyle/>
          <a:p>
            <a:pPr algn="ctr">
              <a:defRPr>
                <a:solidFill>
                  <a:srgbClr val="FFFFFF"/>
                </a:solidFill>
              </a:defRPr>
            </a:pPr>
          </a:p>
        </p:txBody>
      </p:sp>
      <p:sp>
        <p:nvSpPr>
          <p:cNvPr id="3" name="Oval 7"/>
          <p:cNvSpPr/>
          <p:nvPr/>
        </p:nvSpPr>
        <p:spPr>
          <a:xfrm>
            <a:off x="569118" y="6499383"/>
            <a:ext cx="84775" cy="84775"/>
          </a:xfrm>
          <a:prstGeom prst="ellipse">
            <a:avLst/>
          </a:prstGeom>
          <a:solidFill>
            <a:srgbClr val="808080"/>
          </a:solidFill>
          <a:ln w="12700">
            <a:miter lim="400000"/>
          </a:ln>
        </p:spPr>
        <p:txBody>
          <a:bodyPr lIns="45718" tIns="45718" rIns="45718" bIns="45718" anchor="ctr"/>
          <a:lstStyle/>
          <a:p>
            <a:pPr algn="ctr">
              <a:defRPr>
                <a:solidFill>
                  <a:srgbClr val="FFFFFF"/>
                </a:solidFill>
              </a:defRPr>
            </a:pPr>
          </a:p>
        </p:txBody>
      </p:sp>
      <p:sp>
        <p:nvSpPr>
          <p:cNvPr id="4" name="Text titlu"/>
          <p:cNvSpPr txBox="1"/>
          <p:nvPr>
            <p:ph type="title"/>
          </p:nvPr>
        </p:nvSpPr>
        <p:spPr>
          <a:xfrm>
            <a:off x="457200" y="0"/>
            <a:ext cx="8229600" cy="1600200"/>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nchor="b">
            <a:normAutofit fontScale="100000" lnSpcReduction="0"/>
          </a:bodyPr>
          <a:lstStyle/>
          <a:p>
            <a:pPr/>
            <a:r>
              <a:t>Text titlu</a:t>
            </a:r>
          </a:p>
        </p:txBody>
      </p:sp>
      <p:sp>
        <p:nvSpPr>
          <p:cNvPr id="5" name="Nivel corp unu…"/>
          <p:cNvSpPr txBox="1"/>
          <p:nvPr>
            <p:ph type="body" idx="1"/>
          </p:nvPr>
        </p:nvSpPr>
        <p:spPr>
          <a:xfrm>
            <a:off x="457200" y="1600200"/>
            <a:ext cx="8229600" cy="4525963"/>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normAutofit fontScale="100000" lnSpcReduction="0"/>
          </a:bodyPr>
          <a:lstStyle/>
          <a:p>
            <a:pPr/>
            <a:r>
              <a:t>Nivel corp unu</a:t>
            </a:r>
          </a:p>
          <a:p>
            <a:pPr lvl="1"/>
            <a:r>
              <a:t>Nivel corp doi</a:t>
            </a:r>
          </a:p>
          <a:p>
            <a:pPr lvl="2"/>
            <a:r>
              <a:t>Nivel corp trei</a:t>
            </a:r>
          </a:p>
          <a:p>
            <a:pPr lvl="3"/>
            <a:r>
              <a:t>Nivel corp patru</a:t>
            </a:r>
          </a:p>
          <a:p>
            <a:pPr lvl="4"/>
            <a:r>
              <a:t>Nivel corp cinci</a:t>
            </a:r>
          </a:p>
        </p:txBody>
      </p:sp>
      <p:sp>
        <p:nvSpPr>
          <p:cNvPr id="6" name="Număr diapozitiv"/>
          <p:cNvSpPr txBox="1"/>
          <p:nvPr>
            <p:ph type="sldNum" sz="quarter" idx="2"/>
          </p:nvPr>
        </p:nvSpPr>
        <p:spPr>
          <a:xfrm>
            <a:off x="8543276" y="6416230"/>
            <a:ext cx="236485" cy="245365"/>
          </a:xfrm>
          <a:prstGeom prst="rect">
            <a:avLst/>
          </a:prstGeom>
          <a:ln w="12700">
            <a:miter lim="400000"/>
          </a:ln>
        </p:spPr>
        <p:txBody>
          <a:bodyPr wrap="none" lIns="27432" tIns="27432" rIns="27432" bIns="27432" anchor="ctr">
            <a:spAutoFit/>
          </a:bodyPr>
          <a:lstStyle>
            <a:lvl1pPr>
              <a:defRPr sz="1200">
                <a:solidFill>
                  <a:srgbClr val="595959"/>
                </a:solidFill>
                <a:latin typeface="Century Gothic"/>
                <a:ea typeface="Century Gothic"/>
                <a:cs typeface="Century Gothic"/>
                <a:sym typeface="Century Gothic"/>
              </a:defRPr>
            </a:lvl1pPr>
          </a:lstStyle>
          <a:p>
            <a:pPr/>
            <a:fld id="{86CB4B4D-7CA3-9044-876B-883B54F8677D}" type="slidenum"/>
          </a:p>
        </p:txBody>
      </p:sp>
    </p:spTree>
  </p:cSld>
  <p:clrMap bg1="lt1" tx1="dk1" bg2="lt2" tx2="dk2" accent1="accent1" accent2="accent2" accent3="accent3" accent4="accent4" accent5="accent5" accent6="accent6" hlink="hlink" folHlink="fol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transition xmlns:p14="http://schemas.microsoft.com/office/powerpoint/2010/main" spd="med" advClick="1"/>
  <p:txStyles>
    <p:titleStyle>
      <a:lvl1pPr marL="0" marR="0" indent="0" algn="ctr" defTabSz="914400" rtl="0" latinLnBrk="0">
        <a:lnSpc>
          <a:spcPts val="5800"/>
        </a:lnSpc>
        <a:spcBef>
          <a:spcPts val="0"/>
        </a:spcBef>
        <a:spcAft>
          <a:spcPts val="0"/>
        </a:spcAft>
        <a:buClrTx/>
        <a:buSzTx/>
        <a:buFontTx/>
        <a:buNone/>
        <a:tabLst/>
        <a:defRPr b="0" baseline="0" cap="none" i="0" spc="0" strike="noStrike" sz="5400" u="none">
          <a:ln>
            <a:noFill/>
          </a:ln>
          <a:solidFill>
            <a:srgbClr val="2F5897"/>
          </a:solidFill>
          <a:effectLst>
            <a:outerShdw sx="100000" sy="100000" kx="0" ky="0" algn="b" rotWithShape="0" blurRad="63500" dist="38100" dir="5400000">
              <a:srgbClr val="000000">
                <a:alpha val="25000"/>
              </a:srgbClr>
            </a:outerShdw>
          </a:effectLst>
          <a:uFillTx/>
          <a:latin typeface="+mn-lt"/>
          <a:ea typeface="+mn-ea"/>
          <a:cs typeface="+mn-cs"/>
          <a:sym typeface="Palatino Linotype"/>
        </a:defRPr>
      </a:lvl1pPr>
      <a:lvl2pPr marL="0" marR="0" indent="0" algn="ctr" defTabSz="914400" rtl="0" latinLnBrk="0">
        <a:lnSpc>
          <a:spcPts val="5800"/>
        </a:lnSpc>
        <a:spcBef>
          <a:spcPts val="0"/>
        </a:spcBef>
        <a:spcAft>
          <a:spcPts val="0"/>
        </a:spcAft>
        <a:buClrTx/>
        <a:buSzTx/>
        <a:buFontTx/>
        <a:buNone/>
        <a:tabLst/>
        <a:defRPr b="0" baseline="0" cap="none" i="0" spc="0" strike="noStrike" sz="5400" u="none">
          <a:ln>
            <a:noFill/>
          </a:ln>
          <a:solidFill>
            <a:srgbClr val="2F5897"/>
          </a:solidFill>
          <a:effectLst>
            <a:outerShdw sx="100000" sy="100000" kx="0" ky="0" algn="b" rotWithShape="0" blurRad="63500" dist="38100" dir="5400000">
              <a:srgbClr val="000000">
                <a:alpha val="25000"/>
              </a:srgbClr>
            </a:outerShdw>
          </a:effectLst>
          <a:uFillTx/>
          <a:latin typeface="+mn-lt"/>
          <a:ea typeface="+mn-ea"/>
          <a:cs typeface="+mn-cs"/>
          <a:sym typeface="Palatino Linotype"/>
        </a:defRPr>
      </a:lvl2pPr>
      <a:lvl3pPr marL="0" marR="0" indent="0" algn="ctr" defTabSz="914400" rtl="0" latinLnBrk="0">
        <a:lnSpc>
          <a:spcPts val="5800"/>
        </a:lnSpc>
        <a:spcBef>
          <a:spcPts val="0"/>
        </a:spcBef>
        <a:spcAft>
          <a:spcPts val="0"/>
        </a:spcAft>
        <a:buClrTx/>
        <a:buSzTx/>
        <a:buFontTx/>
        <a:buNone/>
        <a:tabLst/>
        <a:defRPr b="0" baseline="0" cap="none" i="0" spc="0" strike="noStrike" sz="5400" u="none">
          <a:ln>
            <a:noFill/>
          </a:ln>
          <a:solidFill>
            <a:srgbClr val="2F5897"/>
          </a:solidFill>
          <a:effectLst>
            <a:outerShdw sx="100000" sy="100000" kx="0" ky="0" algn="b" rotWithShape="0" blurRad="63500" dist="38100" dir="5400000">
              <a:srgbClr val="000000">
                <a:alpha val="25000"/>
              </a:srgbClr>
            </a:outerShdw>
          </a:effectLst>
          <a:uFillTx/>
          <a:latin typeface="+mn-lt"/>
          <a:ea typeface="+mn-ea"/>
          <a:cs typeface="+mn-cs"/>
          <a:sym typeface="Palatino Linotype"/>
        </a:defRPr>
      </a:lvl3pPr>
      <a:lvl4pPr marL="0" marR="0" indent="0" algn="ctr" defTabSz="914400" rtl="0" latinLnBrk="0">
        <a:lnSpc>
          <a:spcPts val="5800"/>
        </a:lnSpc>
        <a:spcBef>
          <a:spcPts val="0"/>
        </a:spcBef>
        <a:spcAft>
          <a:spcPts val="0"/>
        </a:spcAft>
        <a:buClrTx/>
        <a:buSzTx/>
        <a:buFontTx/>
        <a:buNone/>
        <a:tabLst/>
        <a:defRPr b="0" baseline="0" cap="none" i="0" spc="0" strike="noStrike" sz="5400" u="none">
          <a:ln>
            <a:noFill/>
          </a:ln>
          <a:solidFill>
            <a:srgbClr val="2F5897"/>
          </a:solidFill>
          <a:effectLst>
            <a:outerShdw sx="100000" sy="100000" kx="0" ky="0" algn="b" rotWithShape="0" blurRad="63500" dist="38100" dir="5400000">
              <a:srgbClr val="000000">
                <a:alpha val="25000"/>
              </a:srgbClr>
            </a:outerShdw>
          </a:effectLst>
          <a:uFillTx/>
          <a:latin typeface="+mn-lt"/>
          <a:ea typeface="+mn-ea"/>
          <a:cs typeface="+mn-cs"/>
          <a:sym typeface="Palatino Linotype"/>
        </a:defRPr>
      </a:lvl4pPr>
      <a:lvl5pPr marL="0" marR="0" indent="0" algn="ctr" defTabSz="914400" rtl="0" latinLnBrk="0">
        <a:lnSpc>
          <a:spcPts val="5800"/>
        </a:lnSpc>
        <a:spcBef>
          <a:spcPts val="0"/>
        </a:spcBef>
        <a:spcAft>
          <a:spcPts val="0"/>
        </a:spcAft>
        <a:buClrTx/>
        <a:buSzTx/>
        <a:buFontTx/>
        <a:buNone/>
        <a:tabLst/>
        <a:defRPr b="0" baseline="0" cap="none" i="0" spc="0" strike="noStrike" sz="5400" u="none">
          <a:ln>
            <a:noFill/>
          </a:ln>
          <a:solidFill>
            <a:srgbClr val="2F5897"/>
          </a:solidFill>
          <a:effectLst>
            <a:outerShdw sx="100000" sy="100000" kx="0" ky="0" algn="b" rotWithShape="0" blurRad="63500" dist="38100" dir="5400000">
              <a:srgbClr val="000000">
                <a:alpha val="25000"/>
              </a:srgbClr>
            </a:outerShdw>
          </a:effectLst>
          <a:uFillTx/>
          <a:latin typeface="+mn-lt"/>
          <a:ea typeface="+mn-ea"/>
          <a:cs typeface="+mn-cs"/>
          <a:sym typeface="Palatino Linotype"/>
        </a:defRPr>
      </a:lvl5pPr>
      <a:lvl6pPr marL="0" marR="0" indent="0" algn="ctr" defTabSz="914400" rtl="0" latinLnBrk="0">
        <a:lnSpc>
          <a:spcPts val="5800"/>
        </a:lnSpc>
        <a:spcBef>
          <a:spcPts val="0"/>
        </a:spcBef>
        <a:spcAft>
          <a:spcPts val="0"/>
        </a:spcAft>
        <a:buClrTx/>
        <a:buSzTx/>
        <a:buFontTx/>
        <a:buNone/>
        <a:tabLst/>
        <a:defRPr b="0" baseline="0" cap="none" i="0" spc="0" strike="noStrike" sz="5400" u="none">
          <a:ln>
            <a:noFill/>
          </a:ln>
          <a:solidFill>
            <a:srgbClr val="2F5897"/>
          </a:solidFill>
          <a:effectLst>
            <a:outerShdw sx="100000" sy="100000" kx="0" ky="0" algn="b" rotWithShape="0" blurRad="63500" dist="38100" dir="5400000">
              <a:srgbClr val="000000">
                <a:alpha val="25000"/>
              </a:srgbClr>
            </a:outerShdw>
          </a:effectLst>
          <a:uFillTx/>
          <a:latin typeface="+mn-lt"/>
          <a:ea typeface="+mn-ea"/>
          <a:cs typeface="+mn-cs"/>
          <a:sym typeface="Palatino Linotype"/>
        </a:defRPr>
      </a:lvl6pPr>
      <a:lvl7pPr marL="0" marR="0" indent="0" algn="ctr" defTabSz="914400" rtl="0" latinLnBrk="0">
        <a:lnSpc>
          <a:spcPts val="5800"/>
        </a:lnSpc>
        <a:spcBef>
          <a:spcPts val="0"/>
        </a:spcBef>
        <a:spcAft>
          <a:spcPts val="0"/>
        </a:spcAft>
        <a:buClrTx/>
        <a:buSzTx/>
        <a:buFontTx/>
        <a:buNone/>
        <a:tabLst/>
        <a:defRPr b="0" baseline="0" cap="none" i="0" spc="0" strike="noStrike" sz="5400" u="none">
          <a:ln>
            <a:noFill/>
          </a:ln>
          <a:solidFill>
            <a:srgbClr val="2F5897"/>
          </a:solidFill>
          <a:effectLst>
            <a:outerShdw sx="100000" sy="100000" kx="0" ky="0" algn="b" rotWithShape="0" blurRad="63500" dist="38100" dir="5400000">
              <a:srgbClr val="000000">
                <a:alpha val="25000"/>
              </a:srgbClr>
            </a:outerShdw>
          </a:effectLst>
          <a:uFillTx/>
          <a:latin typeface="+mn-lt"/>
          <a:ea typeface="+mn-ea"/>
          <a:cs typeface="+mn-cs"/>
          <a:sym typeface="Palatino Linotype"/>
        </a:defRPr>
      </a:lvl7pPr>
      <a:lvl8pPr marL="0" marR="0" indent="0" algn="ctr" defTabSz="914400" rtl="0" latinLnBrk="0">
        <a:lnSpc>
          <a:spcPts val="5800"/>
        </a:lnSpc>
        <a:spcBef>
          <a:spcPts val="0"/>
        </a:spcBef>
        <a:spcAft>
          <a:spcPts val="0"/>
        </a:spcAft>
        <a:buClrTx/>
        <a:buSzTx/>
        <a:buFontTx/>
        <a:buNone/>
        <a:tabLst/>
        <a:defRPr b="0" baseline="0" cap="none" i="0" spc="0" strike="noStrike" sz="5400" u="none">
          <a:ln>
            <a:noFill/>
          </a:ln>
          <a:solidFill>
            <a:srgbClr val="2F5897"/>
          </a:solidFill>
          <a:effectLst>
            <a:outerShdw sx="100000" sy="100000" kx="0" ky="0" algn="b" rotWithShape="0" blurRad="63500" dist="38100" dir="5400000">
              <a:srgbClr val="000000">
                <a:alpha val="25000"/>
              </a:srgbClr>
            </a:outerShdw>
          </a:effectLst>
          <a:uFillTx/>
          <a:latin typeface="+mn-lt"/>
          <a:ea typeface="+mn-ea"/>
          <a:cs typeface="+mn-cs"/>
          <a:sym typeface="Palatino Linotype"/>
        </a:defRPr>
      </a:lvl8pPr>
      <a:lvl9pPr marL="0" marR="0" indent="0" algn="ctr" defTabSz="914400" rtl="0" latinLnBrk="0">
        <a:lnSpc>
          <a:spcPts val="5800"/>
        </a:lnSpc>
        <a:spcBef>
          <a:spcPts val="0"/>
        </a:spcBef>
        <a:spcAft>
          <a:spcPts val="0"/>
        </a:spcAft>
        <a:buClrTx/>
        <a:buSzTx/>
        <a:buFontTx/>
        <a:buNone/>
        <a:tabLst/>
        <a:defRPr b="0" baseline="0" cap="none" i="0" spc="0" strike="noStrike" sz="5400" u="none">
          <a:ln>
            <a:noFill/>
          </a:ln>
          <a:solidFill>
            <a:srgbClr val="2F5897"/>
          </a:solidFill>
          <a:effectLst>
            <a:outerShdw sx="100000" sy="100000" kx="0" ky="0" algn="b" rotWithShape="0" blurRad="63500" dist="38100" dir="5400000">
              <a:srgbClr val="000000">
                <a:alpha val="25000"/>
              </a:srgbClr>
            </a:outerShdw>
          </a:effectLst>
          <a:uFillTx/>
          <a:latin typeface="+mn-lt"/>
          <a:ea typeface="+mn-ea"/>
          <a:cs typeface="+mn-cs"/>
          <a:sym typeface="Palatino Linotype"/>
        </a:defRPr>
      </a:lvl9pPr>
    </p:titleStyle>
    <p:bodyStyle>
      <a:lvl1pPr marL="342900" marR="0" indent="-342900" algn="l" defTabSz="914400" rtl="0" latinLnBrk="0">
        <a:lnSpc>
          <a:spcPct val="100000"/>
        </a:lnSpc>
        <a:spcBef>
          <a:spcPts val="500"/>
        </a:spcBef>
        <a:spcAft>
          <a:spcPts val="0"/>
        </a:spcAft>
        <a:buClrTx/>
        <a:buSzPct val="100000"/>
        <a:buFont typeface="Arial"/>
        <a:buChar char="•"/>
        <a:tabLst/>
        <a:defRPr b="0" baseline="0" cap="none" i="0" spc="0" strike="noStrike" sz="2400" u="none">
          <a:ln>
            <a:noFill/>
          </a:ln>
          <a:solidFill>
            <a:srgbClr val="808080"/>
          </a:solidFill>
          <a:uFillTx/>
          <a:latin typeface="Century Gothic"/>
          <a:ea typeface="Century Gothic"/>
          <a:cs typeface="Century Gothic"/>
          <a:sym typeface="Century Gothic"/>
        </a:defRPr>
      </a:lvl1pPr>
      <a:lvl2pPr marL="885825" marR="0" indent="-428625" algn="l" defTabSz="914400" rtl="0" latinLnBrk="0">
        <a:lnSpc>
          <a:spcPct val="100000"/>
        </a:lnSpc>
        <a:spcBef>
          <a:spcPts val="500"/>
        </a:spcBef>
        <a:spcAft>
          <a:spcPts val="0"/>
        </a:spcAft>
        <a:buClrTx/>
        <a:buSzPct val="100000"/>
        <a:buFont typeface="Arial"/>
        <a:buChar char="o"/>
        <a:tabLst/>
        <a:defRPr b="0" baseline="0" cap="none" i="0" spc="0" strike="noStrike" sz="2400" u="none">
          <a:ln>
            <a:noFill/>
          </a:ln>
          <a:solidFill>
            <a:srgbClr val="808080"/>
          </a:solidFill>
          <a:uFillTx/>
          <a:latin typeface="Century Gothic"/>
          <a:ea typeface="Century Gothic"/>
          <a:cs typeface="Century Gothic"/>
          <a:sym typeface="Century Gothic"/>
        </a:defRPr>
      </a:lvl2pPr>
      <a:lvl3pPr marL="1257300" marR="0" indent="-342900" algn="l" defTabSz="914400" rtl="0" latinLnBrk="0">
        <a:lnSpc>
          <a:spcPct val="100000"/>
        </a:lnSpc>
        <a:spcBef>
          <a:spcPts val="500"/>
        </a:spcBef>
        <a:spcAft>
          <a:spcPts val="0"/>
        </a:spcAft>
        <a:buClrTx/>
        <a:buSzPct val="100000"/>
        <a:buFont typeface="Arial"/>
        <a:buChar char="•"/>
        <a:tabLst/>
        <a:defRPr b="0" baseline="0" cap="none" i="0" spc="0" strike="noStrike" sz="2400" u="none">
          <a:ln>
            <a:noFill/>
          </a:ln>
          <a:solidFill>
            <a:srgbClr val="808080"/>
          </a:solidFill>
          <a:uFillTx/>
          <a:latin typeface="Century Gothic"/>
          <a:ea typeface="Century Gothic"/>
          <a:cs typeface="Century Gothic"/>
          <a:sym typeface="Century Gothic"/>
        </a:defRPr>
      </a:lvl3pPr>
      <a:lvl4pPr marL="1714500" marR="0" indent="-342900" algn="l" defTabSz="914400" rtl="0" latinLnBrk="0">
        <a:lnSpc>
          <a:spcPct val="100000"/>
        </a:lnSpc>
        <a:spcBef>
          <a:spcPts val="500"/>
        </a:spcBef>
        <a:spcAft>
          <a:spcPts val="0"/>
        </a:spcAft>
        <a:buClrTx/>
        <a:buSzPct val="100000"/>
        <a:buFont typeface="Arial"/>
        <a:buChar char="o"/>
        <a:tabLst/>
        <a:defRPr b="0" baseline="0" cap="none" i="0" spc="0" strike="noStrike" sz="2400" u="none">
          <a:ln>
            <a:noFill/>
          </a:ln>
          <a:solidFill>
            <a:srgbClr val="808080"/>
          </a:solidFill>
          <a:uFillTx/>
          <a:latin typeface="Century Gothic"/>
          <a:ea typeface="Century Gothic"/>
          <a:cs typeface="Century Gothic"/>
          <a:sym typeface="Century Gothic"/>
        </a:defRPr>
      </a:lvl4pPr>
      <a:lvl5pPr marL="2171700" marR="0" indent="-342900" algn="l" defTabSz="914400" rtl="0" latinLnBrk="0">
        <a:lnSpc>
          <a:spcPct val="100000"/>
        </a:lnSpc>
        <a:spcBef>
          <a:spcPts val="500"/>
        </a:spcBef>
        <a:spcAft>
          <a:spcPts val="0"/>
        </a:spcAft>
        <a:buClrTx/>
        <a:buSzPct val="100000"/>
        <a:buFont typeface="Arial"/>
        <a:buChar char="•"/>
        <a:tabLst/>
        <a:defRPr b="0" baseline="0" cap="none" i="0" spc="0" strike="noStrike" sz="2400" u="none">
          <a:ln>
            <a:noFill/>
          </a:ln>
          <a:solidFill>
            <a:srgbClr val="808080"/>
          </a:solidFill>
          <a:uFillTx/>
          <a:latin typeface="Century Gothic"/>
          <a:ea typeface="Century Gothic"/>
          <a:cs typeface="Century Gothic"/>
          <a:sym typeface="Century Gothic"/>
        </a:defRPr>
      </a:lvl5pPr>
      <a:lvl6pPr marL="2628900" marR="0" indent="-342900" algn="l" defTabSz="914400" rtl="0" latinLnBrk="0">
        <a:lnSpc>
          <a:spcPct val="100000"/>
        </a:lnSpc>
        <a:spcBef>
          <a:spcPts val="500"/>
        </a:spcBef>
        <a:spcAft>
          <a:spcPts val="0"/>
        </a:spcAft>
        <a:buClrTx/>
        <a:buSzPct val="100000"/>
        <a:buFont typeface="Arial"/>
        <a:buChar char="o"/>
        <a:tabLst/>
        <a:defRPr b="0" baseline="0" cap="none" i="0" spc="0" strike="noStrike" sz="2400" u="none">
          <a:ln>
            <a:noFill/>
          </a:ln>
          <a:solidFill>
            <a:srgbClr val="808080"/>
          </a:solidFill>
          <a:uFillTx/>
          <a:latin typeface="Century Gothic"/>
          <a:ea typeface="Century Gothic"/>
          <a:cs typeface="Century Gothic"/>
          <a:sym typeface="Century Gothic"/>
        </a:defRPr>
      </a:lvl6pPr>
      <a:lvl7pPr marL="3086100" marR="0" indent="-342900" algn="l" defTabSz="914400" rtl="0" latinLnBrk="0">
        <a:lnSpc>
          <a:spcPct val="100000"/>
        </a:lnSpc>
        <a:spcBef>
          <a:spcPts val="500"/>
        </a:spcBef>
        <a:spcAft>
          <a:spcPts val="0"/>
        </a:spcAft>
        <a:buClrTx/>
        <a:buSzPct val="100000"/>
        <a:buFont typeface="Arial"/>
        <a:buChar char="•"/>
        <a:tabLst/>
        <a:defRPr b="0" baseline="0" cap="none" i="0" spc="0" strike="noStrike" sz="2400" u="none">
          <a:ln>
            <a:noFill/>
          </a:ln>
          <a:solidFill>
            <a:srgbClr val="808080"/>
          </a:solidFill>
          <a:uFillTx/>
          <a:latin typeface="Century Gothic"/>
          <a:ea typeface="Century Gothic"/>
          <a:cs typeface="Century Gothic"/>
          <a:sym typeface="Century Gothic"/>
        </a:defRPr>
      </a:lvl7pPr>
      <a:lvl8pPr marL="3543300" marR="0" indent="-342900" algn="l" defTabSz="914400" rtl="0" latinLnBrk="0">
        <a:lnSpc>
          <a:spcPct val="100000"/>
        </a:lnSpc>
        <a:spcBef>
          <a:spcPts val="500"/>
        </a:spcBef>
        <a:spcAft>
          <a:spcPts val="0"/>
        </a:spcAft>
        <a:buClrTx/>
        <a:buSzPct val="100000"/>
        <a:buFont typeface="Arial"/>
        <a:buChar char="o"/>
        <a:tabLst/>
        <a:defRPr b="0" baseline="0" cap="none" i="0" spc="0" strike="noStrike" sz="2400" u="none">
          <a:ln>
            <a:noFill/>
          </a:ln>
          <a:solidFill>
            <a:srgbClr val="808080"/>
          </a:solidFill>
          <a:uFillTx/>
          <a:latin typeface="Century Gothic"/>
          <a:ea typeface="Century Gothic"/>
          <a:cs typeface="Century Gothic"/>
          <a:sym typeface="Century Gothic"/>
        </a:defRPr>
      </a:lvl8pPr>
      <a:lvl9pPr marL="4000500" marR="0" indent="-342900" algn="l" defTabSz="914400" rtl="0" latinLnBrk="0">
        <a:lnSpc>
          <a:spcPct val="100000"/>
        </a:lnSpc>
        <a:spcBef>
          <a:spcPts val="500"/>
        </a:spcBef>
        <a:spcAft>
          <a:spcPts val="0"/>
        </a:spcAft>
        <a:buClrTx/>
        <a:buSzPct val="100000"/>
        <a:buFont typeface="Arial"/>
        <a:buChar char="•"/>
        <a:tabLst/>
        <a:defRPr b="0" baseline="0" cap="none" i="0" spc="0" strike="noStrike" sz="2400" u="none">
          <a:ln>
            <a:noFill/>
          </a:ln>
          <a:solidFill>
            <a:srgbClr val="808080"/>
          </a:solidFill>
          <a:uFillTx/>
          <a:latin typeface="Century Gothic"/>
          <a:ea typeface="Century Gothic"/>
          <a:cs typeface="Century Gothic"/>
          <a:sym typeface="Century Gothic"/>
        </a:defRPr>
      </a:lvl9pPr>
    </p:bodyStyle>
    <p:otherStyle>
      <a:lvl1pPr marL="0" marR="0" indent="0" algn="l" defTabSz="914400" rtl="0" latinLnBrk="0">
        <a:lnSpc>
          <a:spcPct val="100000"/>
        </a:lnSpc>
        <a:spcBef>
          <a:spcPts val="0"/>
        </a:spcBef>
        <a:spcAft>
          <a:spcPts val="0"/>
        </a:spcAft>
        <a:buClrTx/>
        <a:buSzTx/>
        <a:buFontTx/>
        <a:buNone/>
        <a:tabLst/>
        <a:defRPr b="0" baseline="0" cap="none" i="0" spc="0" strike="noStrike" sz="1200" u="none">
          <a:ln>
            <a:noFill/>
          </a:ln>
          <a:solidFill>
            <a:schemeClr val="tx1"/>
          </a:solidFill>
          <a:uFillTx/>
          <a:latin typeface="+mn-lt"/>
          <a:ea typeface="+mn-ea"/>
          <a:cs typeface="+mn-cs"/>
          <a:sym typeface="Century Gothic"/>
        </a:defRPr>
      </a:lvl1pPr>
      <a:lvl2pPr marL="0" marR="0" indent="0" algn="l" defTabSz="914400" rtl="0" latinLnBrk="0">
        <a:lnSpc>
          <a:spcPct val="100000"/>
        </a:lnSpc>
        <a:spcBef>
          <a:spcPts val="0"/>
        </a:spcBef>
        <a:spcAft>
          <a:spcPts val="0"/>
        </a:spcAft>
        <a:buClrTx/>
        <a:buSzTx/>
        <a:buFontTx/>
        <a:buNone/>
        <a:tabLst/>
        <a:defRPr b="0" baseline="0" cap="none" i="0" spc="0" strike="noStrike" sz="1200" u="none">
          <a:ln>
            <a:noFill/>
          </a:ln>
          <a:solidFill>
            <a:schemeClr val="tx1"/>
          </a:solidFill>
          <a:uFillTx/>
          <a:latin typeface="+mn-lt"/>
          <a:ea typeface="+mn-ea"/>
          <a:cs typeface="+mn-cs"/>
          <a:sym typeface="Century Gothic"/>
        </a:defRPr>
      </a:lvl2pPr>
      <a:lvl3pPr marL="0" marR="0" indent="0" algn="l" defTabSz="914400" rtl="0" latinLnBrk="0">
        <a:lnSpc>
          <a:spcPct val="100000"/>
        </a:lnSpc>
        <a:spcBef>
          <a:spcPts val="0"/>
        </a:spcBef>
        <a:spcAft>
          <a:spcPts val="0"/>
        </a:spcAft>
        <a:buClrTx/>
        <a:buSzTx/>
        <a:buFontTx/>
        <a:buNone/>
        <a:tabLst/>
        <a:defRPr b="0" baseline="0" cap="none" i="0" spc="0" strike="noStrike" sz="1200" u="none">
          <a:ln>
            <a:noFill/>
          </a:ln>
          <a:solidFill>
            <a:schemeClr val="tx1"/>
          </a:solidFill>
          <a:uFillTx/>
          <a:latin typeface="+mn-lt"/>
          <a:ea typeface="+mn-ea"/>
          <a:cs typeface="+mn-cs"/>
          <a:sym typeface="Century Gothic"/>
        </a:defRPr>
      </a:lvl3pPr>
      <a:lvl4pPr marL="0" marR="0" indent="0" algn="l" defTabSz="914400" rtl="0" latinLnBrk="0">
        <a:lnSpc>
          <a:spcPct val="100000"/>
        </a:lnSpc>
        <a:spcBef>
          <a:spcPts val="0"/>
        </a:spcBef>
        <a:spcAft>
          <a:spcPts val="0"/>
        </a:spcAft>
        <a:buClrTx/>
        <a:buSzTx/>
        <a:buFontTx/>
        <a:buNone/>
        <a:tabLst/>
        <a:defRPr b="0" baseline="0" cap="none" i="0" spc="0" strike="noStrike" sz="1200" u="none">
          <a:ln>
            <a:noFill/>
          </a:ln>
          <a:solidFill>
            <a:schemeClr val="tx1"/>
          </a:solidFill>
          <a:uFillTx/>
          <a:latin typeface="+mn-lt"/>
          <a:ea typeface="+mn-ea"/>
          <a:cs typeface="+mn-cs"/>
          <a:sym typeface="Century Gothic"/>
        </a:defRPr>
      </a:lvl4pPr>
      <a:lvl5pPr marL="0" marR="0" indent="0" algn="l" defTabSz="914400" rtl="0" latinLnBrk="0">
        <a:lnSpc>
          <a:spcPct val="100000"/>
        </a:lnSpc>
        <a:spcBef>
          <a:spcPts val="0"/>
        </a:spcBef>
        <a:spcAft>
          <a:spcPts val="0"/>
        </a:spcAft>
        <a:buClrTx/>
        <a:buSzTx/>
        <a:buFontTx/>
        <a:buNone/>
        <a:tabLst/>
        <a:defRPr b="0" baseline="0" cap="none" i="0" spc="0" strike="noStrike" sz="1200" u="none">
          <a:ln>
            <a:noFill/>
          </a:ln>
          <a:solidFill>
            <a:schemeClr val="tx1"/>
          </a:solidFill>
          <a:uFillTx/>
          <a:latin typeface="+mn-lt"/>
          <a:ea typeface="+mn-ea"/>
          <a:cs typeface="+mn-cs"/>
          <a:sym typeface="Century Gothic"/>
        </a:defRPr>
      </a:lvl5pPr>
      <a:lvl6pPr marL="0" marR="0" indent="0" algn="l" defTabSz="914400" rtl="0" latinLnBrk="0">
        <a:lnSpc>
          <a:spcPct val="100000"/>
        </a:lnSpc>
        <a:spcBef>
          <a:spcPts val="0"/>
        </a:spcBef>
        <a:spcAft>
          <a:spcPts val="0"/>
        </a:spcAft>
        <a:buClrTx/>
        <a:buSzTx/>
        <a:buFontTx/>
        <a:buNone/>
        <a:tabLst/>
        <a:defRPr b="0" baseline="0" cap="none" i="0" spc="0" strike="noStrike" sz="1200" u="none">
          <a:ln>
            <a:noFill/>
          </a:ln>
          <a:solidFill>
            <a:schemeClr val="tx1"/>
          </a:solidFill>
          <a:uFillTx/>
          <a:latin typeface="+mn-lt"/>
          <a:ea typeface="+mn-ea"/>
          <a:cs typeface="+mn-cs"/>
          <a:sym typeface="Century Gothic"/>
        </a:defRPr>
      </a:lvl6pPr>
      <a:lvl7pPr marL="0" marR="0" indent="0" algn="l" defTabSz="914400" rtl="0" latinLnBrk="0">
        <a:lnSpc>
          <a:spcPct val="100000"/>
        </a:lnSpc>
        <a:spcBef>
          <a:spcPts val="0"/>
        </a:spcBef>
        <a:spcAft>
          <a:spcPts val="0"/>
        </a:spcAft>
        <a:buClrTx/>
        <a:buSzTx/>
        <a:buFontTx/>
        <a:buNone/>
        <a:tabLst/>
        <a:defRPr b="0" baseline="0" cap="none" i="0" spc="0" strike="noStrike" sz="1200" u="none">
          <a:ln>
            <a:noFill/>
          </a:ln>
          <a:solidFill>
            <a:schemeClr val="tx1"/>
          </a:solidFill>
          <a:uFillTx/>
          <a:latin typeface="+mn-lt"/>
          <a:ea typeface="+mn-ea"/>
          <a:cs typeface="+mn-cs"/>
          <a:sym typeface="Century Gothic"/>
        </a:defRPr>
      </a:lvl7pPr>
      <a:lvl8pPr marL="0" marR="0" indent="0" algn="l" defTabSz="914400" rtl="0" latinLnBrk="0">
        <a:lnSpc>
          <a:spcPct val="100000"/>
        </a:lnSpc>
        <a:spcBef>
          <a:spcPts val="0"/>
        </a:spcBef>
        <a:spcAft>
          <a:spcPts val="0"/>
        </a:spcAft>
        <a:buClrTx/>
        <a:buSzTx/>
        <a:buFontTx/>
        <a:buNone/>
        <a:tabLst/>
        <a:defRPr b="0" baseline="0" cap="none" i="0" spc="0" strike="noStrike" sz="1200" u="none">
          <a:ln>
            <a:noFill/>
          </a:ln>
          <a:solidFill>
            <a:schemeClr val="tx1"/>
          </a:solidFill>
          <a:uFillTx/>
          <a:latin typeface="+mn-lt"/>
          <a:ea typeface="+mn-ea"/>
          <a:cs typeface="+mn-cs"/>
          <a:sym typeface="Century Gothic"/>
        </a:defRPr>
      </a:lvl8pPr>
      <a:lvl9pPr marL="0" marR="0" indent="0" algn="l" defTabSz="914400" rtl="0" latinLnBrk="0">
        <a:lnSpc>
          <a:spcPct val="100000"/>
        </a:lnSpc>
        <a:spcBef>
          <a:spcPts val="0"/>
        </a:spcBef>
        <a:spcAft>
          <a:spcPts val="0"/>
        </a:spcAft>
        <a:buClrTx/>
        <a:buSzTx/>
        <a:buFontTx/>
        <a:buNone/>
        <a:tabLst/>
        <a:defRPr b="0" baseline="0" cap="none" i="0" spc="0" strike="noStrike" sz="1200" u="none">
          <a:ln>
            <a:noFill/>
          </a:ln>
          <a:solidFill>
            <a:schemeClr val="tx1"/>
          </a:solidFill>
          <a:uFillTx/>
          <a:latin typeface="+mn-lt"/>
          <a:ea typeface="+mn-ea"/>
          <a:cs typeface="+mn-cs"/>
          <a:sym typeface="Century Gothic"/>
        </a:defRPr>
      </a:lvl9pPr>
    </p:otherStyle>
  </p:txStyles>
</p:sldMaster>
</file>

<file path=ppt/slides/_rels/slide1.xml.rels><?xml version="1.0" encoding="UTF-8" standalone="yes"?><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png"/></Relationships>

</file>

<file path=ppt/slides/_rels/slide2.xml.rels><?xml version="1.0" encoding="UTF-8" standalone="yes"?><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png"/></Relationships>

</file>

<file path=ppt/slides/_rels/slide3.xml.rels><?xml version="1.0" encoding="UTF-8" standalone="yes"?><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png"/></Relationships>

</file>

<file path=ppt/slides/_rels/slide4.xml.rels><?xml version="1.0" encoding="UTF-8" standalone="yes"?><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4.png"/><Relationship Id="rId3" Type="http://schemas.openxmlformats.org/officeDocument/2006/relationships/image" Target="../media/image5.png"/></Relationships>

</file>

<file path=ppt/slides/_rels/slide6.xml.rels><?xml version="1.0" encoding="UTF-8" standalone="yes"?><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6.png"/><Relationship Id="rId3" Type="http://schemas.openxmlformats.org/officeDocument/2006/relationships/image" Target="../media/image7.png"/></Relationships>

</file>

<file path=ppt/slides/_rels/slide7.xml.rels><?xml version="1.0" encoding="UTF-8" standalone="yes"?><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8.png"/><Relationship Id="rId3" Type="http://schemas.openxmlformats.org/officeDocument/2006/relationships/image" Target="../media/image9.png"/></Relationships>

</file>

<file path=ppt/slides/_rels/slide8.xml.rels><?xml version="1.0" encoding="UTF-8" standalone="yes"?><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0.png"/></Relationships>

</file>

<file path=ppt/slides/_rels/slide10.xml.rels><?xml version="1.0" encoding="UTF-8" standalone="yes"?><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1.png"/><Relationship Id="rId3" Type="http://schemas.openxmlformats.org/officeDocument/2006/relationships/image" Target="../media/image12.png"/></Relationships>

</file>

<file path=ppt/slides/_rels/slide12.xml.rels><?xml version="1.0" encoding="UTF-8" standalone="yes"?><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Relationships xmlns="http://schemas.openxmlformats.org/package/2006/relationships"><Relationship Id="rId1" Type="http://schemas.openxmlformats.org/officeDocument/2006/relationships/slideLayout" Target="../slideLayouts/slideLayout4.xml"/></Relationships>

</file>

<file path=ppt/slides/_rels/slide17.xml.rels><?xml version="1.0" encoding="UTF-8" standalone="yes"?><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Relationships xmlns="http://schemas.openxmlformats.org/package/2006/relationships"><Relationship Id="rId1" Type="http://schemas.openxmlformats.org/officeDocument/2006/relationships/slideLayout" Target="../slideLayouts/slideLayout4.xml"/></Relationships>

</file>

<file path=ppt/slides/_rels/slide19.xml.rels><?xml version="1.0" encoding="UTF-8" standalone="yes"?><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jpeg"/></Relationships>

</file>

<file path=ppt/slides/_rels/slide20.xml.rels><?xml version="1.0" encoding="UTF-8" standalone="yes"?><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jpeg"/></Relationships>

</file>

<file path=ppt/slides/_rels/slide21.xml.rels><?xml version="1.0" encoding="UTF-8" standalone="yes"?><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jpeg"/></Relationships>

</file>

<file path=ppt/slides/_rels/slide22.xml.rels><?xml version="1.0" encoding="UTF-8" standalone="yes"?><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4.jpeg"/></Relationships>

</file>

<file path=ppt/slides/_rels/slide23.xml.rels><?xml version="1.0" encoding="UTF-8" standalone="yes"?><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5.jpeg"/></Relationships>

</file>

<file path=ppt/slides/_rels/slide24.xml.rels><?xml version="1.0" encoding="UTF-8" standalone="yes"?><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6.jpeg"/></Relationships>

</file>

<file path=ppt/slides/_rels/slide25.xml.rels><?xml version="1.0" encoding="UTF-8" standalone="yes"?><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7.jpeg"/></Relationships>

</file>

<file path=ppt/slides/_rels/slide26.xml.rels><?xml version="1.0" encoding="UTF-8" standalone="yes"?><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117" name="Titlu 1"/>
          <p:cNvSpPr txBox="1"/>
          <p:nvPr>
            <p:ph type="ctrTitle"/>
          </p:nvPr>
        </p:nvSpPr>
        <p:spPr>
          <a:xfrm>
            <a:off x="685800" y="476672"/>
            <a:ext cx="7772400" cy="1800202"/>
          </a:xfrm>
          <a:prstGeom prst="rect">
            <a:avLst/>
          </a:prstGeom>
        </p:spPr>
        <p:txBody>
          <a:bodyPr/>
          <a:lstStyle>
            <a:lvl1pPr>
              <a:defRPr b="1" sz="3600"/>
            </a:lvl1pPr>
          </a:lstStyle>
          <a:p>
            <a:pPr/>
            <a:r>
              <a:t>AGENŢIA JUDEŢEANĂ PENTRU OCUPAREA FORŢEI DE MUNCĂ BIHOR</a:t>
            </a:r>
          </a:p>
        </p:txBody>
      </p:sp>
      <p:sp>
        <p:nvSpPr>
          <p:cNvPr id="118" name="Subtitlu 2"/>
          <p:cNvSpPr txBox="1"/>
          <p:nvPr>
            <p:ph type="subTitle" sz="half" idx="1"/>
          </p:nvPr>
        </p:nvSpPr>
        <p:spPr>
          <a:xfrm>
            <a:off x="1371600" y="3501008"/>
            <a:ext cx="6400800" cy="2137793"/>
          </a:xfrm>
          <a:prstGeom prst="rect">
            <a:avLst/>
          </a:prstGeom>
        </p:spPr>
        <p:txBody>
          <a:bodyPr/>
          <a:lstStyle/>
          <a:p>
            <a:pPr>
              <a:lnSpc>
                <a:spcPct val="80000"/>
              </a:lnSpc>
              <a:spcBef>
                <a:spcPts val="300"/>
              </a:spcBef>
              <a:defRPr sz="1500">
                <a:solidFill>
                  <a:srgbClr val="0070C0"/>
                </a:solidFill>
              </a:defRPr>
            </a:pPr>
            <a:r>
              <a:t>V I Z I U N E</a:t>
            </a:r>
          </a:p>
          <a:p>
            <a:pPr>
              <a:lnSpc>
                <a:spcPct val="80000"/>
              </a:lnSpc>
              <a:spcBef>
                <a:spcPts val="300"/>
              </a:spcBef>
              <a:defRPr i="1" sz="1500">
                <a:solidFill>
                  <a:srgbClr val="0070C0"/>
                </a:solidFill>
              </a:defRPr>
            </a:pPr>
            <a:r>
              <a:t>“Suntem într-o continuă reorientare şi repoziţionare, din punct de vedere al impactului şi al rolului nostru pe piaţa forţei de muncă din judeţul Bihor. Vrem să schimbăm percepţia bihorenilor asupra agenţiei, dintr-una pentru şomeri într-una pentru ocupare”.</a:t>
            </a:r>
          </a:p>
          <a:p>
            <a:pPr>
              <a:lnSpc>
                <a:spcPct val="80000"/>
              </a:lnSpc>
              <a:spcBef>
                <a:spcPts val="300"/>
              </a:spcBef>
              <a:defRPr i="1" sz="1500">
                <a:solidFill>
                  <a:srgbClr val="0070C0"/>
                </a:solidFill>
              </a:defRPr>
            </a:pPr>
          </a:p>
          <a:p>
            <a:pPr>
              <a:lnSpc>
                <a:spcPct val="80000"/>
              </a:lnSpc>
              <a:spcBef>
                <a:spcPts val="300"/>
              </a:spcBef>
              <a:defRPr sz="1500">
                <a:solidFill>
                  <a:srgbClr val="0070C0"/>
                </a:solidFill>
              </a:defRPr>
            </a:pPr>
            <a:r>
              <a:t>Director executiv                          </a:t>
            </a:r>
          </a:p>
          <a:p>
            <a:pPr>
              <a:lnSpc>
                <a:spcPct val="80000"/>
              </a:lnSpc>
              <a:spcBef>
                <a:spcPts val="300"/>
              </a:spcBef>
              <a:defRPr sz="1500">
                <a:solidFill>
                  <a:srgbClr val="0070C0"/>
                </a:solidFill>
              </a:defRPr>
            </a:pPr>
            <a:r>
              <a:t> Békési Csaba</a:t>
            </a:r>
          </a:p>
        </p:txBody>
      </p:sp>
      <p:pic>
        <p:nvPicPr>
          <p:cNvPr id="119" name="Picture 2" descr="Picture 2"/>
          <p:cNvPicPr>
            <a:picLocks noChangeAspect="1"/>
          </p:cNvPicPr>
          <p:nvPr/>
        </p:nvPicPr>
        <p:blipFill>
          <a:blip r:embed="rId2">
            <a:extLst/>
          </a:blip>
          <a:stretch>
            <a:fillRect/>
          </a:stretch>
        </p:blipFill>
        <p:spPr>
          <a:xfrm>
            <a:off x="1334216" y="2060849"/>
            <a:ext cx="6413502" cy="1368152"/>
          </a:xfrm>
          <a:prstGeom prst="rect">
            <a:avLst/>
          </a:prstGeom>
          <a:ln w="12700">
            <a:miter lim="400000"/>
          </a:ln>
        </p:spPr>
      </p:pic>
    </p:spTree>
  </p:cSld>
  <p:clrMapOvr>
    <a:masterClrMapping/>
  </p:clrMapOvr>
  <p:transition xmlns:p14="http://schemas.microsoft.com/office/powerpoint/2010/main" spd="med" advClick="1"/>
</p:sld>
</file>

<file path=ppt/slides/slide2.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121" name="Titlu 1"/>
          <p:cNvSpPr txBox="1"/>
          <p:nvPr>
            <p:ph type="title"/>
          </p:nvPr>
        </p:nvSpPr>
        <p:spPr>
          <a:xfrm>
            <a:off x="467543" y="188640"/>
            <a:ext cx="8229601" cy="864096"/>
          </a:xfrm>
          <a:prstGeom prst="rect">
            <a:avLst/>
          </a:prstGeom>
        </p:spPr>
        <p:txBody>
          <a:bodyPr/>
          <a:lstStyle>
            <a:lvl1pPr>
              <a:defRPr sz="4800"/>
            </a:lvl1pPr>
          </a:lstStyle>
          <a:p>
            <a:pPr/>
            <a:r>
              <a:t>Date statistice</a:t>
            </a:r>
          </a:p>
        </p:txBody>
      </p:sp>
      <p:sp>
        <p:nvSpPr>
          <p:cNvPr id="122" name="Substituent conținut 2"/>
          <p:cNvSpPr txBox="1"/>
          <p:nvPr>
            <p:ph type="body" idx="1"/>
          </p:nvPr>
        </p:nvSpPr>
        <p:spPr>
          <a:xfrm>
            <a:off x="457200" y="1124742"/>
            <a:ext cx="8229600" cy="5001423"/>
          </a:xfrm>
          <a:prstGeom prst="rect">
            <a:avLst/>
          </a:prstGeom>
        </p:spPr>
        <p:txBody>
          <a:bodyPr/>
          <a:lstStyle/>
          <a:p>
            <a:pPr algn="just">
              <a:spcBef>
                <a:spcPts val="400"/>
              </a:spcBef>
              <a:defRPr sz="2000">
                <a:latin typeface="Tahoma"/>
                <a:ea typeface="Tahoma"/>
                <a:cs typeface="Tahoma"/>
                <a:sym typeface="Tahoma"/>
              </a:defRPr>
            </a:pPr>
            <a:r>
              <a:t>La finele anului 2017, numărul şomerilor înregistraţi (6.497 persoane) a fost în scădere faţă de luna decembrie 2016 (8.155 persoane) cu 1.658 persoane.</a:t>
            </a:r>
          </a:p>
          <a:p>
            <a:pPr algn="just">
              <a:spcBef>
                <a:spcPts val="400"/>
              </a:spcBef>
              <a:defRPr sz="2000">
                <a:latin typeface="Tahoma"/>
                <a:ea typeface="Tahoma"/>
                <a:cs typeface="Tahoma"/>
                <a:sym typeface="Tahoma"/>
              </a:defRPr>
            </a:pPr>
            <a:r>
              <a:t>Ponderea şomerilor neindemnizaţi în numărul total al şomerilor este de 71%, numărul acestora fiind în scădere faţă de anul anterior cu  26%.</a:t>
            </a:r>
          </a:p>
        </p:txBody>
      </p:sp>
      <p:pic>
        <p:nvPicPr>
          <p:cNvPr id="123" name="Picture 2" descr="Picture 2"/>
          <p:cNvPicPr>
            <a:picLocks noChangeAspect="1"/>
          </p:cNvPicPr>
          <p:nvPr/>
        </p:nvPicPr>
        <p:blipFill>
          <a:blip r:embed="rId2">
            <a:extLst/>
          </a:blip>
          <a:stretch>
            <a:fillRect/>
          </a:stretch>
        </p:blipFill>
        <p:spPr>
          <a:xfrm>
            <a:off x="1691680" y="3068958"/>
            <a:ext cx="6048672" cy="3096346"/>
          </a:xfrm>
          <a:prstGeom prst="rect">
            <a:avLst/>
          </a:prstGeom>
          <a:ln w="12700">
            <a:miter lim="400000"/>
          </a:ln>
        </p:spPr>
      </p:pic>
    </p:spTree>
  </p:cSld>
  <p:clrMapOvr>
    <a:masterClrMapping/>
  </p:clrMapOvr>
  <p:transition xmlns:p14="http://schemas.microsoft.com/office/powerpoint/2010/main" spd="med" advClick="1"/>
</p:sld>
</file>

<file path=ppt/slides/slide3.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125" name="Substituent conținut 2"/>
          <p:cNvSpPr txBox="1"/>
          <p:nvPr>
            <p:ph type="body" idx="4294967295"/>
          </p:nvPr>
        </p:nvSpPr>
        <p:spPr>
          <a:xfrm>
            <a:off x="323527" y="620687"/>
            <a:ext cx="8280921" cy="5505477"/>
          </a:xfrm>
          <a:prstGeom prst="rect">
            <a:avLst/>
          </a:prstGeom>
        </p:spPr>
        <p:txBody>
          <a:bodyPr/>
          <a:lstStyle/>
          <a:p>
            <a:pPr/>
            <a:r>
              <a:t>La finele anului  2017, rata şomajului înregistrat la nivel judeţean a fost de 2,43 %, fiind mai mică cu 0,56 p.p. faţă de cea din aceeaşi lună a anului precedent. </a:t>
            </a:r>
          </a:p>
        </p:txBody>
      </p:sp>
      <p:pic>
        <p:nvPicPr>
          <p:cNvPr id="126" name="Picture 5" descr="Picture 5"/>
          <p:cNvPicPr>
            <a:picLocks noChangeAspect="1"/>
          </p:cNvPicPr>
          <p:nvPr/>
        </p:nvPicPr>
        <p:blipFill>
          <a:blip r:embed="rId2">
            <a:extLst/>
          </a:blip>
          <a:stretch>
            <a:fillRect/>
          </a:stretch>
        </p:blipFill>
        <p:spPr>
          <a:xfrm>
            <a:off x="1619671" y="2276872"/>
            <a:ext cx="5688634" cy="3744418"/>
          </a:xfrm>
          <a:prstGeom prst="rect">
            <a:avLst/>
          </a:prstGeom>
          <a:ln w="12700">
            <a:miter lim="400000"/>
          </a:ln>
        </p:spPr>
      </p:pic>
    </p:spTree>
  </p:cSld>
  <p:clrMapOvr>
    <a:masterClrMapping/>
  </p:clrMapOvr>
  <p:transition xmlns:p14="http://schemas.microsoft.com/office/powerpoint/2010/main" spd="med" advClick="1"/>
</p:sld>
</file>

<file path=ppt/slides/slide4.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128" name="Titlu 1"/>
          <p:cNvSpPr txBox="1"/>
          <p:nvPr>
            <p:ph type="title"/>
          </p:nvPr>
        </p:nvSpPr>
        <p:spPr>
          <a:xfrm>
            <a:off x="457200" y="332655"/>
            <a:ext cx="8229600" cy="720083"/>
          </a:xfrm>
          <a:prstGeom prst="rect">
            <a:avLst/>
          </a:prstGeom>
        </p:spPr>
        <p:txBody>
          <a:bodyPr/>
          <a:lstStyle>
            <a:lvl1pPr defTabSz="841247">
              <a:lnSpc>
                <a:spcPts val="5300"/>
              </a:lnSpc>
              <a:defRPr sz="2900">
                <a:effectLst>
                  <a:outerShdw sx="100000" sy="100000" kx="0" ky="0" algn="b" rotWithShape="0" blurRad="63500" dist="35052" dir="5400000">
                    <a:srgbClr val="000000">
                      <a:alpha val="25000"/>
                    </a:srgbClr>
                  </a:outerShdw>
                </a:effectLst>
              </a:defRPr>
            </a:lvl1pPr>
          </a:lstStyle>
          <a:p>
            <a:pPr/>
            <a:r>
              <a:t>Stimularea încadrării în muncă</a:t>
            </a:r>
          </a:p>
        </p:txBody>
      </p:sp>
      <p:sp>
        <p:nvSpPr>
          <p:cNvPr id="129" name="Substituent conținut 2"/>
          <p:cNvSpPr txBox="1"/>
          <p:nvPr>
            <p:ph type="body" idx="1"/>
          </p:nvPr>
        </p:nvSpPr>
        <p:spPr>
          <a:xfrm>
            <a:off x="457200" y="1124742"/>
            <a:ext cx="8229600" cy="5040564"/>
          </a:xfrm>
          <a:prstGeom prst="rect">
            <a:avLst/>
          </a:prstGeom>
        </p:spPr>
        <p:txBody>
          <a:bodyPr/>
          <a:lstStyle/>
          <a:p>
            <a:pPr algn="just">
              <a:lnSpc>
                <a:spcPct val="80000"/>
              </a:lnSpc>
              <a:spcBef>
                <a:spcPts val="400"/>
              </a:spcBef>
              <a:defRPr sz="1800">
                <a:latin typeface="Arial"/>
                <a:ea typeface="Arial"/>
                <a:cs typeface="Arial"/>
                <a:sym typeface="Arial"/>
              </a:defRPr>
            </a:pPr>
            <a:r>
              <a:t>În anul 2017 au beneficiat de servicii de informare şi consiliere profesională 8.100 persoane nou înregistrate iar 1.712 persoane au revenit la alte acţiuni de consiliere;</a:t>
            </a:r>
          </a:p>
          <a:p>
            <a:pPr algn="just">
              <a:lnSpc>
                <a:spcPct val="80000"/>
              </a:lnSpc>
              <a:spcBef>
                <a:spcPts val="400"/>
              </a:spcBef>
              <a:defRPr sz="1800">
                <a:latin typeface="Arial"/>
                <a:ea typeface="Arial"/>
                <a:cs typeface="Arial"/>
                <a:sym typeface="Arial"/>
              </a:defRPr>
            </a:pPr>
          </a:p>
          <a:p>
            <a:pPr algn="just">
              <a:lnSpc>
                <a:spcPct val="80000"/>
              </a:lnSpc>
              <a:spcBef>
                <a:spcPts val="400"/>
              </a:spcBef>
              <a:defRPr sz="1800">
                <a:latin typeface="Arial"/>
                <a:ea typeface="Arial"/>
                <a:cs typeface="Arial"/>
                <a:sym typeface="Arial"/>
              </a:defRPr>
            </a:pPr>
            <a:r>
              <a:t>Au fost cuprinse în servicii de mediere 8.769 persoane şi au fost încadrate în muncă 3.894 persoane, din care 3.039 persoane cu contract de muncă pe perioadă nedeterminată iar 687 persoane cu contract de muncă pe perioadă determinată.</a:t>
            </a:r>
          </a:p>
          <a:p>
            <a:pPr algn="just">
              <a:lnSpc>
                <a:spcPct val="80000"/>
              </a:lnSpc>
              <a:spcBef>
                <a:spcPts val="400"/>
              </a:spcBef>
              <a:defRPr sz="1800">
                <a:latin typeface="Arial"/>
                <a:ea typeface="Arial"/>
                <a:cs typeface="Arial"/>
                <a:sym typeface="Arial"/>
              </a:defRPr>
            </a:pPr>
          </a:p>
          <a:p>
            <a:pPr algn="just">
              <a:lnSpc>
                <a:spcPct val="80000"/>
              </a:lnSpc>
              <a:spcBef>
                <a:spcPts val="400"/>
              </a:spcBef>
              <a:defRPr sz="1800">
                <a:latin typeface="Arial"/>
                <a:ea typeface="Arial"/>
                <a:cs typeface="Arial"/>
                <a:sym typeface="Arial"/>
              </a:defRPr>
            </a:pPr>
            <a:r>
              <a:t>Ca urmare a participării la serviciile de informare şi consiliere  profesională, 586 persoane au fost cuprinse la cursuri de formare profesională şi 150 de persoane au continuat programele de formare profesionalǎ demarate în 2016;</a:t>
            </a:r>
          </a:p>
          <a:p>
            <a:pPr marL="0" indent="0" algn="just">
              <a:lnSpc>
                <a:spcPct val="80000"/>
              </a:lnSpc>
              <a:spcBef>
                <a:spcPts val="400"/>
              </a:spcBef>
              <a:buSzTx/>
              <a:buNone/>
              <a:defRPr sz="1800">
                <a:latin typeface="Calibri"/>
                <a:ea typeface="Calibri"/>
                <a:cs typeface="Calibri"/>
                <a:sym typeface="Calibri"/>
              </a:defRPr>
            </a:pPr>
          </a:p>
          <a:p>
            <a:pPr algn="just">
              <a:lnSpc>
                <a:spcPct val="80000"/>
              </a:lnSpc>
              <a:spcBef>
                <a:spcPts val="400"/>
              </a:spcBef>
              <a:defRPr sz="1800">
                <a:latin typeface="Arial"/>
                <a:ea typeface="Arial"/>
                <a:cs typeface="Arial"/>
                <a:sym typeface="Arial"/>
              </a:defRPr>
            </a:pPr>
            <a:r>
              <a:t>1.121 persoane au fost angajate exclusiv prin serviciile de consiliere şi orientare profesională;</a:t>
            </a:r>
          </a:p>
          <a:p>
            <a:pPr algn="just">
              <a:lnSpc>
                <a:spcPct val="80000"/>
              </a:lnSpc>
              <a:spcBef>
                <a:spcPts val="400"/>
              </a:spcBef>
              <a:defRPr sz="1800">
                <a:latin typeface="Arial"/>
                <a:ea typeface="Arial"/>
                <a:cs typeface="Arial"/>
                <a:sym typeface="Arial"/>
              </a:defRPr>
            </a:pPr>
          </a:p>
          <a:p>
            <a:pPr algn="just">
              <a:lnSpc>
                <a:spcPct val="80000"/>
              </a:lnSpc>
              <a:spcBef>
                <a:spcPts val="400"/>
              </a:spcBef>
              <a:defRPr sz="1800">
                <a:latin typeface="Arial"/>
                <a:ea typeface="Arial"/>
                <a:cs typeface="Arial"/>
                <a:sym typeface="Arial"/>
              </a:defRPr>
            </a:pPr>
            <a:r>
              <a:t>A fost stabilit nivelul de ocupabilitate pentru 15.381 de persoane prin aplicarea chestionarelor Holland;</a:t>
            </a:r>
          </a:p>
        </p:txBody>
      </p:sp>
    </p:spTree>
  </p:cSld>
  <p:clrMapOvr>
    <a:masterClrMapping/>
  </p:clrMapOvr>
  <p:transition xmlns:p14="http://schemas.microsoft.com/office/powerpoint/2010/main" spd="med" advClick="1"/>
</p:sld>
</file>

<file path=ppt/slides/slide5.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131" name="Dreptunghi 3"/>
          <p:cNvSpPr txBox="1"/>
          <p:nvPr/>
        </p:nvSpPr>
        <p:spPr>
          <a:xfrm>
            <a:off x="1043606" y="159023"/>
            <a:ext cx="7416828" cy="650239"/>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spAutoFit/>
          </a:bodyPr>
          <a:lstStyle/>
          <a:p>
            <a:pPr/>
            <a:r>
              <a:t>• Nivelul de ocupabilitate pe categorii de vârst</a:t>
            </a:r>
            <a:r>
              <a:rPr>
                <a:latin typeface="Calibri"/>
                <a:ea typeface="Calibri"/>
                <a:cs typeface="Calibri"/>
                <a:sym typeface="Calibri"/>
              </a:rPr>
              <a:t>ǎ:</a:t>
            </a:r>
            <a:endParaRPr>
              <a:latin typeface="Calibri"/>
              <a:ea typeface="Calibri"/>
              <a:cs typeface="Calibri"/>
              <a:sym typeface="Calibri"/>
            </a:endParaRPr>
          </a:p>
        </p:txBody>
      </p:sp>
      <p:pic>
        <p:nvPicPr>
          <p:cNvPr id="132" name="Picture 17" descr="Picture 17"/>
          <p:cNvPicPr>
            <a:picLocks noChangeAspect="1"/>
          </p:cNvPicPr>
          <p:nvPr/>
        </p:nvPicPr>
        <p:blipFill>
          <a:blip r:embed="rId2">
            <a:extLst/>
          </a:blip>
          <a:stretch>
            <a:fillRect/>
          </a:stretch>
        </p:blipFill>
        <p:spPr>
          <a:xfrm>
            <a:off x="1130673" y="548679"/>
            <a:ext cx="6249640" cy="2664300"/>
          </a:xfrm>
          <a:prstGeom prst="rect">
            <a:avLst/>
          </a:prstGeom>
          <a:ln w="12700">
            <a:miter lim="400000"/>
          </a:ln>
        </p:spPr>
      </p:pic>
      <p:sp>
        <p:nvSpPr>
          <p:cNvPr id="133" name="Dreptunghi 5"/>
          <p:cNvSpPr txBox="1"/>
          <p:nvPr/>
        </p:nvSpPr>
        <p:spPr>
          <a:xfrm>
            <a:off x="1130671" y="3356990"/>
            <a:ext cx="6502452" cy="2428239"/>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spAutoFit/>
          </a:bodyPr>
          <a:lstStyle/>
          <a:p>
            <a:pPr/>
            <a:r>
              <a:t>• Nivelul de ocupabilitate pe nivel de studii:</a:t>
            </a:r>
          </a:p>
          <a:p>
            <a:pPr/>
          </a:p>
          <a:p>
            <a:pPr/>
          </a:p>
          <a:p>
            <a:pPr/>
          </a:p>
          <a:p>
            <a:pPr/>
          </a:p>
          <a:p>
            <a:pPr/>
          </a:p>
          <a:p>
            <a:pPr/>
          </a:p>
        </p:txBody>
      </p:sp>
      <p:pic>
        <p:nvPicPr>
          <p:cNvPr id="134" name="Picture 2" descr="Picture 2"/>
          <p:cNvPicPr>
            <a:picLocks noChangeAspect="1"/>
          </p:cNvPicPr>
          <p:nvPr/>
        </p:nvPicPr>
        <p:blipFill>
          <a:blip r:embed="rId3">
            <a:extLst/>
          </a:blip>
          <a:stretch>
            <a:fillRect/>
          </a:stretch>
        </p:blipFill>
        <p:spPr>
          <a:xfrm>
            <a:off x="1145750" y="3717032"/>
            <a:ext cx="6306571" cy="2808315"/>
          </a:xfrm>
          <a:prstGeom prst="rect">
            <a:avLst/>
          </a:prstGeom>
          <a:ln w="12700">
            <a:miter lim="400000"/>
          </a:ln>
        </p:spPr>
      </p:pic>
    </p:spTree>
  </p:cSld>
  <p:clrMapOvr>
    <a:masterClrMapping/>
  </p:clrMapOvr>
  <p:transition xmlns:p14="http://schemas.microsoft.com/office/powerpoint/2010/main" spd="med" advClick="1"/>
</p:sld>
</file>

<file path=ppt/slides/slide6.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136" name="Titlu 7"/>
          <p:cNvSpPr txBox="1"/>
          <p:nvPr>
            <p:ph type="title"/>
          </p:nvPr>
        </p:nvSpPr>
        <p:spPr>
          <a:xfrm>
            <a:off x="457200" y="188638"/>
            <a:ext cx="8229600" cy="648075"/>
          </a:xfrm>
          <a:prstGeom prst="rect">
            <a:avLst/>
          </a:prstGeom>
        </p:spPr>
        <p:txBody>
          <a:bodyPr/>
          <a:lstStyle/>
          <a:p>
            <a:pPr defTabSz="694944">
              <a:lnSpc>
                <a:spcPts val="4400"/>
              </a:lnSpc>
              <a:defRPr sz="3600">
                <a:effectLst>
                  <a:outerShdw sx="100000" sy="100000" kx="0" ky="0" algn="b" rotWithShape="0" blurRad="50800" dist="28956" dir="5400000">
                    <a:srgbClr val="000000">
                      <a:alpha val="25000"/>
                    </a:srgbClr>
                  </a:outerShdw>
                </a:effectLst>
              </a:defRPr>
            </a:pPr>
            <a:r>
              <a:t>Formarea profesional</a:t>
            </a:r>
            <a:r>
              <a:rPr>
                <a:latin typeface="Calibri"/>
                <a:ea typeface="Calibri"/>
                <a:cs typeface="Calibri"/>
                <a:sym typeface="Calibri"/>
              </a:rPr>
              <a:t>ǎ</a:t>
            </a:r>
          </a:p>
        </p:txBody>
      </p:sp>
      <p:sp>
        <p:nvSpPr>
          <p:cNvPr id="137" name="Substituent conținut 9"/>
          <p:cNvSpPr txBox="1"/>
          <p:nvPr>
            <p:ph type="body" sz="half" idx="1"/>
          </p:nvPr>
        </p:nvSpPr>
        <p:spPr>
          <a:xfrm>
            <a:off x="365760" y="764704"/>
            <a:ext cx="4041648" cy="5361776"/>
          </a:xfrm>
          <a:prstGeom prst="rect">
            <a:avLst/>
          </a:prstGeom>
        </p:spPr>
        <p:txBody>
          <a:bodyPr/>
          <a:lstStyle/>
          <a:p>
            <a:pPr marL="0" indent="0" algn="just">
              <a:lnSpc>
                <a:spcPct val="120000"/>
              </a:lnSpc>
              <a:spcBef>
                <a:spcPts val="300"/>
              </a:spcBef>
              <a:buSzTx/>
              <a:buNone/>
              <a:defRPr sz="1500">
                <a:solidFill>
                  <a:srgbClr val="000000"/>
                </a:solidFill>
                <a:latin typeface="Arial"/>
                <a:ea typeface="Arial"/>
                <a:cs typeface="Arial"/>
                <a:sym typeface="Arial"/>
              </a:defRPr>
            </a:pPr>
            <a:r>
              <a:t>Un numǎr de 736 de persoane au participat în anul 2017 la programe de formare profesională:</a:t>
            </a:r>
            <a:endParaRPr sz="1700"/>
          </a:p>
          <a:p>
            <a:pPr marL="0" indent="0" algn="just">
              <a:lnSpc>
                <a:spcPct val="120000"/>
              </a:lnSpc>
              <a:buSzTx/>
              <a:buNone/>
              <a:defRPr sz="1600">
                <a:solidFill>
                  <a:srgbClr val="000000"/>
                </a:solidFill>
                <a:latin typeface="Arial"/>
                <a:ea typeface="Arial"/>
                <a:cs typeface="Arial"/>
                <a:sym typeface="Arial"/>
              </a:defRPr>
            </a:pPr>
          </a:p>
          <a:p>
            <a:pPr marL="0" indent="0">
              <a:lnSpc>
                <a:spcPct val="120000"/>
              </a:lnSpc>
              <a:spcBef>
                <a:spcPts val="300"/>
              </a:spcBef>
              <a:buSzTx/>
              <a:buNone/>
              <a:defRPr sz="1400">
                <a:solidFill>
                  <a:srgbClr val="000000"/>
                </a:solidFill>
                <a:latin typeface="Arial"/>
                <a:ea typeface="Arial"/>
                <a:cs typeface="Arial"/>
                <a:sym typeface="Arial"/>
              </a:defRPr>
            </a:pPr>
            <a:r>
              <a:t>Categorii de vârstǎ:</a:t>
            </a:r>
            <a:endParaRPr sz="2200"/>
          </a:p>
          <a:p>
            <a:pPr>
              <a:lnSpc>
                <a:spcPct val="120000"/>
              </a:lnSpc>
              <a:spcBef>
                <a:spcPts val="300"/>
              </a:spcBef>
              <a:defRPr sz="1400">
                <a:solidFill>
                  <a:srgbClr val="000000"/>
                </a:solidFill>
                <a:latin typeface="Arial"/>
                <a:ea typeface="Arial"/>
                <a:cs typeface="Arial"/>
                <a:sym typeface="Arial"/>
              </a:defRPr>
            </a:pPr>
            <a:r>
              <a:t> sub 25 ani  -  334 persoane</a:t>
            </a:r>
            <a:endParaRPr sz="2200"/>
          </a:p>
          <a:p>
            <a:pPr>
              <a:lnSpc>
                <a:spcPct val="120000"/>
              </a:lnSpc>
              <a:spcBef>
                <a:spcPts val="300"/>
              </a:spcBef>
              <a:defRPr sz="1400">
                <a:solidFill>
                  <a:srgbClr val="000000"/>
                </a:solidFill>
                <a:latin typeface="Arial"/>
                <a:ea typeface="Arial"/>
                <a:cs typeface="Arial"/>
                <a:sym typeface="Arial"/>
              </a:defRPr>
            </a:pPr>
            <a:r>
              <a:t> între 25 - 35 ani - 142 persoane</a:t>
            </a:r>
            <a:endParaRPr sz="2200"/>
          </a:p>
          <a:p>
            <a:pPr>
              <a:lnSpc>
                <a:spcPct val="120000"/>
              </a:lnSpc>
              <a:spcBef>
                <a:spcPts val="300"/>
              </a:spcBef>
              <a:defRPr sz="1400">
                <a:solidFill>
                  <a:srgbClr val="000000"/>
                </a:solidFill>
                <a:latin typeface="Arial"/>
                <a:ea typeface="Arial"/>
                <a:cs typeface="Arial"/>
                <a:sym typeface="Arial"/>
              </a:defRPr>
            </a:pPr>
            <a:r>
              <a:t> între 35 - 45 ani - 143 persoane</a:t>
            </a:r>
            <a:endParaRPr sz="2200"/>
          </a:p>
          <a:p>
            <a:pPr>
              <a:lnSpc>
                <a:spcPct val="120000"/>
              </a:lnSpc>
              <a:spcBef>
                <a:spcPts val="300"/>
              </a:spcBef>
              <a:defRPr sz="1400">
                <a:solidFill>
                  <a:srgbClr val="000000"/>
                </a:solidFill>
                <a:latin typeface="Arial"/>
                <a:ea typeface="Arial"/>
                <a:cs typeface="Arial"/>
                <a:sym typeface="Arial"/>
              </a:defRPr>
            </a:pPr>
            <a:r>
              <a:t> peste 45 ani  -  117 persoane</a:t>
            </a:r>
            <a:endParaRPr sz="2200"/>
          </a:p>
          <a:p>
            <a:pPr marL="0" indent="0">
              <a:lnSpc>
                <a:spcPct val="80000"/>
              </a:lnSpc>
              <a:buSzTx/>
              <a:buNone/>
              <a:defRPr sz="2200"/>
            </a:pPr>
          </a:p>
          <a:p>
            <a:pPr marL="0" indent="0">
              <a:lnSpc>
                <a:spcPct val="120000"/>
              </a:lnSpc>
              <a:spcBef>
                <a:spcPts val="300"/>
              </a:spcBef>
              <a:buSzTx/>
              <a:buNone/>
              <a:defRPr sz="1400">
                <a:solidFill>
                  <a:srgbClr val="000000"/>
                </a:solidFill>
                <a:latin typeface="Arial"/>
                <a:ea typeface="Arial"/>
                <a:cs typeface="Arial"/>
                <a:sym typeface="Arial"/>
              </a:defRPr>
            </a:pPr>
            <a:r>
              <a:t>Nivel de studii:</a:t>
            </a:r>
            <a:endParaRPr sz="2200"/>
          </a:p>
          <a:p>
            <a:pPr>
              <a:lnSpc>
                <a:spcPct val="120000"/>
              </a:lnSpc>
              <a:spcBef>
                <a:spcPts val="300"/>
              </a:spcBef>
              <a:defRPr sz="1400">
                <a:solidFill>
                  <a:srgbClr val="000000"/>
                </a:solidFill>
                <a:latin typeface="Arial"/>
                <a:ea typeface="Arial"/>
                <a:cs typeface="Arial"/>
                <a:sym typeface="Arial"/>
              </a:defRPr>
            </a:pPr>
            <a:r>
              <a:t> primar, gimnazial sau profesional  - 126 persoane</a:t>
            </a:r>
            <a:endParaRPr sz="1600"/>
          </a:p>
          <a:p>
            <a:pPr>
              <a:lnSpc>
                <a:spcPct val="120000"/>
              </a:lnSpc>
              <a:spcBef>
                <a:spcPts val="300"/>
              </a:spcBef>
              <a:defRPr sz="1400">
                <a:solidFill>
                  <a:srgbClr val="000000"/>
                </a:solidFill>
                <a:latin typeface="Arial"/>
                <a:ea typeface="Arial"/>
                <a:cs typeface="Arial"/>
                <a:sym typeface="Arial"/>
              </a:defRPr>
            </a:pPr>
            <a:r>
              <a:t> liceal sau postliceal - 487 persoane</a:t>
            </a:r>
            <a:endParaRPr sz="1600"/>
          </a:p>
          <a:p>
            <a:pPr>
              <a:lnSpc>
                <a:spcPct val="120000"/>
              </a:lnSpc>
              <a:spcBef>
                <a:spcPts val="300"/>
              </a:spcBef>
              <a:defRPr sz="1400">
                <a:solidFill>
                  <a:srgbClr val="000000"/>
                </a:solidFill>
                <a:latin typeface="Arial"/>
                <a:ea typeface="Arial"/>
                <a:cs typeface="Arial"/>
                <a:sym typeface="Arial"/>
              </a:defRPr>
            </a:pPr>
            <a:r>
              <a:t> universitar  - 123 persoane</a:t>
            </a:r>
          </a:p>
        </p:txBody>
      </p:sp>
      <p:pic>
        <p:nvPicPr>
          <p:cNvPr id="138" name="Picture 26" descr="Picture 26"/>
          <p:cNvPicPr>
            <a:picLocks noChangeAspect="1"/>
          </p:cNvPicPr>
          <p:nvPr/>
        </p:nvPicPr>
        <p:blipFill>
          <a:blip r:embed="rId2">
            <a:extLst/>
          </a:blip>
          <a:stretch>
            <a:fillRect/>
          </a:stretch>
        </p:blipFill>
        <p:spPr>
          <a:xfrm>
            <a:off x="4644008" y="1268761"/>
            <a:ext cx="4038602" cy="2088234"/>
          </a:xfrm>
          <a:prstGeom prst="rect">
            <a:avLst/>
          </a:prstGeom>
          <a:ln w="12700">
            <a:miter lim="400000"/>
          </a:ln>
        </p:spPr>
      </p:pic>
      <p:pic>
        <p:nvPicPr>
          <p:cNvPr id="139" name="Picture 2" descr="Picture 2"/>
          <p:cNvPicPr>
            <a:picLocks noChangeAspect="1"/>
          </p:cNvPicPr>
          <p:nvPr/>
        </p:nvPicPr>
        <p:blipFill>
          <a:blip r:embed="rId3">
            <a:extLst/>
          </a:blip>
          <a:stretch>
            <a:fillRect/>
          </a:stretch>
        </p:blipFill>
        <p:spPr>
          <a:xfrm>
            <a:off x="4644008" y="3861048"/>
            <a:ext cx="4104457" cy="2232250"/>
          </a:xfrm>
          <a:prstGeom prst="rect">
            <a:avLst/>
          </a:prstGeom>
          <a:ln w="12700">
            <a:miter lim="400000"/>
          </a:ln>
        </p:spPr>
      </p:pic>
    </p:spTree>
  </p:cSld>
  <p:clrMapOvr>
    <a:masterClrMapping/>
  </p:clrMapOvr>
  <p:transition xmlns:p14="http://schemas.microsoft.com/office/powerpoint/2010/main" spd="med" advClick="1"/>
</p:sld>
</file>

<file path=ppt/slides/slide7.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141" name="Titlu 4"/>
          <p:cNvSpPr txBox="1"/>
          <p:nvPr>
            <p:ph type="title"/>
          </p:nvPr>
        </p:nvSpPr>
        <p:spPr>
          <a:xfrm>
            <a:off x="457200" y="260648"/>
            <a:ext cx="8229600" cy="792088"/>
          </a:xfrm>
          <a:prstGeom prst="rect">
            <a:avLst/>
          </a:prstGeom>
        </p:spPr>
        <p:txBody>
          <a:bodyPr/>
          <a:lstStyle>
            <a:lvl1pPr defTabSz="841247">
              <a:lnSpc>
                <a:spcPts val="5300"/>
              </a:lnSpc>
              <a:defRPr sz="4900">
                <a:effectLst>
                  <a:outerShdw sx="100000" sy="100000" kx="0" ky="0" algn="b" rotWithShape="0" blurRad="63500" dist="35052" dir="5400000">
                    <a:srgbClr val="000000">
                      <a:alpha val="25000"/>
                    </a:srgbClr>
                  </a:outerShdw>
                </a:effectLst>
              </a:defRPr>
            </a:lvl1pPr>
          </a:lstStyle>
          <a:p>
            <a:pPr/>
            <a:r>
              <a:t>Formarea profesionalǎ</a:t>
            </a:r>
          </a:p>
        </p:txBody>
      </p:sp>
      <p:pic>
        <p:nvPicPr>
          <p:cNvPr id="142" name="Picture 2" descr="Picture 2"/>
          <p:cNvPicPr>
            <a:picLocks noChangeAspect="1"/>
          </p:cNvPicPr>
          <p:nvPr/>
        </p:nvPicPr>
        <p:blipFill>
          <a:blip r:embed="rId2">
            <a:extLst/>
          </a:blip>
          <a:stretch>
            <a:fillRect/>
          </a:stretch>
        </p:blipFill>
        <p:spPr>
          <a:xfrm>
            <a:off x="1187624" y="1493494"/>
            <a:ext cx="6552728" cy="927394"/>
          </a:xfrm>
          <a:prstGeom prst="rect">
            <a:avLst/>
          </a:prstGeom>
          <a:ln w="12700">
            <a:miter lim="400000"/>
          </a:ln>
        </p:spPr>
      </p:pic>
      <p:sp>
        <p:nvSpPr>
          <p:cNvPr id="143" name="Dreptunghi 6"/>
          <p:cNvSpPr txBox="1"/>
          <p:nvPr/>
        </p:nvSpPr>
        <p:spPr>
          <a:xfrm>
            <a:off x="611558" y="908720"/>
            <a:ext cx="7416828" cy="574039"/>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spAutoFit/>
          </a:bodyPr>
          <a:lstStyle/>
          <a:p>
            <a:pPr marL="285750" indent="-285750">
              <a:buSzPct val="100000"/>
              <a:buFont typeface="Arial"/>
              <a:buChar char="•"/>
              <a:defRPr sz="1600"/>
            </a:pPr>
            <a:r>
              <a:t>ANGAJĂRI 2017-absolvenţi programe de formare profesional</a:t>
            </a:r>
            <a:r>
              <a:rPr>
                <a:latin typeface="Calibri"/>
                <a:ea typeface="Calibri"/>
                <a:cs typeface="Calibri"/>
                <a:sym typeface="Calibri"/>
              </a:rPr>
              <a:t>ǎ</a:t>
            </a:r>
            <a:r>
              <a:t> desfăşurate în perioada 2016-2017</a:t>
            </a:r>
          </a:p>
        </p:txBody>
      </p:sp>
      <p:pic>
        <p:nvPicPr>
          <p:cNvPr id="144" name="Picture 3" descr="Picture 3"/>
          <p:cNvPicPr>
            <a:picLocks noChangeAspect="1"/>
          </p:cNvPicPr>
          <p:nvPr/>
        </p:nvPicPr>
        <p:blipFill>
          <a:blip r:embed="rId3">
            <a:extLst/>
          </a:blip>
          <a:stretch>
            <a:fillRect/>
          </a:stretch>
        </p:blipFill>
        <p:spPr>
          <a:xfrm>
            <a:off x="611560" y="2564902"/>
            <a:ext cx="7776865" cy="3744419"/>
          </a:xfrm>
          <a:prstGeom prst="rect">
            <a:avLst/>
          </a:prstGeom>
          <a:ln w="12700">
            <a:miter lim="400000"/>
          </a:ln>
        </p:spPr>
      </p:pic>
    </p:spTree>
  </p:cSld>
  <p:clrMapOvr>
    <a:masterClrMapping/>
  </p:clrMapOvr>
  <p:transition xmlns:p14="http://schemas.microsoft.com/office/powerpoint/2010/main" spd="med" advClick="1"/>
</p:sld>
</file>

<file path=ppt/slides/slide8.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146" name="Titlu 1"/>
          <p:cNvSpPr txBox="1"/>
          <p:nvPr>
            <p:ph type="title"/>
          </p:nvPr>
        </p:nvSpPr>
        <p:spPr>
          <a:xfrm>
            <a:off x="457200" y="188640"/>
            <a:ext cx="8229600" cy="792088"/>
          </a:xfrm>
          <a:prstGeom prst="rect">
            <a:avLst/>
          </a:prstGeom>
        </p:spPr>
        <p:txBody>
          <a:bodyPr/>
          <a:lstStyle/>
          <a:p>
            <a:pPr defTabSz="859536">
              <a:lnSpc>
                <a:spcPts val="5400"/>
              </a:lnSpc>
              <a:defRPr sz="4500">
                <a:effectLst>
                  <a:outerShdw sx="100000" sy="100000" kx="0" ky="0" algn="b" rotWithShape="0" blurRad="63500" dist="35814" dir="5400000">
                    <a:srgbClr val="000000">
                      <a:alpha val="25000"/>
                    </a:srgbClr>
                  </a:outerShdw>
                </a:effectLst>
              </a:defRPr>
            </a:pPr>
            <a:r>
              <a:t>M</a:t>
            </a:r>
            <a:r>
              <a:rPr>
                <a:latin typeface="Calibri"/>
                <a:ea typeface="Calibri"/>
                <a:cs typeface="Calibri"/>
                <a:sym typeface="Calibri"/>
              </a:rPr>
              <a:t>ǎsuri active</a:t>
            </a:r>
          </a:p>
        </p:txBody>
      </p:sp>
      <p:sp>
        <p:nvSpPr>
          <p:cNvPr id="147" name="Substituent conținut 2"/>
          <p:cNvSpPr txBox="1"/>
          <p:nvPr>
            <p:ph type="body" idx="1"/>
          </p:nvPr>
        </p:nvSpPr>
        <p:spPr>
          <a:xfrm>
            <a:off x="457200" y="1052734"/>
            <a:ext cx="8229600" cy="5073431"/>
          </a:xfrm>
          <a:prstGeom prst="rect">
            <a:avLst/>
          </a:prstGeom>
        </p:spPr>
        <p:txBody>
          <a:bodyPr/>
          <a:lstStyle/>
          <a:p>
            <a:pPr>
              <a:spcBef>
                <a:spcPts val="400"/>
              </a:spcBef>
              <a:defRPr sz="1800">
                <a:solidFill>
                  <a:srgbClr val="000000"/>
                </a:solidFill>
              </a:defRPr>
            </a:pPr>
            <a:r>
              <a:t>Subvenţionarea încadrării în muncă a absolvenţilor:</a:t>
            </a:r>
          </a:p>
          <a:p>
            <a:pPr algn="just">
              <a:spcBef>
                <a:spcPts val="400"/>
              </a:spcBef>
              <a:buFont typeface="Century Gothic"/>
              <a:buChar char="➢"/>
              <a:defRPr sz="1800">
                <a:solidFill>
                  <a:srgbClr val="000000"/>
                </a:solidFill>
              </a:defRPr>
            </a:pPr>
            <a:r>
              <a:t>în cursul anului 2017 au fost încheiate 243 convenţii  pentru subvenţionarea încadrării în muncă a unui număr de 284 absolvenţi din care:</a:t>
            </a:r>
          </a:p>
          <a:p>
            <a:pPr marL="640080">
              <a:spcBef>
                <a:spcPts val="400"/>
              </a:spcBef>
              <a:buFont typeface="Century Gothic"/>
              <a:buChar char="✓"/>
              <a:defRPr sz="1800">
                <a:solidFill>
                  <a:srgbClr val="000000"/>
                </a:solidFill>
              </a:defRPr>
            </a:pPr>
            <a:r>
              <a:t>17 absolvenţi ai ciclului  inferior al liceului sau ai şcolilor de arte şi meserii;</a:t>
            </a:r>
          </a:p>
          <a:p>
            <a:pPr marL="640080">
              <a:spcBef>
                <a:spcPts val="400"/>
              </a:spcBef>
              <a:buFont typeface="Century Gothic"/>
              <a:buChar char="✓"/>
              <a:defRPr sz="1800">
                <a:solidFill>
                  <a:srgbClr val="000000"/>
                </a:solidFill>
              </a:defRPr>
            </a:pPr>
            <a:r>
              <a:t>114 absolvenţi de învăţământ  secundar  superior  sau învăţământ postliceal;</a:t>
            </a:r>
          </a:p>
          <a:p>
            <a:pPr marL="640080">
              <a:spcBef>
                <a:spcPts val="400"/>
              </a:spcBef>
              <a:buFont typeface="Century Gothic"/>
              <a:buChar char="✓"/>
              <a:defRPr sz="1800">
                <a:solidFill>
                  <a:srgbClr val="000000"/>
                </a:solidFill>
              </a:defRPr>
            </a:pPr>
            <a:r>
              <a:t>153 absolvenţi de învăţământ superior.</a:t>
            </a:r>
          </a:p>
          <a:p>
            <a:pPr marL="0" indent="297179">
              <a:buSzTx/>
              <a:buNone/>
              <a:defRPr sz="1800">
                <a:solidFill>
                  <a:srgbClr val="000000"/>
                </a:solidFill>
              </a:defRPr>
            </a:pPr>
          </a:p>
          <a:p>
            <a:pPr marL="0" indent="91438" algn="just">
              <a:spcBef>
                <a:spcPts val="400"/>
              </a:spcBef>
              <a:buSzTx/>
              <a:buNone/>
              <a:defRPr sz="1800">
                <a:solidFill>
                  <a:srgbClr val="000000"/>
                </a:solidFill>
                <a:latin typeface="Arial"/>
                <a:ea typeface="Arial"/>
                <a:cs typeface="Arial"/>
                <a:sym typeface="Arial"/>
              </a:defRPr>
            </a:pPr>
            <a:r>
              <a:t>•  S-au acordat 75 de prime de încadrare pentru absolvenţi, din care 52 pentru şomeri indemnizaţi şi 23 pentru persoane fără drept de indemnizaţie;</a:t>
            </a:r>
          </a:p>
          <a:p>
            <a:pPr marL="377190" indent="-285750" algn="just">
              <a:spcBef>
                <a:spcPts val="400"/>
              </a:spcBef>
              <a:buChar char="➢"/>
              <a:defRPr sz="1800">
                <a:solidFill>
                  <a:srgbClr val="000000"/>
                </a:solidFill>
                <a:latin typeface="Arial"/>
                <a:ea typeface="Arial"/>
                <a:cs typeface="Arial"/>
                <a:sym typeface="Arial"/>
              </a:defRPr>
            </a:pPr>
            <a:r>
              <a:t>Tinerii beneficiari au avut următoarele nivele de instruire:</a:t>
            </a:r>
          </a:p>
          <a:p>
            <a:pPr marL="731519" indent="-285750">
              <a:spcBef>
                <a:spcPts val="400"/>
              </a:spcBef>
              <a:buChar char="✓"/>
              <a:defRPr sz="1800">
                <a:solidFill>
                  <a:srgbClr val="000000"/>
                </a:solidFill>
                <a:latin typeface="Arial"/>
                <a:ea typeface="Arial"/>
                <a:cs typeface="Arial"/>
                <a:sym typeface="Arial"/>
              </a:defRPr>
            </a:pPr>
            <a:r>
              <a:t>Profesional - 1 persoană;</a:t>
            </a:r>
          </a:p>
          <a:p>
            <a:pPr marL="731519" indent="-285750">
              <a:spcBef>
                <a:spcPts val="400"/>
              </a:spcBef>
              <a:buChar char="✓"/>
              <a:defRPr sz="1800">
                <a:solidFill>
                  <a:srgbClr val="000000"/>
                </a:solidFill>
                <a:latin typeface="Arial"/>
                <a:ea typeface="Arial"/>
                <a:cs typeface="Arial"/>
                <a:sym typeface="Arial"/>
              </a:defRPr>
            </a:pPr>
            <a:r>
              <a:t>Liceal - 43 persoane;</a:t>
            </a:r>
          </a:p>
          <a:p>
            <a:pPr marL="731519" indent="-285750">
              <a:spcBef>
                <a:spcPts val="400"/>
              </a:spcBef>
              <a:buChar char="✓"/>
              <a:defRPr sz="1800">
                <a:solidFill>
                  <a:srgbClr val="000000"/>
                </a:solidFill>
                <a:latin typeface="Arial"/>
                <a:ea typeface="Arial"/>
                <a:cs typeface="Arial"/>
                <a:sym typeface="Arial"/>
              </a:defRPr>
            </a:pPr>
            <a:r>
              <a:t>Universitar - 31 persoane.</a:t>
            </a:r>
          </a:p>
        </p:txBody>
      </p:sp>
    </p:spTree>
  </p:cSld>
  <p:clrMapOvr>
    <a:masterClrMapping/>
  </p:clrMapOvr>
  <p:transition xmlns:p14="http://schemas.microsoft.com/office/powerpoint/2010/main" spd="med" advClick="1"/>
</p:sld>
</file>

<file path=ppt/slides/slide9.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149" name="Titlu 3"/>
          <p:cNvSpPr txBox="1"/>
          <p:nvPr>
            <p:ph type="title"/>
          </p:nvPr>
        </p:nvSpPr>
        <p:spPr>
          <a:xfrm>
            <a:off x="467543" y="260647"/>
            <a:ext cx="8064897" cy="5976666"/>
          </a:xfrm>
          <a:prstGeom prst="rect">
            <a:avLst/>
          </a:prstGeom>
        </p:spPr>
        <p:txBody>
          <a:bodyPr anchor="t"/>
          <a:lstStyle/>
          <a:p>
            <a:pPr marL="91438" indent="-285750" algn="l">
              <a:lnSpc>
                <a:spcPct val="100000"/>
              </a:lnSpc>
              <a:buSzPct val="100000"/>
              <a:buFont typeface="Arial"/>
              <a:buChar char="•"/>
              <a:defRPr sz="1800">
                <a:solidFill>
                  <a:srgbClr val="000000"/>
                </a:solidFill>
                <a:effectLst/>
                <a:latin typeface="Arial"/>
                <a:ea typeface="Arial"/>
                <a:cs typeface="Arial"/>
                <a:sym typeface="Arial"/>
              </a:defRPr>
            </a:pPr>
            <a:r>
              <a:t>Prin implementarea prevederilor art. 85 din Legea nr. 76/2002, în cursul anului 2017 au fost încheiate un numar de 340 convenţii în vederea subvenţionării încadrării în muncǎ a unui număr de 535 de persoane dintre care: </a:t>
            </a:r>
            <a:br/>
            <a:r>
              <a:t>      - 501 şomeri cu varsta de peste 45 ani;</a:t>
            </a:r>
            <a:br/>
            <a:r>
              <a:t>      -  9 şomeri parinti unici sustinatori ai familiilor monoparentale;</a:t>
            </a:r>
            <a:br/>
            <a:r>
              <a:t>      - 14 persoane cu handicap;</a:t>
            </a:r>
            <a:br/>
            <a:r>
              <a:t>      - 11 şomeri care mai au cel mult 5 ani pana la pensionare.   </a:t>
            </a:r>
            <a:br/>
            <a:r>
              <a:t>      - 24 şomeri tineri NEET. </a:t>
            </a:r>
            <a:br/>
            <a:br/>
            <a:r>
              <a:t>•   835 şomeri fără drept de indemnizaţie (47% persoane din mediul rural) au beneficiat în cursul anului 2017 de prima de activare în valoare de 500 de lei.</a:t>
            </a:r>
            <a:br/>
            <a:br/>
            <a:r>
              <a:t>•  Încadrarea în muncă prin stimularea mobilităţii forţei de muncă: </a:t>
            </a:r>
            <a:br/>
          </a:p>
        </p:txBody>
      </p:sp>
      <p:pic>
        <p:nvPicPr>
          <p:cNvPr id="150" name="Picture 33" descr="Picture 33"/>
          <p:cNvPicPr>
            <a:picLocks noChangeAspect="1"/>
          </p:cNvPicPr>
          <p:nvPr/>
        </p:nvPicPr>
        <p:blipFill>
          <a:blip r:embed="rId2">
            <a:extLst/>
          </a:blip>
          <a:stretch>
            <a:fillRect/>
          </a:stretch>
        </p:blipFill>
        <p:spPr>
          <a:xfrm>
            <a:off x="1331640" y="4365104"/>
            <a:ext cx="6192688" cy="1752602"/>
          </a:xfrm>
          <a:prstGeom prst="rect">
            <a:avLst/>
          </a:prstGeom>
          <a:ln w="12700">
            <a:miter lim="400000"/>
          </a:ln>
        </p:spPr>
      </p:pic>
    </p:spTree>
  </p:cSld>
  <p:clrMapOvr>
    <a:masterClrMapping/>
  </p:clrMapOvr>
  <p:transition xmlns:p14="http://schemas.microsoft.com/office/powerpoint/2010/main" spd="med" advClick="1"/>
</p:sld>
</file>

<file path=ppt/slides/slide10.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152" name="Titlu 1"/>
          <p:cNvSpPr txBox="1"/>
          <p:nvPr>
            <p:ph type="title" idx="4294967295"/>
          </p:nvPr>
        </p:nvSpPr>
        <p:spPr>
          <a:xfrm>
            <a:off x="755576" y="836711"/>
            <a:ext cx="7200801" cy="4680524"/>
          </a:xfrm>
          <a:prstGeom prst="rect">
            <a:avLst/>
          </a:prstGeom>
        </p:spPr>
        <p:txBody>
          <a:bodyPr anchor="t"/>
          <a:lstStyle/>
          <a:p>
            <a:pPr marL="83210" indent="-260031" algn="l" defTabSz="832103">
              <a:lnSpc>
                <a:spcPct val="100000"/>
              </a:lnSpc>
              <a:buSzPct val="100000"/>
              <a:buFont typeface="Arial"/>
              <a:buChar char="•"/>
              <a:defRPr sz="1800">
                <a:solidFill>
                  <a:srgbClr val="000000"/>
                </a:solidFill>
                <a:effectLst/>
                <a:latin typeface="Arial"/>
                <a:ea typeface="Arial"/>
                <a:cs typeface="Arial"/>
                <a:sym typeface="Arial"/>
              </a:defRPr>
            </a:pPr>
            <a:r>
              <a:t>În anul 2017, AJOFM Bihor a încheiat 24 de contracte de solidaritate pentru tineri cu studii profesionale (19 persoane) şi liceale (5 persoane) şi din aceştia 11 au fost încadraţi în muncă, toţi fiind şomeri fără drept de indemnizaţie.</a:t>
            </a:r>
            <a:br/>
            <a:br/>
            <a:r>
              <a:t>•  În anul 2017, AJOFM Bihor a încheiat 49 de convenţii în vederea încadrǎrii în muncă a elevilor şi studenţilor pe perioada vacanţelor pentru 81 persoane, dintre care:</a:t>
            </a:r>
            <a:br/>
            <a:r>
              <a:t>  - 77 elevi</a:t>
            </a:r>
            <a:br/>
            <a:r>
              <a:t>  - 4 studenţi.</a:t>
            </a:r>
            <a:br/>
            <a:br/>
            <a:r>
              <a:t>•  În anul 2017, un angajator a beneficiat de stimulentul financiar prevǎzut de Legea nr. 279/2005 pentru angajarea unui număr de 5 ucenici.</a:t>
            </a:r>
            <a:br/>
            <a:br/>
            <a:br/>
          </a:p>
        </p:txBody>
      </p:sp>
    </p:spTree>
  </p:cSld>
  <p:clrMapOvr>
    <a:masterClrMapping/>
  </p:clrMapOvr>
  <p:transition xmlns:p14="http://schemas.microsoft.com/office/powerpoint/2010/main" spd="med" advClick="1"/>
</p:sld>
</file>

<file path=ppt/slides/slide11.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154" name="Titlu 1"/>
          <p:cNvSpPr txBox="1"/>
          <p:nvPr>
            <p:ph type="title"/>
          </p:nvPr>
        </p:nvSpPr>
        <p:spPr>
          <a:xfrm>
            <a:off x="457200" y="116630"/>
            <a:ext cx="8229600" cy="648076"/>
          </a:xfrm>
          <a:prstGeom prst="rect">
            <a:avLst/>
          </a:prstGeom>
        </p:spPr>
        <p:txBody>
          <a:bodyPr/>
          <a:lstStyle>
            <a:lvl1pPr defTabSz="758951">
              <a:lnSpc>
                <a:spcPts val="4800"/>
              </a:lnSpc>
              <a:defRPr sz="2300">
                <a:effectLst>
                  <a:outerShdw sx="100000" sy="100000" kx="0" ky="0" algn="b" rotWithShape="0" blurRad="50800" dist="31623" dir="5400000">
                    <a:srgbClr val="000000">
                      <a:alpha val="25000"/>
                    </a:srgbClr>
                  </a:outerShdw>
                </a:effectLst>
              </a:defRPr>
            </a:lvl1pPr>
          </a:lstStyle>
          <a:p>
            <a:pPr/>
            <a:r>
              <a:t>BURSA LOCURILOR DE MUNCĂ</a:t>
            </a:r>
          </a:p>
        </p:txBody>
      </p:sp>
      <p:pic>
        <p:nvPicPr>
          <p:cNvPr id="155" name="Picture 21" descr="Picture 21"/>
          <p:cNvPicPr>
            <a:picLocks noChangeAspect="1"/>
          </p:cNvPicPr>
          <p:nvPr/>
        </p:nvPicPr>
        <p:blipFill>
          <a:blip r:embed="rId2">
            <a:extLst/>
          </a:blip>
          <a:stretch>
            <a:fillRect/>
          </a:stretch>
        </p:blipFill>
        <p:spPr>
          <a:xfrm>
            <a:off x="971599" y="764704"/>
            <a:ext cx="7056785" cy="2736304"/>
          </a:xfrm>
          <a:prstGeom prst="rect">
            <a:avLst/>
          </a:prstGeom>
          <a:ln w="12700">
            <a:miter lim="400000"/>
          </a:ln>
        </p:spPr>
      </p:pic>
      <p:pic>
        <p:nvPicPr>
          <p:cNvPr id="156" name="Picture 2" descr="Picture 2"/>
          <p:cNvPicPr>
            <a:picLocks noChangeAspect="1"/>
          </p:cNvPicPr>
          <p:nvPr/>
        </p:nvPicPr>
        <p:blipFill>
          <a:blip r:embed="rId3">
            <a:extLst/>
          </a:blip>
          <a:stretch>
            <a:fillRect/>
          </a:stretch>
        </p:blipFill>
        <p:spPr>
          <a:xfrm>
            <a:off x="971599" y="3501008"/>
            <a:ext cx="7056785" cy="2895203"/>
          </a:xfrm>
          <a:prstGeom prst="rect">
            <a:avLst/>
          </a:prstGeom>
          <a:ln w="12700">
            <a:miter lim="400000"/>
          </a:ln>
        </p:spPr>
      </p:pic>
    </p:spTree>
  </p:cSld>
  <p:clrMapOvr>
    <a:masterClrMapping/>
  </p:clrMapOvr>
  <p:transition xmlns:p14="http://schemas.microsoft.com/office/powerpoint/2010/main" spd="med" advClick="1"/>
</p:sld>
</file>

<file path=ppt/slides/slide12.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158" name="Titlu 1"/>
          <p:cNvSpPr txBox="1"/>
          <p:nvPr>
            <p:ph type="title"/>
          </p:nvPr>
        </p:nvSpPr>
        <p:spPr>
          <a:xfrm>
            <a:off x="457200" y="332655"/>
            <a:ext cx="8229600" cy="720083"/>
          </a:xfrm>
          <a:prstGeom prst="rect">
            <a:avLst/>
          </a:prstGeom>
        </p:spPr>
        <p:txBody>
          <a:bodyPr/>
          <a:lstStyle>
            <a:lvl1pPr marL="285750" indent="-285750" algn="l">
              <a:lnSpc>
                <a:spcPct val="100000"/>
              </a:lnSpc>
              <a:buSzPct val="100000"/>
              <a:buFont typeface="Arial"/>
              <a:buChar char="•"/>
              <a:defRPr sz="1800"/>
            </a:lvl1pPr>
          </a:lstStyle>
          <a:p>
            <a:pPr>
              <a:defRPr>
                <a:effectLst/>
              </a:defRPr>
            </a:pPr>
            <a:r>
              <a:t>AJOFM Bihor a organizat pe parcursul anului 2017 şi alte evenimente de tip “Bursa locurilor de muncă”, precum:</a:t>
            </a:r>
          </a:p>
        </p:txBody>
      </p:sp>
      <p:sp>
        <p:nvSpPr>
          <p:cNvPr id="159" name="Substituent conținut 2"/>
          <p:cNvSpPr txBox="1"/>
          <p:nvPr>
            <p:ph type="body" idx="1"/>
          </p:nvPr>
        </p:nvSpPr>
        <p:spPr>
          <a:xfrm>
            <a:off x="457200" y="1124742"/>
            <a:ext cx="8229600" cy="5001423"/>
          </a:xfrm>
          <a:prstGeom prst="rect">
            <a:avLst/>
          </a:prstGeom>
        </p:spPr>
        <p:txBody>
          <a:bodyPr/>
          <a:lstStyle/>
          <a:p>
            <a:pPr>
              <a:lnSpc>
                <a:spcPct val="90000"/>
              </a:lnSpc>
              <a:spcBef>
                <a:spcPts val="300"/>
              </a:spcBef>
              <a:buChar char="✓"/>
              <a:defRPr sz="1400">
                <a:solidFill>
                  <a:srgbClr val="000000"/>
                </a:solidFill>
                <a:latin typeface="Arial"/>
                <a:ea typeface="Arial"/>
                <a:cs typeface="Arial"/>
                <a:sym typeface="Arial"/>
              </a:defRPr>
            </a:pPr>
            <a:r>
              <a:t>Mini - bursă pentru muncitori necalificaţi şi cusătoare - ADA Fabrică de Mobilă SRL-Primăriile Borod, Vadu Crişului, Lugaşu de Jos;</a:t>
            </a:r>
          </a:p>
          <a:p>
            <a:pPr>
              <a:lnSpc>
                <a:spcPct val="90000"/>
              </a:lnSpc>
              <a:spcBef>
                <a:spcPts val="300"/>
              </a:spcBef>
              <a:buChar char="✓"/>
              <a:defRPr sz="1400">
                <a:solidFill>
                  <a:srgbClr val="000000"/>
                </a:solidFill>
                <a:latin typeface="Arial"/>
                <a:ea typeface="Arial"/>
                <a:cs typeface="Arial"/>
                <a:sym typeface="Arial"/>
              </a:defRPr>
            </a:pPr>
            <a:r>
              <a:t>Mini - bursă pentru muncitori necalificaţi la ambalarea produselor - Meat Product International  SRL-Primăriile Batăr, Tinca, Husasău de Tinca;</a:t>
            </a:r>
          </a:p>
          <a:p>
            <a:pPr>
              <a:lnSpc>
                <a:spcPct val="90000"/>
              </a:lnSpc>
              <a:spcBef>
                <a:spcPts val="300"/>
              </a:spcBef>
              <a:buChar char="✓"/>
              <a:defRPr sz="1400">
                <a:solidFill>
                  <a:srgbClr val="000000"/>
                </a:solidFill>
                <a:latin typeface="Arial"/>
                <a:ea typeface="Arial"/>
                <a:cs typeface="Arial"/>
                <a:sym typeface="Arial"/>
              </a:defRPr>
            </a:pPr>
            <a:r>
              <a:t>Mini - bursa locurilor de muncă organizată la solicitarea Macon SRL-Primăria Sâniob;</a:t>
            </a:r>
          </a:p>
          <a:p>
            <a:pPr>
              <a:lnSpc>
                <a:spcPct val="90000"/>
              </a:lnSpc>
              <a:spcBef>
                <a:spcPts val="300"/>
              </a:spcBef>
              <a:buChar char="✓"/>
              <a:defRPr sz="1400">
                <a:solidFill>
                  <a:srgbClr val="000000"/>
                </a:solidFill>
                <a:latin typeface="Arial"/>
                <a:ea typeface="Arial"/>
                <a:cs typeface="Arial"/>
                <a:sym typeface="Arial"/>
              </a:defRPr>
            </a:pPr>
            <a:r>
              <a:t>Mini- bursa locurilor de muncă organizată la solicitarea Eberspaecher SRL-Primăriile Batăr, Tinca;</a:t>
            </a:r>
          </a:p>
          <a:p>
            <a:pPr>
              <a:lnSpc>
                <a:spcPct val="90000"/>
              </a:lnSpc>
              <a:spcBef>
                <a:spcPts val="300"/>
              </a:spcBef>
              <a:buChar char="✓"/>
              <a:defRPr sz="1400">
                <a:solidFill>
                  <a:srgbClr val="000000"/>
                </a:solidFill>
                <a:latin typeface="Arial"/>
                <a:ea typeface="Arial"/>
                <a:cs typeface="Arial"/>
                <a:sym typeface="Arial"/>
              </a:defRPr>
            </a:pPr>
            <a:r>
              <a:t>Mini - bursa locurilor de muncă organizată la solicitarea Mondo Style Autrora SRL-Primăriile Tinca, Husasău de Tinca;</a:t>
            </a:r>
          </a:p>
          <a:p>
            <a:pPr>
              <a:lnSpc>
                <a:spcPct val="90000"/>
              </a:lnSpc>
              <a:spcBef>
                <a:spcPts val="300"/>
              </a:spcBef>
              <a:buChar char="✓"/>
              <a:defRPr sz="1400">
                <a:solidFill>
                  <a:srgbClr val="000000"/>
                </a:solidFill>
                <a:latin typeface="Arial"/>
                <a:ea typeface="Arial"/>
                <a:cs typeface="Arial"/>
                <a:sym typeface="Arial"/>
              </a:defRPr>
            </a:pPr>
            <a:r>
              <a:t>Mini - bursa locurilor de muncă în domeniile constucţiilor – Transmec Ro SRL şi prelucrarea materialelor – Turnătoria Iberica SRL-Filiala din  Marghita a Universităţii “Vasile Goldiş”;</a:t>
            </a:r>
          </a:p>
          <a:p>
            <a:pPr>
              <a:lnSpc>
                <a:spcPct val="90000"/>
              </a:lnSpc>
              <a:spcBef>
                <a:spcPts val="300"/>
              </a:spcBef>
              <a:buChar char="✓"/>
              <a:defRPr sz="1400">
                <a:solidFill>
                  <a:srgbClr val="000000"/>
                </a:solidFill>
                <a:latin typeface="Arial"/>
                <a:ea typeface="Arial"/>
                <a:cs typeface="Arial"/>
                <a:sym typeface="Arial"/>
              </a:defRPr>
            </a:pPr>
            <a:r>
              <a:t>Mini - bursa locurilor de muncă în domeniul HORECA – Sind Tour Trading Hotel Muncel-Hotel Muncel Băile Felix;</a:t>
            </a:r>
          </a:p>
          <a:p>
            <a:pPr>
              <a:lnSpc>
                <a:spcPct val="90000"/>
              </a:lnSpc>
              <a:spcBef>
                <a:spcPts val="300"/>
              </a:spcBef>
              <a:buChar char="✓"/>
              <a:defRPr sz="1400">
                <a:solidFill>
                  <a:srgbClr val="000000"/>
                </a:solidFill>
                <a:latin typeface="Arial"/>
                <a:ea typeface="Arial"/>
                <a:cs typeface="Arial"/>
                <a:sym typeface="Arial"/>
              </a:defRPr>
            </a:pPr>
            <a:r>
              <a:t>Mini - bursa locurilor de muncă pentru persoanele care se liberează din penitenciar-Penitenciarul Oradea.</a:t>
            </a:r>
          </a:p>
          <a:p>
            <a:pPr marL="0" indent="0">
              <a:lnSpc>
                <a:spcPct val="90000"/>
              </a:lnSpc>
              <a:buSzTx/>
              <a:buNone/>
              <a:defRPr sz="1400">
                <a:solidFill>
                  <a:srgbClr val="000000"/>
                </a:solidFill>
                <a:latin typeface="Arial"/>
                <a:ea typeface="Arial"/>
                <a:cs typeface="Arial"/>
                <a:sym typeface="Arial"/>
              </a:defRPr>
            </a:pPr>
          </a:p>
          <a:p>
            <a:pPr marL="0" indent="0">
              <a:lnSpc>
                <a:spcPct val="90000"/>
              </a:lnSpc>
              <a:spcBef>
                <a:spcPts val="300"/>
              </a:spcBef>
              <a:buSzTx/>
              <a:buNone/>
              <a:defRPr sz="1400">
                <a:solidFill>
                  <a:srgbClr val="000000"/>
                </a:solidFill>
                <a:latin typeface="Arial"/>
                <a:ea typeface="Arial"/>
                <a:cs typeface="Arial"/>
                <a:sym typeface="Arial"/>
              </a:defRPr>
            </a:pPr>
            <a:r>
              <a:t>Evenimente organizate în parteneriat:</a:t>
            </a:r>
          </a:p>
          <a:p>
            <a:pPr marL="0" indent="0">
              <a:lnSpc>
                <a:spcPct val="90000"/>
              </a:lnSpc>
              <a:buSzTx/>
              <a:buNone/>
              <a:defRPr sz="1400">
                <a:solidFill>
                  <a:srgbClr val="000000"/>
                </a:solidFill>
                <a:latin typeface="Arial"/>
                <a:ea typeface="Arial"/>
                <a:cs typeface="Arial"/>
                <a:sym typeface="Arial"/>
              </a:defRPr>
            </a:pPr>
          </a:p>
          <a:p>
            <a:pPr>
              <a:lnSpc>
                <a:spcPct val="103500"/>
              </a:lnSpc>
              <a:spcBef>
                <a:spcPts val="0"/>
              </a:spcBef>
              <a:buChar char="✓"/>
              <a:defRPr sz="1400">
                <a:solidFill>
                  <a:srgbClr val="000000"/>
                </a:solidFill>
                <a:latin typeface="Arial"/>
                <a:ea typeface="Arial"/>
                <a:cs typeface="Arial"/>
                <a:sym typeface="Arial"/>
              </a:defRPr>
            </a:pPr>
            <a:r>
              <a:t>Târguri ale locurilor de muncă şi formării profesionale organizatori-Top Expo</a:t>
            </a:r>
          </a:p>
          <a:p>
            <a:pPr>
              <a:lnSpc>
                <a:spcPct val="103500"/>
              </a:lnSpc>
              <a:spcBef>
                <a:spcPts val="0"/>
              </a:spcBef>
              <a:buChar char="✓"/>
              <a:defRPr sz="1400">
                <a:solidFill>
                  <a:srgbClr val="000000"/>
                </a:solidFill>
                <a:latin typeface="Arial"/>
                <a:ea typeface="Arial"/>
                <a:cs typeface="Arial"/>
                <a:sym typeface="Arial"/>
              </a:defRPr>
            </a:pPr>
            <a:r>
              <a:t>Târgul de Cariere </a:t>
            </a:r>
          </a:p>
          <a:p>
            <a:pPr>
              <a:lnSpc>
                <a:spcPct val="103500"/>
              </a:lnSpc>
              <a:spcBef>
                <a:spcPts val="1000"/>
              </a:spcBef>
              <a:buChar char="✓"/>
              <a:defRPr sz="1400">
                <a:solidFill>
                  <a:srgbClr val="000000"/>
                </a:solidFill>
                <a:latin typeface="Arial"/>
                <a:ea typeface="Arial"/>
                <a:cs typeface="Arial"/>
                <a:sym typeface="Arial"/>
              </a:defRPr>
            </a:pPr>
            <a:r>
              <a:t>Târgul locurilor de muncă - organizat de Universitatea Oradea.</a:t>
            </a:r>
          </a:p>
        </p:txBody>
      </p:sp>
    </p:spTree>
  </p:cSld>
  <p:clrMapOvr>
    <a:masterClrMapping/>
  </p:clrMapOvr>
  <p:transition xmlns:p14="http://schemas.microsoft.com/office/powerpoint/2010/main" spd="med" advClick="1"/>
</p:sld>
</file>

<file path=ppt/slides/slide13.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161" name="INTESPO"/>
          <p:cNvSpPr txBox="1"/>
          <p:nvPr>
            <p:ph type="title"/>
          </p:nvPr>
        </p:nvSpPr>
        <p:spPr>
          <a:prstGeom prst="rect">
            <a:avLst/>
          </a:prstGeom>
        </p:spPr>
        <p:txBody>
          <a:bodyPr/>
          <a:lstStyle/>
          <a:p>
            <a:pPr/>
            <a:r>
              <a:t>INTESPO</a:t>
            </a:r>
          </a:p>
        </p:txBody>
      </p:sp>
      <p:sp>
        <p:nvSpPr>
          <p:cNvPr id="162" name="Parteneriatul proiectului este compus din:…"/>
          <p:cNvSpPr txBox="1"/>
          <p:nvPr>
            <p:ph type="body" idx="1"/>
          </p:nvPr>
        </p:nvSpPr>
        <p:spPr>
          <a:xfrm>
            <a:off x="457200" y="1600200"/>
            <a:ext cx="8229600" cy="4525963"/>
          </a:xfrm>
          <a:prstGeom prst="rect">
            <a:avLst/>
          </a:prstGeom>
        </p:spPr>
        <p:txBody>
          <a:bodyPr/>
          <a:lstStyle/>
          <a:p>
            <a:pPr marL="0" indent="0" algn="ctr" defTabSz="374904">
              <a:lnSpc>
                <a:spcPct val="115000"/>
              </a:lnSpc>
              <a:spcBef>
                <a:spcPts val="400"/>
              </a:spcBef>
              <a:buSzTx/>
              <a:buNone/>
              <a:defRPr sz="1600">
                <a:solidFill>
                  <a:srgbClr val="000000"/>
                </a:solidFill>
                <a:uFill>
                  <a:solidFill>
                    <a:srgbClr val="000000"/>
                  </a:solidFill>
                </a:uFill>
                <a:latin typeface="Arial"/>
                <a:ea typeface="Arial"/>
                <a:cs typeface="Arial"/>
                <a:sym typeface="Arial"/>
              </a:defRPr>
            </a:pPr>
            <a:r>
              <a:t>Parteneriatul proiectului este compus din: </a:t>
            </a:r>
          </a:p>
          <a:p>
            <a:pPr marL="0" indent="0" algn="just" defTabSz="374904">
              <a:lnSpc>
                <a:spcPct val="115000"/>
              </a:lnSpc>
              <a:spcBef>
                <a:spcPts val="400"/>
              </a:spcBef>
              <a:buSzTx/>
              <a:buNone/>
              <a:defRPr b="1" sz="1600">
                <a:solidFill>
                  <a:srgbClr val="000000"/>
                </a:solidFill>
                <a:uFill>
                  <a:solidFill>
                    <a:srgbClr val="000000"/>
                  </a:solidFill>
                </a:uFill>
                <a:latin typeface="Arial"/>
                <a:ea typeface="Arial"/>
                <a:cs typeface="Arial"/>
                <a:sym typeface="Arial"/>
              </a:defRPr>
            </a:pPr>
            <a:r>
              <a:t>Beneficiar</a:t>
            </a:r>
            <a:r>
              <a:rPr b="0"/>
              <a:t> – Agenția Națională pentru Ocuparea Forței de muncă,  </a:t>
            </a:r>
          </a:p>
          <a:p>
            <a:pPr marL="0" indent="0" algn="just" defTabSz="374904">
              <a:lnSpc>
                <a:spcPct val="115000"/>
              </a:lnSpc>
              <a:spcBef>
                <a:spcPts val="400"/>
              </a:spcBef>
              <a:buSzTx/>
              <a:buNone/>
              <a:defRPr sz="1600">
                <a:solidFill>
                  <a:srgbClr val="000000"/>
                </a:solidFill>
                <a:uFill>
                  <a:solidFill>
                    <a:srgbClr val="000000"/>
                  </a:solidFill>
                </a:uFill>
                <a:latin typeface="Arial"/>
                <a:ea typeface="Arial"/>
                <a:cs typeface="Arial"/>
                <a:sym typeface="Arial"/>
              </a:defRPr>
            </a:pPr>
            <a:r>
              <a:t>Parteneri: – Ministerul Muncii și Justiției Sociale, </a:t>
            </a:r>
          </a:p>
          <a:p>
            <a:pPr marL="0" indent="0" algn="just" defTabSz="374904">
              <a:lnSpc>
                <a:spcPct val="115000"/>
              </a:lnSpc>
              <a:spcBef>
                <a:spcPts val="400"/>
              </a:spcBef>
              <a:buSzTx/>
              <a:buNone/>
              <a:defRPr sz="1600">
                <a:solidFill>
                  <a:srgbClr val="000000"/>
                </a:solidFill>
                <a:uFill>
                  <a:solidFill>
                    <a:srgbClr val="000000"/>
                  </a:solidFill>
                </a:uFill>
                <a:latin typeface="Arial"/>
                <a:ea typeface="Arial"/>
                <a:cs typeface="Arial"/>
                <a:sym typeface="Arial"/>
              </a:defRPr>
            </a:pPr>
            <a:r>
              <a:t>     – Ministerul Educației Naționale;</a:t>
            </a:r>
          </a:p>
          <a:p>
            <a:pPr marL="0" indent="0" algn="just" defTabSz="374904">
              <a:lnSpc>
                <a:spcPct val="115000"/>
              </a:lnSpc>
              <a:spcBef>
                <a:spcPts val="400"/>
              </a:spcBef>
              <a:buSzTx/>
              <a:buNone/>
              <a:defRPr sz="1600">
                <a:solidFill>
                  <a:srgbClr val="000000"/>
                </a:solidFill>
                <a:uFill>
                  <a:solidFill>
                    <a:srgbClr val="000000"/>
                  </a:solidFill>
                </a:uFill>
                <a:latin typeface="Arial"/>
                <a:ea typeface="Arial"/>
                <a:cs typeface="Arial"/>
                <a:sym typeface="Arial"/>
              </a:defRPr>
            </a:pPr>
            <a:r>
              <a:t>     - Agenția Națională pentru Plăți și Inspecție Socială.</a:t>
            </a:r>
          </a:p>
          <a:p>
            <a:pPr marL="0" indent="0" algn="just" defTabSz="374904">
              <a:lnSpc>
                <a:spcPct val="115000"/>
              </a:lnSpc>
              <a:spcBef>
                <a:spcPts val="400"/>
              </a:spcBef>
              <a:buSzTx/>
              <a:buNone/>
              <a:defRPr b="1" sz="1600">
                <a:solidFill>
                  <a:srgbClr val="000000"/>
                </a:solidFill>
                <a:uFill>
                  <a:solidFill>
                    <a:srgbClr val="000000"/>
                  </a:solidFill>
                </a:uFill>
                <a:latin typeface="Arial"/>
                <a:ea typeface="Arial"/>
                <a:cs typeface="Arial"/>
                <a:sym typeface="Arial"/>
              </a:defRPr>
            </a:pPr>
            <a:r>
              <a:t>Locaţia proiectului</a:t>
            </a:r>
            <a:r>
              <a:rPr b="0"/>
              <a:t> - Implementarea proiectului se va realiza la nivel naţional.</a:t>
            </a:r>
          </a:p>
          <a:p>
            <a:pPr marL="0" indent="0" algn="just" defTabSz="374904">
              <a:lnSpc>
                <a:spcPct val="115000"/>
              </a:lnSpc>
              <a:spcBef>
                <a:spcPts val="400"/>
              </a:spcBef>
              <a:buSzTx/>
              <a:buNone/>
              <a:defRPr b="1" sz="1600">
                <a:solidFill>
                  <a:srgbClr val="000000"/>
                </a:solidFill>
                <a:uFill>
                  <a:solidFill>
                    <a:srgbClr val="000000"/>
                  </a:solidFill>
                </a:uFill>
                <a:latin typeface="Arial"/>
                <a:ea typeface="Arial"/>
                <a:cs typeface="Arial"/>
                <a:sym typeface="Arial"/>
              </a:defRPr>
            </a:pPr>
            <a:r>
              <a:t>Durata proiectului</a:t>
            </a:r>
            <a:r>
              <a:rPr b="0"/>
              <a:t> – 48 luni</a:t>
            </a:r>
          </a:p>
          <a:p>
            <a:pPr marL="0" indent="0" algn="just" defTabSz="374904">
              <a:lnSpc>
                <a:spcPct val="115000"/>
              </a:lnSpc>
              <a:spcBef>
                <a:spcPts val="400"/>
              </a:spcBef>
              <a:buSzTx/>
              <a:buNone/>
              <a:defRPr b="1" sz="1600">
                <a:solidFill>
                  <a:srgbClr val="000000"/>
                </a:solidFill>
                <a:uFill>
                  <a:solidFill>
                    <a:srgbClr val="000000"/>
                  </a:solidFill>
                </a:uFill>
                <a:latin typeface="Arial"/>
                <a:ea typeface="Arial"/>
                <a:cs typeface="Arial"/>
                <a:sym typeface="Arial"/>
              </a:defRPr>
            </a:pPr>
            <a:r>
              <a:t>Grup țintă</a:t>
            </a:r>
            <a:r>
              <a:rPr b="0"/>
              <a:t>: Proiectul vizează minim 200.000 tineri NEETs inactivi, cu vârsta între 16-24 ani, neînregistrați la </a:t>
            </a:r>
            <a:r>
              <a:rPr i="1"/>
              <a:t>Serviciul Public de Ocupare (SPO)</a:t>
            </a:r>
            <a:r>
              <a:rPr b="0"/>
              <a:t>. Sunt avuţi în vedere în special tinerii NEETs aflaţi mai departe de piaţa muncii, cu nivel scăzut de competențe și/sau  cu dificultăți în ceea ce priveşte integrarea socială.</a:t>
            </a:r>
          </a:p>
          <a:p>
            <a:pPr marL="0" indent="0" algn="just" defTabSz="374904">
              <a:lnSpc>
                <a:spcPct val="115000"/>
              </a:lnSpc>
              <a:spcBef>
                <a:spcPts val="400"/>
              </a:spcBef>
              <a:buSzTx/>
              <a:buNone/>
              <a:defRPr b="1" sz="1600">
                <a:solidFill>
                  <a:srgbClr val="000000"/>
                </a:solidFill>
                <a:uFill>
                  <a:solidFill>
                    <a:srgbClr val="000000"/>
                  </a:solidFill>
                </a:uFill>
                <a:latin typeface="Arial"/>
                <a:ea typeface="Arial"/>
                <a:cs typeface="Arial"/>
                <a:sym typeface="Arial"/>
              </a:defRPr>
            </a:pPr>
            <a:r>
              <a:t>Oportunitatea proiectului</a:t>
            </a:r>
            <a:r>
              <a:rPr b="0"/>
              <a:t>: Identificarea și înregistrarea tinerilor NEETs la SPO reprezintă o precondiție pentru orice intervenție ulterioară, inclusiv pentru demararea altor proiecte cu finanțare europeană.  </a:t>
            </a:r>
          </a:p>
        </p:txBody>
      </p:sp>
    </p:spTree>
  </p:cSld>
  <p:clrMapOvr>
    <a:masterClrMapping/>
  </p:clrMapOvr>
  <p:transition xmlns:p14="http://schemas.microsoft.com/office/powerpoint/2010/main" spd="med" advClick="1"/>
</p:sld>
</file>

<file path=ppt/slides/slide14.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164" name="OBIECTIVELE PROIECTULUI:…"/>
          <p:cNvSpPr txBox="1"/>
          <p:nvPr>
            <p:ph type="body" idx="1"/>
          </p:nvPr>
        </p:nvSpPr>
        <p:spPr>
          <a:xfrm>
            <a:off x="457200" y="434428"/>
            <a:ext cx="8229600" cy="5989144"/>
          </a:xfrm>
          <a:prstGeom prst="rect">
            <a:avLst/>
          </a:prstGeom>
        </p:spPr>
        <p:txBody>
          <a:bodyPr/>
          <a:lstStyle/>
          <a:p>
            <a:pPr marL="0" indent="0" algn="ctr" defTabSz="457200">
              <a:lnSpc>
                <a:spcPct val="115000"/>
              </a:lnSpc>
              <a:spcBef>
                <a:spcPts val="600"/>
              </a:spcBef>
              <a:buSzTx/>
              <a:buNone/>
              <a:defRPr b="1" sz="2000">
                <a:solidFill>
                  <a:srgbClr val="000000"/>
                </a:solidFill>
                <a:uFill>
                  <a:solidFill>
                    <a:srgbClr val="000000"/>
                  </a:solidFill>
                </a:uFill>
                <a:latin typeface="Arial"/>
                <a:ea typeface="Arial"/>
                <a:cs typeface="Arial"/>
                <a:sym typeface="Arial"/>
              </a:defRPr>
            </a:pPr>
            <a:r>
              <a:t>OBIECTIVELE PROIECTULUI:</a:t>
            </a:r>
          </a:p>
          <a:p>
            <a:pPr marL="0" indent="0" algn="just" defTabSz="457200">
              <a:lnSpc>
                <a:spcPct val="115000"/>
              </a:lnSpc>
              <a:spcBef>
                <a:spcPts val="600"/>
              </a:spcBef>
              <a:buSzTx/>
              <a:buNone/>
              <a:defRPr b="1" sz="2000">
                <a:solidFill>
                  <a:srgbClr val="000000"/>
                </a:solidFill>
                <a:uFill>
                  <a:solidFill>
                    <a:srgbClr val="000000"/>
                  </a:solidFill>
                </a:uFill>
                <a:latin typeface="Arial"/>
                <a:ea typeface="Arial"/>
                <a:cs typeface="Arial"/>
                <a:sym typeface="Arial"/>
              </a:defRPr>
            </a:pPr>
            <a:r>
              <a:t>Obiectiv general</a:t>
            </a:r>
            <a:r>
              <a:rPr b="0"/>
              <a:t>: </a:t>
            </a:r>
            <a:r>
              <a:t>Creșterea numărului de tineri inactivi NEETs înregistrați la SPO în vederea furnizării de măsuri personalizate de sprijin.</a:t>
            </a:r>
          </a:p>
          <a:p>
            <a:pPr marL="0" indent="0" algn="just" defTabSz="457200">
              <a:lnSpc>
                <a:spcPct val="115000"/>
              </a:lnSpc>
              <a:spcBef>
                <a:spcPts val="600"/>
              </a:spcBef>
              <a:buSzTx/>
              <a:buNone/>
              <a:defRPr b="1" sz="2000">
                <a:solidFill>
                  <a:srgbClr val="000000"/>
                </a:solidFill>
                <a:uFill>
                  <a:solidFill>
                    <a:srgbClr val="000000"/>
                  </a:solidFill>
                </a:uFill>
                <a:latin typeface="Arial"/>
                <a:ea typeface="Arial"/>
                <a:cs typeface="Arial"/>
                <a:sym typeface="Arial"/>
              </a:defRPr>
            </a:pPr>
            <a:r>
              <a:t>Obiective specifice:</a:t>
            </a:r>
          </a:p>
          <a:p>
            <a:pPr marL="228600" indent="-228600" algn="just" defTabSz="457200">
              <a:lnSpc>
                <a:spcPct val="115000"/>
              </a:lnSpc>
              <a:spcBef>
                <a:spcPts val="0"/>
              </a:spcBef>
              <a:buSzPct val="91666"/>
              <a:buFontTx/>
              <a:buAutoNum type="arabicPeriod" startAt="1"/>
              <a:defRPr sz="2000">
                <a:solidFill>
                  <a:srgbClr val="000000"/>
                </a:solidFill>
                <a:uFill>
                  <a:solidFill>
                    <a:srgbClr val="000000"/>
                  </a:solidFill>
                </a:uFill>
                <a:latin typeface="Arial"/>
                <a:ea typeface="Arial"/>
                <a:cs typeface="Arial"/>
                <a:sym typeface="Arial"/>
              </a:defRPr>
            </a:pPr>
            <a:r>
              <a:t>Creșterea gradului de informare și conștientizare în rândul tinerilor din categoria NEETs cu privire la avantajele înregistrării la SPO și la opțiunile pe care le au în vederea integrării pe piața muncii, în educație, formare sau antreprenoriat prin realizarea unei campanii de informare și conștientizare la nivel național.</a:t>
            </a:r>
          </a:p>
          <a:p>
            <a:pPr marL="228600" indent="-228600" algn="just" defTabSz="457200">
              <a:lnSpc>
                <a:spcPct val="115000"/>
              </a:lnSpc>
              <a:spcBef>
                <a:spcPts val="0"/>
              </a:spcBef>
              <a:buSzPct val="91666"/>
              <a:buFontTx/>
              <a:buAutoNum type="arabicPeriod" startAt="1"/>
              <a:defRPr sz="2000">
                <a:solidFill>
                  <a:srgbClr val="000000"/>
                </a:solidFill>
                <a:uFill>
                  <a:solidFill>
                    <a:srgbClr val="000000"/>
                  </a:solidFill>
                </a:uFill>
                <a:latin typeface="Arial"/>
                <a:ea typeface="Arial"/>
                <a:cs typeface="Arial"/>
                <a:sym typeface="Arial"/>
              </a:defRPr>
            </a:pPr>
            <a:r>
              <a:t>Constituirea unei  </a:t>
            </a:r>
            <a:r>
              <a:rPr u="sng"/>
              <a:t>rețele de sprijin la nivel local</a:t>
            </a:r>
            <a:r>
              <a:t> și a unui  mecanism  de lucru cu tinerii, în scopul identificării a 200 000 de persoane aparținând categoriei  NEETs ca bază pentru identificarea și monitorizarea acestora. </a:t>
            </a:r>
          </a:p>
          <a:p>
            <a:pPr marL="228600" indent="-228600" algn="just" defTabSz="457200">
              <a:lnSpc>
                <a:spcPct val="115000"/>
              </a:lnSpc>
              <a:spcBef>
                <a:spcPts val="0"/>
              </a:spcBef>
              <a:buSzPct val="91666"/>
              <a:buFontTx/>
              <a:buAutoNum type="arabicPeriod" startAt="1"/>
              <a:defRPr sz="2000">
                <a:solidFill>
                  <a:srgbClr val="000000"/>
                </a:solidFill>
                <a:uFill>
                  <a:solidFill>
                    <a:srgbClr val="000000"/>
                  </a:solidFill>
                </a:uFill>
                <a:latin typeface="Arial"/>
                <a:ea typeface="Arial"/>
                <a:cs typeface="Arial"/>
                <a:sym typeface="Arial"/>
              </a:defRPr>
            </a:pPr>
            <a:r>
              <a:t>Identificarea a cel  puțin 200.000 tineri NEETs în vederea înregistrării și profilării a 160.000 dintre aceștia. </a:t>
            </a:r>
          </a:p>
        </p:txBody>
      </p:sp>
    </p:spTree>
  </p:cSld>
  <p:clrMapOvr>
    <a:masterClrMapping/>
  </p:clrMapOvr>
  <p:transition xmlns:p14="http://schemas.microsoft.com/office/powerpoint/2010/main" spd="med" advClick="1"/>
</p:sld>
</file>

<file path=ppt/slides/slide15.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166" name="Acest proiect vine să  ofere un suport real și în ceea ce privește extinderea, validarea și actualizarea datelor din Registrului electronic al tinerilor NEETs, date care vor putea fi utilizate ulterior în proiecte POCU, tinerii identificați prin acest proiect fiind înregistrați la SPO și disponibili pentru a beneficia de pachetele de măsuri personalizate oferite prin măsurile cuprinse în axele prioritare 1, 2 și 6."/>
          <p:cNvSpPr txBox="1"/>
          <p:nvPr>
            <p:ph type="body" idx="1"/>
          </p:nvPr>
        </p:nvSpPr>
        <p:spPr>
          <a:xfrm>
            <a:off x="457200" y="272107"/>
            <a:ext cx="8229600" cy="6127354"/>
          </a:xfrm>
          <a:prstGeom prst="rect">
            <a:avLst/>
          </a:prstGeom>
        </p:spPr>
        <p:txBody>
          <a:bodyPr/>
          <a:lstStyle/>
          <a:p>
            <a:pPr marL="0" indent="450215" algn="ctr" defTabSz="457200">
              <a:lnSpc>
                <a:spcPct val="115000"/>
              </a:lnSpc>
              <a:spcBef>
                <a:spcPts val="600"/>
              </a:spcBef>
              <a:buSzTx/>
              <a:buNone/>
              <a:defRPr sz="2000">
                <a:solidFill>
                  <a:srgbClr val="000000"/>
                </a:solidFill>
                <a:uFill>
                  <a:solidFill>
                    <a:srgbClr val="000000"/>
                  </a:solidFill>
                </a:uFill>
                <a:latin typeface="Arial"/>
                <a:ea typeface="Arial"/>
                <a:cs typeface="Arial"/>
                <a:sym typeface="Arial"/>
              </a:defRPr>
            </a:pPr>
          </a:p>
          <a:p>
            <a:pPr marL="0" indent="450215" algn="ctr" defTabSz="457200">
              <a:lnSpc>
                <a:spcPct val="115000"/>
              </a:lnSpc>
              <a:spcBef>
                <a:spcPts val="600"/>
              </a:spcBef>
              <a:buSzTx/>
              <a:buNone/>
              <a:defRPr sz="2000">
                <a:solidFill>
                  <a:srgbClr val="000000"/>
                </a:solidFill>
                <a:uFill>
                  <a:solidFill>
                    <a:srgbClr val="000000"/>
                  </a:solidFill>
                </a:uFill>
                <a:latin typeface="Arial"/>
                <a:ea typeface="Arial"/>
                <a:cs typeface="Arial"/>
                <a:sym typeface="Arial"/>
              </a:defRPr>
            </a:pPr>
          </a:p>
          <a:p>
            <a:pPr marL="0" indent="450215" algn="ctr" defTabSz="457200">
              <a:lnSpc>
                <a:spcPct val="115000"/>
              </a:lnSpc>
              <a:spcBef>
                <a:spcPts val="600"/>
              </a:spcBef>
              <a:buSzTx/>
              <a:buNone/>
              <a:defRPr sz="2000">
                <a:solidFill>
                  <a:srgbClr val="000000"/>
                </a:solidFill>
                <a:uFill>
                  <a:solidFill>
                    <a:srgbClr val="000000"/>
                  </a:solidFill>
                </a:uFill>
                <a:latin typeface="Arial"/>
                <a:ea typeface="Arial"/>
                <a:cs typeface="Arial"/>
                <a:sym typeface="Arial"/>
              </a:defRPr>
            </a:pPr>
          </a:p>
          <a:p>
            <a:pPr marL="0" indent="450215" algn="ctr" defTabSz="457200">
              <a:lnSpc>
                <a:spcPct val="115000"/>
              </a:lnSpc>
              <a:spcBef>
                <a:spcPts val="600"/>
              </a:spcBef>
              <a:buSzTx/>
              <a:buNone/>
              <a:defRPr sz="2000">
                <a:solidFill>
                  <a:srgbClr val="000000"/>
                </a:solidFill>
                <a:uFill>
                  <a:solidFill>
                    <a:srgbClr val="000000"/>
                  </a:solidFill>
                </a:uFill>
                <a:latin typeface="Arial"/>
                <a:ea typeface="Arial"/>
                <a:cs typeface="Arial"/>
                <a:sym typeface="Arial"/>
              </a:defRPr>
            </a:pPr>
          </a:p>
          <a:p>
            <a:pPr marL="0" indent="450215" algn="ctr" defTabSz="457200">
              <a:lnSpc>
                <a:spcPct val="115000"/>
              </a:lnSpc>
              <a:spcBef>
                <a:spcPts val="600"/>
              </a:spcBef>
              <a:buSzTx/>
              <a:buNone/>
              <a:defRPr sz="2000">
                <a:solidFill>
                  <a:srgbClr val="000000"/>
                </a:solidFill>
                <a:uFill>
                  <a:solidFill>
                    <a:srgbClr val="000000"/>
                  </a:solidFill>
                </a:uFill>
                <a:latin typeface="Arial"/>
                <a:ea typeface="Arial"/>
                <a:cs typeface="Arial"/>
                <a:sym typeface="Arial"/>
              </a:defRPr>
            </a:pPr>
            <a:r>
              <a:t>Acest proiect vine să  ofere un suport real și în ceea ce privește extinderea, validarea și actualizarea datelor din Registrului electronic al tinerilor NEETs, date care vor putea fi utilizate ulterior în proiecte POCU, tinerii identificați prin acest proiect fiind înregistrați la SPO și disponibili pentru a beneficia de pachetele de măsuri personalizate oferite prin măsurile cuprinse în axele prioritare 1, 2 și 6.</a:t>
            </a:r>
          </a:p>
        </p:txBody>
      </p:sp>
    </p:spTree>
  </p:cSld>
  <p:clrMapOvr>
    <a:masterClrMapping/>
  </p:clrMapOvr>
  <p:transition xmlns:p14="http://schemas.microsoft.com/office/powerpoint/2010/main" spd="med" advClick="1"/>
</p:sld>
</file>

<file path=ppt/slides/slide16.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168" name="ACȚIUNI"/>
          <p:cNvSpPr txBox="1"/>
          <p:nvPr>
            <p:ph type="title"/>
          </p:nvPr>
        </p:nvSpPr>
        <p:spPr>
          <a:xfrm>
            <a:off x="457200" y="56306"/>
            <a:ext cx="8229600" cy="884288"/>
          </a:xfrm>
          <a:prstGeom prst="rect">
            <a:avLst/>
          </a:prstGeom>
        </p:spPr>
        <p:txBody>
          <a:bodyPr/>
          <a:lstStyle>
            <a:lvl1pPr>
              <a:defRPr b="1" sz="2400">
                <a:solidFill>
                  <a:srgbClr val="000000"/>
                </a:solidFill>
                <a:latin typeface="Arial"/>
                <a:ea typeface="Arial"/>
                <a:cs typeface="Arial"/>
                <a:sym typeface="Arial"/>
              </a:defRPr>
            </a:lvl1pPr>
          </a:lstStyle>
          <a:p>
            <a:pPr/>
            <a:r>
              <a:t>ACȚIUNI</a:t>
            </a:r>
          </a:p>
        </p:txBody>
      </p:sp>
      <p:sp>
        <p:nvSpPr>
          <p:cNvPr id="169" name="Organizarea (la Prefectură/Consiliul Județean Bihor) unei întâlniri cu primarii, secretarii de comună și asistenții sociali din cele 101 UAT;…"/>
          <p:cNvSpPr txBox="1"/>
          <p:nvPr>
            <p:ph type="body" sz="half" idx="1"/>
          </p:nvPr>
        </p:nvSpPr>
        <p:spPr>
          <a:xfrm>
            <a:off x="4648198" y="1127204"/>
            <a:ext cx="4038602" cy="5185570"/>
          </a:xfrm>
          <a:prstGeom prst="rect">
            <a:avLst/>
          </a:prstGeom>
        </p:spPr>
        <p:txBody>
          <a:bodyPr/>
          <a:lstStyle/>
          <a:p>
            <a:pPr marL="0" indent="0" algn="just" defTabSz="347472">
              <a:spcBef>
                <a:spcPts val="0"/>
              </a:spcBef>
              <a:buSzTx/>
              <a:buNone/>
              <a:defRPr sz="1500">
                <a:solidFill>
                  <a:srgbClr val="000000"/>
                </a:solidFill>
                <a:uFill>
                  <a:solidFill>
                    <a:srgbClr val="000000"/>
                  </a:solidFill>
                </a:uFill>
                <a:latin typeface="Arial"/>
                <a:ea typeface="Arial"/>
                <a:cs typeface="Arial"/>
                <a:sym typeface="Arial"/>
              </a:defRPr>
            </a:pPr>
            <a:r>
              <a:t>Organizarea (la Prefectură/Consiliul Județean Bihor) unei întâlniri cu primarii, secretarii de comună și asistenții sociali din cele 101 UAT;</a:t>
            </a:r>
          </a:p>
          <a:p>
            <a:pPr marL="0" indent="0" algn="just" defTabSz="347472">
              <a:spcBef>
                <a:spcPts val="0"/>
              </a:spcBef>
              <a:buSzTx/>
              <a:buNone/>
              <a:defRPr sz="1500">
                <a:solidFill>
                  <a:srgbClr val="000000"/>
                </a:solidFill>
                <a:uFill>
                  <a:solidFill>
                    <a:srgbClr val="000000"/>
                  </a:solidFill>
                </a:uFill>
                <a:latin typeface="Arial"/>
                <a:ea typeface="Arial"/>
                <a:cs typeface="Arial"/>
                <a:sym typeface="Arial"/>
              </a:defRPr>
            </a:pPr>
          </a:p>
          <a:p>
            <a:pPr marL="0" indent="0" algn="just" defTabSz="347472">
              <a:spcBef>
                <a:spcPts val="0"/>
              </a:spcBef>
              <a:buSzTx/>
              <a:buNone/>
              <a:defRPr sz="1500">
                <a:solidFill>
                  <a:srgbClr val="000000"/>
                </a:solidFill>
                <a:uFill>
                  <a:solidFill>
                    <a:srgbClr val="000000"/>
                  </a:solidFill>
                </a:uFill>
                <a:latin typeface="Arial"/>
                <a:ea typeface="Arial"/>
                <a:cs typeface="Arial"/>
                <a:sym typeface="Arial"/>
              </a:defRPr>
            </a:pPr>
            <a:r>
              <a:t>Organizarea (la Prefectură/Consiliul Județean Bihor) unei întâlniri cu primarii, secretarii de comună și asistenții sociali din cele 101 UAT: ORADEA, MARGHITA, BEIUȘ, ALEȘD, SALONTA;</a:t>
            </a:r>
          </a:p>
          <a:p>
            <a:pPr marL="0" indent="0" algn="just" defTabSz="347472">
              <a:spcBef>
                <a:spcPts val="0"/>
              </a:spcBef>
              <a:buSzTx/>
              <a:buNone/>
              <a:defRPr sz="1500">
                <a:solidFill>
                  <a:srgbClr val="000000"/>
                </a:solidFill>
                <a:uFill>
                  <a:solidFill>
                    <a:srgbClr val="000000"/>
                  </a:solidFill>
                </a:uFill>
                <a:latin typeface="Arial"/>
                <a:ea typeface="Arial"/>
                <a:cs typeface="Arial"/>
                <a:sym typeface="Arial"/>
              </a:defRPr>
            </a:pPr>
          </a:p>
          <a:p>
            <a:pPr marL="0" indent="0" algn="just" defTabSz="347472">
              <a:spcBef>
                <a:spcPts val="0"/>
              </a:spcBef>
              <a:buSzTx/>
              <a:buNone/>
              <a:defRPr sz="1500">
                <a:solidFill>
                  <a:srgbClr val="000000"/>
                </a:solidFill>
                <a:uFill>
                  <a:solidFill>
                    <a:srgbClr val="000000"/>
                  </a:solidFill>
                </a:uFill>
                <a:latin typeface="Arial"/>
                <a:ea typeface="Arial"/>
                <a:cs typeface="Arial"/>
                <a:sym typeface="Arial"/>
              </a:defRPr>
            </a:pPr>
            <a:r>
              <a:t>Încheierea în fiecare lună a aprox. 25 de protocoale de colaborare cu UAT stabilite conform clasamentului de la punctul 2;</a:t>
            </a:r>
          </a:p>
          <a:p>
            <a:pPr marL="0" indent="0" algn="just" defTabSz="347472">
              <a:spcBef>
                <a:spcPts val="0"/>
              </a:spcBef>
              <a:buSzTx/>
              <a:buNone/>
              <a:defRPr sz="1500">
                <a:solidFill>
                  <a:srgbClr val="000000"/>
                </a:solidFill>
                <a:uFill>
                  <a:solidFill>
                    <a:srgbClr val="000000"/>
                  </a:solidFill>
                </a:uFill>
                <a:latin typeface="Arial"/>
                <a:ea typeface="Arial"/>
                <a:cs typeface="Arial"/>
                <a:sym typeface="Arial"/>
              </a:defRPr>
            </a:pPr>
          </a:p>
          <a:p>
            <a:pPr marL="0" indent="0" algn="just" defTabSz="347472">
              <a:spcBef>
                <a:spcPts val="0"/>
              </a:spcBef>
              <a:buSzTx/>
              <a:buNone/>
              <a:defRPr sz="1500">
                <a:solidFill>
                  <a:srgbClr val="000000"/>
                </a:solidFill>
                <a:uFill>
                  <a:solidFill>
                    <a:srgbClr val="000000"/>
                  </a:solidFill>
                </a:uFill>
                <a:latin typeface="Arial"/>
                <a:ea typeface="Arial"/>
                <a:cs typeface="Arial"/>
                <a:sym typeface="Arial"/>
              </a:defRPr>
            </a:pPr>
            <a:r>
              <a:t>Colectarea datelor de la nivel local pe baza colaborării cu primăriile și celelalte instituții partenere;</a:t>
            </a:r>
          </a:p>
          <a:p>
            <a:pPr marL="0" indent="0" algn="just" defTabSz="347472">
              <a:spcBef>
                <a:spcPts val="0"/>
              </a:spcBef>
              <a:buSzTx/>
              <a:buNone/>
              <a:defRPr sz="1500">
                <a:solidFill>
                  <a:srgbClr val="000000"/>
                </a:solidFill>
                <a:uFill>
                  <a:solidFill>
                    <a:srgbClr val="000000"/>
                  </a:solidFill>
                </a:uFill>
                <a:latin typeface="Arial"/>
                <a:ea typeface="Arial"/>
                <a:cs typeface="Arial"/>
                <a:sym typeface="Arial"/>
              </a:defRPr>
            </a:pPr>
          </a:p>
          <a:p>
            <a:pPr marL="0" indent="0" algn="just" defTabSz="347472">
              <a:spcBef>
                <a:spcPts val="0"/>
              </a:spcBef>
              <a:buSzTx/>
              <a:buNone/>
              <a:defRPr sz="1500">
                <a:solidFill>
                  <a:srgbClr val="000000"/>
                </a:solidFill>
                <a:uFill>
                  <a:solidFill>
                    <a:srgbClr val="000000"/>
                  </a:solidFill>
                </a:uFill>
                <a:latin typeface="Arial"/>
                <a:ea typeface="Arial"/>
                <a:cs typeface="Arial"/>
                <a:sym typeface="Arial"/>
              </a:defRPr>
            </a:pPr>
            <a:r>
              <a:t>Corelarea datelor din registrul Chance4Neets cu cele primite de la primării sau alte instituții implicate</a:t>
            </a:r>
          </a:p>
        </p:txBody>
      </p:sp>
      <p:sp>
        <p:nvSpPr>
          <p:cNvPr id="170" name="Interogarea bazei de date Chance4Neets pentru toate unitățile administrativ-teritoriale din județul Bihor;…"/>
          <p:cNvSpPr txBox="1"/>
          <p:nvPr/>
        </p:nvSpPr>
        <p:spPr>
          <a:xfrm>
            <a:off x="304800" y="1127204"/>
            <a:ext cx="4038600" cy="5185570"/>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normAutofit fontScale="100000" lnSpcReduction="0"/>
          </a:bodyPr>
          <a:lstStyle/>
          <a:p>
            <a:pPr algn="just" defTabSz="370331">
              <a:defRPr sz="1600">
                <a:uFill>
                  <a:solidFill>
                    <a:srgbClr val="000000"/>
                  </a:solidFill>
                </a:uFill>
                <a:latin typeface="Arial"/>
                <a:ea typeface="Arial"/>
                <a:cs typeface="Arial"/>
                <a:sym typeface="Arial"/>
              </a:defRPr>
            </a:pPr>
            <a:r>
              <a:t>Interogarea bazei de date Chance4Neets pentru toate unitățile administrativ-teritoriale din județul Bihor;</a:t>
            </a:r>
          </a:p>
          <a:p>
            <a:pPr algn="just" defTabSz="370331">
              <a:defRPr sz="1600">
                <a:uFill>
                  <a:solidFill>
                    <a:srgbClr val="000000"/>
                  </a:solidFill>
                </a:uFill>
                <a:latin typeface="Arial"/>
                <a:ea typeface="Arial"/>
                <a:cs typeface="Arial"/>
                <a:sym typeface="Arial"/>
              </a:defRPr>
            </a:pPr>
          </a:p>
          <a:p>
            <a:pPr algn="just" defTabSz="370331">
              <a:defRPr sz="1600">
                <a:uFill>
                  <a:solidFill>
                    <a:srgbClr val="000000"/>
                  </a:solidFill>
                </a:uFill>
                <a:latin typeface="Arial"/>
                <a:ea typeface="Arial"/>
                <a:cs typeface="Arial"/>
                <a:sym typeface="Arial"/>
              </a:defRPr>
            </a:pPr>
            <a:r>
              <a:t>Realizarea unui clasament al unităților administrativ-teritoriale (UAT) în funcție de numărul NEETs neînregistrați;</a:t>
            </a:r>
          </a:p>
          <a:p>
            <a:pPr algn="just" defTabSz="370331">
              <a:defRPr sz="1600">
                <a:uFill>
                  <a:solidFill>
                    <a:srgbClr val="000000"/>
                  </a:solidFill>
                </a:uFill>
                <a:latin typeface="Arial"/>
                <a:ea typeface="Arial"/>
                <a:cs typeface="Arial"/>
                <a:sym typeface="Arial"/>
              </a:defRPr>
            </a:pPr>
          </a:p>
          <a:p>
            <a:pPr algn="just" defTabSz="370331">
              <a:defRPr sz="1600">
                <a:uFill>
                  <a:solidFill>
                    <a:srgbClr val="000000"/>
                  </a:solidFill>
                </a:uFill>
                <a:latin typeface="Arial"/>
                <a:ea typeface="Arial"/>
                <a:cs typeface="Arial"/>
                <a:sym typeface="Arial"/>
              </a:defRPr>
            </a:pPr>
            <a:r>
              <a:t>Distribuirea uniformă a UAT în funcție de numărul de NEETs neînregistrați pe cele 8 luni aferente activității de colectare de date;</a:t>
            </a:r>
          </a:p>
          <a:p>
            <a:pPr algn="just" defTabSz="370331">
              <a:defRPr sz="1600">
                <a:uFill>
                  <a:solidFill>
                    <a:srgbClr val="000000"/>
                  </a:solidFill>
                </a:uFill>
                <a:latin typeface="Arial"/>
                <a:ea typeface="Arial"/>
                <a:cs typeface="Arial"/>
                <a:sym typeface="Arial"/>
              </a:defRPr>
            </a:pPr>
          </a:p>
          <a:p>
            <a:pPr algn="just" defTabSz="370331">
              <a:defRPr sz="1600">
                <a:uFill>
                  <a:solidFill>
                    <a:srgbClr val="000000"/>
                  </a:solidFill>
                </a:uFill>
                <a:latin typeface="Arial"/>
                <a:ea typeface="Arial"/>
                <a:cs typeface="Arial"/>
                <a:sym typeface="Arial"/>
              </a:defRPr>
            </a:pPr>
            <a:r>
              <a:t>Oragnizarea unei întâlniri de lucru cu experții ELI din județul Bihor;</a:t>
            </a:r>
          </a:p>
          <a:p>
            <a:pPr algn="just" defTabSz="370331">
              <a:defRPr sz="1600">
                <a:uFill>
                  <a:solidFill>
                    <a:srgbClr val="000000"/>
                  </a:solidFill>
                </a:uFill>
                <a:latin typeface="Arial"/>
                <a:ea typeface="Arial"/>
                <a:cs typeface="Arial"/>
                <a:sym typeface="Arial"/>
              </a:defRPr>
            </a:pPr>
          </a:p>
          <a:p>
            <a:pPr algn="just" defTabSz="370331">
              <a:defRPr sz="1600">
                <a:uFill>
                  <a:solidFill>
                    <a:srgbClr val="000000"/>
                  </a:solidFill>
                </a:uFill>
                <a:latin typeface="Arial"/>
                <a:ea typeface="Arial"/>
                <a:cs typeface="Arial"/>
                <a:sym typeface="Arial"/>
              </a:defRPr>
            </a:pPr>
            <a:r>
              <a:t>Încheierea de protocoale de colaborare cu:</a:t>
            </a:r>
          </a:p>
          <a:p>
            <a:pPr lvl="1" indent="185165" algn="just" defTabSz="370331">
              <a:defRPr sz="1600">
                <a:uFill>
                  <a:solidFill>
                    <a:srgbClr val="000000"/>
                  </a:solidFill>
                </a:uFill>
                <a:latin typeface="Arial"/>
                <a:ea typeface="Arial"/>
                <a:cs typeface="Arial"/>
                <a:sym typeface="Arial"/>
              </a:defRPr>
            </a:pPr>
            <a:r>
              <a:t>Consiliul Județean Bihor;</a:t>
            </a:r>
          </a:p>
          <a:p>
            <a:pPr lvl="1" indent="185165" algn="just" defTabSz="370331">
              <a:defRPr sz="1600">
                <a:uFill>
                  <a:solidFill>
                    <a:srgbClr val="000000"/>
                  </a:solidFill>
                </a:uFill>
                <a:latin typeface="Arial"/>
                <a:ea typeface="Arial"/>
                <a:cs typeface="Arial"/>
                <a:sym typeface="Arial"/>
              </a:defRPr>
            </a:pPr>
            <a:r>
              <a:t>Prefectura Bihor;</a:t>
            </a:r>
          </a:p>
          <a:p>
            <a:pPr lvl="1" indent="185165" algn="just" defTabSz="370331">
              <a:defRPr sz="1600">
                <a:uFill>
                  <a:solidFill>
                    <a:srgbClr val="000000"/>
                  </a:solidFill>
                </a:uFill>
                <a:latin typeface="Arial"/>
                <a:ea typeface="Arial"/>
                <a:cs typeface="Arial"/>
                <a:sym typeface="Arial"/>
              </a:defRPr>
            </a:pPr>
            <a:r>
              <a:t>DGASPC;</a:t>
            </a:r>
          </a:p>
          <a:p>
            <a:pPr lvl="1" indent="185165" algn="just" defTabSz="370331">
              <a:defRPr sz="1600">
                <a:uFill>
                  <a:solidFill>
                    <a:srgbClr val="000000"/>
                  </a:solidFill>
                </a:uFill>
                <a:latin typeface="Arial"/>
                <a:ea typeface="Arial"/>
                <a:cs typeface="Arial"/>
                <a:sym typeface="Arial"/>
              </a:defRPr>
            </a:pPr>
            <a:r>
              <a:t>Casa de Asigurări de Sănătate.</a:t>
            </a:r>
          </a:p>
        </p:txBody>
      </p:sp>
    </p:spTree>
  </p:cSld>
  <p:clrMapOvr>
    <a:masterClrMapping/>
  </p:clrMapOvr>
  <p:transition xmlns:p14="http://schemas.microsoft.com/office/powerpoint/2010/main" spd="med" advClick="1"/>
</p:sld>
</file>

<file path=ppt/slides/slide17.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172" name="PROIECTE RO-HU…"/>
          <p:cNvSpPr txBox="1"/>
          <p:nvPr>
            <p:ph type="title"/>
          </p:nvPr>
        </p:nvSpPr>
        <p:spPr>
          <a:xfrm>
            <a:off x="457200" y="264070"/>
            <a:ext cx="8229600" cy="1734742"/>
          </a:xfrm>
          <a:prstGeom prst="rect">
            <a:avLst/>
          </a:prstGeom>
        </p:spPr>
        <p:txBody>
          <a:bodyPr/>
          <a:lstStyle/>
          <a:p>
            <a:pPr lvl="1" defTabSz="502919">
              <a:lnSpc>
                <a:spcPts val="3100"/>
              </a:lnSpc>
              <a:defRPr sz="2900">
                <a:effectLst>
                  <a:outerShdw sx="100000" sy="100000" kx="0" ky="0" algn="b" rotWithShape="0" blurRad="38100" dist="20955" dir="5400000">
                    <a:srgbClr val="000000">
                      <a:alpha val="25000"/>
                    </a:srgbClr>
                  </a:outerShdw>
                </a:effectLst>
              </a:defRPr>
            </a:pPr>
            <a:r>
              <a:t>PROIECTE RO-HU</a:t>
            </a:r>
          </a:p>
          <a:p>
            <a:pPr lvl="1" defTabSz="502919">
              <a:lnSpc>
                <a:spcPts val="3100"/>
              </a:lnSpc>
              <a:defRPr i="1" sz="2900">
                <a:effectLst>
                  <a:outerShdw sx="100000" sy="100000" kx="0" ky="0" algn="b" rotWithShape="0" blurRad="38100" dist="20955" dir="5400000">
                    <a:srgbClr val="000000">
                      <a:alpha val="25000"/>
                    </a:srgbClr>
                  </a:outerShdw>
                </a:effectLst>
              </a:defRPr>
            </a:pPr>
            <a:r>
              <a:t>FUTURE - Preparing for the future, creating innovative joint instruments for a more integrated cross-border labour market</a:t>
            </a:r>
          </a:p>
        </p:txBody>
      </p:sp>
      <p:sp>
        <p:nvSpPr>
          <p:cNvPr id="173" name="Sursa de finanțare: Interreg V-A Romania-Hungary, PA3-Improve employment and promote cross-border labour mobility(Cooperating on employment), SO 8/b - Increased employment within the eligible area…"/>
          <p:cNvSpPr txBox="1"/>
          <p:nvPr>
            <p:ph type="body" idx="1"/>
          </p:nvPr>
        </p:nvSpPr>
        <p:spPr>
          <a:xfrm>
            <a:off x="457200" y="2191543"/>
            <a:ext cx="8229600" cy="3934620"/>
          </a:xfrm>
          <a:prstGeom prst="rect">
            <a:avLst/>
          </a:prstGeom>
        </p:spPr>
        <p:txBody>
          <a:bodyPr/>
          <a:lstStyle/>
          <a:p>
            <a:pPr marL="322324" indent="-322324" defTabSz="859536">
              <a:defRPr sz="2200">
                <a:latin typeface="Arial"/>
                <a:ea typeface="Arial"/>
                <a:cs typeface="Arial"/>
                <a:sym typeface="Arial"/>
              </a:defRPr>
            </a:pPr>
            <a:r>
              <a:t>Sursa de finanțare: Interreg V-A Romania-Hungary, PA3-Improve employment and promote cross-border labour mobility(Cooperating on employment), SO 8/b - Increased employment within the eligible area </a:t>
            </a:r>
          </a:p>
          <a:p>
            <a:pPr marL="322324" indent="-322324" defTabSz="859536">
              <a:defRPr sz="2200">
                <a:latin typeface="Arial"/>
                <a:ea typeface="Arial"/>
                <a:cs typeface="Arial"/>
                <a:sym typeface="Arial"/>
              </a:defRPr>
            </a:pPr>
          </a:p>
          <a:p>
            <a:pPr marL="322324" indent="-322324" defTabSz="859536">
              <a:defRPr sz="2200">
                <a:latin typeface="Arial"/>
                <a:ea typeface="Arial"/>
                <a:cs typeface="Arial"/>
                <a:sym typeface="Arial"/>
              </a:defRPr>
            </a:pPr>
            <a:r>
              <a:t>Leader: Agenția Județeană pentru Ocuparea Forței de Muncă</a:t>
            </a:r>
          </a:p>
          <a:p>
            <a:pPr marL="322324" indent="-322324" defTabSz="859536">
              <a:defRPr sz="2200">
                <a:latin typeface="Arial"/>
                <a:ea typeface="Arial"/>
                <a:cs typeface="Arial"/>
                <a:sym typeface="Arial"/>
              </a:defRPr>
            </a:pPr>
            <a:r>
              <a:t>Parteneri: Aociația pentru Promovarea Afacerilor în România(RO), Comuna Sînmartin(RO), Hajdu-Bihar Megyei Kereskedelmi es Iparkamara(HU), Hajdu-Bihar Megyei Vallalkozasfejlesztesi Alapitvany(HU)</a:t>
            </a:r>
          </a:p>
        </p:txBody>
      </p:sp>
    </p:spTree>
  </p:cSld>
  <p:clrMapOvr>
    <a:masterClrMapping/>
  </p:clrMapOvr>
  <p:transition xmlns:p14="http://schemas.microsoft.com/office/powerpoint/2010/main" spd="med" advClick="1"/>
</p:sld>
</file>

<file path=ppt/slides/slide18.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175" name="ACȚIUNI"/>
          <p:cNvSpPr txBox="1"/>
          <p:nvPr>
            <p:ph type="title"/>
          </p:nvPr>
        </p:nvSpPr>
        <p:spPr>
          <a:xfrm>
            <a:off x="457200" y="85823"/>
            <a:ext cx="8229600" cy="1021559"/>
          </a:xfrm>
          <a:prstGeom prst="rect">
            <a:avLst/>
          </a:prstGeom>
        </p:spPr>
        <p:txBody>
          <a:bodyPr/>
          <a:lstStyle>
            <a:lvl1pPr>
              <a:defRPr b="1" sz="2400">
                <a:solidFill>
                  <a:srgbClr val="000000"/>
                </a:solidFill>
                <a:latin typeface="Arial"/>
                <a:ea typeface="Arial"/>
                <a:cs typeface="Arial"/>
                <a:sym typeface="Arial"/>
              </a:defRPr>
            </a:lvl1pPr>
          </a:lstStyle>
          <a:p>
            <a:pPr/>
            <a:r>
              <a:t>ACȚIUNI</a:t>
            </a:r>
          </a:p>
        </p:txBody>
      </p:sp>
      <p:sp>
        <p:nvSpPr>
          <p:cNvPr id="176" name="dezvoltarea unei platforme interregionale în scopul îmbunătățirii ocupării de calitate a forței de muncă…"/>
          <p:cNvSpPr txBox="1"/>
          <p:nvPr>
            <p:ph type="body" sz="half" idx="1"/>
          </p:nvPr>
        </p:nvSpPr>
        <p:spPr>
          <a:xfrm>
            <a:off x="4648200" y="1600200"/>
            <a:ext cx="4038600" cy="4525963"/>
          </a:xfrm>
          <a:prstGeom prst="rect">
            <a:avLst/>
          </a:prstGeom>
        </p:spPr>
        <p:txBody>
          <a:bodyPr/>
          <a:lstStyle/>
          <a:p>
            <a:pPr>
              <a:defRPr>
                <a:latin typeface="Arial"/>
                <a:ea typeface="Arial"/>
                <a:cs typeface="Arial"/>
                <a:sym typeface="Arial"/>
              </a:defRPr>
            </a:pPr>
            <a:r>
              <a:t>dezvoltarea unei platforme interregionale în scopul îmbunătățirii ocupării de calitate a forței de muncă</a:t>
            </a:r>
          </a:p>
          <a:p>
            <a:pPr>
              <a:defRPr>
                <a:latin typeface="Arial"/>
                <a:ea typeface="Arial"/>
                <a:cs typeface="Arial"/>
                <a:sym typeface="Arial"/>
              </a:defRPr>
            </a:pPr>
            <a:r>
              <a:t>dezvoltarea unor instrumente moderne pentru a furniza competențele necesare forței de muncă </a:t>
            </a:r>
          </a:p>
          <a:p>
            <a:pPr>
              <a:defRPr>
                <a:latin typeface="Arial"/>
                <a:ea typeface="Arial"/>
                <a:cs typeface="Arial"/>
                <a:sym typeface="Arial"/>
              </a:defRPr>
            </a:pPr>
            <a:r>
              <a:t>formare profesională prin module e-learning</a:t>
            </a:r>
          </a:p>
        </p:txBody>
      </p:sp>
      <p:sp>
        <p:nvSpPr>
          <p:cNvPr id="177" name="construcția unui centru de metodică, cercetare și formare profesională…"/>
          <p:cNvSpPr txBox="1"/>
          <p:nvPr/>
        </p:nvSpPr>
        <p:spPr>
          <a:xfrm>
            <a:off x="254000" y="1600200"/>
            <a:ext cx="4038600" cy="4525963"/>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normAutofit fontScale="100000" lnSpcReduction="0"/>
          </a:bodyPr>
          <a:lstStyle/>
          <a:p>
            <a:pPr marL="291465" indent="-291465" defTabSz="777240">
              <a:spcBef>
                <a:spcPts val="400"/>
              </a:spcBef>
              <a:buSzPct val="100000"/>
              <a:buFont typeface="Arial"/>
              <a:buChar char="•"/>
              <a:defRPr sz="2000">
                <a:solidFill>
                  <a:srgbClr val="808080"/>
                </a:solidFill>
                <a:latin typeface="Arial"/>
                <a:ea typeface="Arial"/>
                <a:cs typeface="Arial"/>
                <a:sym typeface="Arial"/>
              </a:defRPr>
            </a:pPr>
            <a:r>
              <a:t>construcția unui centru de metodică, cercetare și formare profesională </a:t>
            </a:r>
          </a:p>
          <a:p>
            <a:pPr marL="291465" indent="-291465" defTabSz="777240">
              <a:spcBef>
                <a:spcPts val="400"/>
              </a:spcBef>
              <a:buSzPct val="100000"/>
              <a:buFont typeface="Arial"/>
              <a:buChar char="•"/>
              <a:defRPr sz="2000">
                <a:solidFill>
                  <a:srgbClr val="808080"/>
                </a:solidFill>
                <a:latin typeface="Arial"/>
                <a:ea typeface="Arial"/>
                <a:cs typeface="Arial"/>
                <a:sym typeface="Arial"/>
              </a:defRPr>
            </a:pPr>
            <a:r>
              <a:t>elaborarea unui instrumentar pentru a măsura și proiecta piața forței de muncă</a:t>
            </a:r>
          </a:p>
          <a:p>
            <a:pPr marL="291465" indent="-291465" defTabSz="777240">
              <a:spcBef>
                <a:spcPts val="400"/>
              </a:spcBef>
              <a:buSzPct val="100000"/>
              <a:buFont typeface="Arial"/>
              <a:buChar char="•"/>
              <a:defRPr sz="2000">
                <a:solidFill>
                  <a:srgbClr val="808080"/>
                </a:solidFill>
                <a:latin typeface="Arial"/>
                <a:ea typeface="Arial"/>
                <a:cs typeface="Arial"/>
                <a:sym typeface="Arial"/>
              </a:defRPr>
            </a:pPr>
            <a:r>
              <a:t>formare profesională cu valoare adăugată ridicată folosind metode și tehnici moderne</a:t>
            </a:r>
          </a:p>
          <a:p>
            <a:pPr marL="291465" indent="-291465" defTabSz="777240">
              <a:spcBef>
                <a:spcPts val="400"/>
              </a:spcBef>
              <a:buSzPct val="100000"/>
              <a:buFont typeface="Arial"/>
              <a:buChar char="•"/>
              <a:defRPr sz="2000">
                <a:solidFill>
                  <a:srgbClr val="808080"/>
                </a:solidFill>
                <a:latin typeface="Arial"/>
                <a:ea typeface="Arial"/>
                <a:cs typeface="Arial"/>
                <a:sym typeface="Arial"/>
              </a:defRPr>
            </a:pPr>
            <a:r>
              <a:t>organizarea de workshopuri pentru îmbunătățirea comunicării </a:t>
            </a:r>
          </a:p>
          <a:p>
            <a:pPr marL="291465" indent="-291465" defTabSz="777240">
              <a:spcBef>
                <a:spcPts val="400"/>
              </a:spcBef>
              <a:buSzPct val="100000"/>
              <a:buFont typeface="Arial"/>
              <a:buChar char="•"/>
              <a:defRPr sz="2000">
                <a:solidFill>
                  <a:srgbClr val="808080"/>
                </a:solidFill>
                <a:latin typeface="Arial"/>
                <a:ea typeface="Arial"/>
                <a:cs typeface="Arial"/>
                <a:sym typeface="Arial"/>
              </a:defRPr>
            </a:pPr>
            <a:r>
              <a:t>organizarea de burse a locurilor de muncă</a:t>
            </a:r>
          </a:p>
        </p:txBody>
      </p:sp>
    </p:spTree>
  </p:cSld>
  <p:clrMapOvr>
    <a:masterClrMapping/>
  </p:clrMapOvr>
  <p:transition xmlns:p14="http://schemas.microsoft.com/office/powerpoint/2010/main" spd="med" advClick="1"/>
</p:sld>
</file>

<file path=ppt/slides/slide19.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pic>
        <p:nvPicPr>
          <p:cNvPr id="179" name="pozitie teren-page-001.jpg" descr="pozitie teren-page-001.jpg"/>
          <p:cNvPicPr>
            <a:picLocks noChangeAspect="1"/>
          </p:cNvPicPr>
          <p:nvPr/>
        </p:nvPicPr>
        <p:blipFill>
          <a:blip r:embed="rId2">
            <a:extLst/>
          </a:blip>
          <a:stretch>
            <a:fillRect/>
          </a:stretch>
        </p:blipFill>
        <p:spPr>
          <a:xfrm>
            <a:off x="384433" y="-2482971"/>
            <a:ext cx="8484770" cy="12001842"/>
          </a:xfrm>
          <a:prstGeom prst="rect">
            <a:avLst/>
          </a:prstGeom>
          <a:ln w="12700">
            <a:miter lim="400000"/>
          </a:ln>
        </p:spPr>
      </p:pic>
    </p:spTree>
  </p:cSld>
  <p:clrMapOvr>
    <a:masterClrMapping/>
  </p:clrMapOvr>
  <p:transition xmlns:p14="http://schemas.microsoft.com/office/powerpoint/2010/main" spd="med" advClick="1"/>
</p:sld>
</file>

<file path=ppt/slides/slide20.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pic>
        <p:nvPicPr>
          <p:cNvPr id="181" name="20180123_centru de training-page-001.jpg" descr="20180123_centru de training-page-001.jpg"/>
          <p:cNvPicPr>
            <a:picLocks noChangeAspect="1"/>
          </p:cNvPicPr>
          <p:nvPr/>
        </p:nvPicPr>
        <p:blipFill>
          <a:blip r:embed="rId2">
            <a:extLst/>
          </a:blip>
          <a:srcRect l="6352" t="0" r="6352" b="16075"/>
          <a:stretch>
            <a:fillRect/>
          </a:stretch>
        </p:blipFill>
        <p:spPr>
          <a:xfrm>
            <a:off x="-659012" y="-60236"/>
            <a:ext cx="10144177" cy="6894834"/>
          </a:xfrm>
          <a:prstGeom prst="rect">
            <a:avLst/>
          </a:prstGeom>
          <a:ln w="12700">
            <a:miter lim="400000"/>
          </a:ln>
        </p:spPr>
      </p:pic>
    </p:spTree>
  </p:cSld>
  <p:clrMapOvr>
    <a:masterClrMapping/>
  </p:clrMapOvr>
  <p:transition xmlns:p14="http://schemas.microsoft.com/office/powerpoint/2010/main" spd="med" advClick="1"/>
</p:sld>
</file>

<file path=ppt/slides/slide21.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pic>
        <p:nvPicPr>
          <p:cNvPr id="183" name="20180123_centru de training-page-002.jpg" descr="20180123_centru de training-page-002.jpg"/>
          <p:cNvPicPr>
            <a:picLocks noChangeAspect="1"/>
          </p:cNvPicPr>
          <p:nvPr/>
        </p:nvPicPr>
        <p:blipFill>
          <a:blip r:embed="rId2">
            <a:extLst/>
          </a:blip>
          <a:srcRect l="8921" t="8921" r="8921" b="8921"/>
          <a:stretch>
            <a:fillRect/>
          </a:stretch>
        </p:blipFill>
        <p:spPr>
          <a:xfrm>
            <a:off x="-1426468" y="-999230"/>
            <a:ext cx="11996936" cy="8481512"/>
          </a:xfrm>
          <a:prstGeom prst="rect">
            <a:avLst/>
          </a:prstGeom>
          <a:ln w="12700">
            <a:miter lim="400000"/>
          </a:ln>
        </p:spPr>
      </p:pic>
    </p:spTree>
  </p:cSld>
  <p:clrMapOvr>
    <a:masterClrMapping/>
  </p:clrMapOvr>
  <p:transition xmlns:p14="http://schemas.microsoft.com/office/powerpoint/2010/main" spd="med" advClick="1"/>
</p:sld>
</file>

<file path=ppt/slides/slide22.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pic>
        <p:nvPicPr>
          <p:cNvPr id="185" name="20180123_centru de training-page-003.jpg" descr="20180123_centru de training-page-003.jpg"/>
          <p:cNvPicPr>
            <a:picLocks noChangeAspect="1"/>
          </p:cNvPicPr>
          <p:nvPr/>
        </p:nvPicPr>
        <p:blipFill>
          <a:blip r:embed="rId2">
            <a:extLst/>
          </a:blip>
          <a:srcRect l="14144" t="14144" r="14144" b="14144"/>
          <a:stretch>
            <a:fillRect/>
          </a:stretch>
        </p:blipFill>
        <p:spPr>
          <a:xfrm>
            <a:off x="-1391792" y="-909999"/>
            <a:ext cx="11758118" cy="8312673"/>
          </a:xfrm>
          <a:prstGeom prst="rect">
            <a:avLst/>
          </a:prstGeom>
          <a:ln w="12700">
            <a:miter lim="400000"/>
          </a:ln>
        </p:spPr>
      </p:pic>
    </p:spTree>
  </p:cSld>
  <p:clrMapOvr>
    <a:masterClrMapping/>
  </p:clrMapOvr>
  <p:transition xmlns:p14="http://schemas.microsoft.com/office/powerpoint/2010/main" spd="med" advClick="1"/>
</p:sld>
</file>

<file path=ppt/slides/slide23.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pic>
        <p:nvPicPr>
          <p:cNvPr id="187" name="20180123_centru de training-page-004.jpg" descr="20180123_centru de training-page-004.jpg"/>
          <p:cNvPicPr>
            <a:picLocks noChangeAspect="1"/>
          </p:cNvPicPr>
          <p:nvPr/>
        </p:nvPicPr>
        <p:blipFill>
          <a:blip r:embed="rId2">
            <a:extLst/>
          </a:blip>
          <a:srcRect l="10177" t="10177" r="10177" b="10177"/>
          <a:stretch>
            <a:fillRect/>
          </a:stretch>
        </p:blipFill>
        <p:spPr>
          <a:xfrm>
            <a:off x="-1443435" y="-928361"/>
            <a:ext cx="11788875" cy="8334417"/>
          </a:xfrm>
          <a:prstGeom prst="rect">
            <a:avLst/>
          </a:prstGeom>
          <a:ln w="12700">
            <a:miter lim="400000"/>
          </a:ln>
        </p:spPr>
      </p:pic>
    </p:spTree>
  </p:cSld>
  <p:clrMapOvr>
    <a:masterClrMapping/>
  </p:clrMapOvr>
  <p:transition xmlns:p14="http://schemas.microsoft.com/office/powerpoint/2010/main" spd="med" advClick="1"/>
</p:sld>
</file>

<file path=ppt/slides/slide24.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pic>
        <p:nvPicPr>
          <p:cNvPr id="189" name="20180123_centru de training-page-005.jpg" descr="20180123_centru de training-page-005.jpg"/>
          <p:cNvPicPr>
            <a:picLocks noChangeAspect="1"/>
          </p:cNvPicPr>
          <p:nvPr/>
        </p:nvPicPr>
        <p:blipFill>
          <a:blip r:embed="rId2">
            <a:extLst/>
          </a:blip>
          <a:srcRect l="12975" t="12975" r="12975" b="12975"/>
          <a:stretch>
            <a:fillRect/>
          </a:stretch>
        </p:blipFill>
        <p:spPr>
          <a:xfrm>
            <a:off x="-1768278" y="-1170117"/>
            <a:ext cx="12435039" cy="8791238"/>
          </a:xfrm>
          <a:prstGeom prst="rect">
            <a:avLst/>
          </a:prstGeom>
          <a:ln w="12700">
            <a:miter lim="400000"/>
          </a:ln>
        </p:spPr>
      </p:pic>
    </p:spTree>
  </p:cSld>
  <p:clrMapOvr>
    <a:masterClrMapping/>
  </p:clrMapOvr>
  <p:transition xmlns:p14="http://schemas.microsoft.com/office/powerpoint/2010/main" spd="med" advClick="1"/>
</p:sld>
</file>

<file path=ppt/slides/slide25.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pic>
        <p:nvPicPr>
          <p:cNvPr id="191" name="20180123_centru de training-page-006.jpg" descr="20180123_centru de training-page-006.jpg"/>
          <p:cNvPicPr>
            <a:picLocks noChangeAspect="1"/>
          </p:cNvPicPr>
          <p:nvPr/>
        </p:nvPicPr>
        <p:blipFill>
          <a:blip r:embed="rId2">
            <a:extLst/>
          </a:blip>
          <a:srcRect l="8310" t="8310" r="8310" b="8310"/>
          <a:stretch>
            <a:fillRect/>
          </a:stretch>
        </p:blipFill>
        <p:spPr>
          <a:xfrm>
            <a:off x="-1296245" y="-912770"/>
            <a:ext cx="11736490" cy="8297381"/>
          </a:xfrm>
          <a:prstGeom prst="rect">
            <a:avLst/>
          </a:prstGeom>
          <a:ln w="12700">
            <a:miter lim="400000"/>
          </a:ln>
        </p:spPr>
      </p:pic>
    </p:spTree>
  </p:cSld>
  <p:clrMapOvr>
    <a:masterClrMapping/>
  </p:clrMapOvr>
  <p:transition xmlns:p14="http://schemas.microsoft.com/office/powerpoint/2010/main" spd="med" advClick="1"/>
</p:sld>
</file>

<file path=ppt/slides/slide26.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193" name="Parteneriate RO-HU"/>
          <p:cNvSpPr txBox="1"/>
          <p:nvPr>
            <p:ph type="title"/>
          </p:nvPr>
        </p:nvSpPr>
        <p:spPr>
          <a:xfrm>
            <a:off x="457200" y="-1"/>
            <a:ext cx="8229600" cy="1316387"/>
          </a:xfrm>
          <a:prstGeom prst="rect">
            <a:avLst/>
          </a:prstGeom>
        </p:spPr>
        <p:txBody>
          <a:bodyPr/>
          <a:lstStyle/>
          <a:p>
            <a:pPr/>
            <a:r>
              <a:t>Parteneriate RO-HU</a:t>
            </a:r>
          </a:p>
        </p:txBody>
      </p:sp>
      <p:sp>
        <p:nvSpPr>
          <p:cNvPr id="194" name="1. Asociația Don-Orione…"/>
          <p:cNvSpPr txBox="1"/>
          <p:nvPr>
            <p:ph type="body" idx="1"/>
          </p:nvPr>
        </p:nvSpPr>
        <p:spPr>
          <a:xfrm>
            <a:off x="457200" y="1600200"/>
            <a:ext cx="8229600" cy="4525963"/>
          </a:xfrm>
          <a:prstGeom prst="rect">
            <a:avLst/>
          </a:prstGeom>
        </p:spPr>
        <p:txBody>
          <a:bodyPr/>
          <a:lstStyle/>
          <a:p>
            <a:pPr/>
            <a:r>
              <a:t>1. Asociația Don-Orione</a:t>
            </a:r>
          </a:p>
          <a:p>
            <a:pPr/>
          </a:p>
          <a:p>
            <a:pPr/>
          </a:p>
          <a:p>
            <a:pPr/>
            <a:r>
              <a:t>2. Fundația Euroregiunea Bihor – Hajdú-Bihar</a:t>
            </a:r>
          </a:p>
          <a:p>
            <a:pPr/>
          </a:p>
          <a:p>
            <a:pPr/>
          </a:p>
          <a:p>
            <a:pPr/>
            <a:r>
              <a:t>3. Primăria Oradea</a:t>
            </a:r>
          </a:p>
        </p:txBody>
      </p:sp>
    </p:spTree>
  </p:cSld>
  <p:clrMapOvr>
    <a:masterClrMapping/>
  </p:clrMapOvr>
  <p:transition xmlns:p14="http://schemas.microsoft.com/office/powerpoint/2010/main" spd="med" advClick="1"/>
</p:sld>
</file>

<file path=ppt/slides/slide27.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196" name="Vă mulțumesc"/>
          <p:cNvSpPr txBox="1"/>
          <p:nvPr>
            <p:ph type="ctrTitle"/>
          </p:nvPr>
        </p:nvSpPr>
        <p:spPr>
          <a:xfrm>
            <a:off x="685800" y="609600"/>
            <a:ext cx="7772400" cy="4267203"/>
          </a:xfrm>
          <a:prstGeom prst="rect">
            <a:avLst/>
          </a:prstGeom>
        </p:spPr>
        <p:txBody>
          <a:bodyPr/>
          <a:lstStyle/>
          <a:p>
            <a:pPr/>
            <a:r>
              <a:t>Vă mulțumesc </a:t>
            </a:r>
          </a:p>
        </p:txBody>
      </p:sp>
    </p:spTree>
  </p:cSld>
  <p:clrMapOvr>
    <a:masterClrMapping/>
  </p:clrMapOvr>
  <p:transition xmlns:p14="http://schemas.microsoft.com/office/powerpoint/2010/main" spd="med" advClick="1"/>
</p:sld>
</file>

<file path=ppt/theme/theme1.xml><?xml version="1.0" encoding="utf-8"?>
<a:theme xmlns:a="http://schemas.openxmlformats.org/drawingml/2006/main" xmlns:r="http://schemas.openxmlformats.org/officeDocument/2006/relationships" name="Executiv">
  <a:themeElements>
    <a:clrScheme name="Executiv">
      <a:dk1>
        <a:srgbClr val="000000"/>
      </a:dk1>
      <a:lt1>
        <a:srgbClr val="FFFFFF"/>
      </a:lt1>
      <a:dk2>
        <a:srgbClr val="A7A7A7"/>
      </a:dk2>
      <a:lt2>
        <a:srgbClr val="535353"/>
      </a:lt2>
      <a:accent1>
        <a:srgbClr val="6076B4"/>
      </a:accent1>
      <a:accent2>
        <a:srgbClr val="9C5252"/>
      </a:accent2>
      <a:accent3>
        <a:srgbClr val="E68422"/>
      </a:accent3>
      <a:accent4>
        <a:srgbClr val="846648"/>
      </a:accent4>
      <a:accent5>
        <a:srgbClr val="63891F"/>
      </a:accent5>
      <a:accent6>
        <a:srgbClr val="758085"/>
      </a:accent6>
      <a:hlink>
        <a:srgbClr val="0000FF"/>
      </a:hlink>
      <a:folHlink>
        <a:srgbClr val="FF00FF"/>
      </a:folHlink>
    </a:clrScheme>
    <a:fontScheme name="Executiv">
      <a:majorFont>
        <a:latin typeface="Helvetica"/>
        <a:ea typeface="Helvetica"/>
        <a:cs typeface="Helvetica"/>
      </a:majorFont>
      <a:minorFont>
        <a:latin typeface="Palatino Linotype"/>
        <a:ea typeface="Palatino Linotype"/>
        <a:cs typeface="Palatino Linotype"/>
      </a:minorFont>
    </a:fontScheme>
    <a:fmtScheme name="Executiv">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sx="100000" sy="100000" kx="0" ky="0" algn="b" rotWithShape="0" blurRad="38100" dist="23000" dir="5400000">
              <a:srgbClr val="000000">
                <a:alpha val="35000"/>
              </a:srgbClr>
            </a:outerShdw>
          </a:effectLst>
        </a:effectStyle>
        <a:effectStyle>
          <a:effectLst>
            <a:outerShdw sx="100000" sy="100000" kx="0" ky="0" algn="b" rotWithShape="0" blurRad="38100" dist="23000" dir="5400000">
              <a:srgbClr val="000000">
                <a:alpha val="35000"/>
              </a:srgbClr>
            </a:outerShdw>
          </a:effectLst>
        </a:effectStyle>
        <a:effectStyle>
          <a:effectLst>
            <a:outerShdw sx="100000" sy="100000" kx="0" ky="0" algn="b" rotWithShape="0" blurRad="38100" dist="23000" dir="5400000">
              <a:srgbClr val="000000">
                <a:alpha val="35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outerShdw sx="100000" sy="100000" kx="0" ky="0" algn="b" rotWithShape="0" blurRad="38100" dist="23000" dir="5400000">
            <a:srgbClr val="000000">
              <a:alpha val="35000"/>
            </a:srgbClr>
          </a:outerShdw>
        </a:effectLst>
        <a:sp3d/>
      </a:spPr>
      <a:bodyPr rot="0" spcFirstLastPara="1" vertOverflow="overflow" horzOverflow="overflow" vert="horz" wrap="square" lIns="45718" tIns="45718" rIns="45718" bIns="45718" numCol="1" spcCol="38100" rtlCol="0" anchor="ctr"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Palatino Linotype"/>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25400" cap="flat">
          <a:solidFill>
            <a:schemeClr val="accent1"/>
          </a:solidFill>
          <a:prstDash val="solid"/>
          <a:round/>
        </a:ln>
        <a:effectLst>
          <a:outerShdw sx="100000" sy="100000" kx="0" ky="0" algn="b" rotWithShape="0" blurRad="38100" dist="23000" dir="5400000">
            <a:srgbClr val="000000">
              <a:alpha val="35000"/>
            </a:srgbClr>
          </a:outerShdw>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45718" tIns="45718" rIns="45718" bIns="45718" numCol="1" spcCol="38100" rtlCol="0" anchor="t"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Palatino Linotype"/>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ppt/theme/theme2.xml><?xml version="1.0" encoding="utf-8"?>
<a:theme xmlns:a="http://schemas.openxmlformats.org/drawingml/2006/main" xmlns:r="http://schemas.openxmlformats.org/officeDocument/2006/relationships" name="Executiv">
  <a:themeElements>
    <a:clrScheme name="Executiv">
      <a:dk1>
        <a:srgbClr val="000000"/>
      </a:dk1>
      <a:lt1>
        <a:srgbClr val="FFFFFF"/>
      </a:lt1>
      <a:dk2>
        <a:srgbClr val="A7A7A7"/>
      </a:dk2>
      <a:lt2>
        <a:srgbClr val="535353"/>
      </a:lt2>
      <a:accent1>
        <a:srgbClr val="6076B4"/>
      </a:accent1>
      <a:accent2>
        <a:srgbClr val="9C5252"/>
      </a:accent2>
      <a:accent3>
        <a:srgbClr val="E68422"/>
      </a:accent3>
      <a:accent4>
        <a:srgbClr val="846648"/>
      </a:accent4>
      <a:accent5>
        <a:srgbClr val="63891F"/>
      </a:accent5>
      <a:accent6>
        <a:srgbClr val="758085"/>
      </a:accent6>
      <a:hlink>
        <a:srgbClr val="0000FF"/>
      </a:hlink>
      <a:folHlink>
        <a:srgbClr val="FF00FF"/>
      </a:folHlink>
    </a:clrScheme>
    <a:fontScheme name="Executiv">
      <a:majorFont>
        <a:latin typeface="Helvetica"/>
        <a:ea typeface="Helvetica"/>
        <a:cs typeface="Helvetica"/>
      </a:majorFont>
      <a:minorFont>
        <a:latin typeface="Palatino Linotype"/>
        <a:ea typeface="Palatino Linotype"/>
        <a:cs typeface="Palatino Linotype"/>
      </a:minorFont>
    </a:fontScheme>
    <a:fmtScheme name="Executiv">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sx="100000" sy="100000" kx="0" ky="0" algn="b" rotWithShape="0" blurRad="38100" dist="23000" dir="5400000">
              <a:srgbClr val="000000">
                <a:alpha val="35000"/>
              </a:srgbClr>
            </a:outerShdw>
          </a:effectLst>
        </a:effectStyle>
        <a:effectStyle>
          <a:effectLst>
            <a:outerShdw sx="100000" sy="100000" kx="0" ky="0" algn="b" rotWithShape="0" blurRad="38100" dist="23000" dir="5400000">
              <a:srgbClr val="000000">
                <a:alpha val="35000"/>
              </a:srgbClr>
            </a:outerShdw>
          </a:effectLst>
        </a:effectStyle>
        <a:effectStyle>
          <a:effectLst>
            <a:outerShdw sx="100000" sy="100000" kx="0" ky="0" algn="b" rotWithShape="0" blurRad="38100" dist="23000" dir="5400000">
              <a:srgbClr val="000000">
                <a:alpha val="35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outerShdw sx="100000" sy="100000" kx="0" ky="0" algn="b" rotWithShape="0" blurRad="38100" dist="23000" dir="5400000">
            <a:srgbClr val="000000">
              <a:alpha val="35000"/>
            </a:srgbClr>
          </a:outerShdw>
        </a:effectLst>
        <a:sp3d/>
      </a:spPr>
      <a:bodyPr rot="0" spcFirstLastPara="1" vertOverflow="overflow" horzOverflow="overflow" vert="horz" wrap="square" lIns="45718" tIns="45718" rIns="45718" bIns="45718" numCol="1" spcCol="38100" rtlCol="0" anchor="ctr"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Palatino Linotype"/>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25400" cap="flat">
          <a:solidFill>
            <a:schemeClr val="accent1"/>
          </a:solidFill>
          <a:prstDash val="solid"/>
          <a:round/>
        </a:ln>
        <a:effectLst>
          <a:outerShdw sx="100000" sy="100000" kx="0" ky="0" algn="b" rotWithShape="0" blurRad="38100" dist="23000" dir="5400000">
            <a:srgbClr val="000000">
              <a:alpha val="35000"/>
            </a:srgbClr>
          </a:outerShdw>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45718" tIns="45718" rIns="45718" bIns="45718" numCol="1" spcCol="38100" rtlCol="0" anchor="t"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Palatino Linotype"/>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docProps/app.xml><?xml version="1.0" encoding="utf-8"?>
<Properties xmlns="http://schemas.openxmlformats.org/officeDocument/2006/extended-properties" xmlns:vt="http://schemas.openxmlformats.org/officeDocument/2006/docPropsVTypes"/>
</file>

<file path=docProps/core.xml><?xml version="1.0" encoding="utf-8"?>
<cp:coreProperties xmlns:cp="http://schemas.openxmlformats.org/package/2006/metadata/core-properties" xmlns:dc="http://purl.org/dc/elements/1.1/" xmlns:dcterms="http://purl.org/dc/terms/" xmlns:xsi="http://www.w3.org/2001/XMLSchema-instance"/>
</file>