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harts/chart13.xml" ContentType="application/vnd.openxmlformats-officedocument.drawingml.chart+xml"/>
  <Override PartName="/ppt/charts/chart15.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10.xml" ContentType="application/vnd.openxmlformats-officedocument.drawingml.chart+xml"/>
  <Override PartName="/ppt/diagrams/layout2.xml" ContentType="application/vnd.openxmlformats-officedocument.drawingml.diagramLayout+xml"/>
  <Default Extension="vml" ContentType="application/vnd.openxmlformats-officedocument.vmlDrawing"/>
  <Override PartName="/ppt/charts/chart4.xml" ContentType="application/vnd.openxmlformats-officedocument.drawingml.chart+xml"/>
  <Override PartName="/ppt/slides/slide8.xml" ContentType="application/vnd.openxmlformats-officedocument.presentationml.slide+xml"/>
  <Override PartName="/ppt/charts/chart2.xml" ContentType="application/vnd.openxmlformats-officedocument.drawingml.chart+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91" r:id="rId3"/>
    <p:sldId id="292"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4" r:id="rId18"/>
    <p:sldId id="275" r:id="rId19"/>
    <p:sldId id="276"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3" r:id="rId33"/>
    <p:sldId id="294" r:id="rId34"/>
    <p:sldId id="295" r:id="rId35"/>
    <p:sldId id="305" r:id="rId36"/>
    <p:sldId id="296" r:id="rId37"/>
    <p:sldId id="297" r:id="rId38"/>
    <p:sldId id="298" r:id="rId39"/>
    <p:sldId id="299" r:id="rId40"/>
    <p:sldId id="300" r:id="rId41"/>
    <p:sldId id="301" r:id="rId42"/>
    <p:sldId id="302" r:id="rId43"/>
    <p:sldId id="307" r:id="rId44"/>
    <p:sldId id="303" r:id="rId45"/>
    <p:sldId id="304" r:id="rId46"/>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294" y="-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Office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Office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Office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Office_Excel_Worksheet15.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manualLayout>
          <c:layoutTarget val="inner"/>
          <c:xMode val="edge"/>
          <c:yMode val="edge"/>
          <c:x val="2.6610770875862978E-2"/>
          <c:y val="0"/>
          <c:w val="0.59029709827938581"/>
          <c:h val="1"/>
        </c:manualLayout>
      </c:layout>
      <c:pieChart>
        <c:varyColors val="1"/>
        <c:ser>
          <c:idx val="0"/>
          <c:order val="0"/>
          <c:tx>
            <c:strRef>
              <c:f>Sheet1!$B$1</c:f>
              <c:strCache>
                <c:ptCount val="1"/>
                <c:pt idx="0">
                  <c:v>Column1</c:v>
                </c:pt>
              </c:strCache>
            </c:strRef>
          </c:tx>
          <c:dLbls>
            <c:dLbl>
              <c:idx val="0"/>
              <c:layout>
                <c:manualLayout>
                  <c:x val="-3.3056581422897358E-2"/>
                  <c:y val="-3.5190582520468611E-2"/>
                </c:manualLayout>
              </c:layout>
              <c:dLblPos val="bestFit"/>
              <c:showVal val="1"/>
            </c:dLbl>
            <c:dLbl>
              <c:idx val="1"/>
              <c:layout/>
              <c:dLblPos val="outEnd"/>
              <c:showVal val="1"/>
            </c:dLbl>
            <c:dLbl>
              <c:idx val="2"/>
              <c:layout/>
              <c:dLblPos val="outEnd"/>
              <c:showVal val="1"/>
            </c:dLbl>
            <c:dLbl>
              <c:idx val="3"/>
              <c:layout/>
              <c:dLblPos val="outEnd"/>
              <c:showVal val="1"/>
            </c:dLbl>
            <c:dLbl>
              <c:idx val="4"/>
              <c:layout/>
              <c:dLblPos val="outEnd"/>
              <c:showVal val="1"/>
            </c:dLbl>
            <c:dLbl>
              <c:idx val="5"/>
              <c:layout/>
              <c:dLblPos val="outEnd"/>
              <c:showVal val="1"/>
            </c:dLbl>
            <c:dLbl>
              <c:idx val="6"/>
              <c:layout/>
              <c:dLblPos val="outEnd"/>
              <c:showVal val="1"/>
            </c:dLbl>
            <c:dLbl>
              <c:idx val="7"/>
              <c:layout>
                <c:manualLayout>
                  <c:x val="5.9708963370729172E-3"/>
                  <c:y val="0"/>
                </c:manualLayout>
              </c:layout>
              <c:showVal val="1"/>
            </c:dLbl>
            <c:delete val="1"/>
          </c:dLbls>
          <c:cat>
            <c:strRef>
              <c:f>Sheet1!$A$2:$A$10</c:f>
              <c:strCache>
                <c:ptCount val="9"/>
                <c:pt idx="0">
                  <c:v>Serviciul Protecția Copilului </c:v>
                </c:pt>
                <c:pt idx="1">
                  <c:v>Serviciul Social</c:v>
                </c:pt>
                <c:pt idx="2">
                  <c:v>Serviciul Prevenirea Marginalizării Sociale</c:v>
                </c:pt>
                <c:pt idx="3">
                  <c:v>Serviciul Programe Sociale și CIET- Creșe</c:v>
                </c:pt>
                <c:pt idx="4">
                  <c:v>Centrul Ingrijire de Zi</c:v>
                </c:pt>
                <c:pt idx="5">
                  <c:v>Serviciul Resurse Umane-Salarizare</c:v>
                </c:pt>
                <c:pt idx="6">
                  <c:v>Serviciul Op. Financiare și CFP</c:v>
                </c:pt>
                <c:pt idx="7">
                  <c:v>Biroul Administrativ</c:v>
                </c:pt>
                <c:pt idx="8">
                  <c:v>Serviciul Relaţii cu publicul</c:v>
                </c:pt>
              </c:strCache>
            </c:strRef>
          </c:cat>
          <c:val>
            <c:numRef>
              <c:f>Sheet1!$B$2:$B$10</c:f>
              <c:numCache>
                <c:formatCode>General</c:formatCode>
                <c:ptCount val="9"/>
                <c:pt idx="0">
                  <c:v>6894</c:v>
                </c:pt>
                <c:pt idx="1">
                  <c:v>3417</c:v>
                </c:pt>
                <c:pt idx="2">
                  <c:v>2743</c:v>
                </c:pt>
                <c:pt idx="3">
                  <c:v>1225</c:v>
                </c:pt>
                <c:pt idx="4">
                  <c:v>47</c:v>
                </c:pt>
                <c:pt idx="5">
                  <c:v>3376</c:v>
                </c:pt>
                <c:pt idx="6">
                  <c:v>1623</c:v>
                </c:pt>
                <c:pt idx="7">
                  <c:v>1593</c:v>
                </c:pt>
                <c:pt idx="8">
                  <c:v>24</c:v>
                </c:pt>
              </c:numCache>
            </c:numRef>
          </c:val>
        </c:ser>
        <c:firstSliceAng val="0"/>
      </c:pieChart>
    </c:plotArea>
    <c:legend>
      <c:legendPos val="r"/>
      <c:layout>
        <c:manualLayout>
          <c:xMode val="edge"/>
          <c:yMode val="edge"/>
          <c:x val="0.61728395061728392"/>
          <c:y val="0"/>
          <c:w val="0.37962962962963187"/>
          <c:h val="0.93546124879942649"/>
        </c:manualLayout>
      </c:layout>
      <c:txPr>
        <a:bodyPr/>
        <a:lstStyle/>
        <a:p>
          <a:pPr>
            <a:defRPr lang="en-US" sz="1600" b="0">
              <a:latin typeface="Arial" panose="020B0604020202020204" pitchFamily="34" charset="0"/>
              <a:cs typeface="Arial" panose="020B0604020202020204" pitchFamily="34" charset="0"/>
            </a:defRPr>
          </a:pPr>
          <a:endParaRPr lang="en-US"/>
        </a:p>
      </c:txPr>
    </c:legend>
    <c:plotVisOnly val="1"/>
    <c:dispBlanksAs val="zero"/>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manualLayout>
          <c:layoutTarget val="inner"/>
          <c:xMode val="edge"/>
          <c:yMode val="edge"/>
          <c:x val="0.18784201316940743"/>
          <c:y val="4.0798507856428384E-2"/>
          <c:w val="0.705069673109046"/>
          <c:h val="0.48910932243663574"/>
        </c:manualLayout>
      </c:layout>
      <c:bar3DChart>
        <c:barDir val="col"/>
        <c:grouping val="clustered"/>
        <c:ser>
          <c:idx val="0"/>
          <c:order val="0"/>
          <c:tx>
            <c:strRef>
              <c:f>Sheet1!$B$1</c:f>
              <c:strCache>
                <c:ptCount val="1"/>
                <c:pt idx="0">
                  <c:v>2016 - 24.065 documente depuse</c:v>
                </c:pt>
              </c:strCache>
            </c:strRef>
          </c:tx>
          <c:dLbls>
            <c:dLbl>
              <c:idx val="0"/>
              <c:layout>
                <c:manualLayout>
                  <c:x val="-4.5454545454545183E-3"/>
                  <c:y val="-1.4410085698406048E-2"/>
                </c:manualLayout>
              </c:layout>
              <c:showVal val="1"/>
            </c:dLbl>
            <c:dLbl>
              <c:idx val="6"/>
              <c:layout>
                <c:manualLayout>
                  <c:x val="-4.3859649122807015E-3"/>
                  <c:y val="2.4016809497343352E-3"/>
                </c:manualLayout>
              </c:layout>
              <c:showVal val="1"/>
            </c:dLbl>
            <c:txPr>
              <a:bodyPr/>
              <a:lstStyle/>
              <a:p>
                <a:pPr>
                  <a:defRPr lang="en-US" sz="1000"/>
                </a:pPr>
                <a:endParaRPr lang="en-US"/>
              </a:p>
            </c:txPr>
            <c:showVal val="1"/>
          </c:dLbls>
          <c:cat>
            <c:strRef>
              <c:f>Sheet1!$A$2:$A$9</c:f>
              <c:strCache>
                <c:ptCount val="8"/>
                <c:pt idx="0">
                  <c:v>Serviciul Protecția Copilului </c:v>
                </c:pt>
                <c:pt idx="1">
                  <c:v>Serviciul Social</c:v>
                </c:pt>
                <c:pt idx="2">
                  <c:v>Serviciul Prevenirea Marginalizării Sociale</c:v>
                </c:pt>
                <c:pt idx="3">
                  <c:v>Serviciul Programe Sociale și CIET- Creșe</c:v>
                </c:pt>
                <c:pt idx="4">
                  <c:v>Centrul Ingrijire de Zi</c:v>
                </c:pt>
                <c:pt idx="5">
                  <c:v>Serviciul Resurse Umane-Salarizare</c:v>
                </c:pt>
                <c:pt idx="6">
                  <c:v>Serviciul Op. Financiare și CFP</c:v>
                </c:pt>
                <c:pt idx="7">
                  <c:v>Biroul Administrativ</c:v>
                </c:pt>
              </c:strCache>
            </c:strRef>
          </c:cat>
          <c:val>
            <c:numRef>
              <c:f>Sheet1!$B$2:$B$9</c:f>
              <c:numCache>
                <c:formatCode>General</c:formatCode>
                <c:ptCount val="8"/>
                <c:pt idx="0">
                  <c:v>6758</c:v>
                </c:pt>
                <c:pt idx="1">
                  <c:v>4883</c:v>
                </c:pt>
                <c:pt idx="2">
                  <c:v>3418</c:v>
                </c:pt>
                <c:pt idx="3">
                  <c:v>1788</c:v>
                </c:pt>
                <c:pt idx="4">
                  <c:v>100</c:v>
                </c:pt>
                <c:pt idx="5">
                  <c:v>3853</c:v>
                </c:pt>
                <c:pt idx="6">
                  <c:v>1232</c:v>
                </c:pt>
                <c:pt idx="7">
                  <c:v>2033</c:v>
                </c:pt>
              </c:numCache>
            </c:numRef>
          </c:val>
        </c:ser>
        <c:ser>
          <c:idx val="1"/>
          <c:order val="1"/>
          <c:tx>
            <c:strRef>
              <c:f>Sheet1!$C$1</c:f>
              <c:strCache>
                <c:ptCount val="1"/>
                <c:pt idx="0">
                  <c:v>2017 - 20.942 documente depuse</c:v>
                </c:pt>
              </c:strCache>
            </c:strRef>
          </c:tx>
          <c:dLbls>
            <c:dLbl>
              <c:idx val="0"/>
              <c:layout>
                <c:manualLayout>
                  <c:x val="3.5007943086061678E-2"/>
                  <c:y val="1.4410085698406017E-2"/>
                </c:manualLayout>
              </c:layout>
              <c:showVal val="1"/>
            </c:dLbl>
            <c:dLbl>
              <c:idx val="1"/>
              <c:layout>
                <c:manualLayout>
                  <c:x val="2.9239766081871547E-3"/>
                  <c:y val="7.2050428492030135E-3"/>
                </c:manualLayout>
              </c:layout>
              <c:showVal val="1"/>
            </c:dLbl>
            <c:dLbl>
              <c:idx val="3"/>
              <c:layout>
                <c:manualLayout>
                  <c:x val="5.8479532163742704E-3"/>
                  <c:y val="-2.4016809497343352E-3"/>
                </c:manualLayout>
              </c:layout>
              <c:showVal val="1"/>
            </c:dLbl>
            <c:dLbl>
              <c:idx val="4"/>
              <c:layout>
                <c:manualLayout>
                  <c:x val="1.0233918128654903E-2"/>
                  <c:y val="-7.2050428492030135E-3"/>
                </c:manualLayout>
              </c:layout>
              <c:showVal val="1"/>
            </c:dLbl>
            <c:dLbl>
              <c:idx val="5"/>
              <c:layout>
                <c:manualLayout>
                  <c:x val="1.0233918128654903E-2"/>
                  <c:y val="4.8033618994686939E-3"/>
                </c:manualLayout>
              </c:layout>
              <c:showVal val="1"/>
            </c:dLbl>
            <c:dLbl>
              <c:idx val="6"/>
              <c:layout>
                <c:manualLayout>
                  <c:x val="1.1695906432748536E-2"/>
                  <c:y val="7.2050428492030135E-3"/>
                </c:manualLayout>
              </c:layout>
              <c:showVal val="1"/>
            </c:dLbl>
            <c:dLbl>
              <c:idx val="7"/>
              <c:layout>
                <c:manualLayout>
                  <c:x val="2.1929824561403542E-2"/>
                  <c:y val="7.2050428492030135E-3"/>
                </c:manualLayout>
              </c:layout>
              <c:showVal val="1"/>
            </c:dLbl>
            <c:txPr>
              <a:bodyPr/>
              <a:lstStyle/>
              <a:p>
                <a:pPr>
                  <a:defRPr lang="en-US" sz="1000"/>
                </a:pPr>
                <a:endParaRPr lang="en-US"/>
              </a:p>
            </c:txPr>
            <c:showVal val="1"/>
          </c:dLbls>
          <c:cat>
            <c:strRef>
              <c:f>Sheet1!$A$2:$A$9</c:f>
              <c:strCache>
                <c:ptCount val="8"/>
                <c:pt idx="0">
                  <c:v>Serviciul Protecția Copilului </c:v>
                </c:pt>
                <c:pt idx="1">
                  <c:v>Serviciul Social</c:v>
                </c:pt>
                <c:pt idx="2">
                  <c:v>Serviciul Prevenirea Marginalizării Sociale</c:v>
                </c:pt>
                <c:pt idx="3">
                  <c:v>Serviciul Programe Sociale și CIET- Creșe</c:v>
                </c:pt>
                <c:pt idx="4">
                  <c:v>Centrul Ingrijire de Zi</c:v>
                </c:pt>
                <c:pt idx="5">
                  <c:v>Serviciul Resurse Umane-Salarizare</c:v>
                </c:pt>
                <c:pt idx="6">
                  <c:v>Serviciul Op. Financiare și CFP</c:v>
                </c:pt>
                <c:pt idx="7">
                  <c:v>Biroul Administrativ</c:v>
                </c:pt>
              </c:strCache>
            </c:strRef>
          </c:cat>
          <c:val>
            <c:numRef>
              <c:f>Sheet1!$C$2:$C$9</c:f>
              <c:numCache>
                <c:formatCode>General</c:formatCode>
                <c:ptCount val="8"/>
                <c:pt idx="0">
                  <c:v>6894</c:v>
                </c:pt>
                <c:pt idx="1">
                  <c:v>3417</c:v>
                </c:pt>
                <c:pt idx="2">
                  <c:v>2743</c:v>
                </c:pt>
                <c:pt idx="3">
                  <c:v>1225</c:v>
                </c:pt>
                <c:pt idx="4">
                  <c:v>47</c:v>
                </c:pt>
                <c:pt idx="5">
                  <c:v>3376</c:v>
                </c:pt>
                <c:pt idx="6">
                  <c:v>1623</c:v>
                </c:pt>
                <c:pt idx="7">
                  <c:v>1593</c:v>
                </c:pt>
              </c:numCache>
            </c:numRef>
          </c:val>
        </c:ser>
        <c:shape val="cylinder"/>
        <c:axId val="203110656"/>
        <c:axId val="203120640"/>
        <c:axId val="0"/>
      </c:bar3DChart>
      <c:catAx>
        <c:axId val="203110656"/>
        <c:scaling>
          <c:orientation val="minMax"/>
        </c:scaling>
        <c:axPos val="b"/>
        <c:tickLblPos val="nextTo"/>
        <c:txPr>
          <a:bodyPr/>
          <a:lstStyle/>
          <a:p>
            <a:pPr>
              <a:defRPr lang="en-US"/>
            </a:pPr>
            <a:endParaRPr lang="en-US"/>
          </a:p>
        </c:txPr>
        <c:crossAx val="203120640"/>
        <c:crosses val="autoZero"/>
        <c:auto val="1"/>
        <c:lblAlgn val="ctr"/>
        <c:lblOffset val="100"/>
      </c:catAx>
      <c:valAx>
        <c:axId val="203120640"/>
        <c:scaling>
          <c:orientation val="minMax"/>
        </c:scaling>
        <c:axPos val="l"/>
        <c:majorGridlines/>
        <c:numFmt formatCode="General" sourceLinked="1"/>
        <c:tickLblPos val="nextTo"/>
        <c:txPr>
          <a:bodyPr/>
          <a:lstStyle/>
          <a:p>
            <a:pPr>
              <a:defRPr lang="en-US"/>
            </a:pPr>
            <a:endParaRPr lang="en-US"/>
          </a:p>
        </c:txPr>
        <c:crossAx val="203110656"/>
        <c:crosses val="autoZero"/>
        <c:crossBetween val="between"/>
      </c:valAx>
    </c:plotArea>
    <c:legend>
      <c:legendPos val="r"/>
      <c:layout>
        <c:manualLayout>
          <c:xMode val="edge"/>
          <c:yMode val="edge"/>
          <c:x val="0.63948462034351317"/>
          <c:y val="0.87746434685719243"/>
          <c:w val="0.35035824469309756"/>
          <c:h val="0.11769938632324016"/>
        </c:manualLayout>
      </c:layout>
      <c:txPr>
        <a:bodyPr/>
        <a:lstStyle/>
        <a:p>
          <a:pPr>
            <a:defRPr lang="en-US" sz="1600"/>
          </a:pPr>
          <a:endParaRPr lang="en-US"/>
        </a:p>
      </c:txPr>
    </c:legend>
    <c:plotVisOnly val="1"/>
    <c:dispBlanksAs val="gap"/>
  </c:chart>
  <c:txPr>
    <a:bodyPr/>
    <a:lstStyle/>
    <a:p>
      <a:pPr>
        <a:defRPr sz="1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2015</c:v>
                </c:pt>
              </c:strCache>
            </c:strRef>
          </c:tx>
          <c:dLbls>
            <c:dLbl>
              <c:idx val="0"/>
              <c:layout/>
              <c:showVal val="1"/>
            </c:dLbl>
            <c:dLbl>
              <c:idx val="1"/>
              <c:layout/>
              <c:showVal val="1"/>
            </c:dLbl>
            <c:dLbl>
              <c:idx val="2"/>
              <c:layout>
                <c:manualLayout>
                  <c:x val="8.9506172839506265E-2"/>
                  <c:y val="-2.8060547556398488E-2"/>
                </c:manualLayout>
              </c:layout>
              <c:tx>
                <c:rich>
                  <a:bodyPr/>
                  <a:lstStyle/>
                  <a:p>
                    <a:r>
                      <a:rPr lang="en-US" sz="1400" b="1" dirty="0" smtClean="0"/>
                      <a:t>596.376</a:t>
                    </a:r>
                    <a:endParaRPr lang="en-US" sz="1400" b="1" dirty="0"/>
                  </a:p>
                </c:rich>
              </c:tx>
              <c:showVal val="1"/>
            </c:dLbl>
            <c:delete val="1"/>
          </c:dLbls>
          <c:cat>
            <c:strRef>
              <c:f>Sheet1!$A$2:$A$4</c:f>
              <c:strCache>
                <c:ptCount val="3"/>
                <c:pt idx="0">
                  <c:v>Dosare Aj. Social </c:v>
                </c:pt>
                <c:pt idx="1">
                  <c:v>Nr. beneficiari aj. Social</c:v>
                </c:pt>
                <c:pt idx="2">
                  <c:v>Suma totală acordată și platită de AJPIS (Lei)</c:v>
                </c:pt>
              </c:strCache>
            </c:strRef>
          </c:cat>
          <c:val>
            <c:numRef>
              <c:f>Sheet1!$B$2:$B$4</c:f>
              <c:numCache>
                <c:formatCode>General</c:formatCode>
                <c:ptCount val="3"/>
                <c:pt idx="0">
                  <c:v>226</c:v>
                </c:pt>
                <c:pt idx="1">
                  <c:v>530</c:v>
                </c:pt>
                <c:pt idx="2">
                  <c:v>573.46899999999948</c:v>
                </c:pt>
              </c:numCache>
            </c:numRef>
          </c:val>
        </c:ser>
        <c:ser>
          <c:idx val="1"/>
          <c:order val="1"/>
          <c:tx>
            <c:strRef>
              <c:f>Sheet1!$C$1</c:f>
              <c:strCache>
                <c:ptCount val="1"/>
                <c:pt idx="0">
                  <c:v>2016</c:v>
                </c:pt>
              </c:strCache>
            </c:strRef>
          </c:tx>
          <c:dLbls>
            <c:dLbl>
              <c:idx val="2"/>
              <c:layout>
                <c:manualLayout>
                  <c:x val="-6.9444444444444503E-2"/>
                  <c:y val="2.8060326608944888E-2"/>
                </c:manualLayout>
              </c:layout>
              <c:tx>
                <c:rich>
                  <a:bodyPr/>
                  <a:lstStyle/>
                  <a:p>
                    <a:r>
                      <a:rPr lang="en-US" sz="1400" b="1" dirty="0"/>
                      <a:t>573.469</a:t>
                    </a:r>
                    <a:endParaRPr lang="en-US" sz="1400" dirty="0"/>
                  </a:p>
                </c:rich>
              </c:tx>
              <c:showVal val="1"/>
            </c:dLbl>
            <c:txPr>
              <a:bodyPr/>
              <a:lstStyle/>
              <a:p>
                <a:pPr>
                  <a:defRPr lang="en-US" sz="1400" b="1"/>
                </a:pPr>
                <a:endParaRPr lang="en-US"/>
              </a:p>
            </c:txPr>
            <c:showVal val="1"/>
          </c:dLbls>
          <c:cat>
            <c:strRef>
              <c:f>Sheet1!$A$2:$A$4</c:f>
              <c:strCache>
                <c:ptCount val="3"/>
                <c:pt idx="0">
                  <c:v>Dosare Aj. Social </c:v>
                </c:pt>
                <c:pt idx="1">
                  <c:v>Nr. beneficiari aj. Social</c:v>
                </c:pt>
                <c:pt idx="2">
                  <c:v>Suma totală acordată și platită de AJPIS (Lei)</c:v>
                </c:pt>
              </c:strCache>
            </c:strRef>
          </c:cat>
          <c:val>
            <c:numRef>
              <c:f>Sheet1!$C$2:$C$4</c:f>
              <c:numCache>
                <c:formatCode>General</c:formatCode>
                <c:ptCount val="3"/>
                <c:pt idx="0">
                  <c:v>200</c:v>
                </c:pt>
                <c:pt idx="1">
                  <c:v>429</c:v>
                </c:pt>
                <c:pt idx="2">
                  <c:v>596.37599999999998</c:v>
                </c:pt>
              </c:numCache>
            </c:numRef>
          </c:val>
        </c:ser>
        <c:ser>
          <c:idx val="2"/>
          <c:order val="2"/>
          <c:tx>
            <c:strRef>
              <c:f>Sheet1!$D$1</c:f>
              <c:strCache>
                <c:ptCount val="1"/>
                <c:pt idx="0">
                  <c:v>2017</c:v>
                </c:pt>
              </c:strCache>
            </c:strRef>
          </c:tx>
          <c:dLbls>
            <c:dLbl>
              <c:idx val="2"/>
              <c:layout>
                <c:manualLayout>
                  <c:x val="5.8641975308641965E-2"/>
                  <c:y val="2.2448261287156011E-2"/>
                </c:manualLayout>
              </c:layout>
              <c:tx>
                <c:rich>
                  <a:bodyPr/>
                  <a:lstStyle/>
                  <a:p>
                    <a:r>
                      <a:rPr lang="en-US" sz="1400" b="1" dirty="0" smtClean="0"/>
                      <a:t>511.891</a:t>
                    </a:r>
                    <a:endParaRPr lang="en-US" sz="1400" dirty="0"/>
                  </a:p>
                </c:rich>
              </c:tx>
              <c:showVal val="1"/>
            </c:dLbl>
            <c:txPr>
              <a:bodyPr/>
              <a:lstStyle/>
              <a:p>
                <a:pPr>
                  <a:defRPr lang="en-US" sz="1400" b="1"/>
                </a:pPr>
                <a:endParaRPr lang="en-US"/>
              </a:p>
            </c:txPr>
            <c:showVal val="1"/>
          </c:dLbls>
          <c:cat>
            <c:strRef>
              <c:f>Sheet1!$A$2:$A$4</c:f>
              <c:strCache>
                <c:ptCount val="3"/>
                <c:pt idx="0">
                  <c:v>Dosare Aj. Social </c:v>
                </c:pt>
                <c:pt idx="1">
                  <c:v>Nr. beneficiari aj. Social</c:v>
                </c:pt>
                <c:pt idx="2">
                  <c:v>Suma totală acordată și platită de AJPIS (Lei)</c:v>
                </c:pt>
              </c:strCache>
            </c:strRef>
          </c:cat>
          <c:val>
            <c:numRef>
              <c:f>Sheet1!$D$2:$D$4</c:f>
              <c:numCache>
                <c:formatCode>General</c:formatCode>
                <c:ptCount val="3"/>
                <c:pt idx="0">
                  <c:v>174</c:v>
                </c:pt>
                <c:pt idx="1">
                  <c:v>461</c:v>
                </c:pt>
                <c:pt idx="2" formatCode="#,##0">
                  <c:v>511.89099999999894</c:v>
                </c:pt>
              </c:numCache>
            </c:numRef>
          </c:val>
        </c:ser>
        <c:shape val="pyramid"/>
        <c:axId val="211614336"/>
        <c:axId val="111092096"/>
        <c:axId val="0"/>
      </c:bar3DChart>
      <c:catAx>
        <c:axId val="211614336"/>
        <c:scaling>
          <c:orientation val="minMax"/>
        </c:scaling>
        <c:axPos val="b"/>
        <c:tickLblPos val="nextTo"/>
        <c:txPr>
          <a:bodyPr/>
          <a:lstStyle/>
          <a:p>
            <a:pPr>
              <a:defRPr lang="en-US" b="1"/>
            </a:pPr>
            <a:endParaRPr lang="en-US"/>
          </a:p>
        </c:txPr>
        <c:crossAx val="111092096"/>
        <c:crosses val="autoZero"/>
        <c:auto val="1"/>
        <c:lblAlgn val="ctr"/>
        <c:lblOffset val="100"/>
      </c:catAx>
      <c:valAx>
        <c:axId val="111092096"/>
        <c:scaling>
          <c:orientation val="minMax"/>
        </c:scaling>
        <c:delete val="1"/>
        <c:axPos val="l"/>
        <c:majorGridlines/>
        <c:numFmt formatCode="General" sourceLinked="1"/>
        <c:tickLblPos val="none"/>
        <c:crossAx val="211614336"/>
        <c:crosses val="autoZero"/>
        <c:crossBetween val="between"/>
      </c:valAx>
    </c:plotArea>
    <c:legend>
      <c:legendPos val="r"/>
      <c:layout/>
      <c:txPr>
        <a:bodyPr/>
        <a:lstStyle/>
        <a:p>
          <a:pPr>
            <a:defRPr lang="en-US" b="1"/>
          </a:pPr>
          <a:endParaRPr lang="en-US"/>
        </a:p>
      </c:txPr>
    </c:legend>
    <c:plotVisOnly val="1"/>
    <c:dispBlanksAs val="gap"/>
  </c:chart>
  <c:txPr>
    <a:bodyPr/>
    <a:lstStyle/>
    <a:p>
      <a:pPr>
        <a:defRPr sz="1800"/>
      </a:pPr>
      <a:endParaRPr lang="en-US"/>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view3D>
      <c:perspective val="30"/>
    </c:view3D>
    <c:plotArea>
      <c:layout/>
      <c:bar3DChart>
        <c:barDir val="col"/>
        <c:grouping val="standard"/>
        <c:ser>
          <c:idx val="0"/>
          <c:order val="0"/>
          <c:tx>
            <c:strRef>
              <c:f>Sheet1!$B$1</c:f>
              <c:strCache>
                <c:ptCount val="1"/>
                <c:pt idx="0">
                  <c:v>2015</c:v>
                </c:pt>
              </c:strCache>
            </c:strRef>
          </c:tx>
          <c:dLbls>
            <c:txPr>
              <a:bodyPr/>
              <a:lstStyle/>
              <a:p>
                <a:pPr>
                  <a:defRPr lang="en-US"/>
                </a:pPr>
                <a:endParaRPr lang="en-US"/>
              </a:p>
            </c:txPr>
            <c:showVal val="1"/>
          </c:dLbls>
          <c:cat>
            <c:strRef>
              <c:f>Sheet1!$A$2:$A$4</c:f>
              <c:strCache>
                <c:ptCount val="3"/>
                <c:pt idx="0">
                  <c:v>Cantina socială</c:v>
                </c:pt>
                <c:pt idx="1">
                  <c:v>Ajutor de urgență</c:v>
                </c:pt>
                <c:pt idx="2">
                  <c:v>Înmormântări gratuite</c:v>
                </c:pt>
              </c:strCache>
            </c:strRef>
          </c:cat>
          <c:val>
            <c:numRef>
              <c:f>Sheet1!$B$2:$B$4</c:f>
              <c:numCache>
                <c:formatCode>General</c:formatCode>
                <c:ptCount val="3"/>
                <c:pt idx="0">
                  <c:v>137</c:v>
                </c:pt>
                <c:pt idx="1">
                  <c:v>73</c:v>
                </c:pt>
                <c:pt idx="2">
                  <c:v>9</c:v>
                </c:pt>
              </c:numCache>
            </c:numRef>
          </c:val>
        </c:ser>
        <c:ser>
          <c:idx val="1"/>
          <c:order val="1"/>
          <c:tx>
            <c:strRef>
              <c:f>Sheet1!$C$1</c:f>
              <c:strCache>
                <c:ptCount val="1"/>
                <c:pt idx="0">
                  <c:v>2016</c:v>
                </c:pt>
              </c:strCache>
            </c:strRef>
          </c:tx>
          <c:dLbls>
            <c:txPr>
              <a:bodyPr/>
              <a:lstStyle/>
              <a:p>
                <a:pPr>
                  <a:defRPr lang="en-US"/>
                </a:pPr>
                <a:endParaRPr lang="en-US"/>
              </a:p>
            </c:txPr>
            <c:showVal val="1"/>
          </c:dLbls>
          <c:cat>
            <c:strRef>
              <c:f>Sheet1!$A$2:$A$4</c:f>
              <c:strCache>
                <c:ptCount val="3"/>
                <c:pt idx="0">
                  <c:v>Cantina socială</c:v>
                </c:pt>
                <c:pt idx="1">
                  <c:v>Ajutor de urgență</c:v>
                </c:pt>
                <c:pt idx="2">
                  <c:v>Înmormântări gratuite</c:v>
                </c:pt>
              </c:strCache>
            </c:strRef>
          </c:cat>
          <c:val>
            <c:numRef>
              <c:f>Sheet1!$C$2:$C$4</c:f>
              <c:numCache>
                <c:formatCode>General</c:formatCode>
                <c:ptCount val="3"/>
                <c:pt idx="0">
                  <c:v>114</c:v>
                </c:pt>
                <c:pt idx="1">
                  <c:v>66</c:v>
                </c:pt>
                <c:pt idx="2">
                  <c:v>14</c:v>
                </c:pt>
              </c:numCache>
            </c:numRef>
          </c:val>
        </c:ser>
        <c:ser>
          <c:idx val="2"/>
          <c:order val="2"/>
          <c:tx>
            <c:strRef>
              <c:f>Sheet1!$D$1</c:f>
              <c:strCache>
                <c:ptCount val="1"/>
                <c:pt idx="0">
                  <c:v>2017</c:v>
                </c:pt>
              </c:strCache>
            </c:strRef>
          </c:tx>
          <c:dLbls>
            <c:txPr>
              <a:bodyPr/>
              <a:lstStyle/>
              <a:p>
                <a:pPr>
                  <a:defRPr lang="en-US"/>
                </a:pPr>
                <a:endParaRPr lang="en-US"/>
              </a:p>
            </c:txPr>
            <c:showVal val="1"/>
          </c:dLbls>
          <c:cat>
            <c:strRef>
              <c:f>Sheet1!$A$2:$A$4</c:f>
              <c:strCache>
                <c:ptCount val="3"/>
                <c:pt idx="0">
                  <c:v>Cantina socială</c:v>
                </c:pt>
                <c:pt idx="1">
                  <c:v>Ajutor de urgență</c:v>
                </c:pt>
                <c:pt idx="2">
                  <c:v>Înmormântări gratuite</c:v>
                </c:pt>
              </c:strCache>
            </c:strRef>
          </c:cat>
          <c:val>
            <c:numRef>
              <c:f>Sheet1!$D$2:$D$4</c:f>
              <c:numCache>
                <c:formatCode>General</c:formatCode>
                <c:ptCount val="3"/>
                <c:pt idx="0">
                  <c:v>81</c:v>
                </c:pt>
                <c:pt idx="1">
                  <c:v>49</c:v>
                </c:pt>
                <c:pt idx="2">
                  <c:v>14</c:v>
                </c:pt>
              </c:numCache>
            </c:numRef>
          </c:val>
        </c:ser>
        <c:shape val="cylinder"/>
        <c:axId val="111123840"/>
        <c:axId val="111142016"/>
        <c:axId val="211367680"/>
      </c:bar3DChart>
      <c:catAx>
        <c:axId val="111123840"/>
        <c:scaling>
          <c:orientation val="minMax"/>
        </c:scaling>
        <c:axPos val="b"/>
        <c:tickLblPos val="nextTo"/>
        <c:txPr>
          <a:bodyPr/>
          <a:lstStyle/>
          <a:p>
            <a:pPr>
              <a:defRPr lang="en-US"/>
            </a:pPr>
            <a:endParaRPr lang="en-US"/>
          </a:p>
        </c:txPr>
        <c:crossAx val="111142016"/>
        <c:crosses val="autoZero"/>
        <c:auto val="1"/>
        <c:lblAlgn val="ctr"/>
        <c:lblOffset val="100"/>
      </c:catAx>
      <c:valAx>
        <c:axId val="111142016"/>
        <c:scaling>
          <c:orientation val="minMax"/>
        </c:scaling>
        <c:axPos val="l"/>
        <c:majorGridlines/>
        <c:numFmt formatCode="General" sourceLinked="1"/>
        <c:tickLblPos val="nextTo"/>
        <c:txPr>
          <a:bodyPr/>
          <a:lstStyle/>
          <a:p>
            <a:pPr>
              <a:defRPr lang="en-US"/>
            </a:pPr>
            <a:endParaRPr lang="en-US"/>
          </a:p>
        </c:txPr>
        <c:crossAx val="111123840"/>
        <c:crosses val="autoZero"/>
        <c:crossBetween val="between"/>
      </c:valAx>
      <c:serAx>
        <c:axId val="211367680"/>
        <c:scaling>
          <c:orientation val="minMax"/>
        </c:scaling>
        <c:axPos val="b"/>
        <c:tickLblPos val="nextTo"/>
        <c:txPr>
          <a:bodyPr/>
          <a:lstStyle/>
          <a:p>
            <a:pPr>
              <a:defRPr lang="en-US"/>
            </a:pPr>
            <a:endParaRPr lang="en-US"/>
          </a:p>
        </c:txPr>
        <c:crossAx val="111142016"/>
        <c:crosses val="autoZero"/>
      </c:serAx>
    </c:plotArea>
    <c:legend>
      <c:legendPos val="r"/>
      <c:layout/>
      <c:txPr>
        <a:bodyPr/>
        <a:lstStyle/>
        <a:p>
          <a:pPr>
            <a:defRPr lang="en-US"/>
          </a:pPr>
          <a:endParaRPr lang="en-US"/>
        </a:p>
      </c:txPr>
    </c:legend>
    <c:plotVisOnly val="1"/>
    <c:dispBlanksAs val="gap"/>
  </c:chart>
  <c:txPr>
    <a:bodyPr/>
    <a:lstStyle/>
    <a:p>
      <a:pPr>
        <a:defRPr sz="1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title>
      <c:layout/>
      <c:txPr>
        <a:bodyPr/>
        <a:lstStyle/>
        <a:p>
          <a:pPr>
            <a:defRPr lang="en-US"/>
          </a:pPr>
          <a:endParaRPr lang="en-US"/>
        </a:p>
      </c:txPr>
    </c:title>
    <c:plotArea>
      <c:layout/>
      <c:areaChart>
        <c:grouping val="standard"/>
        <c:ser>
          <c:idx val="0"/>
          <c:order val="0"/>
          <c:tx>
            <c:strRef>
              <c:f>Sheet1!$B$1</c:f>
              <c:strCache>
                <c:ptCount val="1"/>
                <c:pt idx="0">
                  <c:v>Energie termică</c:v>
                </c:pt>
              </c:strCache>
            </c:strRef>
          </c:tx>
          <c:spPr>
            <a:solidFill>
              <a:schemeClr val="accent1">
                <a:lumMod val="40000"/>
                <a:lumOff val="60000"/>
              </a:schemeClr>
            </a:solidFill>
            <a:ln>
              <a:solidFill>
                <a:schemeClr val="accent2">
                  <a:lumMod val="40000"/>
                  <a:lumOff val="60000"/>
                </a:schemeClr>
              </a:solidFill>
            </a:ln>
          </c:spPr>
          <c:dLbls>
            <c:dLbl>
              <c:idx val="0"/>
              <c:layout>
                <c:manualLayout>
                  <c:x val="4.0880503144654086E-2"/>
                  <c:y val="-0.31708169068107855"/>
                </c:manualLayout>
              </c:layout>
              <c:showVal val="1"/>
            </c:dLbl>
            <c:dLbl>
              <c:idx val="1"/>
              <c:layout>
                <c:manualLayout>
                  <c:x val="-9.4339622641509448E-3"/>
                  <c:y val="-0.21325848222798238"/>
                </c:manualLayout>
              </c:layout>
              <c:showVal val="1"/>
            </c:dLbl>
            <c:dLbl>
              <c:idx val="2"/>
              <c:layout>
                <c:manualLayout>
                  <c:x val="2.5157232704402552E-2"/>
                  <c:y val="-0.15433179634919691"/>
                </c:manualLayout>
              </c:layout>
              <c:showVal val="1"/>
            </c:dLbl>
            <c:txPr>
              <a:bodyPr/>
              <a:lstStyle/>
              <a:p>
                <a:pPr>
                  <a:defRPr lang="en-US" b="1"/>
                </a:pPr>
                <a:endParaRPr lang="en-US"/>
              </a:p>
            </c:txPr>
            <c:showVal val="1"/>
          </c:dLbls>
          <c:cat>
            <c:numRef>
              <c:f>Sheet1!$A$2:$A$4</c:f>
              <c:numCache>
                <c:formatCode>General</c:formatCode>
                <c:ptCount val="3"/>
                <c:pt idx="0">
                  <c:v>2015</c:v>
                </c:pt>
                <c:pt idx="1">
                  <c:v>2016</c:v>
                </c:pt>
                <c:pt idx="2">
                  <c:v>2017</c:v>
                </c:pt>
              </c:numCache>
            </c:numRef>
          </c:cat>
          <c:val>
            <c:numRef>
              <c:f>Sheet1!$B$2:$B$4</c:f>
              <c:numCache>
                <c:formatCode>General</c:formatCode>
                <c:ptCount val="3"/>
                <c:pt idx="0">
                  <c:v>3484</c:v>
                </c:pt>
                <c:pt idx="1">
                  <c:v>2389</c:v>
                </c:pt>
                <c:pt idx="2">
                  <c:v>1529</c:v>
                </c:pt>
              </c:numCache>
            </c:numRef>
          </c:val>
        </c:ser>
        <c:axId val="111299200"/>
        <c:axId val="111677824"/>
      </c:areaChart>
      <c:catAx>
        <c:axId val="111299200"/>
        <c:scaling>
          <c:orientation val="minMax"/>
        </c:scaling>
        <c:axPos val="b"/>
        <c:numFmt formatCode="General" sourceLinked="1"/>
        <c:tickLblPos val="nextTo"/>
        <c:txPr>
          <a:bodyPr/>
          <a:lstStyle/>
          <a:p>
            <a:pPr>
              <a:defRPr lang="en-US" b="1"/>
            </a:pPr>
            <a:endParaRPr lang="en-US"/>
          </a:p>
        </c:txPr>
        <c:crossAx val="111677824"/>
        <c:crosses val="autoZero"/>
        <c:auto val="1"/>
        <c:lblAlgn val="ctr"/>
        <c:lblOffset val="100"/>
      </c:catAx>
      <c:valAx>
        <c:axId val="111677824"/>
        <c:scaling>
          <c:orientation val="minMax"/>
        </c:scaling>
        <c:delete val="1"/>
        <c:axPos val="l"/>
        <c:majorGridlines/>
        <c:numFmt formatCode="General" sourceLinked="1"/>
        <c:tickLblPos val="none"/>
        <c:crossAx val="111299200"/>
        <c:crosses val="autoZero"/>
        <c:crossBetween val="midCat"/>
      </c:valAx>
    </c:plotArea>
    <c:plotVisOnly val="1"/>
    <c:dispBlanksAs val="zero"/>
  </c:chart>
  <c:txPr>
    <a:bodyPr/>
    <a:lstStyle/>
    <a:p>
      <a:pPr>
        <a:defRPr sz="1800"/>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cked"/>
        <c:ser>
          <c:idx val="0"/>
          <c:order val="0"/>
          <c:tx>
            <c:strRef>
              <c:f>Sheet1!$C$1</c:f>
              <c:strCache>
                <c:ptCount val="1"/>
                <c:pt idx="0">
                  <c:v>Energie electrică</c:v>
                </c:pt>
              </c:strCache>
            </c:strRef>
          </c:tx>
          <c:dLbls>
            <c:txPr>
              <a:bodyPr/>
              <a:lstStyle/>
              <a:p>
                <a:pPr>
                  <a:defRPr lang="en-US"/>
                </a:pPr>
                <a:endParaRPr lang="en-US"/>
              </a:p>
            </c:txPr>
            <c:showVal val="1"/>
          </c:dLbls>
          <c:cat>
            <c:numRef>
              <c:f>Sheet1!$B$2:$B$4</c:f>
              <c:numCache>
                <c:formatCode>General</c:formatCode>
                <c:ptCount val="3"/>
                <c:pt idx="0">
                  <c:v>2015</c:v>
                </c:pt>
                <c:pt idx="1">
                  <c:v>2016</c:v>
                </c:pt>
                <c:pt idx="2">
                  <c:v>2017</c:v>
                </c:pt>
              </c:numCache>
            </c:numRef>
          </c:cat>
          <c:val>
            <c:numRef>
              <c:f>Sheet1!$C$2:$C$4</c:f>
              <c:numCache>
                <c:formatCode>General</c:formatCode>
                <c:ptCount val="3"/>
                <c:pt idx="0">
                  <c:v>8</c:v>
                </c:pt>
                <c:pt idx="1">
                  <c:v>4</c:v>
                </c:pt>
                <c:pt idx="2">
                  <c:v>4</c:v>
                </c:pt>
              </c:numCache>
            </c:numRef>
          </c:val>
        </c:ser>
        <c:ser>
          <c:idx val="1"/>
          <c:order val="1"/>
          <c:tx>
            <c:strRef>
              <c:f>Sheet1!$D$1</c:f>
              <c:strCache>
                <c:ptCount val="1"/>
                <c:pt idx="0">
                  <c:v>Gaze naturale</c:v>
                </c:pt>
              </c:strCache>
            </c:strRef>
          </c:tx>
          <c:dLbls>
            <c:dLbl>
              <c:idx val="0"/>
              <c:layout>
                <c:manualLayout>
                  <c:x val="-4.9016313002259004E-2"/>
                  <c:y val="-5.8926685878784323E-2"/>
                </c:manualLayout>
              </c:layout>
              <c:showVal val="1"/>
            </c:dLbl>
            <c:dLbl>
              <c:idx val="1"/>
              <c:layout>
                <c:manualLayout>
                  <c:x val="-4.354770766211162E-2"/>
                  <c:y val="-4.7702555235206563E-2"/>
                </c:manualLayout>
              </c:layout>
              <c:showVal val="1"/>
            </c:dLbl>
            <c:dLbl>
              <c:idx val="2"/>
              <c:layout>
                <c:manualLayout>
                  <c:x val="-8.7845332000148144E-2"/>
                  <c:y val="-3.3672391930733854E-2"/>
                </c:manualLayout>
              </c:layout>
              <c:showVal val="1"/>
            </c:dLbl>
            <c:txPr>
              <a:bodyPr/>
              <a:lstStyle/>
              <a:p>
                <a:pPr>
                  <a:defRPr lang="en-US" sz="1600"/>
                </a:pPr>
                <a:endParaRPr lang="en-US"/>
              </a:p>
            </c:txPr>
            <c:showVal val="1"/>
          </c:dLbls>
          <c:cat>
            <c:numRef>
              <c:f>Sheet1!$B$2:$B$4</c:f>
              <c:numCache>
                <c:formatCode>General</c:formatCode>
                <c:ptCount val="3"/>
                <c:pt idx="0">
                  <c:v>2015</c:v>
                </c:pt>
                <c:pt idx="1">
                  <c:v>2016</c:v>
                </c:pt>
                <c:pt idx="2">
                  <c:v>2017</c:v>
                </c:pt>
              </c:numCache>
            </c:numRef>
          </c:cat>
          <c:val>
            <c:numRef>
              <c:f>Sheet1!$D$2:$D$4</c:f>
              <c:numCache>
                <c:formatCode>General</c:formatCode>
                <c:ptCount val="3"/>
                <c:pt idx="0">
                  <c:v>28</c:v>
                </c:pt>
                <c:pt idx="1">
                  <c:v>21</c:v>
                </c:pt>
                <c:pt idx="2">
                  <c:v>14</c:v>
                </c:pt>
              </c:numCache>
            </c:numRef>
          </c:val>
        </c:ser>
        <c:ser>
          <c:idx val="2"/>
          <c:order val="2"/>
          <c:tx>
            <c:strRef>
              <c:f>Sheet1!$E$1</c:f>
              <c:strCache>
                <c:ptCount val="1"/>
                <c:pt idx="0">
                  <c:v>Combustibili solizi sau lichizi</c:v>
                </c:pt>
              </c:strCache>
            </c:strRef>
          </c:tx>
          <c:dLbls>
            <c:dLbl>
              <c:idx val="0"/>
              <c:layout/>
              <c:showVal val="1"/>
            </c:dLbl>
            <c:dLbl>
              <c:idx val="1"/>
              <c:layout/>
              <c:showVal val="1"/>
            </c:dLbl>
            <c:dLbl>
              <c:idx val="2"/>
              <c:layout>
                <c:manualLayout>
                  <c:x val="-1.6749064918712812E-2"/>
                  <c:y val="-3.6478424591628346E-2"/>
                </c:manualLayout>
              </c:layout>
              <c:showVal val="1"/>
            </c:dLbl>
            <c:delete val="1"/>
          </c:dLbls>
          <c:cat>
            <c:numRef>
              <c:f>Sheet1!$B$2:$B$4</c:f>
              <c:numCache>
                <c:formatCode>General</c:formatCode>
                <c:ptCount val="3"/>
                <c:pt idx="0">
                  <c:v>2015</c:v>
                </c:pt>
                <c:pt idx="1">
                  <c:v>2016</c:v>
                </c:pt>
                <c:pt idx="2">
                  <c:v>2017</c:v>
                </c:pt>
              </c:numCache>
            </c:numRef>
          </c:cat>
          <c:val>
            <c:numRef>
              <c:f>Sheet1!$E$2:$E$4</c:f>
              <c:numCache>
                <c:formatCode>General</c:formatCode>
                <c:ptCount val="3"/>
                <c:pt idx="0">
                  <c:v>324</c:v>
                </c:pt>
                <c:pt idx="1">
                  <c:v>196</c:v>
                </c:pt>
                <c:pt idx="2">
                  <c:v>19</c:v>
                </c:pt>
              </c:numCache>
            </c:numRef>
          </c:val>
        </c:ser>
        <c:marker val="1"/>
        <c:axId val="116103424"/>
        <c:axId val="116125696"/>
      </c:lineChart>
      <c:catAx>
        <c:axId val="116103424"/>
        <c:scaling>
          <c:orientation val="minMax"/>
        </c:scaling>
        <c:axPos val="b"/>
        <c:numFmt formatCode="General" sourceLinked="1"/>
        <c:tickLblPos val="nextTo"/>
        <c:txPr>
          <a:bodyPr/>
          <a:lstStyle/>
          <a:p>
            <a:pPr>
              <a:defRPr lang="en-US" b="1"/>
            </a:pPr>
            <a:endParaRPr lang="en-US"/>
          </a:p>
        </c:txPr>
        <c:crossAx val="116125696"/>
        <c:crosses val="autoZero"/>
        <c:auto val="1"/>
        <c:lblAlgn val="ctr"/>
        <c:lblOffset val="100"/>
      </c:catAx>
      <c:valAx>
        <c:axId val="116125696"/>
        <c:scaling>
          <c:orientation val="minMax"/>
        </c:scaling>
        <c:delete val="1"/>
        <c:axPos val="l"/>
        <c:majorGridlines/>
        <c:numFmt formatCode="General" sourceLinked="1"/>
        <c:tickLblPos val="none"/>
        <c:crossAx val="116103424"/>
        <c:crosses val="autoZero"/>
        <c:crossBetween val="between"/>
      </c:valAx>
    </c:plotArea>
    <c:legend>
      <c:legendPos val="r"/>
      <c:legendEntry>
        <c:idx val="2"/>
        <c:txPr>
          <a:bodyPr/>
          <a:lstStyle/>
          <a:p>
            <a:pPr>
              <a:defRPr sz="1800" b="1"/>
            </a:pPr>
            <a:endParaRPr lang="en-US"/>
          </a:p>
        </c:txPr>
      </c:legendEntry>
      <c:legendEntry>
        <c:idx val="1"/>
        <c:txPr>
          <a:bodyPr/>
          <a:lstStyle/>
          <a:p>
            <a:pPr>
              <a:defRPr sz="1800" b="1"/>
            </a:pPr>
            <a:endParaRPr lang="en-US"/>
          </a:p>
        </c:txPr>
      </c:legendEntry>
      <c:legendEntry>
        <c:idx val="0"/>
        <c:txPr>
          <a:bodyPr/>
          <a:lstStyle/>
          <a:p>
            <a:pPr>
              <a:defRPr sz="1800" b="1">
                <a:latin typeface="Arial" panose="020B0604020202020204" pitchFamily="34" charset="0"/>
                <a:cs typeface="Arial" panose="020B0604020202020204" pitchFamily="34" charset="0"/>
              </a:defRPr>
            </a:pPr>
            <a:endParaRPr lang="en-US"/>
          </a:p>
        </c:txPr>
      </c:legendEntry>
      <c:layout>
        <c:manualLayout>
          <c:xMode val="edge"/>
          <c:yMode val="edge"/>
          <c:x val="0.6530813705884565"/>
          <c:y val="0.19723360531228384"/>
          <c:w val="0.34103965300151823"/>
          <c:h val="0.59992072405364338"/>
        </c:manualLayout>
      </c:layout>
      <c:txPr>
        <a:bodyPr/>
        <a:lstStyle/>
        <a:p>
          <a:pPr>
            <a:defRPr lang="en-US" sz="1600"/>
          </a:pPr>
          <a:endParaRPr lang="en-US"/>
        </a:p>
      </c:txPr>
    </c:legend>
    <c:plotVisOnly val="1"/>
    <c:dispBlanksAs val="zero"/>
  </c:chart>
  <c:txPr>
    <a:bodyPr/>
    <a:lstStyle/>
    <a:p>
      <a:pPr>
        <a:defRPr sz="1800"/>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2015</c:v>
                </c:pt>
              </c:strCache>
            </c:strRef>
          </c:tx>
          <c:dLbls>
            <c:dLbl>
              <c:idx val="1"/>
              <c:layout>
                <c:manualLayout>
                  <c:x val="-1.2345679012345723E-2"/>
                  <c:y val="-2.806032660894488E-3"/>
                </c:manualLayout>
              </c:layout>
              <c:showVal val="1"/>
            </c:dLbl>
            <c:dLbl>
              <c:idx val="2"/>
              <c:layout>
                <c:manualLayout>
                  <c:x val="-1.3888888888889023E-2"/>
                  <c:y val="3.3672391930733847E-2"/>
                </c:manualLayout>
              </c:layout>
              <c:showVal val="1"/>
            </c:dLbl>
            <c:dLbl>
              <c:idx val="3"/>
              <c:layout>
                <c:manualLayout>
                  <c:x val="-7.7160493827160975E-3"/>
                  <c:y val="1.1224130643578047E-2"/>
                </c:manualLayout>
              </c:layout>
              <c:showVal val="1"/>
            </c:dLbl>
            <c:dLbl>
              <c:idx val="4"/>
              <c:layout>
                <c:manualLayout>
                  <c:x val="-6.1728395061728392E-3"/>
                  <c:y val="2.8060326608944936E-2"/>
                </c:manualLayout>
              </c:layout>
              <c:showVal val="1"/>
            </c:dLbl>
            <c:txPr>
              <a:bodyPr/>
              <a:lstStyle/>
              <a:p>
                <a:pPr>
                  <a:defRPr lang="en-US" sz="1400"/>
                </a:pPr>
                <a:endParaRPr lang="en-US"/>
              </a:p>
            </c:txPr>
            <c:showVal val="1"/>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Sheet1!$B$2:$B$8</c:f>
              <c:numCache>
                <c:formatCode>General</c:formatCode>
                <c:ptCount val="7"/>
                <c:pt idx="0">
                  <c:v>497</c:v>
                </c:pt>
                <c:pt idx="1">
                  <c:v>436</c:v>
                </c:pt>
                <c:pt idx="2">
                  <c:v>1564</c:v>
                </c:pt>
                <c:pt idx="3">
                  <c:v>96</c:v>
                </c:pt>
                <c:pt idx="4">
                  <c:v>21</c:v>
                </c:pt>
                <c:pt idx="5">
                  <c:v>434</c:v>
                </c:pt>
                <c:pt idx="6">
                  <c:v>0</c:v>
                </c:pt>
              </c:numCache>
            </c:numRef>
          </c:val>
        </c:ser>
        <c:ser>
          <c:idx val="1"/>
          <c:order val="1"/>
          <c:tx>
            <c:strRef>
              <c:f>Sheet1!$C$1</c:f>
              <c:strCache>
                <c:ptCount val="1"/>
                <c:pt idx="0">
                  <c:v>2016</c:v>
                </c:pt>
              </c:strCache>
            </c:strRef>
          </c:tx>
          <c:dLbls>
            <c:dLbl>
              <c:idx val="1"/>
              <c:layout>
                <c:manualLayout>
                  <c:x val="7.7160493827160975E-3"/>
                  <c:y val="2.2448261287156011E-2"/>
                </c:manualLayout>
              </c:layout>
              <c:showVal val="1"/>
            </c:dLbl>
            <c:txPr>
              <a:bodyPr/>
              <a:lstStyle/>
              <a:p>
                <a:pPr>
                  <a:defRPr lang="en-US" sz="1400"/>
                </a:pPr>
                <a:endParaRPr lang="en-US"/>
              </a:p>
            </c:txPr>
            <c:showVal val="1"/>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Sheet1!$C$2:$C$8</c:f>
              <c:numCache>
                <c:formatCode>General</c:formatCode>
                <c:ptCount val="7"/>
                <c:pt idx="0">
                  <c:v>333</c:v>
                </c:pt>
                <c:pt idx="1">
                  <c:v>394</c:v>
                </c:pt>
                <c:pt idx="2">
                  <c:v>1703</c:v>
                </c:pt>
                <c:pt idx="3">
                  <c:v>71</c:v>
                </c:pt>
                <c:pt idx="4">
                  <c:v>24</c:v>
                </c:pt>
                <c:pt idx="5">
                  <c:v>707</c:v>
                </c:pt>
                <c:pt idx="6">
                  <c:v>8</c:v>
                </c:pt>
              </c:numCache>
            </c:numRef>
          </c:val>
        </c:ser>
        <c:ser>
          <c:idx val="2"/>
          <c:order val="2"/>
          <c:tx>
            <c:strRef>
              <c:f>Sheet1!$D$1</c:f>
              <c:strCache>
                <c:ptCount val="1"/>
                <c:pt idx="0">
                  <c:v>2017</c:v>
                </c:pt>
              </c:strCache>
            </c:strRef>
          </c:tx>
          <c:dLbls>
            <c:dLbl>
              <c:idx val="1"/>
              <c:layout>
                <c:manualLayout>
                  <c:x val="3.0864197530864296E-2"/>
                  <c:y val="5.612065321788976E-3"/>
                </c:manualLayout>
              </c:layout>
              <c:showVal val="1"/>
            </c:dLbl>
            <c:dLbl>
              <c:idx val="2"/>
              <c:layout>
                <c:manualLayout>
                  <c:x val="2.7777777777778064E-2"/>
                  <c:y val="2.8060326608944881E-2"/>
                </c:manualLayout>
              </c:layout>
              <c:showVal val="1"/>
            </c:dLbl>
            <c:dLbl>
              <c:idx val="3"/>
              <c:layout>
                <c:manualLayout>
                  <c:x val="1.6975308641975387E-2"/>
                  <c:y val="1.1224130643578047E-2"/>
                </c:manualLayout>
              </c:layout>
              <c:showVal val="1"/>
            </c:dLbl>
            <c:dLbl>
              <c:idx val="4"/>
              <c:layout>
                <c:manualLayout>
                  <c:x val="9.2592592592593316E-3"/>
                  <c:y val="1.1224130643578096E-2"/>
                </c:manualLayout>
              </c:layout>
              <c:showVal val="1"/>
            </c:dLbl>
            <c:dLbl>
              <c:idx val="6"/>
              <c:layout>
                <c:manualLayout>
                  <c:x val="1.6975308641975387E-2"/>
                  <c:y val="0"/>
                </c:manualLayout>
              </c:layout>
              <c:showVal val="1"/>
            </c:dLbl>
            <c:txPr>
              <a:bodyPr/>
              <a:lstStyle/>
              <a:p>
                <a:pPr>
                  <a:defRPr lang="en-US" sz="1400"/>
                </a:pPr>
                <a:endParaRPr lang="en-US"/>
              </a:p>
            </c:txPr>
            <c:showVal val="1"/>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Sheet1!$D$2:$D$8</c:f>
              <c:numCache>
                <c:formatCode>General</c:formatCode>
                <c:ptCount val="7"/>
                <c:pt idx="0">
                  <c:v>207</c:v>
                </c:pt>
                <c:pt idx="1">
                  <c:v>411</c:v>
                </c:pt>
                <c:pt idx="2">
                  <c:v>1606</c:v>
                </c:pt>
                <c:pt idx="3">
                  <c:v>72</c:v>
                </c:pt>
                <c:pt idx="4">
                  <c:v>21</c:v>
                </c:pt>
                <c:pt idx="5">
                  <c:v>1001</c:v>
                </c:pt>
                <c:pt idx="6">
                  <c:v>113</c:v>
                </c:pt>
              </c:numCache>
            </c:numRef>
          </c:val>
        </c:ser>
        <c:shape val="cone"/>
        <c:axId val="116241920"/>
        <c:axId val="116243456"/>
        <c:axId val="0"/>
      </c:bar3DChart>
      <c:catAx>
        <c:axId val="116241920"/>
        <c:scaling>
          <c:orientation val="minMax"/>
        </c:scaling>
        <c:axPos val="b"/>
        <c:tickLblPos val="nextTo"/>
        <c:txPr>
          <a:bodyPr/>
          <a:lstStyle/>
          <a:p>
            <a:pPr>
              <a:defRPr lang="en-US"/>
            </a:pPr>
            <a:endParaRPr lang="en-US"/>
          </a:p>
        </c:txPr>
        <c:crossAx val="116243456"/>
        <c:crosses val="autoZero"/>
        <c:auto val="1"/>
        <c:lblAlgn val="ctr"/>
        <c:lblOffset val="100"/>
      </c:catAx>
      <c:valAx>
        <c:axId val="116243456"/>
        <c:scaling>
          <c:orientation val="minMax"/>
        </c:scaling>
        <c:delete val="1"/>
        <c:axPos val="l"/>
        <c:majorGridlines/>
        <c:numFmt formatCode="General" sourceLinked="1"/>
        <c:tickLblPos val="none"/>
        <c:crossAx val="116241920"/>
        <c:crosses val="autoZero"/>
        <c:crossBetween val="between"/>
      </c:valAx>
    </c:plotArea>
    <c:legend>
      <c:legendPos val="r"/>
      <c:layout>
        <c:manualLayout>
          <c:xMode val="edge"/>
          <c:yMode val="edge"/>
          <c:x val="0.89771969476037761"/>
          <c:y val="1.8392770776075741E-2"/>
          <c:w val="9.6107465733450692E-2"/>
          <c:h val="0.23364596661528164"/>
        </c:manualLayout>
      </c:layout>
      <c:txPr>
        <a:bodyPr/>
        <a:lstStyle/>
        <a:p>
          <a:pPr>
            <a:defRPr lang="en-US"/>
          </a:pPr>
          <a:endParaRPr lang="en-US"/>
        </a:p>
      </c:txPr>
    </c:legend>
    <c:plotVisOnly val="1"/>
    <c:dispBlanksAs val="gap"/>
  </c:chart>
  <c:txPr>
    <a:bodyPr/>
    <a:lstStyle/>
    <a:p>
      <a:pPr>
        <a:defRPr sz="1800"/>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lang="en-US"/>
            </a:pPr>
            <a:r>
              <a:rPr lang="en-US" dirty="0"/>
              <a:t>TOTAL: </a:t>
            </a:r>
            <a:r>
              <a:rPr lang="en-US" dirty="0" smtClean="0"/>
              <a:t>4871</a:t>
            </a:r>
            <a:endParaRPr lang="en-US" dirty="0"/>
          </a:p>
        </c:rich>
      </c:tx>
      <c:layout/>
    </c:title>
    <c:plotArea>
      <c:layout/>
      <c:doughnutChart>
        <c:varyColors val="1"/>
        <c:ser>
          <c:idx val="0"/>
          <c:order val="0"/>
          <c:tx>
            <c:strRef>
              <c:f>Sheet1!$B$1</c:f>
              <c:strCache>
                <c:ptCount val="1"/>
                <c:pt idx="0">
                  <c:v>TOTAL: 4871 anchete sociale</c:v>
                </c:pt>
              </c:strCache>
            </c:strRef>
          </c:tx>
          <c:dLbls>
            <c:txPr>
              <a:bodyPr/>
              <a:lstStyle/>
              <a:p>
                <a:pPr>
                  <a:defRPr lang="en-US"/>
                </a:pPr>
                <a:endParaRPr lang="en-US"/>
              </a:p>
            </c:txPr>
            <c:showVal val="1"/>
            <c:showLeaderLines val="1"/>
          </c:dLbls>
          <c:cat>
            <c:strRef>
              <c:f>Sheet1!$A$2:$A$4</c:f>
              <c:strCache>
                <c:ptCount val="3"/>
                <c:pt idx="0">
                  <c:v>Serviciul Protecția Copilului </c:v>
                </c:pt>
                <c:pt idx="1">
                  <c:v>Serviciul Social</c:v>
                </c:pt>
                <c:pt idx="2">
                  <c:v>Serviciul Prevenirea Marginalizării Sociale</c:v>
                </c:pt>
              </c:strCache>
            </c:strRef>
          </c:cat>
          <c:val>
            <c:numRef>
              <c:f>Sheet1!$B$2:$B$4</c:f>
              <c:numCache>
                <c:formatCode>General</c:formatCode>
                <c:ptCount val="3"/>
                <c:pt idx="0">
                  <c:v>1253</c:v>
                </c:pt>
                <c:pt idx="1">
                  <c:v>1152</c:v>
                </c:pt>
                <c:pt idx="2">
                  <c:v>2466</c:v>
                </c:pt>
              </c:numCache>
            </c:numRef>
          </c:val>
        </c:ser>
        <c:firstSliceAng val="0"/>
        <c:holeSize val="50"/>
      </c:doughnutChart>
    </c:plotArea>
    <c:legend>
      <c:legendPos val="r"/>
      <c:layout>
        <c:manualLayout>
          <c:xMode val="edge"/>
          <c:yMode val="edge"/>
          <c:x val="0.60000000000000064"/>
          <c:y val="0.20187401574803138"/>
          <c:w val="0.38181818181818405"/>
          <c:h val="0.69448818897637543"/>
        </c:manualLayout>
      </c:layout>
      <c:txPr>
        <a:bodyPr/>
        <a:lstStyle/>
        <a:p>
          <a:pPr>
            <a:defRPr lang="en-US" sz="1600" b="1"/>
          </a:pPr>
          <a:endParaRPr lang="en-US"/>
        </a:p>
      </c:txPr>
    </c:legend>
    <c:plotVisOnly val="1"/>
    <c:dispBlanksAs val="zero"/>
  </c:chart>
  <c:txPr>
    <a:bodyPr/>
    <a:lstStyle/>
    <a:p>
      <a:pPr>
        <a:defRPr sz="1800"/>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hart>
    <c:title>
      <c:layout>
        <c:manualLayout>
          <c:xMode val="edge"/>
          <c:yMode val="edge"/>
          <c:x val="0.22934799685781693"/>
          <c:y val="1.9284850914436099E-2"/>
        </c:manualLayout>
      </c:layout>
      <c:txPr>
        <a:bodyPr/>
        <a:lstStyle/>
        <a:p>
          <a:pPr>
            <a:defRPr lang="en-US"/>
          </a:pPr>
          <a:endParaRPr lang="en-US"/>
        </a:p>
      </c:txPr>
    </c:title>
    <c:view3D>
      <c:rotX val="30"/>
      <c:perspective val="30"/>
    </c:view3D>
    <c:plotArea>
      <c:layout>
        <c:manualLayout>
          <c:layoutTarget val="inner"/>
          <c:xMode val="edge"/>
          <c:yMode val="edge"/>
          <c:x val="1.1648100154016541E-2"/>
          <c:y val="0.13370829967342368"/>
          <c:w val="0.53699599804541365"/>
          <c:h val="0.7755405326060818"/>
        </c:manualLayout>
      </c:layout>
      <c:pie3DChart>
        <c:varyColors val="1"/>
        <c:ser>
          <c:idx val="0"/>
          <c:order val="0"/>
          <c:tx>
            <c:strRef>
              <c:f>Sheet1!$B$1</c:f>
              <c:strCache>
                <c:ptCount val="1"/>
                <c:pt idx="0">
                  <c:v>Total : 910</c:v>
                </c:pt>
              </c:strCache>
            </c:strRef>
          </c:tx>
          <c:dLbls>
            <c:txPr>
              <a:bodyPr/>
              <a:lstStyle/>
              <a:p>
                <a:pPr>
                  <a:defRPr lang="en-US"/>
                </a:pPr>
                <a:endParaRPr lang="en-US"/>
              </a:p>
            </c:txPr>
            <c:showVal val="1"/>
            <c:showLeaderLines val="1"/>
          </c:dLbls>
          <c:cat>
            <c:strRef>
              <c:f>Sheet1!$A$2:$A$5</c:f>
              <c:strCache>
                <c:ptCount val="4"/>
                <c:pt idx="0">
                  <c:v>Rapoarte de evaluare prot. copilului</c:v>
                </c:pt>
                <c:pt idx="1">
                  <c:v>Rapoarte/fișe de monitorizare prot. copilului</c:v>
                </c:pt>
                <c:pt idx="2">
                  <c:v>Planuri de servicii prot. copilului</c:v>
                </c:pt>
                <c:pt idx="3">
                  <c:v>Rapoarte de vizită pers. cu handicap grav</c:v>
                </c:pt>
              </c:strCache>
            </c:strRef>
          </c:cat>
          <c:val>
            <c:numRef>
              <c:f>Sheet1!$B$2:$B$5</c:f>
              <c:numCache>
                <c:formatCode>General</c:formatCode>
                <c:ptCount val="4"/>
                <c:pt idx="0">
                  <c:v>510</c:v>
                </c:pt>
                <c:pt idx="1">
                  <c:v>191</c:v>
                </c:pt>
                <c:pt idx="2">
                  <c:v>41</c:v>
                </c:pt>
                <c:pt idx="3">
                  <c:v>168</c:v>
                </c:pt>
              </c:numCache>
            </c:numRef>
          </c:val>
        </c:ser>
      </c:pie3DChart>
    </c:plotArea>
    <c:legend>
      <c:legendPos val="r"/>
      <c:legendEntry>
        <c:idx val="0"/>
        <c:txPr>
          <a:bodyPr/>
          <a:lstStyle/>
          <a:p>
            <a:pPr>
              <a:defRPr sz="1400" b="1"/>
            </a:pPr>
            <a:endParaRPr lang="en-US"/>
          </a:p>
        </c:txPr>
      </c:legendEntry>
      <c:legendEntry>
        <c:idx val="1"/>
        <c:txPr>
          <a:bodyPr/>
          <a:lstStyle/>
          <a:p>
            <a:pPr>
              <a:defRPr sz="1400" b="1"/>
            </a:pPr>
            <a:endParaRPr lang="en-US"/>
          </a:p>
        </c:txPr>
      </c:legendEntry>
      <c:legendEntry>
        <c:idx val="2"/>
        <c:txPr>
          <a:bodyPr/>
          <a:lstStyle/>
          <a:p>
            <a:pPr>
              <a:defRPr sz="1400" b="1"/>
            </a:pPr>
            <a:endParaRPr lang="en-US"/>
          </a:p>
        </c:txPr>
      </c:legendEntry>
      <c:layout>
        <c:manualLayout>
          <c:xMode val="edge"/>
          <c:yMode val="edge"/>
          <c:x val="0.58182778605934249"/>
          <c:y val="1.7578318765931515E-2"/>
          <c:w val="0.39931911103413892"/>
          <c:h val="0.98208735986847828"/>
        </c:manualLayout>
      </c:layout>
      <c:txPr>
        <a:bodyPr/>
        <a:lstStyle/>
        <a:p>
          <a:pPr>
            <a:defRPr lang="en-US" sz="1400" b="1"/>
          </a:pPr>
          <a:endParaRPr lang="en-US"/>
        </a:p>
      </c:txPr>
    </c:legend>
    <c:plotVisOnly val="1"/>
    <c:dispBlanksAs val="zero"/>
  </c:chart>
  <c:txPr>
    <a:bodyPr/>
    <a:lstStyle/>
    <a:p>
      <a:pPr>
        <a:defRPr sz="1800"/>
      </a:pPr>
      <a:endParaRPr lang="en-US"/>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lang val="en-US"/>
  <c:chart>
    <c:view3D>
      <c:perspective val="30"/>
    </c:view3D>
    <c:plotArea>
      <c:layout>
        <c:manualLayout>
          <c:layoutTarget val="inner"/>
          <c:xMode val="edge"/>
          <c:yMode val="edge"/>
          <c:x val="8.8361205955450675E-2"/>
          <c:y val="2.7332040584479446E-2"/>
          <c:w val="0.64468016166120823"/>
          <c:h val="0.52789262349668975"/>
        </c:manualLayout>
      </c:layout>
      <c:bar3DChart>
        <c:barDir val="col"/>
        <c:grouping val="standard"/>
        <c:ser>
          <c:idx val="0"/>
          <c:order val="0"/>
          <c:tx>
            <c:strRef>
              <c:f>Sheet1!$B$1</c:f>
              <c:strCache>
                <c:ptCount val="1"/>
                <c:pt idx="0">
                  <c:v>2015</c:v>
                </c:pt>
              </c:strCache>
            </c:strRef>
          </c:tx>
          <c:dLbls>
            <c:txPr>
              <a:bodyPr/>
              <a:lstStyle/>
              <a:p>
                <a:pPr>
                  <a:defRPr lang="en-US" sz="1600"/>
                </a:pPr>
                <a:endParaRPr lang="en-US"/>
              </a:p>
            </c:txPr>
            <c:showVal val="1"/>
          </c:dLbls>
          <c:cat>
            <c:strRef>
              <c:f>Sheet1!$A$2:$A$6</c:f>
              <c:strCache>
                <c:ptCount val="5"/>
                <c:pt idx="0">
                  <c:v>Delegarea autorității părintești</c:v>
                </c:pt>
                <c:pt idx="1">
                  <c:v>Fișe de identificare/observație a riscurilor</c:v>
                </c:pt>
                <c:pt idx="2">
                  <c:v>Note de constatare</c:v>
                </c:pt>
                <c:pt idx="3">
                  <c:v>Rapoarte de vizită</c:v>
                </c:pt>
                <c:pt idx="4">
                  <c:v>Rapoarte solicitare informații</c:v>
                </c:pt>
              </c:strCache>
            </c:strRef>
          </c:cat>
          <c:val>
            <c:numRef>
              <c:f>Sheet1!$B$2:$B$6</c:f>
              <c:numCache>
                <c:formatCode>General</c:formatCode>
                <c:ptCount val="5"/>
                <c:pt idx="0">
                  <c:v>0</c:v>
                </c:pt>
                <c:pt idx="1">
                  <c:v>29</c:v>
                </c:pt>
                <c:pt idx="2">
                  <c:v>15</c:v>
                </c:pt>
                <c:pt idx="3">
                  <c:v>52</c:v>
                </c:pt>
                <c:pt idx="4">
                  <c:v>179</c:v>
                </c:pt>
              </c:numCache>
            </c:numRef>
          </c:val>
        </c:ser>
        <c:ser>
          <c:idx val="1"/>
          <c:order val="1"/>
          <c:tx>
            <c:strRef>
              <c:f>Sheet1!$C$1</c:f>
              <c:strCache>
                <c:ptCount val="1"/>
                <c:pt idx="0">
                  <c:v>2016</c:v>
                </c:pt>
              </c:strCache>
            </c:strRef>
          </c:tx>
          <c:dLbls>
            <c:txPr>
              <a:bodyPr/>
              <a:lstStyle/>
              <a:p>
                <a:pPr>
                  <a:defRPr lang="en-US" sz="1600"/>
                </a:pPr>
                <a:endParaRPr lang="en-US"/>
              </a:p>
            </c:txPr>
            <c:showVal val="1"/>
          </c:dLbls>
          <c:cat>
            <c:strRef>
              <c:f>Sheet1!$A$2:$A$6</c:f>
              <c:strCache>
                <c:ptCount val="5"/>
                <c:pt idx="0">
                  <c:v>Delegarea autorității părintești</c:v>
                </c:pt>
                <c:pt idx="1">
                  <c:v>Fișe de identificare/observație a riscurilor</c:v>
                </c:pt>
                <c:pt idx="2">
                  <c:v>Note de constatare</c:v>
                </c:pt>
                <c:pt idx="3">
                  <c:v>Rapoarte de vizită</c:v>
                </c:pt>
                <c:pt idx="4">
                  <c:v>Rapoarte solicitare informații</c:v>
                </c:pt>
              </c:strCache>
            </c:strRef>
          </c:cat>
          <c:val>
            <c:numRef>
              <c:f>Sheet1!$C$2:$C$6</c:f>
              <c:numCache>
                <c:formatCode>General</c:formatCode>
                <c:ptCount val="5"/>
                <c:pt idx="0">
                  <c:v>21</c:v>
                </c:pt>
                <c:pt idx="1">
                  <c:v>137</c:v>
                </c:pt>
                <c:pt idx="2">
                  <c:v>109</c:v>
                </c:pt>
                <c:pt idx="3">
                  <c:v>266</c:v>
                </c:pt>
                <c:pt idx="4">
                  <c:v>202</c:v>
                </c:pt>
              </c:numCache>
            </c:numRef>
          </c:val>
        </c:ser>
        <c:ser>
          <c:idx val="2"/>
          <c:order val="2"/>
          <c:tx>
            <c:strRef>
              <c:f>Sheet1!$D$1</c:f>
              <c:strCache>
                <c:ptCount val="1"/>
                <c:pt idx="0">
                  <c:v>2017</c:v>
                </c:pt>
              </c:strCache>
            </c:strRef>
          </c:tx>
          <c:dLbls>
            <c:dLbl>
              <c:idx val="1"/>
              <c:layout>
                <c:manualLayout>
                  <c:x val="1.9174041297935211E-2"/>
                  <c:y val="0"/>
                </c:manualLayout>
              </c:layout>
              <c:showVal val="1"/>
            </c:dLbl>
            <c:dLbl>
              <c:idx val="2"/>
              <c:layout>
                <c:manualLayout>
                  <c:x val="1.1799410029498579E-2"/>
                  <c:y val="2.9850746268656716E-2"/>
                </c:manualLayout>
              </c:layout>
              <c:showVal val="1"/>
            </c:dLbl>
            <c:dLbl>
              <c:idx val="3"/>
              <c:layout>
                <c:manualLayout>
                  <c:x val="2.2123893805309811E-2"/>
                  <c:y val="0"/>
                </c:manualLayout>
              </c:layout>
              <c:showVal val="1"/>
            </c:dLbl>
            <c:dLbl>
              <c:idx val="4"/>
              <c:layout>
                <c:manualLayout>
                  <c:x val="3.2448377581121256E-2"/>
                  <c:y val="2.4875621890547272E-3"/>
                </c:manualLayout>
              </c:layout>
              <c:showVal val="1"/>
            </c:dLbl>
            <c:txPr>
              <a:bodyPr/>
              <a:lstStyle/>
              <a:p>
                <a:pPr>
                  <a:defRPr lang="en-US" sz="1600"/>
                </a:pPr>
                <a:endParaRPr lang="en-US"/>
              </a:p>
            </c:txPr>
            <c:showVal val="1"/>
          </c:dLbls>
          <c:cat>
            <c:strRef>
              <c:f>Sheet1!$A$2:$A$6</c:f>
              <c:strCache>
                <c:ptCount val="5"/>
                <c:pt idx="0">
                  <c:v>Delegarea autorității părintești</c:v>
                </c:pt>
                <c:pt idx="1">
                  <c:v>Fișe de identificare/observație a riscurilor</c:v>
                </c:pt>
                <c:pt idx="2">
                  <c:v>Note de constatare</c:v>
                </c:pt>
                <c:pt idx="3">
                  <c:v>Rapoarte de vizită</c:v>
                </c:pt>
                <c:pt idx="4">
                  <c:v>Rapoarte solicitare informații</c:v>
                </c:pt>
              </c:strCache>
            </c:strRef>
          </c:cat>
          <c:val>
            <c:numRef>
              <c:f>Sheet1!$D$2:$D$6</c:f>
              <c:numCache>
                <c:formatCode>General</c:formatCode>
                <c:ptCount val="5"/>
                <c:pt idx="0">
                  <c:v>11</c:v>
                </c:pt>
                <c:pt idx="1">
                  <c:v>115</c:v>
                </c:pt>
                <c:pt idx="2">
                  <c:v>30</c:v>
                </c:pt>
                <c:pt idx="3">
                  <c:v>128</c:v>
                </c:pt>
                <c:pt idx="4">
                  <c:v>32</c:v>
                </c:pt>
              </c:numCache>
            </c:numRef>
          </c:val>
        </c:ser>
        <c:shape val="cylinder"/>
        <c:axId val="222504064"/>
        <c:axId val="222505600"/>
        <c:axId val="209144448"/>
      </c:bar3DChart>
      <c:catAx>
        <c:axId val="222504064"/>
        <c:scaling>
          <c:orientation val="minMax"/>
        </c:scaling>
        <c:axPos val="b"/>
        <c:tickLblPos val="nextTo"/>
        <c:txPr>
          <a:bodyPr/>
          <a:lstStyle/>
          <a:p>
            <a:pPr>
              <a:defRPr lang="en-US" sz="1800"/>
            </a:pPr>
            <a:endParaRPr lang="en-US"/>
          </a:p>
        </c:txPr>
        <c:crossAx val="222505600"/>
        <c:crosses val="autoZero"/>
        <c:auto val="1"/>
        <c:lblAlgn val="ctr"/>
        <c:lblOffset val="100"/>
      </c:catAx>
      <c:valAx>
        <c:axId val="222505600"/>
        <c:scaling>
          <c:orientation val="minMax"/>
        </c:scaling>
        <c:delete val="1"/>
        <c:axPos val="l"/>
        <c:majorGridlines/>
        <c:numFmt formatCode="General" sourceLinked="1"/>
        <c:tickLblPos val="none"/>
        <c:crossAx val="222504064"/>
        <c:crosses val="autoZero"/>
        <c:crossBetween val="between"/>
      </c:valAx>
      <c:serAx>
        <c:axId val="209144448"/>
        <c:scaling>
          <c:orientation val="minMax"/>
        </c:scaling>
        <c:delete val="1"/>
        <c:axPos val="b"/>
        <c:tickLblPos val="none"/>
        <c:crossAx val="222505600"/>
        <c:crosses val="autoZero"/>
      </c:serAx>
    </c:plotArea>
    <c:legend>
      <c:legendPos val="r"/>
      <c:layout/>
      <c:txPr>
        <a:bodyPr/>
        <a:lstStyle/>
        <a:p>
          <a:pPr>
            <a:defRPr lang="en-US"/>
          </a:pPr>
          <a:endParaRPr lang="en-US"/>
        </a:p>
      </c:txPr>
    </c:legend>
    <c:plotVisOnly val="1"/>
    <c:dispBlanksAs val="gap"/>
  </c:chart>
  <c:txPr>
    <a:bodyPr/>
    <a:lstStyle/>
    <a:p>
      <a:pPr>
        <a:defRPr sz="1800"/>
      </a:pPr>
      <a:endParaRPr lang="en-US"/>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chart>
    <c:plotArea>
      <c:layout/>
      <c:barChart>
        <c:barDir val="col"/>
        <c:grouping val="clustered"/>
        <c:ser>
          <c:idx val="0"/>
          <c:order val="0"/>
          <c:tx>
            <c:strRef>
              <c:f>Sheet1!$B$1</c:f>
              <c:strCache>
                <c:ptCount val="1"/>
                <c:pt idx="0">
                  <c:v>2017 - 672 solicitări</c:v>
                </c:pt>
              </c:strCache>
            </c:strRef>
          </c:tx>
          <c:dLbls>
            <c:dLbl>
              <c:idx val="0"/>
              <c:layout>
                <c:manualLayout>
                  <c:x val="-2.8218497380567982E-2"/>
                  <c:y val="1.2121127283925807E-2"/>
                </c:manualLayout>
              </c:layout>
              <c:showVal val="1"/>
            </c:dLbl>
            <c:dLbl>
              <c:idx val="1"/>
              <c:layout>
                <c:manualLayout>
                  <c:x val="-1.4109248690284019E-2"/>
                  <c:y val="1.2121127283925847E-2"/>
                </c:manualLayout>
              </c:layout>
              <c:showVal val="1"/>
            </c:dLbl>
            <c:dLbl>
              <c:idx val="2"/>
              <c:layout>
                <c:manualLayout>
                  <c:x val="-2.8218497380567992E-3"/>
                  <c:y val="2.0201878806543113E-2"/>
                </c:manualLayout>
              </c:layout>
              <c:showVal val="1"/>
            </c:dLbl>
            <c:txPr>
              <a:bodyPr/>
              <a:lstStyle/>
              <a:p>
                <a:pPr>
                  <a:defRPr lang="en-US" sz="1400"/>
                </a:pPr>
                <a:endParaRPr lang="en-US"/>
              </a:p>
            </c:txPr>
            <c:showVal val="1"/>
          </c:dLbls>
          <c:cat>
            <c:strRef>
              <c:f>Sheet1!$A$2:$A$6</c:f>
              <c:strCache>
                <c:ptCount val="5"/>
                <c:pt idx="0">
                  <c:v>Centru</c:v>
                </c:pt>
                <c:pt idx="1">
                  <c:v>Nufărul </c:v>
                </c:pt>
                <c:pt idx="2">
                  <c:v>Velenţa </c:v>
                </c:pt>
                <c:pt idx="3">
                  <c:v>Ioşia</c:v>
                </c:pt>
                <c:pt idx="4">
                  <c:v>Rogerius-Decebal</c:v>
                </c:pt>
              </c:strCache>
            </c:strRef>
          </c:cat>
          <c:val>
            <c:numRef>
              <c:f>Sheet1!$B$2:$B$6</c:f>
              <c:numCache>
                <c:formatCode>General</c:formatCode>
                <c:ptCount val="5"/>
                <c:pt idx="0">
                  <c:v>85</c:v>
                </c:pt>
                <c:pt idx="1">
                  <c:v>125</c:v>
                </c:pt>
                <c:pt idx="2">
                  <c:v>46</c:v>
                </c:pt>
                <c:pt idx="3">
                  <c:v>49</c:v>
                </c:pt>
                <c:pt idx="4">
                  <c:v>367</c:v>
                </c:pt>
              </c:numCache>
            </c:numRef>
          </c:val>
        </c:ser>
        <c:ser>
          <c:idx val="1"/>
          <c:order val="1"/>
          <c:tx>
            <c:strRef>
              <c:f>Sheet1!$C$1</c:f>
              <c:strCache>
                <c:ptCount val="1"/>
                <c:pt idx="0">
                  <c:v>2016 - 589 solicitări</c:v>
                </c:pt>
              </c:strCache>
            </c:strRef>
          </c:tx>
          <c:dLbls>
            <c:dLbl>
              <c:idx val="1"/>
              <c:layout>
                <c:manualLayout>
                  <c:x val="2.8218497380567992E-3"/>
                  <c:y val="3.2323006090468745E-2"/>
                </c:manualLayout>
              </c:layout>
              <c:showVal val="1"/>
            </c:dLbl>
            <c:dLbl>
              <c:idx val="2"/>
              <c:layout>
                <c:manualLayout>
                  <c:x val="8.4655492141704307E-3"/>
                  <c:y val="-1.212112728392588E-2"/>
                </c:manualLayout>
              </c:layout>
              <c:showVal val="1"/>
            </c:dLbl>
            <c:dLbl>
              <c:idx val="3"/>
              <c:layout>
                <c:manualLayout>
                  <c:x val="1.4109248690283994E-2"/>
                  <c:y val="-8.0807515226172348E-3"/>
                </c:manualLayout>
              </c:layout>
              <c:showVal val="1"/>
            </c:dLbl>
            <c:dLbl>
              <c:idx val="4"/>
              <c:layout>
                <c:manualLayout>
                  <c:x val="4.3715541023994713E-2"/>
                  <c:y val="5.0142099191624684E-2"/>
                </c:manualLayout>
              </c:layout>
              <c:showVal val="1"/>
            </c:dLbl>
            <c:txPr>
              <a:bodyPr/>
              <a:lstStyle/>
              <a:p>
                <a:pPr>
                  <a:defRPr lang="en-US" sz="1400"/>
                </a:pPr>
                <a:endParaRPr lang="en-US"/>
              </a:p>
            </c:txPr>
            <c:showVal val="1"/>
          </c:dLbls>
          <c:cat>
            <c:strRef>
              <c:f>Sheet1!$A$2:$A$6</c:f>
              <c:strCache>
                <c:ptCount val="5"/>
                <c:pt idx="0">
                  <c:v>Centru</c:v>
                </c:pt>
                <c:pt idx="1">
                  <c:v>Nufărul </c:v>
                </c:pt>
                <c:pt idx="2">
                  <c:v>Velenţa </c:v>
                </c:pt>
                <c:pt idx="3">
                  <c:v>Ioşia</c:v>
                </c:pt>
                <c:pt idx="4">
                  <c:v>Rogerius-Decebal</c:v>
                </c:pt>
              </c:strCache>
            </c:strRef>
          </c:cat>
          <c:val>
            <c:numRef>
              <c:f>Sheet1!$C$2:$C$6</c:f>
              <c:numCache>
                <c:formatCode>General</c:formatCode>
                <c:ptCount val="5"/>
                <c:pt idx="0">
                  <c:v>74</c:v>
                </c:pt>
                <c:pt idx="1">
                  <c:v>80</c:v>
                </c:pt>
                <c:pt idx="2">
                  <c:v>58</c:v>
                </c:pt>
                <c:pt idx="3">
                  <c:v>39</c:v>
                </c:pt>
                <c:pt idx="4">
                  <c:v>339</c:v>
                </c:pt>
              </c:numCache>
            </c:numRef>
          </c:val>
        </c:ser>
        <c:axId val="224293248"/>
        <c:axId val="224295936"/>
      </c:barChart>
      <c:catAx>
        <c:axId val="224293248"/>
        <c:scaling>
          <c:orientation val="minMax"/>
        </c:scaling>
        <c:axPos val="b"/>
        <c:tickLblPos val="nextTo"/>
        <c:txPr>
          <a:bodyPr/>
          <a:lstStyle/>
          <a:p>
            <a:pPr>
              <a:defRPr lang="en-US"/>
            </a:pPr>
            <a:endParaRPr lang="en-US"/>
          </a:p>
        </c:txPr>
        <c:crossAx val="224295936"/>
        <c:crosses val="autoZero"/>
        <c:auto val="1"/>
        <c:lblAlgn val="ctr"/>
        <c:lblOffset val="100"/>
      </c:catAx>
      <c:valAx>
        <c:axId val="224295936"/>
        <c:scaling>
          <c:orientation val="minMax"/>
        </c:scaling>
        <c:delete val="1"/>
        <c:axPos val="l"/>
        <c:majorGridlines/>
        <c:numFmt formatCode="General" sourceLinked="1"/>
        <c:tickLblPos val="none"/>
        <c:crossAx val="224293248"/>
        <c:crosses val="autoZero"/>
        <c:crossBetween val="between"/>
      </c:valAx>
    </c:plotArea>
    <c:legend>
      <c:legendPos val="r"/>
      <c:legendEntry>
        <c:idx val="0"/>
        <c:txPr>
          <a:bodyPr/>
          <a:lstStyle/>
          <a:p>
            <a:pPr>
              <a:defRPr sz="1600"/>
            </a:pPr>
            <a:endParaRPr lang="en-US"/>
          </a:p>
        </c:txPr>
      </c:legendEntry>
      <c:legendEntry>
        <c:idx val="1"/>
        <c:txPr>
          <a:bodyPr/>
          <a:lstStyle/>
          <a:p>
            <a:pPr>
              <a:defRPr sz="1600"/>
            </a:pPr>
            <a:endParaRPr lang="en-US"/>
          </a:p>
        </c:txPr>
      </c:legendEntry>
      <c:layout/>
      <c:txPr>
        <a:bodyPr/>
        <a:lstStyle/>
        <a:p>
          <a:pPr>
            <a:defRPr lang="en-US"/>
          </a:pPr>
          <a:endParaRPr lang="en-US"/>
        </a:p>
      </c:txPr>
    </c:legend>
    <c:plotVisOnly val="1"/>
  </c:chart>
  <c:txPr>
    <a:bodyPr/>
    <a:lstStyle/>
    <a:p>
      <a:pPr>
        <a:defRPr sz="1800"/>
      </a:pPr>
      <a:endParaRPr lang="en-US"/>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US"/>
  <c:chart>
    <c:view3D>
      <c:perspective val="30"/>
    </c:view3D>
    <c:plotArea>
      <c:layout>
        <c:manualLayout>
          <c:layoutTarget val="inner"/>
          <c:xMode val="edge"/>
          <c:yMode val="edge"/>
          <c:x val="1.6916511144553961E-2"/>
          <c:y val="6.1769926387632998E-2"/>
          <c:w val="0.83194602603665391"/>
          <c:h val="0.6875348582121007"/>
        </c:manualLayout>
      </c:layout>
      <c:bar3DChart>
        <c:barDir val="col"/>
        <c:grouping val="standard"/>
        <c:ser>
          <c:idx val="0"/>
          <c:order val="0"/>
          <c:tx>
            <c:strRef>
              <c:f>Sheet1!$B$1</c:f>
              <c:strCache>
                <c:ptCount val="1"/>
                <c:pt idx="0">
                  <c:v>2015</c:v>
                </c:pt>
              </c:strCache>
            </c:strRef>
          </c:tx>
          <c:dLbls>
            <c:dLbl>
              <c:idx val="0"/>
              <c:layout>
                <c:manualLayout>
                  <c:x val="0"/>
                  <c:y val="8.4180979826834514E-3"/>
                </c:manualLayout>
              </c:layout>
              <c:showVal val="1"/>
            </c:dLbl>
            <c:dLbl>
              <c:idx val="1"/>
              <c:layout>
                <c:manualLayout>
                  <c:x val="-1.5432098765432167E-3"/>
                  <c:y val="2.2448261287156011E-2"/>
                </c:manualLayout>
              </c:layout>
              <c:showVal val="1"/>
            </c:dLbl>
            <c:dLbl>
              <c:idx val="2"/>
              <c:layout>
                <c:manualLayout>
                  <c:x val="1.3888888888888959E-2"/>
                  <c:y val="3.9284457252522831E-2"/>
                </c:manualLayout>
              </c:layout>
              <c:showVal val="1"/>
            </c:dLbl>
            <c:txPr>
              <a:bodyPr/>
              <a:lstStyle/>
              <a:p>
                <a:pPr>
                  <a:defRPr lang="en-US" sz="1400"/>
                </a:pPr>
                <a:endParaRPr lang="en-US"/>
              </a:p>
            </c:txPr>
            <c:showVal val="1"/>
          </c:dLbls>
          <c:cat>
            <c:strRef>
              <c:f>Sheet1!$A$2:$A$5</c:f>
              <c:strCache>
                <c:ptCount val="4"/>
                <c:pt idx="0">
                  <c:v>Consultaţii</c:v>
                </c:pt>
                <c:pt idx="1">
                  <c:v>Examene medicale de bilanţ a stării de sănătate</c:v>
                </c:pt>
                <c:pt idx="2">
                  <c:v>Măsurători somatometrice</c:v>
                </c:pt>
                <c:pt idx="3">
                  <c:v>Ore de educaţie pentru sănătate</c:v>
                </c:pt>
              </c:strCache>
            </c:strRef>
          </c:cat>
          <c:val>
            <c:numRef>
              <c:f>Sheet1!$B$2:$B$5</c:f>
              <c:numCache>
                <c:formatCode>#,##0</c:formatCode>
                <c:ptCount val="4"/>
                <c:pt idx="0">
                  <c:v>62205</c:v>
                </c:pt>
                <c:pt idx="1">
                  <c:v>18374</c:v>
                </c:pt>
                <c:pt idx="2">
                  <c:v>41452</c:v>
                </c:pt>
                <c:pt idx="3">
                  <c:v>4632</c:v>
                </c:pt>
              </c:numCache>
            </c:numRef>
          </c:val>
        </c:ser>
        <c:ser>
          <c:idx val="1"/>
          <c:order val="1"/>
          <c:tx>
            <c:strRef>
              <c:f>Sheet1!$C$1</c:f>
              <c:strCache>
                <c:ptCount val="1"/>
                <c:pt idx="0">
                  <c:v>2016</c:v>
                </c:pt>
              </c:strCache>
            </c:strRef>
          </c:tx>
          <c:dLbls>
            <c:dLbl>
              <c:idx val="0"/>
              <c:layout>
                <c:manualLayout>
                  <c:x val="1.851851851851858E-2"/>
                  <c:y val="1.1224130643578037E-2"/>
                </c:manualLayout>
              </c:layout>
              <c:showVal val="1"/>
            </c:dLbl>
            <c:dLbl>
              <c:idx val="1"/>
              <c:layout>
                <c:manualLayout>
                  <c:x val="-6.1728395061728392E-3"/>
                  <c:y val="2.8060326608944881E-2"/>
                </c:manualLayout>
              </c:layout>
              <c:showVal val="1"/>
            </c:dLbl>
            <c:dLbl>
              <c:idx val="2"/>
              <c:layout>
                <c:manualLayout>
                  <c:x val="1.0802469135802529E-2"/>
                  <c:y val="1.403016330447244E-2"/>
                </c:manualLayout>
              </c:layout>
              <c:showVal val="1"/>
            </c:dLbl>
            <c:dLbl>
              <c:idx val="3"/>
              <c:layout>
                <c:manualLayout>
                  <c:x val="0"/>
                  <c:y val="1.6836195965366927E-2"/>
                </c:manualLayout>
              </c:layout>
              <c:showVal val="1"/>
            </c:dLbl>
            <c:txPr>
              <a:bodyPr/>
              <a:lstStyle/>
              <a:p>
                <a:pPr>
                  <a:defRPr lang="en-US" sz="1400"/>
                </a:pPr>
                <a:endParaRPr lang="en-US"/>
              </a:p>
            </c:txPr>
            <c:showVal val="1"/>
          </c:dLbls>
          <c:cat>
            <c:strRef>
              <c:f>Sheet1!$A$2:$A$5</c:f>
              <c:strCache>
                <c:ptCount val="4"/>
                <c:pt idx="0">
                  <c:v>Consultaţii</c:v>
                </c:pt>
                <c:pt idx="1">
                  <c:v>Examene medicale de bilanţ a stării de sănătate</c:v>
                </c:pt>
                <c:pt idx="2">
                  <c:v>Măsurători somatometrice</c:v>
                </c:pt>
                <c:pt idx="3">
                  <c:v>Ore de educaţie pentru sănătate</c:v>
                </c:pt>
              </c:strCache>
            </c:strRef>
          </c:cat>
          <c:val>
            <c:numRef>
              <c:f>Sheet1!$C$2:$C$5</c:f>
              <c:numCache>
                <c:formatCode>#,##0</c:formatCode>
                <c:ptCount val="4"/>
                <c:pt idx="0">
                  <c:v>56683</c:v>
                </c:pt>
                <c:pt idx="1">
                  <c:v>16893</c:v>
                </c:pt>
                <c:pt idx="2">
                  <c:v>36859</c:v>
                </c:pt>
                <c:pt idx="3">
                  <c:v>3450</c:v>
                </c:pt>
              </c:numCache>
            </c:numRef>
          </c:val>
        </c:ser>
        <c:ser>
          <c:idx val="2"/>
          <c:order val="2"/>
          <c:tx>
            <c:strRef>
              <c:f>Sheet1!$D$1</c:f>
              <c:strCache>
                <c:ptCount val="1"/>
                <c:pt idx="0">
                  <c:v>2017</c:v>
                </c:pt>
              </c:strCache>
            </c:strRef>
          </c:tx>
          <c:dLbls>
            <c:dLbl>
              <c:idx val="0"/>
              <c:layout>
                <c:manualLayout>
                  <c:x val="3.0864197530864289E-2"/>
                  <c:y val="1.1224130643578037E-2"/>
                </c:manualLayout>
              </c:layout>
              <c:showVal val="1"/>
            </c:dLbl>
            <c:dLbl>
              <c:idx val="2"/>
              <c:layout>
                <c:manualLayout>
                  <c:x val="4.1666666666666664E-2"/>
                  <c:y val="5.612065321788976E-3"/>
                </c:manualLayout>
              </c:layout>
              <c:showVal val="1"/>
            </c:dLbl>
            <c:txPr>
              <a:bodyPr/>
              <a:lstStyle/>
              <a:p>
                <a:pPr>
                  <a:defRPr lang="en-US" sz="1400"/>
                </a:pPr>
                <a:endParaRPr lang="en-US"/>
              </a:p>
            </c:txPr>
            <c:showVal val="1"/>
          </c:dLbls>
          <c:cat>
            <c:strRef>
              <c:f>Sheet1!$A$2:$A$5</c:f>
              <c:strCache>
                <c:ptCount val="4"/>
                <c:pt idx="0">
                  <c:v>Consultaţii</c:v>
                </c:pt>
                <c:pt idx="1">
                  <c:v>Examene medicale de bilanţ a stării de sănătate</c:v>
                </c:pt>
                <c:pt idx="2">
                  <c:v>Măsurători somatometrice</c:v>
                </c:pt>
                <c:pt idx="3">
                  <c:v>Ore de educaţie pentru sănătate</c:v>
                </c:pt>
              </c:strCache>
            </c:strRef>
          </c:cat>
          <c:val>
            <c:numRef>
              <c:f>Sheet1!$D$2:$D$5</c:f>
              <c:numCache>
                <c:formatCode>#,##0</c:formatCode>
                <c:ptCount val="4"/>
                <c:pt idx="0">
                  <c:v>61551</c:v>
                </c:pt>
                <c:pt idx="1">
                  <c:v>17615</c:v>
                </c:pt>
                <c:pt idx="2">
                  <c:v>40391</c:v>
                </c:pt>
                <c:pt idx="3">
                  <c:v>2907</c:v>
                </c:pt>
              </c:numCache>
            </c:numRef>
          </c:val>
        </c:ser>
        <c:shape val="cone"/>
        <c:axId val="221874432"/>
        <c:axId val="221884416"/>
        <c:axId val="222992128"/>
      </c:bar3DChart>
      <c:catAx>
        <c:axId val="221874432"/>
        <c:scaling>
          <c:orientation val="minMax"/>
        </c:scaling>
        <c:axPos val="b"/>
        <c:tickLblPos val="nextTo"/>
        <c:txPr>
          <a:bodyPr/>
          <a:lstStyle/>
          <a:p>
            <a:pPr>
              <a:defRPr lang="en-US" sz="1400" baseline="0"/>
            </a:pPr>
            <a:endParaRPr lang="en-US"/>
          </a:p>
        </c:txPr>
        <c:crossAx val="221884416"/>
        <c:crosses val="autoZero"/>
        <c:auto val="1"/>
        <c:lblAlgn val="ctr"/>
        <c:lblOffset val="100"/>
      </c:catAx>
      <c:valAx>
        <c:axId val="221884416"/>
        <c:scaling>
          <c:orientation val="minMax"/>
        </c:scaling>
        <c:delete val="1"/>
        <c:axPos val="l"/>
        <c:majorGridlines/>
        <c:numFmt formatCode="0" sourceLinked="0"/>
        <c:tickLblPos val="none"/>
        <c:crossAx val="221874432"/>
        <c:crosses val="autoZero"/>
        <c:crossBetween val="between"/>
      </c:valAx>
      <c:serAx>
        <c:axId val="222992128"/>
        <c:scaling>
          <c:orientation val="minMax"/>
        </c:scaling>
        <c:delete val="1"/>
        <c:axPos val="b"/>
        <c:tickLblPos val="none"/>
        <c:crossAx val="221884416"/>
        <c:crosses val="autoZero"/>
      </c:serAx>
    </c:plotArea>
    <c:legend>
      <c:legendPos val="r"/>
      <c:layout/>
      <c:txPr>
        <a:bodyPr/>
        <a:lstStyle/>
        <a:p>
          <a:pPr>
            <a:defRPr lang="en-US"/>
          </a:pPr>
          <a:endParaRPr lang="en-US"/>
        </a:p>
      </c:txPr>
    </c:legend>
    <c:plotVisOnly val="1"/>
  </c:chart>
  <c:txPr>
    <a:bodyPr/>
    <a:lstStyle/>
    <a:p>
      <a:pPr>
        <a:defRPr sz="1800"/>
      </a:pPr>
      <a:endParaRPr lang="en-US"/>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2015</c:v>
                </c:pt>
              </c:strCache>
            </c:strRef>
          </c:tx>
          <c:dLbls>
            <c:dLbl>
              <c:idx val="1"/>
              <c:layout>
                <c:manualLayout>
                  <c:x val="-1.700482988292723E-2"/>
                  <c:y val="3.5026269702276812E-3"/>
                </c:manualLayout>
              </c:layout>
              <c:showVal val="1"/>
            </c:dLbl>
            <c:dLbl>
              <c:idx val="2"/>
              <c:layout>
                <c:manualLayout>
                  <c:x val="-2.1642510760089228E-2"/>
                  <c:y val="-2.1015761821366042E-2"/>
                </c:manualLayout>
              </c:layout>
              <c:showVal val="1"/>
            </c:dLbl>
            <c:dLbl>
              <c:idx val="3"/>
              <c:layout>
                <c:manualLayout>
                  <c:x val="-2.4734298011530417E-2"/>
                  <c:y val="1.0507880910683021E-2"/>
                </c:manualLayout>
              </c:layout>
              <c:showVal val="1"/>
            </c:dLbl>
            <c:txPr>
              <a:bodyPr/>
              <a:lstStyle/>
              <a:p>
                <a:pPr>
                  <a:defRPr lang="en-US" sz="1400"/>
                </a:pPr>
                <a:endParaRPr lang="en-US"/>
              </a:p>
            </c:txPr>
            <c:showVal val="1"/>
          </c:dLbls>
          <c:cat>
            <c:strRef>
              <c:f>Sheet1!$A$2:$A$5</c:f>
              <c:strCache>
                <c:ptCount val="4"/>
                <c:pt idx="0">
                  <c:v>Consultaţii şi tratamente</c:v>
                </c:pt>
                <c:pt idx="1">
                  <c:v>Activităţi profilactice</c:v>
                </c:pt>
                <c:pt idx="2">
                  <c:v>Obturaţii carii</c:v>
                </c:pt>
                <c:pt idx="3">
                  <c:v>Extracţii</c:v>
                </c:pt>
              </c:strCache>
            </c:strRef>
          </c:cat>
          <c:val>
            <c:numRef>
              <c:f>Sheet1!$B$2:$B$5</c:f>
              <c:numCache>
                <c:formatCode>#,##0</c:formatCode>
                <c:ptCount val="4"/>
                <c:pt idx="0">
                  <c:v>8146</c:v>
                </c:pt>
                <c:pt idx="1">
                  <c:v>1353</c:v>
                </c:pt>
                <c:pt idx="2">
                  <c:v>2941</c:v>
                </c:pt>
                <c:pt idx="3" formatCode="General">
                  <c:v>350</c:v>
                </c:pt>
              </c:numCache>
            </c:numRef>
          </c:val>
        </c:ser>
        <c:ser>
          <c:idx val="1"/>
          <c:order val="1"/>
          <c:tx>
            <c:strRef>
              <c:f>Sheet1!$C$1</c:f>
              <c:strCache>
                <c:ptCount val="1"/>
                <c:pt idx="0">
                  <c:v>2016</c:v>
                </c:pt>
              </c:strCache>
            </c:strRef>
          </c:tx>
          <c:dLbls>
            <c:txPr>
              <a:bodyPr/>
              <a:lstStyle/>
              <a:p>
                <a:pPr>
                  <a:defRPr lang="en-US" sz="1400"/>
                </a:pPr>
                <a:endParaRPr lang="en-US"/>
              </a:p>
            </c:txPr>
            <c:showVal val="1"/>
          </c:dLbls>
          <c:cat>
            <c:strRef>
              <c:f>Sheet1!$A$2:$A$5</c:f>
              <c:strCache>
                <c:ptCount val="4"/>
                <c:pt idx="0">
                  <c:v>Consultaţii şi tratamente</c:v>
                </c:pt>
                <c:pt idx="1">
                  <c:v>Activităţi profilactice</c:v>
                </c:pt>
                <c:pt idx="2">
                  <c:v>Obturaţii carii</c:v>
                </c:pt>
                <c:pt idx="3">
                  <c:v>Extracţii</c:v>
                </c:pt>
              </c:strCache>
            </c:strRef>
          </c:cat>
          <c:val>
            <c:numRef>
              <c:f>Sheet1!$C$2:$C$5</c:f>
              <c:numCache>
                <c:formatCode>#,##0</c:formatCode>
                <c:ptCount val="4"/>
                <c:pt idx="0">
                  <c:v>11820</c:v>
                </c:pt>
                <c:pt idx="1">
                  <c:v>1473</c:v>
                </c:pt>
                <c:pt idx="2">
                  <c:v>2769</c:v>
                </c:pt>
                <c:pt idx="3" formatCode="General">
                  <c:v>338</c:v>
                </c:pt>
              </c:numCache>
            </c:numRef>
          </c:val>
        </c:ser>
        <c:ser>
          <c:idx val="2"/>
          <c:order val="2"/>
          <c:tx>
            <c:strRef>
              <c:f>Sheet1!$D$1</c:f>
              <c:strCache>
                <c:ptCount val="1"/>
                <c:pt idx="0">
                  <c:v>2017</c:v>
                </c:pt>
              </c:strCache>
            </c:strRef>
          </c:tx>
          <c:dLbls>
            <c:dLbl>
              <c:idx val="1"/>
              <c:layout>
                <c:manualLayout>
                  <c:x val="2.7826085262971742E-2"/>
                  <c:y val="1.0507880910683021E-2"/>
                </c:manualLayout>
              </c:layout>
              <c:showVal val="1"/>
            </c:dLbl>
            <c:dLbl>
              <c:idx val="2"/>
              <c:layout>
                <c:manualLayout>
                  <c:x val="1.5458936257206513E-2"/>
                  <c:y val="-1.4010507880910683E-2"/>
                </c:manualLayout>
              </c:layout>
              <c:showVal val="1"/>
            </c:dLbl>
            <c:dLbl>
              <c:idx val="3"/>
              <c:layout>
                <c:manualLayout>
                  <c:x val="2.7826085262971742E-2"/>
                  <c:y val="-3.5026269702276812E-3"/>
                </c:manualLayout>
              </c:layout>
              <c:showVal val="1"/>
            </c:dLbl>
            <c:txPr>
              <a:bodyPr/>
              <a:lstStyle/>
              <a:p>
                <a:pPr>
                  <a:defRPr lang="en-US" sz="1400"/>
                </a:pPr>
                <a:endParaRPr lang="en-US"/>
              </a:p>
            </c:txPr>
            <c:showVal val="1"/>
          </c:dLbls>
          <c:cat>
            <c:strRef>
              <c:f>Sheet1!$A$2:$A$5</c:f>
              <c:strCache>
                <c:ptCount val="4"/>
                <c:pt idx="0">
                  <c:v>Consultaţii şi tratamente</c:v>
                </c:pt>
                <c:pt idx="1">
                  <c:v>Activităţi profilactice</c:v>
                </c:pt>
                <c:pt idx="2">
                  <c:v>Obturaţii carii</c:v>
                </c:pt>
                <c:pt idx="3">
                  <c:v>Extracţii</c:v>
                </c:pt>
              </c:strCache>
            </c:strRef>
          </c:cat>
          <c:val>
            <c:numRef>
              <c:f>Sheet1!$D$2:$D$5</c:f>
              <c:numCache>
                <c:formatCode>#,##0</c:formatCode>
                <c:ptCount val="4"/>
                <c:pt idx="0">
                  <c:v>17453</c:v>
                </c:pt>
                <c:pt idx="1">
                  <c:v>2268</c:v>
                </c:pt>
                <c:pt idx="2">
                  <c:v>3268</c:v>
                </c:pt>
                <c:pt idx="3" formatCode="General">
                  <c:v>394</c:v>
                </c:pt>
              </c:numCache>
            </c:numRef>
          </c:val>
        </c:ser>
        <c:shape val="cylinder"/>
        <c:axId val="223378048"/>
        <c:axId val="223971584"/>
        <c:axId val="0"/>
      </c:bar3DChart>
      <c:catAx>
        <c:axId val="223378048"/>
        <c:scaling>
          <c:orientation val="minMax"/>
        </c:scaling>
        <c:axPos val="b"/>
        <c:tickLblPos val="nextTo"/>
        <c:txPr>
          <a:bodyPr/>
          <a:lstStyle/>
          <a:p>
            <a:pPr>
              <a:defRPr lang="en-US"/>
            </a:pPr>
            <a:endParaRPr lang="en-US"/>
          </a:p>
        </c:txPr>
        <c:crossAx val="223971584"/>
        <c:crosses val="autoZero"/>
        <c:auto val="1"/>
        <c:lblAlgn val="ctr"/>
        <c:lblOffset val="100"/>
      </c:catAx>
      <c:valAx>
        <c:axId val="223971584"/>
        <c:scaling>
          <c:orientation val="minMax"/>
          <c:max val="20000"/>
          <c:min val="100"/>
        </c:scaling>
        <c:delete val="1"/>
        <c:axPos val="l"/>
        <c:majorGridlines/>
        <c:numFmt formatCode="#,##0" sourceLinked="1"/>
        <c:tickLblPos val="none"/>
        <c:crossAx val="223378048"/>
        <c:crosses val="autoZero"/>
        <c:crossBetween val="between"/>
      </c:valAx>
    </c:plotArea>
    <c:legend>
      <c:legendPos val="r"/>
      <c:layout/>
      <c:txPr>
        <a:bodyPr/>
        <a:lstStyle/>
        <a:p>
          <a:pPr>
            <a:defRPr lang="en-US"/>
          </a:pPr>
          <a:endParaRPr lang="en-US"/>
        </a:p>
      </c:txPr>
    </c:legend>
    <c:plotVisOnly val="1"/>
  </c:chart>
  <c:txPr>
    <a:bodyPr/>
    <a:lstStyle/>
    <a:p>
      <a:pPr>
        <a:defRPr sz="1800"/>
      </a:pPr>
      <a:endParaRPr lang="en-US"/>
    </a:p>
  </c:tx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manualLayout>
          <c:layoutTarget val="inner"/>
          <c:xMode val="edge"/>
          <c:yMode val="edge"/>
          <c:x val="2.1254294565339792E-2"/>
          <c:y val="0.14415888416110814"/>
          <c:w val="0.94232159105087165"/>
          <c:h val="0.54069424031518798"/>
        </c:manualLayout>
      </c:layout>
      <c:lineChart>
        <c:grouping val="standard"/>
        <c:ser>
          <c:idx val="0"/>
          <c:order val="0"/>
          <c:tx>
            <c:strRef>
              <c:f>Sheet1!$B$1</c:f>
              <c:strCache>
                <c:ptCount val="1"/>
                <c:pt idx="0">
                  <c:v>Nr. beneficiari</c:v>
                </c:pt>
              </c:strCache>
            </c:strRef>
          </c:tx>
          <c:dLbls>
            <c:dLbl>
              <c:idx val="0"/>
              <c:layout>
                <c:manualLayout>
                  <c:x val="-1.5717090392823305E-2"/>
                  <c:y val="3.535556000979935E-2"/>
                </c:manualLayout>
              </c:layout>
              <c:showVal val="1"/>
            </c:dLbl>
            <c:dLbl>
              <c:idx val="4"/>
              <c:layout>
                <c:manualLayout>
                  <c:x val="-5.3140015763223046E-2"/>
                  <c:y val="3.8805778605864386E-2"/>
                </c:manualLayout>
              </c:layout>
              <c:showVal val="1"/>
            </c:dLbl>
            <c:dLbl>
              <c:idx val="5"/>
              <c:layout>
                <c:manualLayout>
                  <c:x val="-4.8309105239293638E-2"/>
                  <c:y val="-5.4725465840660631E-17"/>
                </c:manualLayout>
              </c:layout>
              <c:showVal val="1"/>
            </c:dLbl>
            <c:dLbl>
              <c:idx val="6"/>
              <c:layout>
                <c:manualLayout>
                  <c:x val="-4.3478194715364266E-2"/>
                  <c:y val="-2.0895419249311497E-2"/>
                </c:manualLayout>
              </c:layout>
              <c:showVal val="1"/>
            </c:dLbl>
            <c:dLbl>
              <c:idx val="7"/>
              <c:layout>
                <c:manualLayout>
                  <c:x val="-3.8647284191434907E-2"/>
                  <c:y val="3.2835658820346808E-2"/>
                </c:manualLayout>
              </c:layout>
              <c:showVal val="1"/>
            </c:dLbl>
            <c:dLbl>
              <c:idx val="8"/>
              <c:layout>
                <c:manualLayout>
                  <c:x val="-3.3816373667505652E-2"/>
                  <c:y val="-1.7910359356552767E-2"/>
                </c:manualLayout>
              </c:layout>
              <c:showVal val="1"/>
            </c:dLbl>
            <c:dLbl>
              <c:idx val="9"/>
              <c:layout>
                <c:manualLayout>
                  <c:x val="-2.8985463143576182E-2"/>
                  <c:y val="-3.2835658820346753E-2"/>
                </c:manualLayout>
              </c:layout>
              <c:showVal val="1"/>
            </c:dLbl>
            <c:dLbl>
              <c:idx val="10"/>
              <c:layout>
                <c:manualLayout>
                  <c:x val="-3.8647284191434907E-2"/>
                  <c:y val="2.3880479142070279E-2"/>
                </c:manualLayout>
              </c:layout>
              <c:showVal val="1"/>
            </c:dLbl>
            <c:dLbl>
              <c:idx val="11"/>
              <c:layout>
                <c:manualLayout>
                  <c:x val="-4.5893649977329136E-2"/>
                  <c:y val="-2.3880479142070279E-2"/>
                </c:manualLayout>
              </c:layout>
              <c:showVal val="1"/>
            </c:dLbl>
            <c:txPr>
              <a:bodyPr/>
              <a:lstStyle/>
              <a:p>
                <a:pPr>
                  <a:defRPr lang="en-US" sz="1600"/>
                </a:pPr>
                <a:endParaRPr lang="en-US"/>
              </a:p>
            </c:txPr>
            <c:showVal val="1"/>
          </c:dLbls>
          <c:cat>
            <c:strRef>
              <c:f>Sheet1!$A$2:$A$13</c:f>
              <c:strCache>
                <c:ptCount val="12"/>
                <c:pt idx="0">
                  <c:v>Ianuarie </c:v>
                </c:pt>
                <c:pt idx="1">
                  <c:v>Februarie</c:v>
                </c:pt>
                <c:pt idx="2">
                  <c:v>Martie</c:v>
                </c:pt>
                <c:pt idx="3">
                  <c:v>Aprilie</c:v>
                </c:pt>
                <c:pt idx="4">
                  <c:v>Mai</c:v>
                </c:pt>
                <c:pt idx="5">
                  <c:v>Iunie</c:v>
                </c:pt>
                <c:pt idx="6">
                  <c:v>Iulie</c:v>
                </c:pt>
                <c:pt idx="7">
                  <c:v>August</c:v>
                </c:pt>
                <c:pt idx="8">
                  <c:v>Septembrie</c:v>
                </c:pt>
                <c:pt idx="9">
                  <c:v>Octombrie</c:v>
                </c:pt>
                <c:pt idx="10">
                  <c:v>Noiembrie</c:v>
                </c:pt>
                <c:pt idx="11">
                  <c:v>Decembrie</c:v>
                </c:pt>
              </c:strCache>
            </c:strRef>
          </c:cat>
          <c:val>
            <c:numRef>
              <c:f>Sheet1!$B$2:$B$13</c:f>
              <c:numCache>
                <c:formatCode>General</c:formatCode>
                <c:ptCount val="12"/>
                <c:pt idx="0">
                  <c:v>65</c:v>
                </c:pt>
                <c:pt idx="1">
                  <c:v>69</c:v>
                </c:pt>
                <c:pt idx="2">
                  <c:v>57</c:v>
                </c:pt>
                <c:pt idx="3">
                  <c:v>44</c:v>
                </c:pt>
                <c:pt idx="4">
                  <c:v>38</c:v>
                </c:pt>
                <c:pt idx="5">
                  <c:v>39</c:v>
                </c:pt>
                <c:pt idx="6">
                  <c:v>41</c:v>
                </c:pt>
                <c:pt idx="7">
                  <c:v>42</c:v>
                </c:pt>
                <c:pt idx="8">
                  <c:v>44</c:v>
                </c:pt>
                <c:pt idx="9">
                  <c:v>52</c:v>
                </c:pt>
                <c:pt idx="10">
                  <c:v>46</c:v>
                </c:pt>
                <c:pt idx="11">
                  <c:v>51</c:v>
                </c:pt>
              </c:numCache>
            </c:numRef>
          </c:val>
        </c:ser>
        <c:marker val="1"/>
        <c:axId val="227605504"/>
        <c:axId val="230568704"/>
      </c:lineChart>
      <c:catAx>
        <c:axId val="227605504"/>
        <c:scaling>
          <c:orientation val="minMax"/>
        </c:scaling>
        <c:axPos val="b"/>
        <c:tickLblPos val="nextTo"/>
        <c:txPr>
          <a:bodyPr/>
          <a:lstStyle/>
          <a:p>
            <a:pPr>
              <a:defRPr lang="en-US"/>
            </a:pPr>
            <a:endParaRPr lang="en-US"/>
          </a:p>
        </c:txPr>
        <c:crossAx val="230568704"/>
        <c:crosses val="autoZero"/>
        <c:auto val="1"/>
        <c:lblAlgn val="ctr"/>
        <c:lblOffset val="100"/>
      </c:catAx>
      <c:valAx>
        <c:axId val="230568704"/>
        <c:scaling>
          <c:orientation val="minMax"/>
        </c:scaling>
        <c:delete val="1"/>
        <c:axPos val="l"/>
        <c:majorGridlines/>
        <c:numFmt formatCode="General" sourceLinked="1"/>
        <c:tickLblPos val="none"/>
        <c:crossAx val="227605504"/>
        <c:crosses val="autoZero"/>
        <c:crossBetween val="between"/>
      </c:valAx>
    </c:plotArea>
    <c:plotVisOnly val="1"/>
    <c:dispBlanksAs val="zero"/>
  </c:chart>
  <c:txPr>
    <a:bodyPr/>
    <a:lstStyle/>
    <a:p>
      <a:pPr>
        <a:defRPr sz="1800"/>
      </a:pPr>
      <a:endParaRPr lang="en-US"/>
    </a:p>
  </c:txPr>
  <c:externalData r:id="rId1"/>
</c:chartSpace>
</file>

<file path=ppt/charts/chart15.xml><?xml version="1.0" encoding="utf-8"?>
<c:chartSpace xmlns:c="http://schemas.openxmlformats.org/drawingml/2006/chart" xmlns:a="http://schemas.openxmlformats.org/drawingml/2006/main" xmlns:r="http://schemas.openxmlformats.org/officeDocument/2006/relationships">
  <c:date1904 val="1"/>
  <c:lang val="en-US"/>
  <c:chart>
    <c:view3D>
      <c:perspective val="30"/>
    </c:view3D>
    <c:plotArea>
      <c:layout>
        <c:manualLayout>
          <c:layoutTarget val="inner"/>
          <c:xMode val="edge"/>
          <c:yMode val="edge"/>
          <c:x val="0.20398454359871684"/>
          <c:y val="5.3313808140031199E-2"/>
          <c:w val="0.50239515893846598"/>
          <c:h val="0.78103110140628129"/>
        </c:manualLayout>
      </c:layout>
      <c:bar3DChart>
        <c:barDir val="col"/>
        <c:grouping val="standard"/>
        <c:ser>
          <c:idx val="0"/>
          <c:order val="0"/>
          <c:tx>
            <c:strRef>
              <c:f>Sheet1!$B$1</c:f>
              <c:strCache>
                <c:ptCount val="1"/>
                <c:pt idx="0">
                  <c:v>2014</c:v>
                </c:pt>
              </c:strCache>
            </c:strRef>
          </c:tx>
          <c:dLbls>
            <c:txPr>
              <a:bodyPr/>
              <a:lstStyle/>
              <a:p>
                <a:pPr>
                  <a:defRPr lang="en-US"/>
                </a:pPr>
                <a:endParaRPr lang="en-US"/>
              </a:p>
            </c:txPr>
            <c:showVal val="1"/>
          </c:dLbls>
          <c:cat>
            <c:strRef>
              <c:f>Sheet1!$A$2</c:f>
              <c:strCache>
                <c:ptCount val="1"/>
                <c:pt idx="0">
                  <c:v>Nr. beneficiari</c:v>
                </c:pt>
              </c:strCache>
            </c:strRef>
          </c:cat>
          <c:val>
            <c:numRef>
              <c:f>Sheet1!$B$2</c:f>
              <c:numCache>
                <c:formatCode>General</c:formatCode>
                <c:ptCount val="1"/>
                <c:pt idx="0">
                  <c:v>184</c:v>
                </c:pt>
              </c:numCache>
            </c:numRef>
          </c:val>
        </c:ser>
        <c:ser>
          <c:idx val="1"/>
          <c:order val="1"/>
          <c:tx>
            <c:strRef>
              <c:f>Sheet1!$C$1</c:f>
              <c:strCache>
                <c:ptCount val="1"/>
                <c:pt idx="0">
                  <c:v>2015</c:v>
                </c:pt>
              </c:strCache>
            </c:strRef>
          </c:tx>
          <c:dLbls>
            <c:txPr>
              <a:bodyPr/>
              <a:lstStyle/>
              <a:p>
                <a:pPr>
                  <a:defRPr lang="en-US"/>
                </a:pPr>
                <a:endParaRPr lang="en-US"/>
              </a:p>
            </c:txPr>
            <c:showVal val="1"/>
          </c:dLbls>
          <c:cat>
            <c:strRef>
              <c:f>Sheet1!$A$2</c:f>
              <c:strCache>
                <c:ptCount val="1"/>
                <c:pt idx="0">
                  <c:v>Nr. beneficiari</c:v>
                </c:pt>
              </c:strCache>
            </c:strRef>
          </c:cat>
          <c:val>
            <c:numRef>
              <c:f>Sheet1!$C$2</c:f>
              <c:numCache>
                <c:formatCode>General</c:formatCode>
                <c:ptCount val="1"/>
                <c:pt idx="0">
                  <c:v>242</c:v>
                </c:pt>
              </c:numCache>
            </c:numRef>
          </c:val>
        </c:ser>
        <c:ser>
          <c:idx val="2"/>
          <c:order val="2"/>
          <c:tx>
            <c:strRef>
              <c:f>Sheet1!$D$1</c:f>
              <c:strCache>
                <c:ptCount val="1"/>
                <c:pt idx="0">
                  <c:v>2016</c:v>
                </c:pt>
              </c:strCache>
            </c:strRef>
          </c:tx>
          <c:dLbls>
            <c:dLbl>
              <c:idx val="0"/>
              <c:layout>
                <c:manualLayout>
                  <c:x val="6.3731748764322457E-2"/>
                  <c:y val="-6.6694447267142513E-3"/>
                </c:manualLayout>
              </c:layout>
              <c:showVal val="1"/>
            </c:dLbl>
            <c:txPr>
              <a:bodyPr/>
              <a:lstStyle/>
              <a:p>
                <a:pPr>
                  <a:defRPr lang="en-US"/>
                </a:pPr>
                <a:endParaRPr lang="en-US"/>
              </a:p>
            </c:txPr>
            <c:showVal val="1"/>
          </c:dLbls>
          <c:cat>
            <c:strRef>
              <c:f>Sheet1!$A$2</c:f>
              <c:strCache>
                <c:ptCount val="1"/>
                <c:pt idx="0">
                  <c:v>Nr. beneficiari</c:v>
                </c:pt>
              </c:strCache>
            </c:strRef>
          </c:cat>
          <c:val>
            <c:numRef>
              <c:f>Sheet1!$D$2</c:f>
              <c:numCache>
                <c:formatCode>General</c:formatCode>
                <c:ptCount val="1"/>
                <c:pt idx="0">
                  <c:v>178</c:v>
                </c:pt>
              </c:numCache>
            </c:numRef>
          </c:val>
        </c:ser>
        <c:ser>
          <c:idx val="3"/>
          <c:order val="3"/>
          <c:tx>
            <c:strRef>
              <c:f>Sheet1!$E$1</c:f>
              <c:strCache>
                <c:ptCount val="1"/>
                <c:pt idx="0">
                  <c:v>2017</c:v>
                </c:pt>
              </c:strCache>
            </c:strRef>
          </c:tx>
          <c:dLbls>
            <c:dLbl>
              <c:idx val="0"/>
              <c:layout>
                <c:manualLayout>
                  <c:x val="8.3857564163582823E-2"/>
                  <c:y val="-3.3347223633570992E-3"/>
                </c:manualLayout>
              </c:layout>
              <c:showVal val="1"/>
            </c:dLbl>
            <c:delete val="1"/>
          </c:dLbls>
          <c:cat>
            <c:strRef>
              <c:f>Sheet1!$A$2</c:f>
              <c:strCache>
                <c:ptCount val="1"/>
                <c:pt idx="0">
                  <c:v>Nr. beneficiari</c:v>
                </c:pt>
              </c:strCache>
            </c:strRef>
          </c:cat>
          <c:val>
            <c:numRef>
              <c:f>Sheet1!$E$2</c:f>
              <c:numCache>
                <c:formatCode>General</c:formatCode>
                <c:ptCount val="1"/>
                <c:pt idx="0">
                  <c:v>129</c:v>
                </c:pt>
              </c:numCache>
            </c:numRef>
          </c:val>
        </c:ser>
        <c:shape val="box"/>
        <c:axId val="233950592"/>
        <c:axId val="233960576"/>
        <c:axId val="227566912"/>
      </c:bar3DChart>
      <c:catAx>
        <c:axId val="233950592"/>
        <c:scaling>
          <c:orientation val="minMax"/>
        </c:scaling>
        <c:axPos val="b"/>
        <c:tickLblPos val="nextTo"/>
        <c:txPr>
          <a:bodyPr/>
          <a:lstStyle/>
          <a:p>
            <a:pPr>
              <a:defRPr lang="en-US"/>
            </a:pPr>
            <a:endParaRPr lang="en-US"/>
          </a:p>
        </c:txPr>
        <c:crossAx val="233960576"/>
        <c:crosses val="autoZero"/>
        <c:auto val="1"/>
        <c:lblAlgn val="ctr"/>
        <c:lblOffset val="100"/>
      </c:catAx>
      <c:valAx>
        <c:axId val="233960576"/>
        <c:scaling>
          <c:orientation val="minMax"/>
        </c:scaling>
        <c:delete val="1"/>
        <c:axPos val="l"/>
        <c:majorGridlines/>
        <c:numFmt formatCode="General" sourceLinked="1"/>
        <c:tickLblPos val="none"/>
        <c:crossAx val="233950592"/>
        <c:crosses val="autoZero"/>
        <c:crossBetween val="between"/>
      </c:valAx>
      <c:serAx>
        <c:axId val="227566912"/>
        <c:scaling>
          <c:orientation val="minMax"/>
        </c:scaling>
        <c:delete val="1"/>
        <c:axPos val="b"/>
        <c:tickLblPos val="none"/>
        <c:crossAx val="233960576"/>
        <c:crosses val="autoZero"/>
      </c:serAx>
    </c:plotArea>
    <c:legend>
      <c:legendPos val="r"/>
      <c:layout/>
      <c:txPr>
        <a:bodyPr/>
        <a:lstStyle/>
        <a:p>
          <a:pPr>
            <a:defRPr lang="en-US"/>
          </a:pPr>
          <a:endParaRPr lang="en-US"/>
        </a:p>
      </c:txPr>
    </c:legend>
    <c:plotVisOnly val="1"/>
  </c:chart>
  <c:txPr>
    <a:bodyPr/>
    <a:lstStyle/>
    <a:p>
      <a:pPr>
        <a:defRPr sz="1800"/>
      </a:pPr>
      <a:endParaRPr lang="en-US"/>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5C910F-1946-46E5-9F06-ACECB2CCD06A}"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56E17499-928F-4C95-80A4-0D0CC1C22E38}">
      <dgm:prSet phldrT="[Text]" custT="1"/>
      <dgm:spPr/>
      <dgm:t>
        <a:bodyPr/>
        <a:lstStyle/>
        <a:p>
          <a:r>
            <a:rPr lang="ro-RO" sz="2000" dirty="0" smtClean="0">
              <a:latin typeface="Arial" pitchFamily="34" charset="0"/>
              <a:cs typeface="Arial" pitchFamily="34" charset="0"/>
            </a:rPr>
            <a:t>672 solicitări</a:t>
          </a:r>
          <a:endParaRPr lang="en-US" sz="2000" dirty="0">
            <a:latin typeface="Arial" pitchFamily="34" charset="0"/>
            <a:cs typeface="Arial" pitchFamily="34" charset="0"/>
          </a:endParaRPr>
        </a:p>
      </dgm:t>
    </dgm:pt>
    <dgm:pt modelId="{9F6369A8-22A9-4D00-AF1D-1379A7CF118C}" type="parTrans" cxnId="{CF2CC36C-F556-445D-B601-1244DCD8DFBD}">
      <dgm:prSet/>
      <dgm:spPr/>
      <dgm:t>
        <a:bodyPr/>
        <a:lstStyle/>
        <a:p>
          <a:endParaRPr lang="en-US"/>
        </a:p>
      </dgm:t>
    </dgm:pt>
    <dgm:pt modelId="{71D61C60-7961-4415-9B3D-4052A0A13BBF}" type="sibTrans" cxnId="{CF2CC36C-F556-445D-B601-1244DCD8DFBD}">
      <dgm:prSet/>
      <dgm:spPr/>
      <dgm:t>
        <a:bodyPr/>
        <a:lstStyle/>
        <a:p>
          <a:endParaRPr lang="en-US"/>
        </a:p>
      </dgm:t>
    </dgm:pt>
    <dgm:pt modelId="{CA9C0E19-AAA5-4EA5-8904-61966925CC53}">
      <dgm:prSet phldrT="[Text]" custT="1"/>
      <dgm:spPr/>
      <dgm:t>
        <a:bodyPr/>
        <a:lstStyle/>
        <a:p>
          <a:r>
            <a:rPr lang="ro-RO" sz="1200" dirty="0" smtClean="0">
              <a:latin typeface="Arial" pitchFamily="34" charset="0"/>
              <a:cs typeface="Arial" pitchFamily="34" charset="0"/>
            </a:rPr>
            <a:t>Centru (2 creşe)- 85 solicitări</a:t>
          </a:r>
          <a:endParaRPr lang="en-US" sz="1200" dirty="0">
            <a:latin typeface="Arial" pitchFamily="34" charset="0"/>
            <a:cs typeface="Arial" pitchFamily="34" charset="0"/>
          </a:endParaRPr>
        </a:p>
      </dgm:t>
    </dgm:pt>
    <dgm:pt modelId="{6D07EBC5-23A5-4CAC-B973-39C1B6ABEA52}" type="parTrans" cxnId="{52D10C8F-7E67-4373-9419-E5071096C339}">
      <dgm:prSet/>
      <dgm:spPr/>
      <dgm:t>
        <a:bodyPr/>
        <a:lstStyle/>
        <a:p>
          <a:endParaRPr lang="en-US"/>
        </a:p>
      </dgm:t>
    </dgm:pt>
    <dgm:pt modelId="{8FA4E3E2-D564-4FA9-B0A8-62D6B570DBEF}" type="sibTrans" cxnId="{52D10C8F-7E67-4373-9419-E5071096C339}">
      <dgm:prSet/>
      <dgm:spPr/>
      <dgm:t>
        <a:bodyPr/>
        <a:lstStyle/>
        <a:p>
          <a:endParaRPr lang="en-US"/>
        </a:p>
      </dgm:t>
    </dgm:pt>
    <dgm:pt modelId="{A4F878E4-5ED6-463E-B08A-D822C77336E4}">
      <dgm:prSet phldrT="[Text]" custT="1"/>
      <dgm:spPr/>
      <dgm:t>
        <a:bodyPr/>
        <a:lstStyle/>
        <a:p>
          <a:r>
            <a:rPr lang="ro-RO" sz="1200" dirty="0" smtClean="0">
              <a:latin typeface="Arial" pitchFamily="34" charset="0"/>
              <a:cs typeface="Arial" pitchFamily="34" charset="0"/>
            </a:rPr>
            <a:t>Nufărul (2 creşe) – 125 solicitări</a:t>
          </a:r>
          <a:endParaRPr lang="en-US" sz="1200" dirty="0">
            <a:latin typeface="Arial" pitchFamily="34" charset="0"/>
            <a:cs typeface="Arial" pitchFamily="34" charset="0"/>
          </a:endParaRPr>
        </a:p>
      </dgm:t>
    </dgm:pt>
    <dgm:pt modelId="{15D46C37-559C-4A21-8803-9B3D9A04AE9A}" type="parTrans" cxnId="{5AE60871-963D-4440-A71C-9F0003E711A0}">
      <dgm:prSet/>
      <dgm:spPr/>
      <dgm:t>
        <a:bodyPr/>
        <a:lstStyle/>
        <a:p>
          <a:endParaRPr lang="en-US"/>
        </a:p>
      </dgm:t>
    </dgm:pt>
    <dgm:pt modelId="{1AD1E2FA-7F4B-40B0-A524-88D3B9CF497B}" type="sibTrans" cxnId="{5AE60871-963D-4440-A71C-9F0003E711A0}">
      <dgm:prSet/>
      <dgm:spPr/>
      <dgm:t>
        <a:bodyPr/>
        <a:lstStyle/>
        <a:p>
          <a:endParaRPr lang="en-US"/>
        </a:p>
      </dgm:t>
    </dgm:pt>
    <dgm:pt modelId="{5290A139-BCE8-4B14-86DC-441BAA80C5FC}">
      <dgm:prSet phldrT="[Text]" custT="1"/>
      <dgm:spPr/>
      <dgm:t>
        <a:bodyPr/>
        <a:lstStyle/>
        <a:p>
          <a:r>
            <a:rPr lang="ro-RO" sz="1200" dirty="0" smtClean="0">
              <a:latin typeface="Arial" pitchFamily="34" charset="0"/>
              <a:cs typeface="Arial" pitchFamily="34" charset="0"/>
            </a:rPr>
            <a:t>Velenţa (o creşă) -  46 solicitări</a:t>
          </a:r>
          <a:endParaRPr lang="en-US" sz="1200" dirty="0">
            <a:latin typeface="Arial" pitchFamily="34" charset="0"/>
            <a:cs typeface="Arial" pitchFamily="34" charset="0"/>
          </a:endParaRPr>
        </a:p>
      </dgm:t>
    </dgm:pt>
    <dgm:pt modelId="{09DEA70E-AC38-418F-9CDE-8E2C023A39DA}" type="parTrans" cxnId="{780F0C41-1B69-4C4D-8A04-047A96ACF29E}">
      <dgm:prSet/>
      <dgm:spPr/>
      <dgm:t>
        <a:bodyPr/>
        <a:lstStyle/>
        <a:p>
          <a:endParaRPr lang="en-US"/>
        </a:p>
      </dgm:t>
    </dgm:pt>
    <dgm:pt modelId="{B30F5F75-221E-4595-90BA-73E2C1DCACA6}" type="sibTrans" cxnId="{780F0C41-1B69-4C4D-8A04-047A96ACF29E}">
      <dgm:prSet/>
      <dgm:spPr/>
      <dgm:t>
        <a:bodyPr/>
        <a:lstStyle/>
        <a:p>
          <a:endParaRPr lang="en-US"/>
        </a:p>
      </dgm:t>
    </dgm:pt>
    <dgm:pt modelId="{E4AD5CE3-4A00-4846-A383-1AE786147266}">
      <dgm:prSet phldrT="[Text]" custT="1"/>
      <dgm:spPr/>
      <dgm:t>
        <a:bodyPr/>
        <a:lstStyle/>
        <a:p>
          <a:r>
            <a:rPr lang="ro-RO" sz="1200" dirty="0" smtClean="0">
              <a:latin typeface="Arial" pitchFamily="34" charset="0"/>
              <a:cs typeface="Arial" pitchFamily="34" charset="0"/>
            </a:rPr>
            <a:t>Ioşia (o creşă) – 49 solicitări</a:t>
          </a:r>
          <a:endParaRPr lang="en-US" sz="1200" dirty="0">
            <a:latin typeface="Arial" pitchFamily="34" charset="0"/>
            <a:cs typeface="Arial" pitchFamily="34" charset="0"/>
          </a:endParaRPr>
        </a:p>
      </dgm:t>
    </dgm:pt>
    <dgm:pt modelId="{CCC4E0BA-1FB1-4ED7-8717-9CD295FB2FA1}" type="parTrans" cxnId="{180FA636-52BC-4093-847E-884BD9B525A7}">
      <dgm:prSet/>
      <dgm:spPr/>
      <dgm:t>
        <a:bodyPr/>
        <a:lstStyle/>
        <a:p>
          <a:endParaRPr lang="en-US"/>
        </a:p>
      </dgm:t>
    </dgm:pt>
    <dgm:pt modelId="{8B82CC68-DB35-417F-9FB8-BE4D60DAAC76}" type="sibTrans" cxnId="{180FA636-52BC-4093-847E-884BD9B525A7}">
      <dgm:prSet/>
      <dgm:spPr/>
      <dgm:t>
        <a:bodyPr/>
        <a:lstStyle/>
        <a:p>
          <a:endParaRPr lang="en-US"/>
        </a:p>
      </dgm:t>
    </dgm:pt>
    <dgm:pt modelId="{DB3AD233-8C05-4D48-9957-3890AE966106}">
      <dgm:prSet phldrT="[Text]" phldr="1"/>
      <dgm:spPr/>
      <dgm:t>
        <a:bodyPr/>
        <a:lstStyle/>
        <a:p>
          <a:endParaRPr lang="en-US"/>
        </a:p>
      </dgm:t>
    </dgm:pt>
    <dgm:pt modelId="{94407639-062A-408E-B01D-D591D56EB74C}" type="parTrans" cxnId="{9EB7E46C-D3E9-41FA-B1B9-DEC93128057F}">
      <dgm:prSet/>
      <dgm:spPr/>
      <dgm:t>
        <a:bodyPr/>
        <a:lstStyle/>
        <a:p>
          <a:endParaRPr lang="en-US"/>
        </a:p>
      </dgm:t>
    </dgm:pt>
    <dgm:pt modelId="{584F52A8-B813-416D-ACBB-E694E400EE1A}" type="sibTrans" cxnId="{9EB7E46C-D3E9-41FA-B1B9-DEC93128057F}">
      <dgm:prSet/>
      <dgm:spPr/>
      <dgm:t>
        <a:bodyPr/>
        <a:lstStyle/>
        <a:p>
          <a:endParaRPr lang="en-US"/>
        </a:p>
      </dgm:t>
    </dgm:pt>
    <dgm:pt modelId="{B159B84E-9221-46F1-A475-4EF5E9987561}">
      <dgm:prSet phldrT="[Text]" phldr="1"/>
      <dgm:spPr/>
      <dgm:t>
        <a:bodyPr/>
        <a:lstStyle/>
        <a:p>
          <a:endParaRPr lang="en-US"/>
        </a:p>
      </dgm:t>
    </dgm:pt>
    <dgm:pt modelId="{7FF40E1D-FF83-4A9D-A113-A787D93FEDE1}" type="parTrans" cxnId="{9E6A44BD-32ED-4FDF-B813-A8F2075E085D}">
      <dgm:prSet/>
      <dgm:spPr/>
      <dgm:t>
        <a:bodyPr/>
        <a:lstStyle/>
        <a:p>
          <a:endParaRPr lang="en-US"/>
        </a:p>
      </dgm:t>
    </dgm:pt>
    <dgm:pt modelId="{7A79B9E3-C027-48BA-9A8D-B31F42CA6F25}" type="sibTrans" cxnId="{9E6A44BD-32ED-4FDF-B813-A8F2075E085D}">
      <dgm:prSet/>
      <dgm:spPr/>
      <dgm:t>
        <a:bodyPr/>
        <a:lstStyle/>
        <a:p>
          <a:endParaRPr lang="en-US"/>
        </a:p>
      </dgm:t>
    </dgm:pt>
    <dgm:pt modelId="{0288CF8F-B818-4F7D-9234-D23781CEB7B7}">
      <dgm:prSet custT="1"/>
      <dgm:spPr/>
      <dgm:t>
        <a:bodyPr/>
        <a:lstStyle/>
        <a:p>
          <a:r>
            <a:rPr lang="ro-RO" sz="1200" dirty="0" smtClean="0">
              <a:latin typeface="Arial" pitchFamily="34" charset="0"/>
              <a:cs typeface="Arial" pitchFamily="34" charset="0"/>
            </a:rPr>
            <a:t>Rogerius-Decebal (7 creşe) – 367 solicitări</a:t>
          </a:r>
          <a:endParaRPr lang="en-US" sz="1200" dirty="0">
            <a:latin typeface="Arial" pitchFamily="34" charset="0"/>
            <a:cs typeface="Arial" pitchFamily="34" charset="0"/>
          </a:endParaRPr>
        </a:p>
      </dgm:t>
    </dgm:pt>
    <dgm:pt modelId="{11C7F8E3-0340-4796-BA9E-879382ED9118}" type="parTrans" cxnId="{4967484E-5AA7-4F76-83B5-9FCA4A3A062C}">
      <dgm:prSet/>
      <dgm:spPr/>
      <dgm:t>
        <a:bodyPr/>
        <a:lstStyle/>
        <a:p>
          <a:endParaRPr lang="en-US"/>
        </a:p>
      </dgm:t>
    </dgm:pt>
    <dgm:pt modelId="{986ED165-BC21-4DEB-89EE-805DD3336DC0}" type="sibTrans" cxnId="{4967484E-5AA7-4F76-83B5-9FCA4A3A062C}">
      <dgm:prSet/>
      <dgm:spPr/>
      <dgm:t>
        <a:bodyPr/>
        <a:lstStyle/>
        <a:p>
          <a:endParaRPr lang="en-US"/>
        </a:p>
      </dgm:t>
    </dgm:pt>
    <dgm:pt modelId="{81B5A2D8-3760-43D8-A275-88AB8BC81A32}" type="pres">
      <dgm:prSet presAssocID="{915C910F-1946-46E5-9F06-ACECB2CCD06A}" presName="composite" presStyleCnt="0">
        <dgm:presLayoutVars>
          <dgm:chMax val="1"/>
          <dgm:dir/>
          <dgm:resizeHandles val="exact"/>
        </dgm:presLayoutVars>
      </dgm:prSet>
      <dgm:spPr/>
      <dgm:t>
        <a:bodyPr/>
        <a:lstStyle/>
        <a:p>
          <a:endParaRPr lang="en-US"/>
        </a:p>
      </dgm:t>
    </dgm:pt>
    <dgm:pt modelId="{1A2EA75F-AEB0-4F47-9406-31AB258D7464}" type="pres">
      <dgm:prSet presAssocID="{915C910F-1946-46E5-9F06-ACECB2CCD06A}" presName="radial" presStyleCnt="0">
        <dgm:presLayoutVars>
          <dgm:animLvl val="ctr"/>
        </dgm:presLayoutVars>
      </dgm:prSet>
      <dgm:spPr/>
    </dgm:pt>
    <dgm:pt modelId="{1B5CA8BE-0C41-4B25-9168-77073E14BCA9}" type="pres">
      <dgm:prSet presAssocID="{56E17499-928F-4C95-80A4-0D0CC1C22E38}" presName="centerShape" presStyleLbl="vennNode1" presStyleIdx="0" presStyleCnt="6" custScaleY="66152"/>
      <dgm:spPr/>
      <dgm:t>
        <a:bodyPr/>
        <a:lstStyle/>
        <a:p>
          <a:endParaRPr lang="en-US"/>
        </a:p>
      </dgm:t>
    </dgm:pt>
    <dgm:pt modelId="{2EB75B9D-E0F2-41B5-9C44-2FF58E83E444}" type="pres">
      <dgm:prSet presAssocID="{CA9C0E19-AAA5-4EA5-8904-61966925CC53}" presName="node" presStyleLbl="vennNode1" presStyleIdx="1" presStyleCnt="6" custScaleX="125641" custScaleY="125947">
        <dgm:presLayoutVars>
          <dgm:bulletEnabled val="1"/>
        </dgm:presLayoutVars>
      </dgm:prSet>
      <dgm:spPr/>
      <dgm:t>
        <a:bodyPr/>
        <a:lstStyle/>
        <a:p>
          <a:endParaRPr lang="en-US"/>
        </a:p>
      </dgm:t>
    </dgm:pt>
    <dgm:pt modelId="{DBDFB0C6-9C16-430D-8725-99438EB1DA13}" type="pres">
      <dgm:prSet presAssocID="{A4F878E4-5ED6-463E-B08A-D822C77336E4}" presName="node" presStyleLbl="vennNode1" presStyleIdx="2" presStyleCnt="6" custScaleX="139967" custScaleY="120685">
        <dgm:presLayoutVars>
          <dgm:bulletEnabled val="1"/>
        </dgm:presLayoutVars>
      </dgm:prSet>
      <dgm:spPr/>
      <dgm:t>
        <a:bodyPr/>
        <a:lstStyle/>
        <a:p>
          <a:endParaRPr lang="en-US"/>
        </a:p>
      </dgm:t>
    </dgm:pt>
    <dgm:pt modelId="{CAE11872-347A-4E3F-AE13-8F7AF9252204}" type="pres">
      <dgm:prSet presAssocID="{5290A139-BCE8-4B14-86DC-441BAA80C5FC}" presName="node" presStyleLbl="vennNode1" presStyleIdx="3" presStyleCnt="6" custScaleX="130952" custScaleY="125016" custRadScaleRad="102914" custRadScaleInc="-8908">
        <dgm:presLayoutVars>
          <dgm:bulletEnabled val="1"/>
        </dgm:presLayoutVars>
      </dgm:prSet>
      <dgm:spPr/>
      <dgm:t>
        <a:bodyPr/>
        <a:lstStyle/>
        <a:p>
          <a:endParaRPr lang="en-US"/>
        </a:p>
      </dgm:t>
    </dgm:pt>
    <dgm:pt modelId="{1ED50474-6434-42BE-98F3-DB141BB15139}" type="pres">
      <dgm:prSet presAssocID="{E4AD5CE3-4A00-4846-A383-1AE786147266}" presName="node" presStyleLbl="vennNode1" presStyleIdx="4" presStyleCnt="6" custScaleX="150401" custScaleY="116269" custRadScaleRad="103343" custRadScaleInc="834">
        <dgm:presLayoutVars>
          <dgm:bulletEnabled val="1"/>
        </dgm:presLayoutVars>
      </dgm:prSet>
      <dgm:spPr/>
      <dgm:t>
        <a:bodyPr/>
        <a:lstStyle/>
        <a:p>
          <a:endParaRPr lang="en-US"/>
        </a:p>
      </dgm:t>
    </dgm:pt>
    <dgm:pt modelId="{F0D15F7B-1A6A-4D0D-85B3-F5114AB57C50}" type="pres">
      <dgm:prSet presAssocID="{0288CF8F-B818-4F7D-9234-D23781CEB7B7}" presName="node" presStyleLbl="vennNode1" presStyleIdx="5" presStyleCnt="6" custScaleX="139826" custScaleY="143479">
        <dgm:presLayoutVars>
          <dgm:bulletEnabled val="1"/>
        </dgm:presLayoutVars>
      </dgm:prSet>
      <dgm:spPr/>
      <dgm:t>
        <a:bodyPr/>
        <a:lstStyle/>
        <a:p>
          <a:endParaRPr lang="en-US"/>
        </a:p>
      </dgm:t>
    </dgm:pt>
  </dgm:ptLst>
  <dgm:cxnLst>
    <dgm:cxn modelId="{180FA636-52BC-4093-847E-884BD9B525A7}" srcId="{56E17499-928F-4C95-80A4-0D0CC1C22E38}" destId="{E4AD5CE3-4A00-4846-A383-1AE786147266}" srcOrd="3" destOrd="0" parTransId="{CCC4E0BA-1FB1-4ED7-8717-9CD295FB2FA1}" sibTransId="{8B82CC68-DB35-417F-9FB8-BE4D60DAAC76}"/>
    <dgm:cxn modelId="{9E6A44BD-32ED-4FDF-B813-A8F2075E085D}" srcId="{915C910F-1946-46E5-9F06-ACECB2CCD06A}" destId="{B159B84E-9221-46F1-A475-4EF5E9987561}" srcOrd="2" destOrd="0" parTransId="{7FF40E1D-FF83-4A9D-A113-A787D93FEDE1}" sibTransId="{7A79B9E3-C027-48BA-9A8D-B31F42CA6F25}"/>
    <dgm:cxn modelId="{31E4FD4D-8F53-4EDE-A0E7-4E091BDA895E}" type="presOf" srcId="{E4AD5CE3-4A00-4846-A383-1AE786147266}" destId="{1ED50474-6434-42BE-98F3-DB141BB15139}" srcOrd="0" destOrd="0" presId="urn:microsoft.com/office/officeart/2005/8/layout/radial3"/>
    <dgm:cxn modelId="{780F0C41-1B69-4C4D-8A04-047A96ACF29E}" srcId="{56E17499-928F-4C95-80A4-0D0CC1C22E38}" destId="{5290A139-BCE8-4B14-86DC-441BAA80C5FC}" srcOrd="2" destOrd="0" parTransId="{09DEA70E-AC38-418F-9CDE-8E2C023A39DA}" sibTransId="{B30F5F75-221E-4595-90BA-73E2C1DCACA6}"/>
    <dgm:cxn modelId="{CEF03BF9-D8B3-4CF5-B932-6404D34A232B}" type="presOf" srcId="{CA9C0E19-AAA5-4EA5-8904-61966925CC53}" destId="{2EB75B9D-E0F2-41B5-9C44-2FF58E83E444}" srcOrd="0" destOrd="0" presId="urn:microsoft.com/office/officeart/2005/8/layout/radial3"/>
    <dgm:cxn modelId="{3E749C12-7C2F-424E-99E8-DAC021B9E8E8}" type="presOf" srcId="{56E17499-928F-4C95-80A4-0D0CC1C22E38}" destId="{1B5CA8BE-0C41-4B25-9168-77073E14BCA9}" srcOrd="0" destOrd="0" presId="urn:microsoft.com/office/officeart/2005/8/layout/radial3"/>
    <dgm:cxn modelId="{56CECC1A-9C64-45D4-AB34-B4956FEEC5E9}" type="presOf" srcId="{915C910F-1946-46E5-9F06-ACECB2CCD06A}" destId="{81B5A2D8-3760-43D8-A275-88AB8BC81A32}" srcOrd="0" destOrd="0" presId="urn:microsoft.com/office/officeart/2005/8/layout/radial3"/>
    <dgm:cxn modelId="{CF2CC36C-F556-445D-B601-1244DCD8DFBD}" srcId="{915C910F-1946-46E5-9F06-ACECB2CCD06A}" destId="{56E17499-928F-4C95-80A4-0D0CC1C22E38}" srcOrd="0" destOrd="0" parTransId="{9F6369A8-22A9-4D00-AF1D-1379A7CF118C}" sibTransId="{71D61C60-7961-4415-9B3D-4052A0A13BBF}"/>
    <dgm:cxn modelId="{043D4DCA-77AB-4547-B74B-AB1DE18783D7}" type="presOf" srcId="{5290A139-BCE8-4B14-86DC-441BAA80C5FC}" destId="{CAE11872-347A-4E3F-AE13-8F7AF9252204}" srcOrd="0" destOrd="0" presId="urn:microsoft.com/office/officeart/2005/8/layout/radial3"/>
    <dgm:cxn modelId="{907ADC2E-330C-4920-A7F1-6B36963BABC2}" type="presOf" srcId="{0288CF8F-B818-4F7D-9234-D23781CEB7B7}" destId="{F0D15F7B-1A6A-4D0D-85B3-F5114AB57C50}" srcOrd="0" destOrd="0" presId="urn:microsoft.com/office/officeart/2005/8/layout/radial3"/>
    <dgm:cxn modelId="{9EB7E46C-D3E9-41FA-B1B9-DEC93128057F}" srcId="{915C910F-1946-46E5-9F06-ACECB2CCD06A}" destId="{DB3AD233-8C05-4D48-9957-3890AE966106}" srcOrd="1" destOrd="0" parTransId="{94407639-062A-408E-B01D-D591D56EB74C}" sibTransId="{584F52A8-B813-416D-ACBB-E694E400EE1A}"/>
    <dgm:cxn modelId="{5AE60871-963D-4440-A71C-9F0003E711A0}" srcId="{56E17499-928F-4C95-80A4-0D0CC1C22E38}" destId="{A4F878E4-5ED6-463E-B08A-D822C77336E4}" srcOrd="1" destOrd="0" parTransId="{15D46C37-559C-4A21-8803-9B3D9A04AE9A}" sibTransId="{1AD1E2FA-7F4B-40B0-A524-88D3B9CF497B}"/>
    <dgm:cxn modelId="{37B3F2DC-02F7-428A-84F5-1CC65E612648}" type="presOf" srcId="{A4F878E4-5ED6-463E-B08A-D822C77336E4}" destId="{DBDFB0C6-9C16-430D-8725-99438EB1DA13}" srcOrd="0" destOrd="0" presId="urn:microsoft.com/office/officeart/2005/8/layout/radial3"/>
    <dgm:cxn modelId="{4967484E-5AA7-4F76-83B5-9FCA4A3A062C}" srcId="{56E17499-928F-4C95-80A4-0D0CC1C22E38}" destId="{0288CF8F-B818-4F7D-9234-D23781CEB7B7}" srcOrd="4" destOrd="0" parTransId="{11C7F8E3-0340-4796-BA9E-879382ED9118}" sibTransId="{986ED165-BC21-4DEB-89EE-805DD3336DC0}"/>
    <dgm:cxn modelId="{52D10C8F-7E67-4373-9419-E5071096C339}" srcId="{56E17499-928F-4C95-80A4-0D0CC1C22E38}" destId="{CA9C0E19-AAA5-4EA5-8904-61966925CC53}" srcOrd="0" destOrd="0" parTransId="{6D07EBC5-23A5-4CAC-B973-39C1B6ABEA52}" sibTransId="{8FA4E3E2-D564-4FA9-B0A8-62D6B570DBEF}"/>
    <dgm:cxn modelId="{C3D59CAA-C955-4B52-9273-0CB9B2C59B15}" type="presParOf" srcId="{81B5A2D8-3760-43D8-A275-88AB8BC81A32}" destId="{1A2EA75F-AEB0-4F47-9406-31AB258D7464}" srcOrd="0" destOrd="0" presId="urn:microsoft.com/office/officeart/2005/8/layout/radial3"/>
    <dgm:cxn modelId="{EADAC572-886A-48F3-9802-058E82394F12}" type="presParOf" srcId="{1A2EA75F-AEB0-4F47-9406-31AB258D7464}" destId="{1B5CA8BE-0C41-4B25-9168-77073E14BCA9}" srcOrd="0" destOrd="0" presId="urn:microsoft.com/office/officeart/2005/8/layout/radial3"/>
    <dgm:cxn modelId="{4CE6C2A2-2A59-43D6-9C73-B064F1F700DA}" type="presParOf" srcId="{1A2EA75F-AEB0-4F47-9406-31AB258D7464}" destId="{2EB75B9D-E0F2-41B5-9C44-2FF58E83E444}" srcOrd="1" destOrd="0" presId="urn:microsoft.com/office/officeart/2005/8/layout/radial3"/>
    <dgm:cxn modelId="{0E1218D7-2F60-4734-BFFB-89F0F95960FB}" type="presParOf" srcId="{1A2EA75F-AEB0-4F47-9406-31AB258D7464}" destId="{DBDFB0C6-9C16-430D-8725-99438EB1DA13}" srcOrd="2" destOrd="0" presId="urn:microsoft.com/office/officeart/2005/8/layout/radial3"/>
    <dgm:cxn modelId="{EC16E0BE-FEDB-4954-94E0-56F7B0C4EE5E}" type="presParOf" srcId="{1A2EA75F-AEB0-4F47-9406-31AB258D7464}" destId="{CAE11872-347A-4E3F-AE13-8F7AF9252204}" srcOrd="3" destOrd="0" presId="urn:microsoft.com/office/officeart/2005/8/layout/radial3"/>
    <dgm:cxn modelId="{E70A2C03-C2A0-4810-AD81-B30184FC1689}" type="presParOf" srcId="{1A2EA75F-AEB0-4F47-9406-31AB258D7464}" destId="{1ED50474-6434-42BE-98F3-DB141BB15139}" srcOrd="4" destOrd="0" presId="urn:microsoft.com/office/officeart/2005/8/layout/radial3"/>
    <dgm:cxn modelId="{4B0B5EBD-7026-40A6-B795-C80E3F8428CA}" type="presParOf" srcId="{1A2EA75F-AEB0-4F47-9406-31AB258D7464}" destId="{F0D15F7B-1A6A-4D0D-85B3-F5114AB57C50}" srcOrd="5" destOrd="0" presId="urn:microsoft.com/office/officeart/2005/8/layout/radial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3CF867-2403-44B1-9B13-6DDCC7894591}"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6907ED41-2F31-4047-9C24-CE251E499C6F}">
      <dgm:prSet phldrT="[Text]" custT="1"/>
      <dgm:spPr/>
      <dgm:t>
        <a:bodyPr/>
        <a:lstStyle/>
        <a:p>
          <a:r>
            <a:rPr lang="ro-RO" sz="2000" dirty="0" smtClean="0">
              <a:latin typeface="Arial" pitchFamily="34" charset="0"/>
              <a:cs typeface="Arial" pitchFamily="34" charset="0"/>
            </a:rPr>
            <a:t>519</a:t>
          </a:r>
        </a:p>
        <a:p>
          <a:r>
            <a:rPr lang="ro-RO" sz="2000" dirty="0" smtClean="0">
              <a:latin typeface="Arial" pitchFamily="34" charset="0"/>
              <a:cs typeface="Arial" pitchFamily="34" charset="0"/>
            </a:rPr>
            <a:t>locuri</a:t>
          </a:r>
          <a:endParaRPr lang="en-US" sz="2000" dirty="0">
            <a:latin typeface="Arial" pitchFamily="34" charset="0"/>
            <a:cs typeface="Arial" pitchFamily="34" charset="0"/>
          </a:endParaRPr>
        </a:p>
      </dgm:t>
    </dgm:pt>
    <dgm:pt modelId="{CD1BDE96-1A90-45C9-BA6E-B7C26537C785}" type="parTrans" cxnId="{AD319A7E-D010-4EEA-94C7-777BD1C887D2}">
      <dgm:prSet/>
      <dgm:spPr/>
      <dgm:t>
        <a:bodyPr/>
        <a:lstStyle/>
        <a:p>
          <a:endParaRPr lang="en-US"/>
        </a:p>
      </dgm:t>
    </dgm:pt>
    <dgm:pt modelId="{D688D281-2F6E-4C29-A6E0-E432739BE5C1}" type="sibTrans" cxnId="{AD319A7E-D010-4EEA-94C7-777BD1C887D2}">
      <dgm:prSet/>
      <dgm:spPr/>
      <dgm:t>
        <a:bodyPr/>
        <a:lstStyle/>
        <a:p>
          <a:endParaRPr lang="en-US"/>
        </a:p>
      </dgm:t>
    </dgm:pt>
    <dgm:pt modelId="{4FF54904-42D3-456A-BEDA-09CE8DDC114D}">
      <dgm:prSet phldrT="[Text]" custT="1"/>
      <dgm:spPr/>
      <dgm:t>
        <a:bodyPr/>
        <a:lstStyle/>
        <a:p>
          <a:r>
            <a:rPr lang="ro-RO" sz="1200" dirty="0" smtClean="0">
              <a:latin typeface="Arial" pitchFamily="34" charset="0"/>
              <a:cs typeface="Arial" pitchFamily="34" charset="0"/>
            </a:rPr>
            <a:t>Centru(2 creșe) – 86 locuri</a:t>
          </a:r>
          <a:endParaRPr lang="en-US" sz="1200" dirty="0">
            <a:latin typeface="Arial" pitchFamily="34" charset="0"/>
            <a:cs typeface="Arial" pitchFamily="34" charset="0"/>
          </a:endParaRPr>
        </a:p>
      </dgm:t>
    </dgm:pt>
    <dgm:pt modelId="{C684D0F2-4B5B-4598-8AA4-5E4D521903C5}" type="parTrans" cxnId="{8CCB5C1F-6526-47F7-843F-6D23799F2526}">
      <dgm:prSet/>
      <dgm:spPr/>
      <dgm:t>
        <a:bodyPr/>
        <a:lstStyle/>
        <a:p>
          <a:endParaRPr lang="en-US"/>
        </a:p>
      </dgm:t>
    </dgm:pt>
    <dgm:pt modelId="{35551547-12D2-4649-A546-04477A577699}" type="sibTrans" cxnId="{8CCB5C1F-6526-47F7-843F-6D23799F2526}">
      <dgm:prSet/>
      <dgm:spPr/>
      <dgm:t>
        <a:bodyPr/>
        <a:lstStyle/>
        <a:p>
          <a:endParaRPr lang="en-US"/>
        </a:p>
      </dgm:t>
    </dgm:pt>
    <dgm:pt modelId="{E7719472-DB0C-4E36-80C6-F2BC4EA0EB20}">
      <dgm:prSet phldrT="[Text]" custT="1"/>
      <dgm:spPr/>
      <dgm:t>
        <a:bodyPr/>
        <a:lstStyle/>
        <a:p>
          <a:r>
            <a:rPr lang="ro-RO" sz="1200" dirty="0" smtClean="0">
              <a:latin typeface="Arial" pitchFamily="34" charset="0"/>
              <a:cs typeface="Arial" pitchFamily="34" charset="0"/>
            </a:rPr>
            <a:t>Nufărul (2 creșe) – 95 locuri</a:t>
          </a:r>
          <a:endParaRPr lang="en-US" sz="1200" dirty="0">
            <a:latin typeface="Arial" pitchFamily="34" charset="0"/>
            <a:cs typeface="Arial" pitchFamily="34" charset="0"/>
          </a:endParaRPr>
        </a:p>
      </dgm:t>
    </dgm:pt>
    <dgm:pt modelId="{E0E188EA-25B2-49C3-A5C8-B2AA8CB074CD}" type="parTrans" cxnId="{814D6BCA-C5D3-46F9-B739-C66E4DD23B78}">
      <dgm:prSet/>
      <dgm:spPr/>
      <dgm:t>
        <a:bodyPr/>
        <a:lstStyle/>
        <a:p>
          <a:endParaRPr lang="en-US"/>
        </a:p>
      </dgm:t>
    </dgm:pt>
    <dgm:pt modelId="{D201917D-C69D-4FF0-AB73-E2DDD5B3D499}" type="sibTrans" cxnId="{814D6BCA-C5D3-46F9-B739-C66E4DD23B78}">
      <dgm:prSet/>
      <dgm:spPr/>
      <dgm:t>
        <a:bodyPr/>
        <a:lstStyle/>
        <a:p>
          <a:endParaRPr lang="en-US"/>
        </a:p>
      </dgm:t>
    </dgm:pt>
    <dgm:pt modelId="{3B9B32C9-9CA1-4EA0-8B60-1A48AD3F9BE9}">
      <dgm:prSet phldrT="[Text]" custT="1"/>
      <dgm:spPr/>
      <dgm:t>
        <a:bodyPr/>
        <a:lstStyle/>
        <a:p>
          <a:r>
            <a:rPr lang="ro-RO" sz="1200" dirty="0" smtClean="0">
              <a:latin typeface="Arial" pitchFamily="34" charset="0"/>
              <a:cs typeface="Arial" pitchFamily="34" charset="0"/>
            </a:rPr>
            <a:t>Ioșia (o creșă) -46 locuri</a:t>
          </a:r>
          <a:endParaRPr lang="en-US" sz="1200" dirty="0">
            <a:latin typeface="Arial" pitchFamily="34" charset="0"/>
            <a:cs typeface="Arial" pitchFamily="34" charset="0"/>
          </a:endParaRPr>
        </a:p>
      </dgm:t>
    </dgm:pt>
    <dgm:pt modelId="{9D2A4858-1F53-456E-B443-07D96C607F88}" type="parTrans" cxnId="{BA867FE5-916A-4129-8942-648CB1343F7E}">
      <dgm:prSet/>
      <dgm:spPr/>
      <dgm:t>
        <a:bodyPr/>
        <a:lstStyle/>
        <a:p>
          <a:endParaRPr lang="en-US"/>
        </a:p>
      </dgm:t>
    </dgm:pt>
    <dgm:pt modelId="{64E9FAB1-1561-4A62-87D1-F57360332B3C}" type="sibTrans" cxnId="{BA867FE5-916A-4129-8942-648CB1343F7E}">
      <dgm:prSet/>
      <dgm:spPr/>
      <dgm:t>
        <a:bodyPr/>
        <a:lstStyle/>
        <a:p>
          <a:endParaRPr lang="en-US"/>
        </a:p>
      </dgm:t>
    </dgm:pt>
    <dgm:pt modelId="{B3B28201-04E6-4E27-A869-D752F3FD1A3D}">
      <dgm:prSet phldrT="[Text]" custT="1"/>
      <dgm:spPr/>
      <dgm:t>
        <a:bodyPr/>
        <a:lstStyle/>
        <a:p>
          <a:r>
            <a:rPr lang="ro-RO" sz="1200" dirty="0" smtClean="0">
              <a:latin typeface="Arial" pitchFamily="34" charset="0"/>
              <a:cs typeface="Arial" pitchFamily="34" charset="0"/>
            </a:rPr>
            <a:t>Rogerius-Decebal (7 creșe)– 252 locuri</a:t>
          </a:r>
          <a:endParaRPr lang="en-US" sz="1200" dirty="0">
            <a:latin typeface="Arial" pitchFamily="34" charset="0"/>
            <a:cs typeface="Arial" pitchFamily="34" charset="0"/>
          </a:endParaRPr>
        </a:p>
      </dgm:t>
    </dgm:pt>
    <dgm:pt modelId="{3D3EBCD0-FEB6-4CC8-A883-95E6DC25068A}" type="parTrans" cxnId="{2B538F61-5B40-4138-982D-7C7688F94D06}">
      <dgm:prSet/>
      <dgm:spPr/>
      <dgm:t>
        <a:bodyPr/>
        <a:lstStyle/>
        <a:p>
          <a:endParaRPr lang="en-US"/>
        </a:p>
      </dgm:t>
    </dgm:pt>
    <dgm:pt modelId="{201FDE10-A521-430C-B7B1-9E3DF8BA705F}" type="sibTrans" cxnId="{2B538F61-5B40-4138-982D-7C7688F94D06}">
      <dgm:prSet/>
      <dgm:spPr/>
      <dgm:t>
        <a:bodyPr/>
        <a:lstStyle/>
        <a:p>
          <a:endParaRPr lang="en-US"/>
        </a:p>
      </dgm:t>
    </dgm:pt>
    <dgm:pt modelId="{E91A83BB-534D-4C6F-9A0C-4AF93CA843A1}">
      <dgm:prSet custT="1"/>
      <dgm:spPr/>
      <dgm:t>
        <a:bodyPr/>
        <a:lstStyle/>
        <a:p>
          <a:r>
            <a:rPr lang="ro-RO" sz="1200" dirty="0" smtClean="0">
              <a:latin typeface="Arial" pitchFamily="34" charset="0"/>
              <a:cs typeface="Arial" pitchFamily="34" charset="0"/>
            </a:rPr>
            <a:t>Velența (o creșă)– 40  locuri</a:t>
          </a:r>
          <a:endParaRPr lang="en-US" sz="1200" dirty="0">
            <a:latin typeface="Arial" pitchFamily="34" charset="0"/>
            <a:cs typeface="Arial" pitchFamily="34" charset="0"/>
          </a:endParaRPr>
        </a:p>
      </dgm:t>
    </dgm:pt>
    <dgm:pt modelId="{97C9EA52-0403-4FEB-ACCC-F0AC90B4A2E1}" type="parTrans" cxnId="{B5E8062F-D433-4A56-90AF-432037FA6EFD}">
      <dgm:prSet/>
      <dgm:spPr/>
      <dgm:t>
        <a:bodyPr/>
        <a:lstStyle/>
        <a:p>
          <a:endParaRPr lang="en-US"/>
        </a:p>
      </dgm:t>
    </dgm:pt>
    <dgm:pt modelId="{F05AC219-2E48-47A8-A3ED-D085955F2742}" type="sibTrans" cxnId="{B5E8062F-D433-4A56-90AF-432037FA6EFD}">
      <dgm:prSet/>
      <dgm:spPr/>
      <dgm:t>
        <a:bodyPr/>
        <a:lstStyle/>
        <a:p>
          <a:endParaRPr lang="en-US"/>
        </a:p>
      </dgm:t>
    </dgm:pt>
    <dgm:pt modelId="{A325C49C-09F1-443D-A126-E43D556BBBCE}" type="pres">
      <dgm:prSet presAssocID="{B93CF867-2403-44B1-9B13-6DDCC7894591}" presName="composite" presStyleCnt="0">
        <dgm:presLayoutVars>
          <dgm:chMax val="1"/>
          <dgm:dir/>
          <dgm:resizeHandles val="exact"/>
        </dgm:presLayoutVars>
      </dgm:prSet>
      <dgm:spPr/>
      <dgm:t>
        <a:bodyPr/>
        <a:lstStyle/>
        <a:p>
          <a:endParaRPr lang="en-US"/>
        </a:p>
      </dgm:t>
    </dgm:pt>
    <dgm:pt modelId="{9F81CEBA-970E-4C33-B9A6-6D065FBA5B85}" type="pres">
      <dgm:prSet presAssocID="{B93CF867-2403-44B1-9B13-6DDCC7894591}" presName="radial" presStyleCnt="0">
        <dgm:presLayoutVars>
          <dgm:animLvl val="ctr"/>
        </dgm:presLayoutVars>
      </dgm:prSet>
      <dgm:spPr/>
    </dgm:pt>
    <dgm:pt modelId="{5654B87C-7D20-4A8A-878E-90CA8CA63515}" type="pres">
      <dgm:prSet presAssocID="{6907ED41-2F31-4047-9C24-CE251E499C6F}" presName="centerShape" presStyleLbl="vennNode1" presStyleIdx="0" presStyleCnt="6" custScaleY="64844"/>
      <dgm:spPr/>
      <dgm:t>
        <a:bodyPr/>
        <a:lstStyle/>
        <a:p>
          <a:endParaRPr lang="en-US"/>
        </a:p>
      </dgm:t>
    </dgm:pt>
    <dgm:pt modelId="{1B54A163-78B4-4249-A009-57C47C23D8E7}" type="pres">
      <dgm:prSet presAssocID="{4FF54904-42D3-456A-BEDA-09CE8DDC114D}" presName="node" presStyleLbl="vennNode1" presStyleIdx="1" presStyleCnt="6" custScaleX="171671">
        <dgm:presLayoutVars>
          <dgm:bulletEnabled val="1"/>
        </dgm:presLayoutVars>
      </dgm:prSet>
      <dgm:spPr/>
      <dgm:t>
        <a:bodyPr/>
        <a:lstStyle/>
        <a:p>
          <a:endParaRPr lang="en-US"/>
        </a:p>
      </dgm:t>
    </dgm:pt>
    <dgm:pt modelId="{07B85D1C-F1BC-4E34-B31E-D0CC0F422EF8}" type="pres">
      <dgm:prSet presAssocID="{E7719472-DB0C-4E36-80C6-F2BC4EA0EB20}" presName="node" presStyleLbl="vennNode1" presStyleIdx="2" presStyleCnt="6" custScaleX="154422">
        <dgm:presLayoutVars>
          <dgm:bulletEnabled val="1"/>
        </dgm:presLayoutVars>
      </dgm:prSet>
      <dgm:spPr/>
      <dgm:t>
        <a:bodyPr/>
        <a:lstStyle/>
        <a:p>
          <a:endParaRPr lang="en-US"/>
        </a:p>
      </dgm:t>
    </dgm:pt>
    <dgm:pt modelId="{1DE0B6DD-EA9E-40C5-BA4A-51687D3F8F8C}" type="pres">
      <dgm:prSet presAssocID="{E91A83BB-534D-4C6F-9A0C-4AF93CA843A1}" presName="node" presStyleLbl="vennNode1" presStyleIdx="3" presStyleCnt="6" custScaleX="152951" custRadScaleRad="98253" custRadScaleInc="-16389">
        <dgm:presLayoutVars>
          <dgm:bulletEnabled val="1"/>
        </dgm:presLayoutVars>
      </dgm:prSet>
      <dgm:spPr/>
      <dgm:t>
        <a:bodyPr/>
        <a:lstStyle/>
        <a:p>
          <a:endParaRPr lang="en-US"/>
        </a:p>
      </dgm:t>
    </dgm:pt>
    <dgm:pt modelId="{D878A37A-57EF-4509-A191-C003B6A20528}" type="pres">
      <dgm:prSet presAssocID="{3B9B32C9-9CA1-4EA0-8B60-1A48AD3F9BE9}" presName="node" presStyleLbl="vennNode1" presStyleIdx="4" presStyleCnt="6" custScaleX="154393" custRadScaleRad="105692" custRadScaleInc="21332">
        <dgm:presLayoutVars>
          <dgm:bulletEnabled val="1"/>
        </dgm:presLayoutVars>
      </dgm:prSet>
      <dgm:spPr/>
      <dgm:t>
        <a:bodyPr/>
        <a:lstStyle/>
        <a:p>
          <a:endParaRPr lang="en-US"/>
        </a:p>
      </dgm:t>
    </dgm:pt>
    <dgm:pt modelId="{09E6A12F-03FE-4E9E-85B7-CE7D4837202E}" type="pres">
      <dgm:prSet presAssocID="{B3B28201-04E6-4E27-A869-D752F3FD1A3D}" presName="node" presStyleLbl="vennNode1" presStyleIdx="5" presStyleCnt="6" custScaleX="158788" custRadScaleRad="273764" custRadScaleInc="-14935">
        <dgm:presLayoutVars>
          <dgm:bulletEnabled val="1"/>
        </dgm:presLayoutVars>
      </dgm:prSet>
      <dgm:spPr/>
      <dgm:t>
        <a:bodyPr/>
        <a:lstStyle/>
        <a:p>
          <a:endParaRPr lang="en-US"/>
        </a:p>
      </dgm:t>
    </dgm:pt>
  </dgm:ptLst>
  <dgm:cxnLst>
    <dgm:cxn modelId="{B5E8062F-D433-4A56-90AF-432037FA6EFD}" srcId="{6907ED41-2F31-4047-9C24-CE251E499C6F}" destId="{E91A83BB-534D-4C6F-9A0C-4AF93CA843A1}" srcOrd="2" destOrd="0" parTransId="{97C9EA52-0403-4FEB-ACCC-F0AC90B4A2E1}" sibTransId="{F05AC219-2E48-47A8-A3ED-D085955F2742}"/>
    <dgm:cxn modelId="{5BBDBB15-C5CD-4AE4-9466-83EB72FC87C8}" type="presOf" srcId="{B93CF867-2403-44B1-9B13-6DDCC7894591}" destId="{A325C49C-09F1-443D-A126-E43D556BBBCE}" srcOrd="0" destOrd="0" presId="urn:microsoft.com/office/officeart/2005/8/layout/radial3"/>
    <dgm:cxn modelId="{8CCB5C1F-6526-47F7-843F-6D23799F2526}" srcId="{6907ED41-2F31-4047-9C24-CE251E499C6F}" destId="{4FF54904-42D3-456A-BEDA-09CE8DDC114D}" srcOrd="0" destOrd="0" parTransId="{C684D0F2-4B5B-4598-8AA4-5E4D521903C5}" sibTransId="{35551547-12D2-4649-A546-04477A577699}"/>
    <dgm:cxn modelId="{BA867FE5-916A-4129-8942-648CB1343F7E}" srcId="{6907ED41-2F31-4047-9C24-CE251E499C6F}" destId="{3B9B32C9-9CA1-4EA0-8B60-1A48AD3F9BE9}" srcOrd="3" destOrd="0" parTransId="{9D2A4858-1F53-456E-B443-07D96C607F88}" sibTransId="{64E9FAB1-1561-4A62-87D1-F57360332B3C}"/>
    <dgm:cxn modelId="{814D6BCA-C5D3-46F9-B739-C66E4DD23B78}" srcId="{6907ED41-2F31-4047-9C24-CE251E499C6F}" destId="{E7719472-DB0C-4E36-80C6-F2BC4EA0EB20}" srcOrd="1" destOrd="0" parTransId="{E0E188EA-25B2-49C3-A5C8-B2AA8CB074CD}" sibTransId="{D201917D-C69D-4FF0-AB73-E2DDD5B3D499}"/>
    <dgm:cxn modelId="{40B8F4D8-2BF3-4AC2-B6DB-E7F378A8261F}" type="presOf" srcId="{E7719472-DB0C-4E36-80C6-F2BC4EA0EB20}" destId="{07B85D1C-F1BC-4E34-B31E-D0CC0F422EF8}" srcOrd="0" destOrd="0" presId="urn:microsoft.com/office/officeart/2005/8/layout/radial3"/>
    <dgm:cxn modelId="{3FCA28EA-FA58-451A-8F73-539124702B65}" type="presOf" srcId="{3B9B32C9-9CA1-4EA0-8B60-1A48AD3F9BE9}" destId="{D878A37A-57EF-4509-A191-C003B6A20528}" srcOrd="0" destOrd="0" presId="urn:microsoft.com/office/officeart/2005/8/layout/radial3"/>
    <dgm:cxn modelId="{6BF09609-81BF-403E-A1AD-4FE86A511D2F}" type="presOf" srcId="{4FF54904-42D3-456A-BEDA-09CE8DDC114D}" destId="{1B54A163-78B4-4249-A009-57C47C23D8E7}" srcOrd="0" destOrd="0" presId="urn:microsoft.com/office/officeart/2005/8/layout/radial3"/>
    <dgm:cxn modelId="{848CCDD2-84B7-46BE-BF50-33B94ED7D7DB}" type="presOf" srcId="{6907ED41-2F31-4047-9C24-CE251E499C6F}" destId="{5654B87C-7D20-4A8A-878E-90CA8CA63515}" srcOrd="0" destOrd="0" presId="urn:microsoft.com/office/officeart/2005/8/layout/radial3"/>
    <dgm:cxn modelId="{B8F7BC98-108A-4625-AE97-81B5689148F0}" type="presOf" srcId="{B3B28201-04E6-4E27-A869-D752F3FD1A3D}" destId="{09E6A12F-03FE-4E9E-85B7-CE7D4837202E}" srcOrd="0" destOrd="0" presId="urn:microsoft.com/office/officeart/2005/8/layout/radial3"/>
    <dgm:cxn modelId="{2B538F61-5B40-4138-982D-7C7688F94D06}" srcId="{6907ED41-2F31-4047-9C24-CE251E499C6F}" destId="{B3B28201-04E6-4E27-A869-D752F3FD1A3D}" srcOrd="4" destOrd="0" parTransId="{3D3EBCD0-FEB6-4CC8-A883-95E6DC25068A}" sibTransId="{201FDE10-A521-430C-B7B1-9E3DF8BA705F}"/>
    <dgm:cxn modelId="{AD319A7E-D010-4EEA-94C7-777BD1C887D2}" srcId="{B93CF867-2403-44B1-9B13-6DDCC7894591}" destId="{6907ED41-2F31-4047-9C24-CE251E499C6F}" srcOrd="0" destOrd="0" parTransId="{CD1BDE96-1A90-45C9-BA6E-B7C26537C785}" sibTransId="{D688D281-2F6E-4C29-A6E0-E432739BE5C1}"/>
    <dgm:cxn modelId="{C284B3A5-3B0D-43E5-87DA-551461F95695}" type="presOf" srcId="{E91A83BB-534D-4C6F-9A0C-4AF93CA843A1}" destId="{1DE0B6DD-EA9E-40C5-BA4A-51687D3F8F8C}" srcOrd="0" destOrd="0" presId="urn:microsoft.com/office/officeart/2005/8/layout/radial3"/>
    <dgm:cxn modelId="{92B3375B-05EF-42D0-9AE9-EE858979D3B8}" type="presParOf" srcId="{A325C49C-09F1-443D-A126-E43D556BBBCE}" destId="{9F81CEBA-970E-4C33-B9A6-6D065FBA5B85}" srcOrd="0" destOrd="0" presId="urn:microsoft.com/office/officeart/2005/8/layout/radial3"/>
    <dgm:cxn modelId="{A40E781A-29A6-4CFF-8FF7-F7E652110967}" type="presParOf" srcId="{9F81CEBA-970E-4C33-B9A6-6D065FBA5B85}" destId="{5654B87C-7D20-4A8A-878E-90CA8CA63515}" srcOrd="0" destOrd="0" presId="urn:microsoft.com/office/officeart/2005/8/layout/radial3"/>
    <dgm:cxn modelId="{8252CB34-68F8-4845-9D54-15F2B1BCA93D}" type="presParOf" srcId="{9F81CEBA-970E-4C33-B9A6-6D065FBA5B85}" destId="{1B54A163-78B4-4249-A009-57C47C23D8E7}" srcOrd="1" destOrd="0" presId="urn:microsoft.com/office/officeart/2005/8/layout/radial3"/>
    <dgm:cxn modelId="{2BD84EAB-0CB5-4A9A-9764-851A3FCD9FA5}" type="presParOf" srcId="{9F81CEBA-970E-4C33-B9A6-6D065FBA5B85}" destId="{07B85D1C-F1BC-4E34-B31E-D0CC0F422EF8}" srcOrd="2" destOrd="0" presId="urn:microsoft.com/office/officeart/2005/8/layout/radial3"/>
    <dgm:cxn modelId="{8510414A-EB55-47B8-92DB-F6A622B7C88B}" type="presParOf" srcId="{9F81CEBA-970E-4C33-B9A6-6D065FBA5B85}" destId="{1DE0B6DD-EA9E-40C5-BA4A-51687D3F8F8C}" srcOrd="3" destOrd="0" presId="urn:microsoft.com/office/officeart/2005/8/layout/radial3"/>
    <dgm:cxn modelId="{4949623A-3721-4AE4-8992-E4DFD1838D94}" type="presParOf" srcId="{9F81CEBA-970E-4C33-B9A6-6D065FBA5B85}" destId="{D878A37A-57EF-4509-A191-C003B6A20528}" srcOrd="4" destOrd="0" presId="urn:microsoft.com/office/officeart/2005/8/layout/radial3"/>
    <dgm:cxn modelId="{F01BCD68-231B-4B72-8682-12FCEDD561D2}" type="presParOf" srcId="{9F81CEBA-970E-4C33-B9A6-6D065FBA5B85}" destId="{09E6A12F-03FE-4E9E-85B7-CE7D4837202E}" srcOrd="5" destOrd="0" presId="urn:microsoft.com/office/officeart/2005/8/layout/radial3"/>
  </dgm:cxnLst>
  <dgm:bg/>
  <dgm:whole/>
  <dgm:extLst>
    <a:ext uri="http://schemas.microsoft.com/office/drawing/2008/diagram">
      <dsp:dataModelExt xmlns=""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B5CA8BE-0C41-4B25-9168-77073E14BCA9}">
      <dsp:nvSpPr>
        <dsp:cNvPr id="0" name=""/>
        <dsp:cNvSpPr/>
      </dsp:nvSpPr>
      <dsp:spPr>
        <a:xfrm>
          <a:off x="1015706" y="840759"/>
          <a:ext cx="1397087" cy="924201"/>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o-RO" sz="2000" kern="1200" dirty="0" smtClean="0">
              <a:latin typeface="Arial" pitchFamily="34" charset="0"/>
              <a:cs typeface="Arial" pitchFamily="34" charset="0"/>
            </a:rPr>
            <a:t>672 solicitări</a:t>
          </a:r>
          <a:endParaRPr lang="en-US" sz="2000" kern="1200" dirty="0">
            <a:latin typeface="Arial" pitchFamily="34" charset="0"/>
            <a:cs typeface="Arial" pitchFamily="34" charset="0"/>
          </a:endParaRPr>
        </a:p>
      </dsp:txBody>
      <dsp:txXfrm>
        <a:off x="1015706" y="840759"/>
        <a:ext cx="1397087" cy="924201"/>
      </dsp:txXfrm>
    </dsp:sp>
    <dsp:sp modelId="{2EB75B9D-E0F2-41B5-9C44-2FF58E83E444}">
      <dsp:nvSpPr>
        <dsp:cNvPr id="0" name=""/>
        <dsp:cNvSpPr/>
      </dsp:nvSpPr>
      <dsp:spPr>
        <a:xfrm>
          <a:off x="1275421" y="-45896"/>
          <a:ext cx="877657" cy="87979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Centru (2 creşe)- 85 solicitări</a:t>
          </a:r>
          <a:endParaRPr lang="en-US" sz="1200" kern="1200" dirty="0">
            <a:latin typeface="Arial" pitchFamily="34" charset="0"/>
            <a:cs typeface="Arial" pitchFamily="34" charset="0"/>
          </a:endParaRPr>
        </a:p>
      </dsp:txBody>
      <dsp:txXfrm>
        <a:off x="1275421" y="-45896"/>
        <a:ext cx="877657" cy="879794"/>
      </dsp:txXfrm>
    </dsp:sp>
    <dsp:sp modelId="{DBDFB0C6-9C16-430D-8725-99438EB1DA13}">
      <dsp:nvSpPr>
        <dsp:cNvPr id="0" name=""/>
        <dsp:cNvSpPr/>
      </dsp:nvSpPr>
      <dsp:spPr>
        <a:xfrm>
          <a:off x="2089760" y="600488"/>
          <a:ext cx="977730" cy="843037"/>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Nufărul (2 creşe) – 125 solicitări</a:t>
          </a:r>
          <a:endParaRPr lang="en-US" sz="1200" kern="1200" dirty="0">
            <a:latin typeface="Arial" pitchFamily="34" charset="0"/>
            <a:cs typeface="Arial" pitchFamily="34" charset="0"/>
          </a:endParaRPr>
        </a:p>
      </dsp:txBody>
      <dsp:txXfrm>
        <a:off x="2089760" y="600488"/>
        <a:ext cx="977730" cy="843037"/>
      </dsp:txXfrm>
    </dsp:sp>
    <dsp:sp modelId="{CAE11872-347A-4E3F-AE13-8F7AF9252204}">
      <dsp:nvSpPr>
        <dsp:cNvPr id="0" name=""/>
        <dsp:cNvSpPr/>
      </dsp:nvSpPr>
      <dsp:spPr>
        <a:xfrm>
          <a:off x="1887741" y="1556772"/>
          <a:ext cx="914756" cy="873291"/>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Velenţa (o creşă) -  46 solicitări</a:t>
          </a:r>
          <a:endParaRPr lang="en-US" sz="1200" kern="1200" dirty="0">
            <a:latin typeface="Arial" pitchFamily="34" charset="0"/>
            <a:cs typeface="Arial" pitchFamily="34" charset="0"/>
          </a:endParaRPr>
        </a:p>
      </dsp:txBody>
      <dsp:txXfrm>
        <a:off x="1887741" y="1556772"/>
        <a:ext cx="914756" cy="873291"/>
      </dsp:txXfrm>
    </dsp:sp>
    <dsp:sp modelId="{1ED50474-6434-42BE-98F3-DB141BB15139}">
      <dsp:nvSpPr>
        <dsp:cNvPr id="0" name=""/>
        <dsp:cNvSpPr/>
      </dsp:nvSpPr>
      <dsp:spPr>
        <a:xfrm>
          <a:off x="628935" y="1632047"/>
          <a:ext cx="1050616" cy="812189"/>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Ioşia (o creşă) – 49 solicitări</a:t>
          </a:r>
          <a:endParaRPr lang="en-US" sz="1200" kern="1200" dirty="0">
            <a:latin typeface="Arial" pitchFamily="34" charset="0"/>
            <a:cs typeface="Arial" pitchFamily="34" charset="0"/>
          </a:endParaRPr>
        </a:p>
      </dsp:txBody>
      <dsp:txXfrm>
        <a:off x="628935" y="1632047"/>
        <a:ext cx="1050616" cy="812189"/>
      </dsp:txXfrm>
    </dsp:sp>
    <dsp:sp modelId="{F0D15F7B-1A6A-4D0D-85B3-F5114AB57C50}">
      <dsp:nvSpPr>
        <dsp:cNvPr id="0" name=""/>
        <dsp:cNvSpPr/>
      </dsp:nvSpPr>
      <dsp:spPr>
        <a:xfrm>
          <a:off x="361500" y="520875"/>
          <a:ext cx="976745" cy="10022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Rogerius-Decebal (7 creşe) – 367 solicitări</a:t>
          </a:r>
          <a:endParaRPr lang="en-US" sz="1200" kern="1200" dirty="0">
            <a:latin typeface="Arial" pitchFamily="34" charset="0"/>
            <a:cs typeface="Arial" pitchFamily="34" charset="0"/>
          </a:endParaRPr>
        </a:p>
      </dsp:txBody>
      <dsp:txXfrm>
        <a:off x="361500" y="520875"/>
        <a:ext cx="976745" cy="1002263"/>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654B87C-7D20-4A8A-878E-90CA8CA63515}">
      <dsp:nvSpPr>
        <dsp:cNvPr id="0" name=""/>
        <dsp:cNvSpPr/>
      </dsp:nvSpPr>
      <dsp:spPr>
        <a:xfrm>
          <a:off x="625760" y="898168"/>
          <a:ext cx="1479268" cy="959217"/>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o-RO" sz="2000" kern="1200" dirty="0" smtClean="0">
              <a:latin typeface="Arial" pitchFamily="34" charset="0"/>
              <a:cs typeface="Arial" pitchFamily="34" charset="0"/>
            </a:rPr>
            <a:t>519</a:t>
          </a:r>
        </a:p>
        <a:p>
          <a:pPr lvl="0" algn="ctr" defTabSz="889000">
            <a:lnSpc>
              <a:spcPct val="90000"/>
            </a:lnSpc>
            <a:spcBef>
              <a:spcPct val="0"/>
            </a:spcBef>
            <a:spcAft>
              <a:spcPct val="35000"/>
            </a:spcAft>
          </a:pPr>
          <a:r>
            <a:rPr lang="ro-RO" sz="2000" kern="1200" dirty="0" smtClean="0">
              <a:latin typeface="Arial" pitchFamily="34" charset="0"/>
              <a:cs typeface="Arial" pitchFamily="34" charset="0"/>
            </a:rPr>
            <a:t>locuri</a:t>
          </a:r>
          <a:endParaRPr lang="en-US" sz="2000" kern="1200" dirty="0">
            <a:latin typeface="Arial" pitchFamily="34" charset="0"/>
            <a:cs typeface="Arial" pitchFamily="34" charset="0"/>
          </a:endParaRPr>
        </a:p>
      </dsp:txBody>
      <dsp:txXfrm>
        <a:off x="625760" y="898168"/>
        <a:ext cx="1479268" cy="959217"/>
      </dsp:txXfrm>
    </dsp:sp>
    <dsp:sp modelId="{1B54A163-78B4-4249-A009-57C47C23D8E7}">
      <dsp:nvSpPr>
        <dsp:cNvPr id="0" name=""/>
        <dsp:cNvSpPr/>
      </dsp:nvSpPr>
      <dsp:spPr>
        <a:xfrm>
          <a:off x="730526" y="45638"/>
          <a:ext cx="1269737" cy="73963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Centru(2 creșe) – 86 locuri</a:t>
          </a:r>
          <a:endParaRPr lang="en-US" sz="1200" kern="1200" dirty="0">
            <a:latin typeface="Arial" pitchFamily="34" charset="0"/>
            <a:cs typeface="Arial" pitchFamily="34" charset="0"/>
          </a:endParaRPr>
        </a:p>
      </dsp:txBody>
      <dsp:txXfrm>
        <a:off x="730526" y="45638"/>
        <a:ext cx="1269737" cy="739634"/>
      </dsp:txXfrm>
    </dsp:sp>
    <dsp:sp modelId="{07B85D1C-F1BC-4E34-B31E-D0CC0F422EF8}">
      <dsp:nvSpPr>
        <dsp:cNvPr id="0" name=""/>
        <dsp:cNvSpPr/>
      </dsp:nvSpPr>
      <dsp:spPr>
        <a:xfrm>
          <a:off x="1709537" y="710586"/>
          <a:ext cx="1142158" cy="73963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Nufărul (2 creșe) – 95 locuri</a:t>
          </a:r>
          <a:endParaRPr lang="en-US" sz="1200" kern="1200" dirty="0">
            <a:latin typeface="Arial" pitchFamily="34" charset="0"/>
            <a:cs typeface="Arial" pitchFamily="34" charset="0"/>
          </a:endParaRPr>
        </a:p>
      </dsp:txBody>
      <dsp:txXfrm>
        <a:off x="1709537" y="710586"/>
        <a:ext cx="1142158" cy="739634"/>
      </dsp:txXfrm>
    </dsp:sp>
    <dsp:sp modelId="{1DE0B6DD-EA9E-40C5-BA4A-51687D3F8F8C}">
      <dsp:nvSpPr>
        <dsp:cNvPr id="0" name=""/>
        <dsp:cNvSpPr/>
      </dsp:nvSpPr>
      <dsp:spPr>
        <a:xfrm>
          <a:off x="1500194" y="1643077"/>
          <a:ext cx="1131278" cy="73963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Velența (o creșă)– 40  locuri</a:t>
          </a:r>
          <a:endParaRPr lang="en-US" sz="1200" kern="1200" dirty="0">
            <a:latin typeface="Arial" pitchFamily="34" charset="0"/>
            <a:cs typeface="Arial" pitchFamily="34" charset="0"/>
          </a:endParaRPr>
        </a:p>
      </dsp:txBody>
      <dsp:txXfrm>
        <a:off x="1500194" y="1643077"/>
        <a:ext cx="1131278" cy="739634"/>
      </dsp:txXfrm>
    </dsp:sp>
    <dsp:sp modelId="{D878A37A-57EF-4509-A191-C003B6A20528}">
      <dsp:nvSpPr>
        <dsp:cNvPr id="0" name=""/>
        <dsp:cNvSpPr/>
      </dsp:nvSpPr>
      <dsp:spPr>
        <a:xfrm>
          <a:off x="0" y="1643074"/>
          <a:ext cx="1141943" cy="73963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Ioșia (o creșă) -46 locuri</a:t>
          </a:r>
          <a:endParaRPr lang="en-US" sz="1200" kern="1200" dirty="0">
            <a:latin typeface="Arial" pitchFamily="34" charset="0"/>
            <a:cs typeface="Arial" pitchFamily="34" charset="0"/>
          </a:endParaRPr>
        </a:p>
      </dsp:txBody>
      <dsp:txXfrm>
        <a:off x="0" y="1643074"/>
        <a:ext cx="1141943" cy="739634"/>
      </dsp:txXfrm>
    </dsp:sp>
    <dsp:sp modelId="{09E6A12F-03FE-4E9E-85B7-CE7D4837202E}">
      <dsp:nvSpPr>
        <dsp:cNvPr id="0" name=""/>
        <dsp:cNvSpPr/>
      </dsp:nvSpPr>
      <dsp:spPr>
        <a:xfrm>
          <a:off x="-137052" y="675636"/>
          <a:ext cx="1174450" cy="73963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ro-RO" sz="1200" kern="1200" dirty="0" smtClean="0">
              <a:latin typeface="Arial" pitchFamily="34" charset="0"/>
              <a:cs typeface="Arial" pitchFamily="34" charset="0"/>
            </a:rPr>
            <a:t>Rogerius-Decebal (7 creșe)– 252 locuri</a:t>
          </a:r>
          <a:endParaRPr lang="en-US" sz="1200" kern="1200" dirty="0">
            <a:latin typeface="Arial" pitchFamily="34" charset="0"/>
            <a:cs typeface="Arial" pitchFamily="34" charset="0"/>
          </a:endParaRPr>
        </a:p>
      </dsp:txBody>
      <dsp:txXfrm>
        <a:off x="-137052" y="675636"/>
        <a:ext cx="1174450" cy="739634"/>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0.emf"/></Relationships>
</file>

<file path=ppt/drawings/drawing1.xml><?xml version="1.0" encoding="utf-8"?>
<c:userShapes xmlns:c="http://schemas.openxmlformats.org/drawingml/2006/chart">
  <cdr:relSizeAnchor xmlns:cdr="http://schemas.openxmlformats.org/drawingml/2006/chartDrawing">
    <cdr:from>
      <cdr:x>0.14125</cdr:x>
      <cdr:y>0.4518</cdr:y>
    </cdr:from>
    <cdr:to>
      <cdr:x>0.26987</cdr:x>
      <cdr:y>0.51544</cdr:y>
    </cdr:to>
    <cdr:sp macro="" textlink="">
      <cdr:nvSpPr>
        <cdr:cNvPr id="2" name="TextBox 1"/>
        <cdr:cNvSpPr txBox="1"/>
      </cdr:nvSpPr>
      <cdr:spPr>
        <a:xfrm xmlns:a="http://schemas.openxmlformats.org/drawingml/2006/main">
          <a:off x="1162431" y="2044831"/>
          <a:ext cx="1058491" cy="28802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07908B9D-D757-4D19-94D5-034E6B351908}" type="datetimeFigureOut">
              <a:rPr lang="en-US" smtClean="0"/>
              <a:pPr/>
              <a:t>1/25/2018</a:t>
            </a:fld>
            <a:endParaRPr lang="en-US"/>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2D664F7B-5A29-46C5-9566-6A92426FEBE5}" type="slidenum">
              <a:rPr lang="en-US" smtClean="0"/>
              <a:pPr/>
              <a:t>‹#›</a:t>
            </a:fld>
            <a:endParaRPr lang="en-US"/>
          </a:p>
        </p:txBody>
      </p:sp>
    </p:spTree>
    <p:extLst>
      <p:ext uri="{BB962C8B-B14F-4D97-AF65-F5344CB8AC3E}">
        <p14:creationId xmlns="" xmlns:p14="http://schemas.microsoft.com/office/powerpoint/2010/main" val="1255765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ubstituent imagine diapozitiv 1"/>
          <p:cNvSpPr>
            <a:spLocks noGrp="1" noRot="1" noChangeAspect="1" noTextEdit="1"/>
          </p:cNvSpPr>
          <p:nvPr>
            <p:ph type="sldImg"/>
          </p:nvPr>
        </p:nvSpPr>
        <p:spPr bwMode="auto">
          <a:noFill/>
          <a:ln>
            <a:solidFill>
              <a:srgbClr val="000000"/>
            </a:solidFill>
            <a:miter lim="800000"/>
            <a:headEnd/>
            <a:tailEnd/>
          </a:ln>
        </p:spPr>
      </p:sp>
      <p:sp>
        <p:nvSpPr>
          <p:cNvPr id="24579" name="Substituent note 2"/>
          <p:cNvSpPr>
            <a:spLocks noGrp="1"/>
          </p:cNvSpPr>
          <p:nvPr>
            <p:ph type="body" idx="1"/>
          </p:nvPr>
        </p:nvSpPr>
        <p:spPr bwMode="auto">
          <a:noFill/>
        </p:spPr>
        <p:txBody>
          <a:bodyPr wrap="square" numCol="1" anchor="t" anchorCtr="0" compatLnSpc="1">
            <a:prstTxWarp prst="textNoShape">
              <a:avLst/>
            </a:prstTxWarp>
          </a:bodyPr>
          <a:lstStyle/>
          <a:p>
            <a:endParaRPr lang="ro-RO" smtClean="0"/>
          </a:p>
        </p:txBody>
      </p:sp>
      <p:sp>
        <p:nvSpPr>
          <p:cNvPr id="24580" name="Substituent număr diapozitiv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27B4EA8-BB54-46C5-983A-533DB77CC66C}" type="slidenum">
              <a:rPr lang="en-US" smtClean="0"/>
              <a:pPr/>
              <a:t>27</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056" indent="-174056">
              <a:buFont typeface="Wingdings" panose="05000000000000000000" pitchFamily="2" charset="2"/>
              <a:buChar char="ü"/>
            </a:pPr>
            <a:endParaRPr lang="en-US" dirty="0"/>
          </a:p>
        </p:txBody>
      </p:sp>
      <p:sp>
        <p:nvSpPr>
          <p:cNvPr id="4" name="Slide Number Placeholder 3"/>
          <p:cNvSpPr>
            <a:spLocks noGrp="1"/>
          </p:cNvSpPr>
          <p:nvPr>
            <p:ph type="sldNum" sz="quarter" idx="10"/>
          </p:nvPr>
        </p:nvSpPr>
        <p:spPr/>
        <p:txBody>
          <a:bodyPr/>
          <a:lstStyle/>
          <a:p>
            <a:fld id="{E097F130-1602-4EE6-98D4-F5BE7BA654AB}" type="slidenum">
              <a:rPr lang="ro-RO" smtClean="0"/>
              <a:pPr/>
              <a:t>34</a:t>
            </a:fld>
            <a:endParaRPr lang="ro-RO"/>
          </a:p>
        </p:txBody>
      </p:sp>
    </p:spTree>
    <p:extLst>
      <p:ext uri="{BB962C8B-B14F-4D97-AF65-F5344CB8AC3E}">
        <p14:creationId xmlns="" xmlns:p14="http://schemas.microsoft.com/office/powerpoint/2010/main" val="1456604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1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Layout" Target="../slideLayouts/slideLayout4.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diagramLayout" Target="../diagrams/layout1.xml"/><Relationship Id="rId7" Type="http://schemas.openxmlformats.org/officeDocument/2006/relationships/diagramLayout" Target="../diagrams/layout2.xml"/><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openxmlformats.org/officeDocument/2006/relationships/diagramData" Target="../diagrams/data2.xml"/><Relationship Id="rId11"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chart" Target="../charts/chart11.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00043"/>
            <a:ext cx="8243918" cy="1285883"/>
          </a:xfrm>
        </p:spPr>
        <p:txBody>
          <a:bodyPr>
            <a:normAutofit/>
          </a:bodyPr>
          <a:lstStyle/>
          <a:p>
            <a:r>
              <a:rPr lang="ro-RO" sz="3200" b="1" i="1" dirty="0" smtClean="0">
                <a:solidFill>
                  <a:schemeClr val="accent4">
                    <a:lumMod val="75000"/>
                  </a:schemeClr>
                </a:solidFill>
                <a:latin typeface="+mn-lt"/>
              </a:rPr>
              <a:t>ADMINISTRAŢIA SOCIALĂ COMUNITARĂ ORADEA</a:t>
            </a:r>
            <a:endParaRPr lang="en-US" sz="3200" b="1" i="1" dirty="0">
              <a:solidFill>
                <a:schemeClr val="accent4">
                  <a:lumMod val="75000"/>
                </a:schemeClr>
              </a:solidFill>
              <a:latin typeface="+mn-lt"/>
            </a:endParaRPr>
          </a:p>
        </p:txBody>
      </p:sp>
      <p:sp>
        <p:nvSpPr>
          <p:cNvPr id="3" name="Subtitle 2"/>
          <p:cNvSpPr>
            <a:spLocks noGrp="1"/>
          </p:cNvSpPr>
          <p:nvPr>
            <p:ph type="subTitle" idx="1"/>
          </p:nvPr>
        </p:nvSpPr>
        <p:spPr/>
        <p:txBody>
          <a:bodyPr>
            <a:normAutofit fontScale="92500"/>
          </a:bodyPr>
          <a:lstStyle/>
          <a:p>
            <a:r>
              <a:rPr lang="en-US" altLang="en-US" b="1" i="1" dirty="0" smtClean="0">
                <a:solidFill>
                  <a:schemeClr val="accent5">
                    <a:lumMod val="50000"/>
                  </a:schemeClr>
                </a:solidFill>
              </a:rPr>
              <a:t>Pre</a:t>
            </a:r>
            <a:r>
              <a:rPr lang="ro-RO" altLang="en-US" b="1" i="1" dirty="0" smtClean="0">
                <a:solidFill>
                  <a:schemeClr val="accent5">
                    <a:lumMod val="50000"/>
                  </a:schemeClr>
                </a:solidFill>
              </a:rPr>
              <a:t>zentarea </a:t>
            </a:r>
            <a:endParaRPr lang="en-US" altLang="en-US" b="1" i="1" dirty="0" smtClean="0">
              <a:solidFill>
                <a:schemeClr val="accent5">
                  <a:lumMod val="50000"/>
                </a:schemeClr>
              </a:solidFill>
            </a:endParaRPr>
          </a:p>
          <a:p>
            <a:r>
              <a:rPr lang="ro-RO" altLang="en-US" b="1" i="1" dirty="0" smtClean="0">
                <a:solidFill>
                  <a:schemeClr val="accent5">
                    <a:lumMod val="50000"/>
                  </a:schemeClr>
                </a:solidFill>
              </a:rPr>
              <a:t>beneficiilor, serviciilor şi programelor sociale derulate în anul </a:t>
            </a:r>
            <a:r>
              <a:rPr lang="ro-RO" altLang="en-US" sz="4000" b="1" i="1" dirty="0" smtClean="0">
                <a:solidFill>
                  <a:schemeClr val="accent5">
                    <a:lumMod val="50000"/>
                  </a:schemeClr>
                </a:solidFill>
              </a:rPr>
              <a:t>2017</a:t>
            </a:r>
            <a:endParaRPr lang="ro-RO" dirty="0" smtClean="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asetăText 5"/>
          <p:cNvSpPr txBox="1">
            <a:spLocks noChangeArrowheads="1"/>
          </p:cNvSpPr>
          <p:nvPr/>
        </p:nvSpPr>
        <p:spPr bwMode="auto">
          <a:xfrm>
            <a:off x="285750" y="1071563"/>
            <a:ext cx="8553450" cy="1477328"/>
          </a:xfrm>
          <a:prstGeom prst="rect">
            <a:avLst/>
          </a:prstGeom>
          <a:noFill/>
          <a:ln w="9525">
            <a:noFill/>
            <a:miter lim="800000"/>
            <a:headEnd/>
            <a:tailEnd/>
          </a:ln>
        </p:spPr>
        <p:txBody>
          <a:bodyPr wrap="square">
            <a:spAutoFit/>
          </a:bodyPr>
          <a:lstStyle/>
          <a:p>
            <a:pPr algn="just"/>
            <a:r>
              <a:rPr lang="ro-RO" b="1" dirty="0">
                <a:solidFill>
                  <a:schemeClr val="accent5">
                    <a:lumMod val="50000"/>
                  </a:schemeClr>
                </a:solidFill>
                <a:latin typeface="Calibri" pitchFamily="34" charset="0"/>
                <a:cs typeface="Arial" charset="0"/>
              </a:rPr>
              <a:t>Administraţia Socială Comunitară Oradea </a:t>
            </a:r>
            <a:r>
              <a:rPr lang="en-GB" dirty="0" err="1" smtClean="0"/>
              <a:t>este</a:t>
            </a:r>
            <a:r>
              <a:rPr lang="en-GB" dirty="0" smtClean="0"/>
              <a:t> </a:t>
            </a:r>
            <a:r>
              <a:rPr lang="ro-RO" dirty="0" smtClean="0"/>
              <a:t>furnizorul public local de asistenţă socială</a:t>
            </a:r>
            <a:r>
              <a:rPr lang="en-GB" dirty="0" smtClean="0"/>
              <a:t>, cu </a:t>
            </a:r>
            <a:r>
              <a:rPr lang="en-GB" dirty="0" err="1" smtClean="0"/>
              <a:t>personalitate</a:t>
            </a:r>
            <a:r>
              <a:rPr lang="en-GB" dirty="0" smtClean="0"/>
              <a:t> </a:t>
            </a:r>
            <a:r>
              <a:rPr lang="en-GB" dirty="0" err="1" smtClean="0"/>
              <a:t>juridic</a:t>
            </a:r>
            <a:r>
              <a:rPr lang="ro-RO" dirty="0" smtClean="0"/>
              <a:t>ă,</a:t>
            </a:r>
            <a:r>
              <a:rPr lang="en-GB" dirty="0" smtClean="0"/>
              <a:t> care </a:t>
            </a:r>
            <a:r>
              <a:rPr lang="en-GB" dirty="0" err="1" smtClean="0"/>
              <a:t>func</a:t>
            </a:r>
            <a:r>
              <a:rPr lang="ro-RO" dirty="0" smtClean="0"/>
              <a:t>ţ</a:t>
            </a:r>
            <a:r>
              <a:rPr lang="en-GB" dirty="0" err="1" smtClean="0"/>
              <a:t>ioneaz</a:t>
            </a:r>
            <a:r>
              <a:rPr lang="ro-RO" dirty="0" smtClean="0"/>
              <a:t>ă</a:t>
            </a:r>
            <a:r>
              <a:rPr lang="en-GB" dirty="0" smtClean="0"/>
              <a:t> sub </a:t>
            </a:r>
            <a:r>
              <a:rPr lang="en-GB" dirty="0" err="1" smtClean="0"/>
              <a:t>autoritatea</a:t>
            </a:r>
            <a:r>
              <a:rPr lang="en-GB" dirty="0" smtClean="0"/>
              <a:t> </a:t>
            </a:r>
            <a:r>
              <a:rPr lang="en-GB" dirty="0" err="1" smtClean="0"/>
              <a:t>Consiliului</a:t>
            </a:r>
            <a:r>
              <a:rPr lang="en-GB" dirty="0" smtClean="0"/>
              <a:t> Local al </a:t>
            </a:r>
            <a:r>
              <a:rPr lang="en-GB" dirty="0" err="1" smtClean="0"/>
              <a:t>Municipiului</a:t>
            </a:r>
            <a:r>
              <a:rPr lang="en-GB" dirty="0" smtClean="0"/>
              <a:t> Oradea </a:t>
            </a:r>
            <a:r>
              <a:rPr lang="ro-RO" dirty="0" err="1" smtClean="0"/>
              <a:t>ş</a:t>
            </a:r>
            <a:r>
              <a:rPr lang="en-GB" dirty="0" err="1" smtClean="0"/>
              <a:t>i</a:t>
            </a:r>
            <a:r>
              <a:rPr lang="en-GB" dirty="0" smtClean="0"/>
              <a:t> a </a:t>
            </a:r>
            <a:r>
              <a:rPr lang="en-GB" dirty="0" err="1" smtClean="0"/>
              <a:t>fost</a:t>
            </a:r>
            <a:r>
              <a:rPr lang="en-GB" dirty="0" smtClean="0"/>
              <a:t> </a:t>
            </a:r>
            <a:r>
              <a:rPr lang="ro-RO" dirty="0" smtClean="0"/>
              <a:t>î</a:t>
            </a:r>
            <a:r>
              <a:rPr lang="en-GB" dirty="0" err="1" smtClean="0"/>
              <a:t>nfiin</a:t>
            </a:r>
            <a:r>
              <a:rPr lang="ro-RO" dirty="0" smtClean="0"/>
              <a:t>ţ</a:t>
            </a:r>
            <a:r>
              <a:rPr lang="en-GB" dirty="0" smtClean="0"/>
              <a:t>at</a:t>
            </a:r>
            <a:r>
              <a:rPr lang="ro-RO" dirty="0" smtClean="0"/>
              <a:t>ă</a:t>
            </a:r>
            <a:r>
              <a:rPr lang="en-GB" dirty="0" smtClean="0"/>
              <a:t> </a:t>
            </a:r>
            <a:r>
              <a:rPr lang="en-GB" dirty="0" err="1" smtClean="0"/>
              <a:t>prin</a:t>
            </a:r>
            <a:r>
              <a:rPr lang="en-GB" dirty="0" smtClean="0"/>
              <a:t> </a:t>
            </a:r>
            <a:r>
              <a:rPr lang="en-GB" dirty="0" err="1" smtClean="0"/>
              <a:t>Hotararea</a:t>
            </a:r>
            <a:r>
              <a:rPr lang="en-GB" dirty="0" smtClean="0"/>
              <a:t> </a:t>
            </a:r>
            <a:r>
              <a:rPr lang="en-GB" dirty="0" err="1" smtClean="0"/>
              <a:t>Consiliului</a:t>
            </a:r>
            <a:r>
              <a:rPr lang="en-GB" dirty="0" smtClean="0"/>
              <a:t> local al </a:t>
            </a:r>
            <a:r>
              <a:rPr lang="en-GB" dirty="0" err="1" smtClean="0"/>
              <a:t>municipiului</a:t>
            </a:r>
            <a:r>
              <a:rPr lang="en-GB" dirty="0" smtClean="0"/>
              <a:t> Oradea nr.</a:t>
            </a:r>
            <a:r>
              <a:rPr lang="ro-RO" dirty="0" smtClean="0"/>
              <a:t> </a:t>
            </a:r>
            <a:r>
              <a:rPr lang="en-GB" dirty="0" smtClean="0"/>
              <a:t>398 din 21 </a:t>
            </a:r>
            <a:r>
              <a:rPr lang="en-GB" dirty="0" err="1" smtClean="0"/>
              <a:t>decembrie</a:t>
            </a:r>
            <a:r>
              <a:rPr lang="en-GB" dirty="0" smtClean="0"/>
              <a:t> 2001.</a:t>
            </a:r>
            <a:r>
              <a:rPr lang="ro-RO" dirty="0" smtClean="0"/>
              <a:t> </a:t>
            </a:r>
            <a:r>
              <a:rPr lang="en-GB" b="1" dirty="0" smtClean="0"/>
              <a:t>	</a:t>
            </a:r>
            <a:endParaRPr lang="en-US" dirty="0" smtClean="0"/>
          </a:p>
          <a:p>
            <a:pPr algn="just"/>
            <a:endParaRPr lang="en-US" dirty="0">
              <a:latin typeface="Calibri" pitchFamily="34" charset="0"/>
            </a:endParaRPr>
          </a:p>
        </p:txBody>
      </p:sp>
      <p:sp>
        <p:nvSpPr>
          <p:cNvPr id="5123" name="CasetăText 13"/>
          <p:cNvSpPr txBox="1">
            <a:spLocks noChangeArrowheads="1"/>
          </p:cNvSpPr>
          <p:nvPr/>
        </p:nvSpPr>
        <p:spPr bwMode="auto">
          <a:xfrm>
            <a:off x="357188" y="3505200"/>
            <a:ext cx="8558212" cy="2031325"/>
          </a:xfrm>
          <a:prstGeom prst="rect">
            <a:avLst/>
          </a:prstGeom>
          <a:noFill/>
          <a:ln w="9525">
            <a:noFill/>
            <a:miter lim="800000"/>
            <a:headEnd/>
            <a:tailEnd/>
          </a:ln>
        </p:spPr>
        <p:txBody>
          <a:bodyPr wrap="square">
            <a:spAutoFit/>
          </a:bodyPr>
          <a:lstStyle/>
          <a:p>
            <a:pPr algn="just"/>
            <a:r>
              <a:rPr lang="ro-RO" b="1" dirty="0" smtClean="0">
                <a:solidFill>
                  <a:schemeClr val="accent5">
                    <a:lumMod val="50000"/>
                  </a:schemeClr>
                </a:solidFill>
                <a:latin typeface="Calibri" pitchFamily="34" charset="0"/>
              </a:rPr>
              <a:t>Obiectivul </a:t>
            </a:r>
            <a:r>
              <a:rPr lang="ro-RO" b="1" dirty="0">
                <a:solidFill>
                  <a:schemeClr val="accent5">
                    <a:lumMod val="50000"/>
                  </a:schemeClr>
                </a:solidFill>
                <a:latin typeface="Calibri" pitchFamily="34" charset="0"/>
              </a:rPr>
              <a:t>general al ASCO </a:t>
            </a:r>
            <a:r>
              <a:rPr lang="ro-RO" dirty="0">
                <a:latin typeface="Calibri" pitchFamily="34" charset="0"/>
              </a:rPr>
              <a:t>este cunoaşterea şi evaluarea situaţiei sociale a comunităţii locale, dezvoltarea şi îmbunătăţirea reţelei de servicii sociale existente în funcţie de caracteristicile sociale locale, în vederea identificării măsurilor şi acţiunilor necesare pentru a răspunde nevoilor sociale individuale, familiale sau de grup,  în scopul prevenirii şi depăşirii unor situaţii de dificultate, vulnerabilitate sau dependenţă, pentru prezervarea autonomiei şi protecţiei persoanei, pentru prevenirea marginalizării şi excluziunii sociale şi creşterea calităţii vieţii</a:t>
            </a:r>
            <a:r>
              <a:rPr lang="en-US" dirty="0">
                <a:latin typeface="Calibri" pitchFamily="34" charset="0"/>
              </a:rPr>
              <a:t>.</a:t>
            </a:r>
            <a:r>
              <a:rPr lang="ro-RO" dirty="0">
                <a:latin typeface="Calibri" pitchFamily="34" charset="0"/>
              </a:rPr>
              <a:t> </a:t>
            </a:r>
            <a:endParaRPr lang="en-US" dirty="0">
              <a:latin typeface="Calibri" pitchFamily="34" charset="0"/>
            </a:endParaRPr>
          </a:p>
        </p:txBody>
      </p:sp>
      <p:sp>
        <p:nvSpPr>
          <p:cNvPr id="15" name="CasetăText 14"/>
          <p:cNvSpPr txBox="1"/>
          <p:nvPr/>
        </p:nvSpPr>
        <p:spPr>
          <a:xfrm>
            <a:off x="685800" y="500063"/>
            <a:ext cx="2438399" cy="461665"/>
          </a:xfrm>
          <a:prstGeom prst="rect">
            <a:avLst/>
          </a:prstGeom>
          <a:noFill/>
        </p:spPr>
        <p:txBody>
          <a:bodyPr wrap="square">
            <a:spAutoFit/>
          </a:bodyPr>
          <a:lstStyle/>
          <a:p>
            <a:pPr algn="r">
              <a:defRPr/>
            </a:pPr>
            <a:r>
              <a:rPr lang="ro-RO" sz="2400" b="1" dirty="0">
                <a:solidFill>
                  <a:schemeClr val="accent5">
                    <a:lumMod val="50000"/>
                  </a:schemeClr>
                </a:solidFill>
                <a:latin typeface="+mj-lt"/>
              </a:rPr>
              <a:t>CINE SUNTEM</a:t>
            </a:r>
            <a:r>
              <a:rPr lang="en-US" sz="2400" b="1" dirty="0">
                <a:solidFill>
                  <a:schemeClr val="accent5">
                    <a:lumMod val="50000"/>
                  </a:schemeClr>
                </a:solidFill>
                <a:latin typeface="+mj-lt"/>
              </a:rPr>
              <a:t>?</a:t>
            </a:r>
          </a:p>
        </p:txBody>
      </p:sp>
      <p:sp>
        <p:nvSpPr>
          <p:cNvPr id="16" name="CasetăText 15"/>
          <p:cNvSpPr txBox="1"/>
          <p:nvPr/>
        </p:nvSpPr>
        <p:spPr>
          <a:xfrm>
            <a:off x="685801" y="2590801"/>
            <a:ext cx="1981199" cy="461665"/>
          </a:xfrm>
          <a:prstGeom prst="rect">
            <a:avLst/>
          </a:prstGeom>
          <a:noFill/>
        </p:spPr>
        <p:txBody>
          <a:bodyPr wrap="square">
            <a:spAutoFit/>
          </a:bodyPr>
          <a:lstStyle/>
          <a:p>
            <a:pPr>
              <a:defRPr/>
            </a:pPr>
            <a:r>
              <a:rPr lang="en-US" b="1" dirty="0">
                <a:solidFill>
                  <a:schemeClr val="bg1">
                    <a:lumMod val="65000"/>
                  </a:schemeClr>
                </a:solidFill>
              </a:rPr>
              <a:t>     </a:t>
            </a:r>
            <a:r>
              <a:rPr lang="ro-RO" b="1" dirty="0" smtClean="0">
                <a:solidFill>
                  <a:schemeClr val="bg1">
                    <a:lumMod val="65000"/>
                  </a:schemeClr>
                </a:solidFill>
              </a:rPr>
              <a:t>  </a:t>
            </a:r>
            <a:r>
              <a:rPr lang="en-US" sz="2400" b="1" dirty="0" smtClean="0">
                <a:solidFill>
                  <a:schemeClr val="accent5">
                    <a:lumMod val="50000"/>
                  </a:schemeClr>
                </a:solidFill>
                <a:latin typeface="+mj-lt"/>
              </a:rPr>
              <a:t>CE </a:t>
            </a:r>
            <a:r>
              <a:rPr lang="en-US" sz="2400" b="1" dirty="0">
                <a:solidFill>
                  <a:schemeClr val="accent5">
                    <a:lumMod val="50000"/>
                  </a:schemeClr>
                </a:solidFill>
                <a:latin typeface="+mj-lt"/>
              </a:rPr>
              <a:t>FACEM?</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3581400" cy="685800"/>
          </a:xfrm>
        </p:spPr>
        <p:txBody>
          <a:bodyPr>
            <a:normAutofit/>
          </a:bodyPr>
          <a:lstStyle/>
          <a:p>
            <a:r>
              <a:rPr lang="en-US" sz="2400" dirty="0" smtClean="0">
                <a:solidFill>
                  <a:schemeClr val="accent5">
                    <a:lumMod val="50000"/>
                  </a:schemeClr>
                </a:solidFill>
              </a:rPr>
              <a:t>CUM </a:t>
            </a:r>
            <a:r>
              <a:rPr lang="en-US" sz="2400" dirty="0" err="1" smtClean="0">
                <a:solidFill>
                  <a:schemeClr val="accent5">
                    <a:lumMod val="50000"/>
                  </a:schemeClr>
                </a:solidFill>
              </a:rPr>
              <a:t>FACEM</a:t>
            </a:r>
            <a:r>
              <a:rPr lang="en-US" sz="2400" dirty="0" smtClean="0">
                <a:solidFill>
                  <a:schemeClr val="accent5">
                    <a:lumMod val="50000"/>
                  </a:schemeClr>
                </a:solidFill>
              </a:rPr>
              <a:t>?</a:t>
            </a:r>
            <a:endParaRPr lang="ro-RO" sz="2400" dirty="0"/>
          </a:p>
        </p:txBody>
      </p:sp>
      <p:sp>
        <p:nvSpPr>
          <p:cNvPr id="4" name="Subtitle 12"/>
          <p:cNvSpPr>
            <a:spLocks noGrp="1"/>
          </p:cNvSpPr>
          <p:nvPr>
            <p:ph idx="1"/>
          </p:nvPr>
        </p:nvSpPr>
        <p:spPr>
          <a:xfrm>
            <a:off x="533400" y="914400"/>
            <a:ext cx="8153400" cy="5638800"/>
          </a:xfrm>
        </p:spPr>
        <p:txBody>
          <a:bodyPr>
            <a:normAutofit lnSpcReduction="10000"/>
          </a:bodyPr>
          <a:lstStyle/>
          <a:p>
            <a:pPr>
              <a:buNone/>
            </a:pPr>
            <a:r>
              <a:rPr lang="en-US" sz="1800" dirty="0" err="1" smtClean="0"/>
              <a:t>Prin</a:t>
            </a:r>
            <a:r>
              <a:rPr lang="en-US" sz="1800" dirty="0" smtClean="0"/>
              <a:t> </a:t>
            </a:r>
            <a:r>
              <a:rPr lang="en-US" sz="1800" dirty="0" err="1" smtClean="0"/>
              <a:t>facilitarea</a:t>
            </a:r>
            <a:r>
              <a:rPr lang="en-US" sz="1800" dirty="0" smtClean="0"/>
              <a:t> </a:t>
            </a:r>
            <a:r>
              <a:rPr lang="en-US" sz="1800" dirty="0" err="1" smtClean="0"/>
              <a:t>sau</a:t>
            </a:r>
            <a:r>
              <a:rPr lang="en-US" sz="1800" dirty="0" smtClean="0"/>
              <a:t> </a:t>
            </a:r>
            <a:r>
              <a:rPr lang="en-US" sz="1800" dirty="0" err="1" smtClean="0"/>
              <a:t>asigurarea</a:t>
            </a:r>
            <a:r>
              <a:rPr lang="en-US" sz="1800" dirty="0" smtClean="0"/>
              <a:t> ob</a:t>
            </a:r>
            <a:r>
              <a:rPr lang="ro-RO" sz="1800" dirty="0" smtClean="0"/>
              <a:t>ţ</a:t>
            </a:r>
            <a:r>
              <a:rPr lang="en-US" sz="1800" dirty="0" err="1" smtClean="0"/>
              <a:t>inerii</a:t>
            </a:r>
            <a:r>
              <a:rPr lang="ro-RO" sz="1800" dirty="0" smtClean="0"/>
              <a:t> /acordării de: </a:t>
            </a:r>
          </a:p>
          <a:p>
            <a:pPr>
              <a:buNone/>
            </a:pPr>
            <a:endParaRPr lang="ro-RO" sz="1800" dirty="0" smtClean="0"/>
          </a:p>
          <a:p>
            <a:pPr algn="just"/>
            <a:r>
              <a:rPr lang="ro-RO" sz="1800" b="1" dirty="0" smtClean="0">
                <a:solidFill>
                  <a:schemeClr val="accent5">
                    <a:lumMod val="50000"/>
                  </a:schemeClr>
                </a:solidFill>
              </a:rPr>
              <a:t>BENEFICII DE ASISTENŢĂ SOCIALĂ, </a:t>
            </a:r>
            <a:r>
              <a:rPr lang="ro-RO" sz="1800" dirty="0" smtClean="0"/>
              <a:t>beneficii care reprezintă o forma de suplimentare sau substituire a veniturilor individuale/familiale obţinute din muncă, în vederea asigurării  unui nivel de trai minimal, precum şi o formă de sprijin  în scopul creşterii calităţii vieţii anumitor categorii de persoane ale căror drepturi sociale sunt prevăzute expres de lege. Acestea sunt concretizate sub forma: </a:t>
            </a:r>
            <a:r>
              <a:rPr lang="ro-RO" sz="1800" b="1" dirty="0" smtClean="0"/>
              <a:t>venitului minim grantat, alocatiilor, indemnizatiilor, ajutoarelor materiale si financiare, subvenţiilor .</a:t>
            </a:r>
          </a:p>
          <a:p>
            <a:pPr algn="just"/>
            <a:endParaRPr lang="ro-RO" sz="1800" b="1" dirty="0" smtClean="0"/>
          </a:p>
          <a:p>
            <a:pPr algn="just"/>
            <a:r>
              <a:rPr lang="ro-RO" sz="1800" b="1" dirty="0" smtClean="0">
                <a:solidFill>
                  <a:schemeClr val="accent5">
                    <a:lumMod val="50000"/>
                  </a:schemeClr>
                </a:solidFill>
              </a:rPr>
              <a:t>SERVICII SOCIALE</a:t>
            </a:r>
            <a:r>
              <a:rPr lang="ro-RO" sz="1800" dirty="0" smtClean="0"/>
              <a:t>, </a:t>
            </a:r>
            <a:r>
              <a:rPr lang="ro-RO" sz="1900" dirty="0" smtClean="0"/>
              <a:t>care reprezintă activitatea sau ansamblul de activităţi realizate pentru a răspunde nevoilor sociale, precum şi a celor speciale, individuale, familiale sau de grup, în vederea depăşirii situaţiilor de dificultate, prevenirea si combaterea riscului social, promovarea incluziunii sociale şi creşterea calităţii vieţii. </a:t>
            </a:r>
            <a:r>
              <a:rPr lang="ro-RO" sz="1900" b="1" dirty="0" smtClean="0"/>
              <a:t>Serviciile sociale se pot organiza şi acorda în sistem integrat cu serviciile de sănătate, educaţie </a:t>
            </a:r>
            <a:r>
              <a:rPr lang="ro-RO" sz="1900" dirty="0" smtClean="0"/>
              <a:t>(creşele), </a:t>
            </a:r>
            <a:r>
              <a:rPr lang="ro-RO" sz="1900" b="1" dirty="0" smtClean="0"/>
              <a:t>serviciile de integrare/reintegrare profesionala si sociala </a:t>
            </a:r>
            <a:r>
              <a:rPr lang="ro-RO" sz="1900" dirty="0" smtClean="0"/>
              <a:t>(centrele de cazare temporară) sau alte </a:t>
            </a:r>
            <a:r>
              <a:rPr lang="ro-RO" sz="1900" b="1" dirty="0" smtClean="0"/>
              <a:t>servicii de interes general</a:t>
            </a:r>
            <a:r>
              <a:rPr lang="ro-RO" sz="1900" dirty="0" smtClean="0"/>
              <a:t>.</a:t>
            </a:r>
          </a:p>
          <a:p>
            <a:pPr algn="just">
              <a:buNone/>
            </a:pPr>
            <a:r>
              <a:rPr lang="ro-RO" sz="1900" dirty="0" smtClean="0"/>
              <a:t>	Tipuri de servicii sociale: </a:t>
            </a:r>
            <a:r>
              <a:rPr lang="ro-RO" sz="1900" b="1" dirty="0" smtClean="0"/>
              <a:t>centre de zi, centre rezidenţiale, servicii acordate la domiciliul beneficiarului, servicii acordate in comunitate</a:t>
            </a:r>
            <a:r>
              <a:rPr lang="ro-RO" sz="1900" dirty="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856984" cy="1152128"/>
          </a:xfrm>
        </p:spPr>
        <p:txBody>
          <a:bodyPr>
            <a:normAutofit fontScale="90000"/>
          </a:bodyPr>
          <a:lstStyle/>
          <a:p>
            <a:r>
              <a:rPr lang="en-US" sz="2800" b="1" dirty="0" err="1">
                <a:latin typeface="Arial" panose="020B0604020202020204" pitchFamily="34" charset="0"/>
                <a:cs typeface="Arial" panose="020B0604020202020204" pitchFamily="34" charset="0"/>
              </a:rPr>
              <a:t>Situația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documentelor</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depuse</a:t>
            </a:r>
            <a:r>
              <a:rPr lang="en-US" sz="2800" b="1" dirty="0">
                <a:latin typeface="Arial" panose="020B0604020202020204" pitchFamily="34" charset="0"/>
                <a:cs typeface="Arial" panose="020B0604020202020204" pitchFamily="34" charset="0"/>
              </a:rPr>
              <a:t> la ASCO, </a:t>
            </a:r>
            <a:r>
              <a:rPr lang="en-US" sz="2800" b="1" dirty="0" err="1">
                <a:latin typeface="Arial" panose="020B0604020202020204" pitchFamily="34" charset="0"/>
                <a:cs typeface="Arial" panose="020B0604020202020204" pitchFamily="34" charset="0"/>
              </a:rPr>
              <a:t>pe</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departamente</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în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anul</a:t>
            </a:r>
            <a:r>
              <a:rPr lang="en-US" sz="2800" b="1" dirty="0">
                <a:latin typeface="Arial" panose="020B0604020202020204" pitchFamily="34" charset="0"/>
                <a:cs typeface="Arial" panose="020B0604020202020204" pitchFamily="34" charset="0"/>
              </a:rPr>
              <a:t> </a:t>
            </a:r>
            <a:r>
              <a:rPr lang="en-US" sz="2800" b="1" dirty="0" smtClean="0">
                <a:latin typeface="Arial" panose="020B0604020202020204" pitchFamily="34" charset="0"/>
                <a:cs typeface="Arial" panose="020B0604020202020204" pitchFamily="34" charset="0"/>
              </a:rPr>
              <a:t>2017</a:t>
            </a:r>
            <a:r>
              <a:rPr lang="ro-RO" sz="2800" b="1" dirty="0" smtClean="0">
                <a:latin typeface="Arial" panose="020B0604020202020204" pitchFamily="34" charset="0"/>
                <a:cs typeface="Arial" panose="020B0604020202020204" pitchFamily="34" charset="0"/>
              </a:rPr>
              <a:t/>
            </a:r>
            <a:br>
              <a:rPr lang="ro-RO" sz="2800" b="1" dirty="0" smtClean="0">
                <a:latin typeface="Arial" panose="020B0604020202020204" pitchFamily="34" charset="0"/>
                <a:cs typeface="Arial" panose="020B0604020202020204" pitchFamily="34" charset="0"/>
              </a:rPr>
            </a:br>
            <a:r>
              <a:rPr lang="ro-RO" sz="2800" b="1" dirty="0" smtClean="0">
                <a:latin typeface="Arial" panose="020B0604020202020204" pitchFamily="34" charset="0"/>
                <a:cs typeface="Arial" panose="020B0604020202020204" pitchFamily="34" charset="0"/>
              </a:rPr>
              <a:t>-20.</a:t>
            </a:r>
            <a:r>
              <a:rPr lang="en-US" sz="2800" b="1" dirty="0" smtClean="0">
                <a:latin typeface="Arial" panose="020B0604020202020204" pitchFamily="34" charset="0"/>
                <a:cs typeface="Arial" panose="020B0604020202020204" pitchFamily="34" charset="0"/>
              </a:rPr>
              <a:t>942</a:t>
            </a:r>
            <a:r>
              <a:rPr lang="ro-RO" sz="2800" b="1" dirty="0" smtClean="0">
                <a:latin typeface="Arial" panose="020B0604020202020204" pitchFamily="34" charset="0"/>
                <a:cs typeface="Arial" panose="020B0604020202020204" pitchFamily="34" charset="0"/>
              </a:rPr>
              <a:t>– solicitări depuse-</a:t>
            </a:r>
            <a:endParaRPr lang="en-US" sz="2800" b="1"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650793249"/>
              </p:ext>
            </p:extLst>
          </p:nvPr>
        </p:nvGraphicFramePr>
        <p:xfrm>
          <a:off x="381000" y="1524000"/>
          <a:ext cx="8610600" cy="5105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924297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err="1" smtClean="0">
                <a:latin typeface="Arial" panose="020B0604020202020204" pitchFamily="34" charset="0"/>
                <a:cs typeface="Arial" panose="020B0604020202020204" pitchFamily="34" charset="0"/>
              </a:rPr>
              <a:t>Situația</a:t>
            </a:r>
            <a:r>
              <a:rPr lang="en-US" sz="2000" b="1" dirty="0" smtClean="0">
                <a:latin typeface="Arial" panose="020B0604020202020204" pitchFamily="34" charset="0"/>
                <a:cs typeface="Arial" panose="020B0604020202020204" pitchFamily="34" charset="0"/>
              </a:rPr>
              <a:t> </a:t>
            </a:r>
            <a:r>
              <a:rPr lang="ro-RO" sz="2000" b="1" dirty="0" smtClean="0">
                <a:latin typeface="Arial" panose="020B0604020202020204" pitchFamily="34" charset="0"/>
                <a:cs typeface="Arial" panose="020B0604020202020204" pitchFamily="34" charset="0"/>
              </a:rPr>
              <a:t>comparativă a </a:t>
            </a:r>
            <a:r>
              <a:rPr lang="en-US" sz="2000" b="1" dirty="0" err="1" smtClean="0">
                <a:latin typeface="Arial" panose="020B0604020202020204" pitchFamily="34" charset="0"/>
                <a:cs typeface="Arial" panose="020B0604020202020204" pitchFamily="34" charset="0"/>
              </a:rPr>
              <a:t>documentelor</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depuse</a:t>
            </a:r>
            <a:r>
              <a:rPr lang="en-US" sz="2000" b="1" dirty="0" smtClean="0">
                <a:latin typeface="Arial" panose="020B0604020202020204" pitchFamily="34" charset="0"/>
                <a:cs typeface="Arial" panose="020B0604020202020204" pitchFamily="34" charset="0"/>
              </a:rPr>
              <a:t> la ASCO, </a:t>
            </a:r>
            <a:r>
              <a:rPr lang="ro-RO" sz="2000" b="1" dirty="0" smtClean="0">
                <a:latin typeface="Arial" panose="020B0604020202020204" pitchFamily="34" charset="0"/>
                <a:cs typeface="Arial" panose="020B0604020202020204" pitchFamily="34" charset="0"/>
              </a:rPr>
              <a:t/>
            </a:r>
            <a:br>
              <a:rPr lang="ro-RO" sz="2000" b="1" dirty="0" smtClean="0">
                <a:latin typeface="Arial" panose="020B0604020202020204" pitchFamily="34" charset="0"/>
                <a:cs typeface="Arial" panose="020B0604020202020204" pitchFamily="34" charset="0"/>
              </a:rPr>
            </a:br>
            <a:r>
              <a:rPr lang="ro-RO" sz="2000" b="1" dirty="0" smtClean="0">
                <a:latin typeface="Arial" panose="020B0604020202020204" pitchFamily="34" charset="0"/>
                <a:cs typeface="Arial" panose="020B0604020202020204" pitchFamily="34" charset="0"/>
              </a:rPr>
              <a:t>in anii</a:t>
            </a:r>
            <a:r>
              <a:rPr lang="en-US" sz="2000" b="1" dirty="0" smtClean="0">
                <a:latin typeface="Arial" panose="020B0604020202020204" pitchFamily="34" charset="0"/>
                <a:cs typeface="Arial" panose="020B0604020202020204" pitchFamily="34" charset="0"/>
              </a:rPr>
              <a:t> </a:t>
            </a:r>
            <a:r>
              <a:rPr lang="ro-RO" sz="2000" b="1" dirty="0" smtClean="0">
                <a:latin typeface="Arial" panose="020B0604020202020204" pitchFamily="34" charset="0"/>
                <a:cs typeface="Arial" panose="020B0604020202020204" pitchFamily="34" charset="0"/>
              </a:rPr>
              <a:t>2016-2017</a:t>
            </a:r>
            <a:endParaRPr lang="en-US" sz="2000" dirty="0"/>
          </a:p>
        </p:txBody>
      </p:sp>
      <p:graphicFrame>
        <p:nvGraphicFramePr>
          <p:cNvPr id="4" name="Content Placeholder 3"/>
          <p:cNvGraphicFramePr>
            <a:graphicFrameLocks noGrp="1"/>
          </p:cNvGraphicFramePr>
          <p:nvPr>
            <p:ph idx="1"/>
          </p:nvPr>
        </p:nvGraphicFramePr>
        <p:xfrm>
          <a:off x="304800" y="914400"/>
          <a:ext cx="8686800" cy="5287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u 2"/>
          <p:cNvSpPr>
            <a:spLocks noGrp="1"/>
          </p:cNvSpPr>
          <p:nvPr>
            <p:ph type="title"/>
          </p:nvPr>
        </p:nvSpPr>
        <p:spPr>
          <a:xfrm>
            <a:off x="457200" y="304800"/>
            <a:ext cx="8229600" cy="381000"/>
          </a:xfrm>
        </p:spPr>
        <p:txBody>
          <a:bodyPr>
            <a:normAutofit fontScale="90000"/>
          </a:bodyPr>
          <a:lstStyle/>
          <a:p>
            <a:r>
              <a:rPr lang="ro-RO" sz="3600" b="1" dirty="0" smtClean="0"/>
              <a:t/>
            </a:r>
            <a:br>
              <a:rPr lang="ro-RO" sz="3600" b="1" dirty="0" smtClean="0"/>
            </a:br>
            <a:r>
              <a:rPr lang="ro-RO" sz="3600" b="1" u="sng" dirty="0" smtClean="0"/>
              <a:t>Beneficii acordate de către ASCO in anul 2017</a:t>
            </a:r>
            <a:r>
              <a:rPr lang="ro-RO" b="1" dirty="0" smtClean="0"/>
              <a:t/>
            </a:r>
            <a:br>
              <a:rPr lang="ro-RO" b="1" dirty="0" smtClean="0"/>
            </a:br>
            <a:endParaRPr lang="ro-RO" dirty="0" smtClean="0"/>
          </a:p>
        </p:txBody>
      </p:sp>
      <p:sp>
        <p:nvSpPr>
          <p:cNvPr id="5123" name="Rectangle 3"/>
          <p:cNvSpPr>
            <a:spLocks noGrp="1" noChangeArrowheads="1"/>
          </p:cNvSpPr>
          <p:nvPr>
            <p:ph idx="1"/>
          </p:nvPr>
        </p:nvSpPr>
        <p:spPr>
          <a:xfrm>
            <a:off x="228600" y="762000"/>
            <a:ext cx="8458200" cy="5791200"/>
          </a:xfrm>
        </p:spPr>
        <p:txBody>
          <a:bodyPr>
            <a:normAutofit/>
          </a:bodyPr>
          <a:lstStyle/>
          <a:p>
            <a:pPr algn="just">
              <a:buNone/>
            </a:pPr>
            <a:r>
              <a:rPr lang="ro-RO" sz="1900" b="1" u="sng" dirty="0" smtClean="0"/>
              <a:t>Legea nr. 416/2001</a:t>
            </a:r>
          </a:p>
          <a:p>
            <a:pPr algn="just">
              <a:buFont typeface="Wingdings" panose="05000000000000000000" pitchFamily="2" charset="2"/>
              <a:buChar char="Ø"/>
            </a:pPr>
            <a:r>
              <a:rPr lang="ro-RO" sz="1900" b="1" dirty="0" smtClean="0"/>
              <a:t>Nr. mediu lunar de dosare de ajutor social aflate în plata: 174 şi  461</a:t>
            </a:r>
            <a:r>
              <a:rPr lang="ro-RO" sz="1900" dirty="0" smtClean="0"/>
              <a:t> </a:t>
            </a:r>
            <a:r>
              <a:rPr lang="ro-RO" sz="1900" b="1" dirty="0" smtClean="0"/>
              <a:t>persoane beneficiare de </a:t>
            </a:r>
            <a:r>
              <a:rPr lang="ro-RO" sz="1900" b="1" u="sng" dirty="0" smtClean="0"/>
              <a:t>AJUTOR SOCIA</a:t>
            </a:r>
            <a:r>
              <a:rPr lang="ro-RO" sz="1900" b="1" dirty="0" smtClean="0"/>
              <a:t>L/luna.</a:t>
            </a:r>
            <a:r>
              <a:rPr lang="ro-RO" sz="1900" dirty="0" smtClean="0"/>
              <a:t> </a:t>
            </a:r>
            <a:r>
              <a:rPr lang="en-US" sz="2000" dirty="0" smtClean="0"/>
              <a:t>Suma </a:t>
            </a:r>
            <a:r>
              <a:rPr lang="en-US" sz="2000" dirty="0" err="1" smtClean="0"/>
              <a:t>totală</a:t>
            </a:r>
            <a:r>
              <a:rPr lang="en-US" sz="2000" dirty="0" smtClean="0"/>
              <a:t> </a:t>
            </a:r>
            <a:r>
              <a:rPr lang="en-US" sz="2000" dirty="0" err="1" smtClean="0"/>
              <a:t>acordată</a:t>
            </a:r>
            <a:r>
              <a:rPr lang="en-US" sz="2000" dirty="0" smtClean="0"/>
              <a:t> (</a:t>
            </a:r>
            <a:r>
              <a:rPr lang="en-US" sz="2000" dirty="0" err="1" smtClean="0"/>
              <a:t>plătită</a:t>
            </a:r>
            <a:r>
              <a:rPr lang="en-US" sz="2000" dirty="0" smtClean="0"/>
              <a:t> de AJPIS Bihor):  </a:t>
            </a:r>
            <a:r>
              <a:rPr lang="ro-RO" sz="2000" b="1" dirty="0" smtClean="0"/>
              <a:t>511.891</a:t>
            </a:r>
            <a:r>
              <a:rPr lang="en-US" sz="2000" b="1" dirty="0" smtClean="0"/>
              <a:t> lei</a:t>
            </a:r>
            <a:r>
              <a:rPr lang="ro-RO" sz="2000" b="1" dirty="0" smtClean="0"/>
              <a:t>. </a:t>
            </a:r>
            <a:r>
              <a:rPr lang="ro-RO" sz="1800" dirty="0" smtClean="0"/>
              <a:t>Lunar un nr. mediu </a:t>
            </a:r>
            <a:r>
              <a:rPr lang="ro-RO" sz="1800" b="1" dirty="0" smtClean="0"/>
              <a:t>de 53 de persoane apte de muncă</a:t>
            </a:r>
            <a:r>
              <a:rPr lang="ro-RO" sz="1800" dirty="0" smtClean="0"/>
              <a:t>, beneficiare de ajutor social au fost propuse pentru efectuarea unor acţiuni sau lucrări de interes local</a:t>
            </a:r>
            <a:r>
              <a:rPr lang="ro-RO" sz="2000" dirty="0" smtClean="0"/>
              <a:t>. Totodata au fost:</a:t>
            </a:r>
          </a:p>
          <a:p>
            <a:pPr lvl="2">
              <a:buFont typeface="Wingdings" pitchFamily="2" charset="2"/>
              <a:buChar char="ü"/>
            </a:pPr>
            <a:r>
              <a:rPr lang="ro-RO" sz="1800" b="1" dirty="0" smtClean="0"/>
              <a:t>25 </a:t>
            </a:r>
            <a:r>
              <a:rPr lang="ro-RO" sz="1800" dirty="0" smtClean="0"/>
              <a:t>persoane singure /familii, beneficiare de ajutor social care au beneficiat şi de ajutor de încălzire cu combustibili solizi sau lichizi în perioada ianuarie – </a:t>
            </a:r>
            <a:r>
              <a:rPr lang="en-US" sz="1800" dirty="0" err="1" smtClean="0"/>
              <a:t>aprilie</a:t>
            </a:r>
            <a:r>
              <a:rPr lang="ro-RO" sz="1800" dirty="0" smtClean="0"/>
              <a:t> 2017 . Suma plătită a fost de 6.264 lei</a:t>
            </a:r>
          </a:p>
          <a:p>
            <a:pPr lvl="2" algn="just">
              <a:buFont typeface="Wingdings" pitchFamily="2" charset="2"/>
              <a:buChar char="ü"/>
            </a:pPr>
            <a:r>
              <a:rPr lang="ro-RO" sz="1800" b="1" dirty="0" smtClean="0"/>
              <a:t>203 </a:t>
            </a:r>
            <a:r>
              <a:rPr lang="ro-RO" sz="1800" dirty="0" smtClean="0"/>
              <a:t>persoane singure /familii, beneficiare de ajutor social care au beneficiat şi de ajutor de încălzire cu combustibili solizi sau lichizi în perioada noiembrie  - decembrie 2017. Suma plătită a fost de 58.870</a:t>
            </a:r>
            <a:r>
              <a:rPr lang="en-US" sz="1800" dirty="0" smtClean="0"/>
              <a:t> </a:t>
            </a:r>
            <a:r>
              <a:rPr lang="ro-RO" sz="1800" dirty="0" smtClean="0"/>
              <a:t>lei</a:t>
            </a:r>
          </a:p>
          <a:p>
            <a:pPr algn="just">
              <a:buFont typeface="Wingdings" pitchFamily="2" charset="2"/>
              <a:buChar char="Ø"/>
            </a:pPr>
            <a:r>
              <a:rPr lang="ro-RO" sz="1900" b="1" dirty="0" smtClean="0"/>
              <a:t>78 </a:t>
            </a:r>
            <a:r>
              <a:rPr lang="en-US" sz="1900" dirty="0" smtClean="0"/>
              <a:t>de </a:t>
            </a:r>
            <a:r>
              <a:rPr lang="ro-RO" sz="1900" dirty="0" smtClean="0"/>
              <a:t>solicitări de </a:t>
            </a:r>
            <a:r>
              <a:rPr lang="ro-RO" sz="1900" b="1" dirty="0" smtClean="0"/>
              <a:t>AJUTOR DE URGENŢĂ  </a:t>
            </a:r>
            <a:r>
              <a:rPr lang="ro-RO" sz="1900" dirty="0" smtClean="0"/>
              <a:t>din care 49 de solicitări  au fost aprobate, suma totala acordată fiind de </a:t>
            </a:r>
            <a:r>
              <a:rPr lang="ro-RO" sz="1900" b="1" dirty="0" smtClean="0"/>
              <a:t>83.030 de lei. </a:t>
            </a:r>
          </a:p>
          <a:p>
            <a:pPr algn="just">
              <a:buFont typeface="Wingdings" pitchFamily="2" charset="2"/>
              <a:buChar char="Ø"/>
            </a:pPr>
            <a:r>
              <a:rPr lang="ro-RO" sz="1900" dirty="0" smtClean="0"/>
              <a:t>Nr. mediu lunar de persoane beneficiare de </a:t>
            </a:r>
            <a:r>
              <a:rPr lang="ro-RO" sz="1900" b="1" dirty="0" smtClean="0"/>
              <a:t>CANTINĂ SOCIALĂ: 81.</a:t>
            </a:r>
            <a:r>
              <a:rPr lang="ro-RO" sz="1900" dirty="0" smtClean="0"/>
              <a:t> </a:t>
            </a:r>
            <a:r>
              <a:rPr lang="ro-RO" sz="1800" dirty="0" smtClean="0"/>
              <a:t>Lunar un nr. mediu </a:t>
            </a:r>
            <a:r>
              <a:rPr lang="ro-RO" sz="1800" b="1" dirty="0" smtClean="0"/>
              <a:t>de 23 de persoane apte de muncă</a:t>
            </a:r>
            <a:r>
              <a:rPr lang="ro-RO" sz="1800" dirty="0" smtClean="0"/>
              <a:t>, beneficiare de cantina socială au fost propuse pentru efectuarea unor acţiuni sau lucrări de interes local.</a:t>
            </a:r>
            <a:endParaRPr lang="ro-RO" sz="1900" dirty="0" smtClean="0"/>
          </a:p>
          <a:p>
            <a:pPr algn="just">
              <a:buFont typeface="Wingdings" pitchFamily="2" charset="2"/>
              <a:buChar char="Ø"/>
            </a:pPr>
            <a:r>
              <a:rPr lang="ro-RO" sz="1900" b="1" dirty="0" smtClean="0"/>
              <a:t> </a:t>
            </a:r>
            <a:r>
              <a:rPr lang="en-US" sz="1900" b="1" dirty="0" smtClean="0"/>
              <a:t>14</a:t>
            </a:r>
            <a:r>
              <a:rPr lang="ro-RO" sz="1900" b="1" dirty="0" smtClean="0"/>
              <a:t> ÎNMORMÂNTĂRI GRATUITE</a:t>
            </a:r>
          </a:p>
          <a:p>
            <a:pPr algn="just">
              <a:buNone/>
            </a:pPr>
            <a:endParaRPr lang="ro-RO" sz="1800" dirty="0" smtClean="0">
              <a:latin typeface="Arial" charset="0"/>
              <a:cs typeface="Arial" charset="0"/>
            </a:endParaRPr>
          </a:p>
          <a:p>
            <a:pPr algn="just"/>
            <a:endParaRPr lang="ro-RO" dirty="0" smtClean="0"/>
          </a:p>
          <a:p>
            <a:pPr algn="just" eaLnBrk="1" hangingPunct="1">
              <a:buFont typeface="Arial" charset="0"/>
              <a:buNone/>
            </a:pPr>
            <a:endParaRPr lang="ro-RO" b="1"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Situa</a:t>
            </a:r>
            <a:r>
              <a:rPr lang="ro-RO" dirty="0"/>
              <a:t>ț</a:t>
            </a:r>
            <a:r>
              <a:rPr lang="ro-RO" dirty="0" smtClean="0"/>
              <a:t>ie comparativă ajutor social 201</a:t>
            </a:r>
            <a:r>
              <a:rPr lang="en-US" dirty="0" smtClean="0"/>
              <a:t>5</a:t>
            </a:r>
            <a:r>
              <a:rPr lang="ro-RO" dirty="0" smtClean="0"/>
              <a:t>-201</a:t>
            </a:r>
            <a:r>
              <a:rPr lang="en-US" dirty="0" smtClean="0"/>
              <a:t>6</a:t>
            </a:r>
            <a:r>
              <a:rPr lang="ro-RO" dirty="0" smtClean="0"/>
              <a:t>-201</a:t>
            </a:r>
            <a:r>
              <a:rPr lang="en-US" dirty="0" smtClean="0"/>
              <a:t>7</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34166095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21374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8763000" cy="1143000"/>
          </a:xfrm>
        </p:spPr>
        <p:txBody>
          <a:bodyPr>
            <a:noAutofit/>
          </a:bodyPr>
          <a:lstStyle/>
          <a:p>
            <a:r>
              <a:rPr lang="ro-RO" sz="2400" b="1" dirty="0" smtClean="0"/>
              <a:t>Situație comparativă alte beneficii sociale (nr. de persoane)</a:t>
            </a:r>
            <a:r>
              <a:rPr lang="ro-RO" sz="2800" b="1" dirty="0" smtClean="0"/>
              <a:t/>
            </a:r>
            <a:br>
              <a:rPr lang="ro-RO" sz="2800" b="1" dirty="0" smtClean="0"/>
            </a:br>
            <a:r>
              <a:rPr lang="ro-RO" sz="2800" b="1" dirty="0" smtClean="0"/>
              <a:t>2015-2016-2017</a:t>
            </a:r>
            <a:endParaRPr lang="en-US" sz="2800" b="1"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159108861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3334505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u 2"/>
          <p:cNvSpPr>
            <a:spLocks noGrp="1"/>
          </p:cNvSpPr>
          <p:nvPr>
            <p:ph type="title"/>
          </p:nvPr>
        </p:nvSpPr>
        <p:spPr>
          <a:xfrm>
            <a:off x="457200" y="381000"/>
            <a:ext cx="8229600" cy="457200"/>
          </a:xfrm>
        </p:spPr>
        <p:txBody>
          <a:bodyPr>
            <a:normAutofit fontScale="90000"/>
          </a:bodyPr>
          <a:lstStyle/>
          <a:p>
            <a:r>
              <a:rPr lang="ro-RO" sz="3600" b="1" dirty="0" smtClean="0"/>
              <a:t/>
            </a:r>
            <a:br>
              <a:rPr lang="ro-RO" sz="3600" b="1" dirty="0" smtClean="0"/>
            </a:br>
            <a:r>
              <a:rPr lang="ro-RO" sz="2700" b="1" dirty="0" smtClean="0"/>
              <a:t>AJUTORUL DE ÎNCĂLZIRE</a:t>
            </a:r>
            <a:br>
              <a:rPr lang="ro-RO" sz="2700" b="1" dirty="0" smtClean="0"/>
            </a:br>
            <a:r>
              <a:rPr lang="ro-RO" sz="2700" b="1" dirty="0" smtClean="0"/>
              <a:t>2017</a:t>
            </a:r>
            <a:r>
              <a:rPr lang="ro-RO" b="1" dirty="0" smtClean="0"/>
              <a:t/>
            </a:r>
            <a:br>
              <a:rPr lang="ro-RO" b="1" dirty="0" smtClean="0"/>
            </a:br>
            <a:endParaRPr lang="ro-RO" dirty="0" smtClean="0"/>
          </a:p>
        </p:txBody>
      </p:sp>
      <p:sp>
        <p:nvSpPr>
          <p:cNvPr id="5123" name="Rectangle 3"/>
          <p:cNvSpPr>
            <a:spLocks noGrp="1" noChangeArrowheads="1"/>
          </p:cNvSpPr>
          <p:nvPr>
            <p:ph idx="1"/>
          </p:nvPr>
        </p:nvSpPr>
        <p:spPr>
          <a:xfrm>
            <a:off x="457200" y="762000"/>
            <a:ext cx="8229600" cy="5943600"/>
          </a:xfrm>
        </p:spPr>
        <p:txBody>
          <a:bodyPr>
            <a:normAutofit/>
          </a:bodyPr>
          <a:lstStyle/>
          <a:p>
            <a:pPr algn="just">
              <a:buNone/>
            </a:pPr>
            <a:r>
              <a:rPr lang="ro-RO" sz="2000" b="1" dirty="0" smtClean="0"/>
              <a:t>	     Energie termica		                          Gaze naturale</a:t>
            </a:r>
          </a:p>
          <a:p>
            <a:pPr algn="just">
              <a:buNone/>
            </a:pPr>
            <a:endParaRPr lang="ro-RO" dirty="0" smtClean="0"/>
          </a:p>
          <a:p>
            <a:pPr algn="just" eaLnBrk="1" hangingPunct="1">
              <a:buFont typeface="Arial" charset="0"/>
              <a:buNone/>
            </a:pPr>
            <a:endParaRPr lang="ro-RO" b="1" dirty="0" smtClean="0"/>
          </a:p>
          <a:p>
            <a:pPr algn="just" eaLnBrk="1" hangingPunct="1">
              <a:buFont typeface="Arial" charset="0"/>
              <a:buNone/>
            </a:pPr>
            <a:endParaRPr lang="ro-RO" b="1" dirty="0" smtClean="0"/>
          </a:p>
          <a:p>
            <a:pPr algn="just" eaLnBrk="1" hangingPunct="1">
              <a:buFont typeface="Arial" charset="0"/>
              <a:buNone/>
            </a:pPr>
            <a:endParaRPr lang="ro-RO" b="1" dirty="0" smtClean="0"/>
          </a:p>
          <a:p>
            <a:pPr algn="just" eaLnBrk="1" hangingPunct="1">
              <a:buFont typeface="Arial" charset="0"/>
              <a:buNone/>
            </a:pPr>
            <a:r>
              <a:rPr lang="ro-RO" b="1" dirty="0" smtClean="0"/>
              <a:t>	</a:t>
            </a:r>
            <a:r>
              <a:rPr lang="ro-RO" sz="1800" b="1" dirty="0" smtClean="0"/>
              <a:t>Combustibili solizi sau petrolieri                              Energie Electrică</a:t>
            </a:r>
          </a:p>
        </p:txBody>
      </p:sp>
      <p:graphicFrame>
        <p:nvGraphicFramePr>
          <p:cNvPr id="4" name="Table 3"/>
          <p:cNvGraphicFramePr>
            <a:graphicFrameLocks noGrp="1"/>
          </p:cNvGraphicFramePr>
          <p:nvPr>
            <p:extLst>
              <p:ext uri="{D42A27DB-BD31-4B8C-83A1-F6EECF244321}">
                <p14:modId xmlns="" xmlns:p14="http://schemas.microsoft.com/office/powerpoint/2010/main" val="1651674513"/>
              </p:ext>
            </p:extLst>
          </p:nvPr>
        </p:nvGraphicFramePr>
        <p:xfrm>
          <a:off x="609600" y="1219199"/>
          <a:ext cx="3581400" cy="2209801"/>
        </p:xfrm>
        <a:graphic>
          <a:graphicData uri="http://schemas.openxmlformats.org/drawingml/2006/table">
            <a:tbl>
              <a:tblPr firstRow="1" bandRow="1">
                <a:tableStyleId>{5C22544A-7EE6-4342-B048-85BDC9FD1C3A}</a:tableStyleId>
              </a:tblPr>
              <a:tblGrid>
                <a:gridCol w="1790700"/>
                <a:gridCol w="1790700"/>
              </a:tblGrid>
              <a:tr h="381001">
                <a:tc>
                  <a:txBody>
                    <a:bodyPr/>
                    <a:lstStyle/>
                    <a:p>
                      <a:r>
                        <a:rPr lang="ro-RO" dirty="0" smtClean="0"/>
                        <a:t>Luna  </a:t>
                      </a:r>
                      <a:endParaRPr lang="ro-RO" dirty="0"/>
                    </a:p>
                  </a:txBody>
                  <a:tcPr/>
                </a:tc>
                <a:tc>
                  <a:txBody>
                    <a:bodyPr/>
                    <a:lstStyle/>
                    <a:p>
                      <a:r>
                        <a:rPr lang="ro-RO" dirty="0" smtClean="0"/>
                        <a:t>Total</a:t>
                      </a:r>
                      <a:r>
                        <a:rPr lang="ro-RO" baseline="0" dirty="0" smtClean="0"/>
                        <a:t> beneficiari</a:t>
                      </a:r>
                      <a:endParaRPr lang="ro-RO" dirty="0"/>
                    </a:p>
                  </a:txBody>
                  <a:tcPr/>
                </a:tc>
              </a:tr>
              <a:tr h="338667">
                <a:tc>
                  <a:txBody>
                    <a:bodyPr/>
                    <a:lstStyle/>
                    <a:p>
                      <a:r>
                        <a:rPr lang="ro-RO" dirty="0" smtClean="0"/>
                        <a:t>Ian.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1862</a:t>
                      </a:r>
                      <a:endParaRPr lang="ro-RO" sz="1800" dirty="0">
                        <a:latin typeface="Times New Roman"/>
                        <a:ea typeface="Times New Roman"/>
                        <a:cs typeface="Times New Roman"/>
                      </a:endParaRPr>
                    </a:p>
                  </a:txBody>
                  <a:tcPr marL="68580" marR="68580" marT="0" marB="0"/>
                </a:tc>
              </a:tr>
              <a:tr h="338667">
                <a:tc>
                  <a:txBody>
                    <a:bodyPr/>
                    <a:lstStyle/>
                    <a:p>
                      <a:r>
                        <a:rPr lang="ro-RO" dirty="0" smtClean="0"/>
                        <a:t>Feb.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1841</a:t>
                      </a:r>
                      <a:endParaRPr lang="ro-RO" sz="1800" dirty="0">
                        <a:latin typeface="Times New Roman"/>
                        <a:ea typeface="Times New Roman"/>
                        <a:cs typeface="Times New Roman"/>
                      </a:endParaRPr>
                    </a:p>
                  </a:txBody>
                  <a:tcPr marL="68580" marR="68580" marT="0" marB="0"/>
                </a:tc>
              </a:tr>
              <a:tr h="338667">
                <a:tc>
                  <a:txBody>
                    <a:bodyPr/>
                    <a:lstStyle/>
                    <a:p>
                      <a:r>
                        <a:rPr lang="ro-RO" dirty="0" smtClean="0"/>
                        <a:t>Mar.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1800</a:t>
                      </a:r>
                      <a:endParaRPr lang="ro-RO" sz="1800" dirty="0">
                        <a:latin typeface="Times New Roman"/>
                        <a:ea typeface="Times New Roman"/>
                        <a:cs typeface="Times New Roman"/>
                      </a:endParaRPr>
                    </a:p>
                  </a:txBody>
                  <a:tcPr marL="68580" marR="68580" marT="0" marB="0"/>
                </a:tc>
              </a:tr>
              <a:tr h="338667">
                <a:tc>
                  <a:txBody>
                    <a:bodyPr/>
                    <a:lstStyle/>
                    <a:p>
                      <a:r>
                        <a:rPr lang="ro-RO" dirty="0" smtClean="0"/>
                        <a:t>Nov.</a:t>
                      </a:r>
                      <a:r>
                        <a:rPr lang="ro-RO" baseline="0" dirty="0" smtClean="0"/>
                        <a:t>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1010</a:t>
                      </a:r>
                      <a:endParaRPr lang="ro-RO" sz="1800" dirty="0">
                        <a:latin typeface="Times New Roman"/>
                        <a:ea typeface="Times New Roman"/>
                        <a:cs typeface="Times New Roman"/>
                      </a:endParaRPr>
                    </a:p>
                  </a:txBody>
                  <a:tcPr marL="68580" marR="68580" marT="0" marB="0"/>
                </a:tc>
              </a:tr>
              <a:tr h="338667">
                <a:tc>
                  <a:txBody>
                    <a:bodyPr/>
                    <a:lstStyle/>
                    <a:p>
                      <a:r>
                        <a:rPr lang="ro-RO" dirty="0" smtClean="0"/>
                        <a:t>Dec.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1130</a:t>
                      </a:r>
                      <a:endParaRPr lang="ro-RO" sz="1800" dirty="0">
                        <a:latin typeface="Times New Roman"/>
                        <a:ea typeface="Times New Roman"/>
                        <a:cs typeface="Times New Roman"/>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 xmlns:p14="http://schemas.microsoft.com/office/powerpoint/2010/main" val="1436271572"/>
              </p:ext>
            </p:extLst>
          </p:nvPr>
        </p:nvGraphicFramePr>
        <p:xfrm>
          <a:off x="4876800" y="1219200"/>
          <a:ext cx="3581400" cy="2277860"/>
        </p:xfrm>
        <a:graphic>
          <a:graphicData uri="http://schemas.openxmlformats.org/drawingml/2006/table">
            <a:tbl>
              <a:tblPr firstRow="1" bandRow="1">
                <a:tableStyleId>{5C22544A-7EE6-4342-B048-85BDC9FD1C3A}</a:tableStyleId>
              </a:tblPr>
              <a:tblGrid>
                <a:gridCol w="1790700"/>
                <a:gridCol w="1790700"/>
              </a:tblGrid>
              <a:tr h="297701">
                <a:tc>
                  <a:txBody>
                    <a:bodyPr/>
                    <a:lstStyle/>
                    <a:p>
                      <a:r>
                        <a:rPr lang="ro-RO" dirty="0" smtClean="0"/>
                        <a:t>Luna</a:t>
                      </a:r>
                      <a:endParaRPr lang="ro-RO" dirty="0"/>
                    </a:p>
                  </a:txBody>
                  <a:tcPr/>
                </a:tc>
                <a:tc>
                  <a:txBody>
                    <a:bodyPr/>
                    <a:lstStyle/>
                    <a:p>
                      <a:r>
                        <a:rPr lang="ro-RO" dirty="0" smtClean="0"/>
                        <a:t>Total beneficiari</a:t>
                      </a:r>
                      <a:endParaRPr lang="ro-RO" dirty="0"/>
                    </a:p>
                  </a:txBody>
                  <a:tcPr/>
                </a:tc>
              </a:tr>
              <a:tr h="386585">
                <a:tc>
                  <a:txBody>
                    <a:bodyPr/>
                    <a:lstStyle/>
                    <a:p>
                      <a:r>
                        <a:rPr lang="ro-RO" dirty="0" smtClean="0"/>
                        <a:t>Ian.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17</a:t>
                      </a:r>
                      <a:endParaRPr lang="ro-RO" sz="1800" dirty="0">
                        <a:latin typeface="Times New Roman"/>
                        <a:ea typeface="Times New Roman"/>
                        <a:cs typeface="Times New Roman"/>
                      </a:endParaRPr>
                    </a:p>
                  </a:txBody>
                  <a:tcPr marL="68580" marR="68580" marT="0" marB="0"/>
                </a:tc>
              </a:tr>
              <a:tr h="386585">
                <a:tc>
                  <a:txBody>
                    <a:bodyPr/>
                    <a:lstStyle/>
                    <a:p>
                      <a:r>
                        <a:rPr lang="ro-RO" dirty="0" smtClean="0"/>
                        <a:t>Feb.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17</a:t>
                      </a:r>
                      <a:endParaRPr lang="ro-RO" sz="1800" dirty="0">
                        <a:latin typeface="Times New Roman"/>
                        <a:ea typeface="Times New Roman"/>
                        <a:cs typeface="Times New Roman"/>
                      </a:endParaRPr>
                    </a:p>
                  </a:txBody>
                  <a:tcPr marL="68580" marR="68580" marT="0" marB="0"/>
                </a:tc>
              </a:tr>
              <a:tr h="386585">
                <a:tc>
                  <a:txBody>
                    <a:bodyPr/>
                    <a:lstStyle/>
                    <a:p>
                      <a:r>
                        <a:rPr lang="ro-RO" dirty="0" smtClean="0"/>
                        <a:t>Mar.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16</a:t>
                      </a:r>
                      <a:endParaRPr lang="ro-RO" sz="1800" dirty="0">
                        <a:latin typeface="Times New Roman"/>
                        <a:ea typeface="Times New Roman"/>
                        <a:cs typeface="Times New Roman"/>
                      </a:endParaRPr>
                    </a:p>
                  </a:txBody>
                  <a:tcPr marL="68580" marR="68580" marT="0" marB="0"/>
                </a:tc>
              </a:tr>
              <a:tr h="386585">
                <a:tc>
                  <a:txBody>
                    <a:bodyPr/>
                    <a:lstStyle/>
                    <a:p>
                      <a:r>
                        <a:rPr lang="ro-RO" dirty="0" smtClean="0"/>
                        <a:t>Nov.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8</a:t>
                      </a:r>
                      <a:endParaRPr lang="ro-RO" sz="1800" dirty="0">
                        <a:latin typeface="Times New Roman"/>
                        <a:ea typeface="Times New Roman"/>
                        <a:cs typeface="Times New Roman"/>
                      </a:endParaRPr>
                    </a:p>
                  </a:txBody>
                  <a:tcPr marL="68580" marR="68580" marT="0" marB="0"/>
                </a:tc>
              </a:tr>
              <a:tr h="297697">
                <a:tc>
                  <a:txBody>
                    <a:bodyPr/>
                    <a:lstStyle/>
                    <a:p>
                      <a:r>
                        <a:rPr lang="ro-RO" dirty="0" smtClean="0"/>
                        <a:t>Dec.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a:t>
                      </a:r>
                      <a:endParaRPr lang="ro-RO" sz="1800" dirty="0">
                        <a:latin typeface="Times New Roman"/>
                        <a:ea typeface="Times New Roman"/>
                        <a:cs typeface="Times New Roman"/>
                      </a:endParaRPr>
                    </a:p>
                  </a:txBody>
                  <a:tcPr marL="68580" marR="68580" marT="0" marB="0"/>
                </a:tc>
              </a:tr>
            </a:tbl>
          </a:graphicData>
        </a:graphic>
      </p:graphicFrame>
      <p:graphicFrame>
        <p:nvGraphicFramePr>
          <p:cNvPr id="7" name="Table 6"/>
          <p:cNvGraphicFramePr>
            <a:graphicFrameLocks noGrp="1"/>
          </p:cNvGraphicFramePr>
          <p:nvPr>
            <p:extLst>
              <p:ext uri="{D42A27DB-BD31-4B8C-83A1-F6EECF244321}">
                <p14:modId xmlns="" xmlns:p14="http://schemas.microsoft.com/office/powerpoint/2010/main" val="1445392677"/>
              </p:ext>
            </p:extLst>
          </p:nvPr>
        </p:nvGraphicFramePr>
        <p:xfrm>
          <a:off x="609600" y="4114800"/>
          <a:ext cx="3505200" cy="2468880"/>
        </p:xfrm>
        <a:graphic>
          <a:graphicData uri="http://schemas.openxmlformats.org/drawingml/2006/table">
            <a:tbl>
              <a:tblPr firstRow="1" bandRow="1">
                <a:tableStyleId>{5C22544A-7EE6-4342-B048-85BDC9FD1C3A}</a:tableStyleId>
              </a:tblPr>
              <a:tblGrid>
                <a:gridCol w="1752600"/>
                <a:gridCol w="1752600"/>
              </a:tblGrid>
              <a:tr h="381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800" b="1" dirty="0" smtClean="0"/>
                        <a:t>Luna  </a:t>
                      </a:r>
                    </a:p>
                    <a:p>
                      <a:endParaRPr lang="ro-RO" sz="18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dirty="0" smtClean="0"/>
                        <a:t>Total</a:t>
                      </a:r>
                      <a:r>
                        <a:rPr lang="ro-RO" baseline="0" dirty="0" smtClean="0"/>
                        <a:t> beneficiari</a:t>
                      </a:r>
                      <a:endParaRPr lang="ro-RO" dirty="0" smtClean="0"/>
                    </a:p>
                    <a:p>
                      <a:endParaRPr lang="ro-RO" dirty="0"/>
                    </a:p>
                  </a:txBody>
                  <a:tcPr/>
                </a:tc>
              </a:tr>
              <a:tr h="327378">
                <a:tc>
                  <a:txBody>
                    <a:bodyPr/>
                    <a:lstStyle/>
                    <a:p>
                      <a:r>
                        <a:rPr lang="ro-RO" dirty="0" smtClean="0"/>
                        <a:t>Ian. 2017</a:t>
                      </a:r>
                      <a:endParaRPr lang="ro-RO" dirty="0"/>
                    </a:p>
                  </a:txBody>
                  <a:tcPr/>
                </a:tc>
                <a:tc>
                  <a:txBody>
                    <a:bodyPr/>
                    <a:lstStyle/>
                    <a:p>
                      <a:pPr marL="0" marR="0">
                        <a:spcBef>
                          <a:spcPts val="0"/>
                        </a:spcBef>
                        <a:spcAft>
                          <a:spcPts val="0"/>
                        </a:spcAft>
                      </a:pPr>
                      <a:r>
                        <a:rPr lang="ro-RO" sz="1800" dirty="0">
                          <a:latin typeface="Arial"/>
                          <a:ea typeface="Times New Roman"/>
                          <a:cs typeface="Times New Roman"/>
                        </a:rPr>
                        <a:t>3</a:t>
                      </a:r>
                      <a:endParaRPr lang="ro-RO" sz="1800" dirty="0">
                        <a:latin typeface="Times New Roman"/>
                        <a:ea typeface="Times New Roman"/>
                        <a:cs typeface="Times New Roman"/>
                      </a:endParaRPr>
                    </a:p>
                  </a:txBody>
                  <a:tcPr marL="68580" marR="68580" marT="0" marB="0"/>
                </a:tc>
              </a:tr>
              <a:tr h="327378">
                <a:tc>
                  <a:txBody>
                    <a:bodyPr/>
                    <a:lstStyle/>
                    <a:p>
                      <a:r>
                        <a:rPr lang="ro-RO" dirty="0" smtClean="0"/>
                        <a:t>Feb. 2017</a:t>
                      </a:r>
                      <a:endParaRPr lang="ro-RO" dirty="0"/>
                    </a:p>
                  </a:txBody>
                  <a:tcPr/>
                </a:tc>
                <a:tc>
                  <a:txBody>
                    <a:bodyPr/>
                    <a:lstStyle/>
                    <a:p>
                      <a:pPr marL="0" marR="0">
                        <a:spcBef>
                          <a:spcPts val="0"/>
                        </a:spcBef>
                        <a:spcAft>
                          <a:spcPts val="0"/>
                        </a:spcAft>
                      </a:pPr>
                      <a:r>
                        <a:rPr lang="ro-RO" sz="1800" dirty="0">
                          <a:latin typeface="Arial"/>
                          <a:ea typeface="Times New Roman"/>
                          <a:cs typeface="Times New Roman"/>
                        </a:rPr>
                        <a:t>2</a:t>
                      </a:r>
                      <a:endParaRPr lang="ro-RO" sz="1800" dirty="0">
                        <a:latin typeface="Times New Roman"/>
                        <a:ea typeface="Times New Roman"/>
                        <a:cs typeface="Times New Roman"/>
                      </a:endParaRPr>
                    </a:p>
                  </a:txBody>
                  <a:tcPr marL="68580" marR="68580" marT="0" marB="0"/>
                </a:tc>
              </a:tr>
              <a:tr h="327378">
                <a:tc>
                  <a:txBody>
                    <a:bodyPr/>
                    <a:lstStyle/>
                    <a:p>
                      <a:r>
                        <a:rPr lang="ro-RO" dirty="0" smtClean="0"/>
                        <a:t>Mar.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15</a:t>
                      </a:r>
                      <a:endParaRPr lang="ro-RO" sz="1800" dirty="0">
                        <a:latin typeface="Times New Roman"/>
                        <a:ea typeface="Times New Roman"/>
                        <a:cs typeface="Times New Roman"/>
                      </a:endParaRPr>
                    </a:p>
                  </a:txBody>
                  <a:tcPr marL="68580" marR="68580" marT="0" marB="0"/>
                </a:tc>
              </a:tr>
              <a:tr h="327378">
                <a:tc>
                  <a:txBody>
                    <a:bodyPr/>
                    <a:lstStyle/>
                    <a:p>
                      <a:r>
                        <a:rPr lang="ro-RO" dirty="0" smtClean="0"/>
                        <a:t>Nov.</a:t>
                      </a:r>
                      <a:r>
                        <a:rPr lang="ro-RO" baseline="0" dirty="0" smtClean="0"/>
                        <a:t>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60</a:t>
                      </a:r>
                      <a:endParaRPr lang="ro-RO" sz="1800" dirty="0">
                        <a:latin typeface="Times New Roman"/>
                        <a:ea typeface="Times New Roman"/>
                        <a:cs typeface="Times New Roman"/>
                      </a:endParaRPr>
                    </a:p>
                  </a:txBody>
                  <a:tcPr marL="68580" marR="68580" marT="0" marB="0"/>
                </a:tc>
              </a:tr>
              <a:tr h="327378">
                <a:tc>
                  <a:txBody>
                    <a:bodyPr/>
                    <a:lstStyle/>
                    <a:p>
                      <a:r>
                        <a:rPr lang="ro-RO" dirty="0" smtClean="0"/>
                        <a:t>Dec.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13</a:t>
                      </a:r>
                      <a:endParaRPr lang="ro-RO" sz="1800" dirty="0">
                        <a:latin typeface="Times New Roman"/>
                        <a:ea typeface="Times New Roman"/>
                        <a:cs typeface="Times New Roman"/>
                      </a:endParaRPr>
                    </a:p>
                  </a:txBody>
                  <a:tcPr marL="68580" marR="68580" marT="0" marB="0"/>
                </a:tc>
              </a:tr>
            </a:tbl>
          </a:graphicData>
        </a:graphic>
      </p:graphicFrame>
      <p:graphicFrame>
        <p:nvGraphicFramePr>
          <p:cNvPr id="8" name="Table 7"/>
          <p:cNvGraphicFramePr>
            <a:graphicFrameLocks noGrp="1"/>
          </p:cNvGraphicFramePr>
          <p:nvPr>
            <p:extLst>
              <p:ext uri="{D42A27DB-BD31-4B8C-83A1-F6EECF244321}">
                <p14:modId xmlns="" xmlns:p14="http://schemas.microsoft.com/office/powerpoint/2010/main" val="2774353638"/>
              </p:ext>
            </p:extLst>
          </p:nvPr>
        </p:nvGraphicFramePr>
        <p:xfrm>
          <a:off x="4876800" y="4038601"/>
          <a:ext cx="3657600" cy="2499625"/>
        </p:xfrm>
        <a:graphic>
          <a:graphicData uri="http://schemas.openxmlformats.org/drawingml/2006/table">
            <a:tbl>
              <a:tblPr firstRow="1" bandRow="1">
                <a:tableStyleId>{5C22544A-7EE6-4342-B048-85BDC9FD1C3A}</a:tableStyleId>
              </a:tblPr>
              <a:tblGrid>
                <a:gridCol w="1752600"/>
                <a:gridCol w="1905000"/>
              </a:tblGrid>
              <a:tr h="4571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dirty="0" smtClean="0"/>
                        <a:t>Luna  </a:t>
                      </a:r>
                    </a:p>
                    <a:p>
                      <a:endParaRPr lang="ro-RO"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dirty="0" smtClean="0"/>
                        <a:t>Total</a:t>
                      </a:r>
                      <a:r>
                        <a:rPr lang="ro-RO" baseline="0" dirty="0" smtClean="0"/>
                        <a:t> beneficiari</a:t>
                      </a:r>
                      <a:endParaRPr lang="ro-RO" dirty="0" smtClean="0"/>
                    </a:p>
                    <a:p>
                      <a:endParaRPr lang="ro-RO" dirty="0"/>
                    </a:p>
                  </a:txBody>
                  <a:tcPr/>
                </a:tc>
              </a:tr>
              <a:tr h="371909">
                <a:tc>
                  <a:txBody>
                    <a:bodyPr/>
                    <a:lstStyle/>
                    <a:p>
                      <a:r>
                        <a:rPr lang="ro-RO" dirty="0" smtClean="0"/>
                        <a:t>Ian.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5</a:t>
                      </a:r>
                      <a:endParaRPr lang="ro-RO" sz="1800" dirty="0">
                        <a:latin typeface="Times New Roman"/>
                        <a:ea typeface="Times New Roman"/>
                        <a:cs typeface="Times New Roman"/>
                      </a:endParaRPr>
                    </a:p>
                  </a:txBody>
                  <a:tcPr marL="68580" marR="68580" marT="0" marB="0"/>
                </a:tc>
              </a:tr>
              <a:tr h="371909">
                <a:tc>
                  <a:txBody>
                    <a:bodyPr/>
                    <a:lstStyle/>
                    <a:p>
                      <a:r>
                        <a:rPr lang="ro-RO" dirty="0" smtClean="0"/>
                        <a:t>Feb.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4</a:t>
                      </a:r>
                      <a:endParaRPr lang="ro-RO" sz="1800" dirty="0">
                        <a:latin typeface="Times New Roman"/>
                        <a:ea typeface="Times New Roman"/>
                        <a:cs typeface="Times New Roman"/>
                      </a:endParaRPr>
                    </a:p>
                  </a:txBody>
                  <a:tcPr marL="68580" marR="68580" marT="0" marB="0"/>
                </a:tc>
              </a:tr>
              <a:tr h="371909">
                <a:tc>
                  <a:txBody>
                    <a:bodyPr/>
                    <a:lstStyle/>
                    <a:p>
                      <a:r>
                        <a:rPr lang="ro-RO" dirty="0" smtClean="0"/>
                        <a:t>Mar.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3</a:t>
                      </a:r>
                      <a:endParaRPr lang="ro-RO" sz="1800" dirty="0">
                        <a:latin typeface="Times New Roman"/>
                        <a:ea typeface="Times New Roman"/>
                        <a:cs typeface="Times New Roman"/>
                      </a:endParaRPr>
                    </a:p>
                  </a:txBody>
                  <a:tcPr marL="68580" marR="68580" marT="0" marB="0"/>
                </a:tc>
              </a:tr>
              <a:tr h="371909">
                <a:tc>
                  <a:txBody>
                    <a:bodyPr/>
                    <a:lstStyle/>
                    <a:p>
                      <a:r>
                        <a:rPr lang="ro-RO" dirty="0" smtClean="0"/>
                        <a:t>Nov.</a:t>
                      </a:r>
                      <a:r>
                        <a:rPr lang="ro-RO" baseline="0" dirty="0" smtClean="0"/>
                        <a:t>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4</a:t>
                      </a:r>
                      <a:endParaRPr lang="ro-RO" sz="1800" dirty="0">
                        <a:latin typeface="Times New Roman"/>
                        <a:ea typeface="Times New Roman"/>
                        <a:cs typeface="Times New Roman"/>
                      </a:endParaRPr>
                    </a:p>
                  </a:txBody>
                  <a:tcPr marL="68580" marR="68580" marT="0" marB="0"/>
                </a:tc>
              </a:tr>
              <a:tr h="371909">
                <a:tc>
                  <a:txBody>
                    <a:bodyPr/>
                    <a:lstStyle/>
                    <a:p>
                      <a:r>
                        <a:rPr lang="ro-RO" dirty="0" smtClean="0"/>
                        <a:t>Dec. 2017</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3</a:t>
                      </a:r>
                      <a:endParaRPr lang="ro-RO" sz="18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 xmlns:p14="http://schemas.microsoft.com/office/powerpoint/2010/main" val="40122511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o-RO" sz="2000" b="1" dirty="0"/>
              <a:t>Situatie </a:t>
            </a:r>
            <a:r>
              <a:rPr lang="ro-RO" sz="2000" b="1" dirty="0" smtClean="0"/>
              <a:t>comparativă - </a:t>
            </a:r>
            <a:r>
              <a:rPr lang="ro-RO" sz="2000" b="1" dirty="0"/>
              <a:t>numar </a:t>
            </a:r>
            <a:r>
              <a:rPr lang="ro-RO" sz="2000" b="1" dirty="0" smtClean="0"/>
              <a:t>mediu de beneficiari </a:t>
            </a:r>
            <a:r>
              <a:rPr lang="ro-RO" sz="2000" b="1" dirty="0"/>
              <a:t>de ajutor de </a:t>
            </a:r>
            <a:r>
              <a:rPr lang="ro-RO" sz="2000" b="1" dirty="0" smtClean="0"/>
              <a:t>incălzire în sezoanele reci ale anilor</a:t>
            </a:r>
            <a:r>
              <a:rPr lang="ro-RO" sz="2000" b="1" dirty="0"/>
              <a:t/>
            </a:r>
            <a:br>
              <a:rPr lang="ro-RO" sz="2000" b="1" dirty="0"/>
            </a:br>
            <a:r>
              <a:rPr lang="ro-RO" sz="2000" b="1" dirty="0" smtClean="0"/>
              <a:t>2015-2016-2017</a:t>
            </a:r>
            <a:endParaRPr lang="en-US" sz="2000" b="1" dirty="0"/>
          </a:p>
        </p:txBody>
      </p:sp>
      <p:graphicFrame>
        <p:nvGraphicFramePr>
          <p:cNvPr id="6" name="Content Placeholder 5"/>
          <p:cNvGraphicFramePr>
            <a:graphicFrameLocks noGrp="1"/>
          </p:cNvGraphicFramePr>
          <p:nvPr>
            <p:ph sz="half" idx="1"/>
            <p:extLst>
              <p:ext uri="{D42A27DB-BD31-4B8C-83A1-F6EECF244321}">
                <p14:modId xmlns="" xmlns:p14="http://schemas.microsoft.com/office/powerpoint/2010/main" val="611889002"/>
              </p:ext>
            </p:extLst>
          </p:nvPr>
        </p:nvGraphicFramePr>
        <p:xfrm>
          <a:off x="467544" y="1412776"/>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6"/>
          <p:cNvGraphicFramePr>
            <a:graphicFrameLocks noGrp="1"/>
          </p:cNvGraphicFramePr>
          <p:nvPr>
            <p:ph sz="half" idx="2"/>
            <p:extLst>
              <p:ext uri="{D42A27DB-BD31-4B8C-83A1-F6EECF244321}">
                <p14:modId xmlns="" xmlns:p14="http://schemas.microsoft.com/office/powerpoint/2010/main" val="2468809643"/>
              </p:ext>
            </p:extLst>
          </p:nvPr>
        </p:nvGraphicFramePr>
        <p:xfrm>
          <a:off x="4716016" y="1700808"/>
          <a:ext cx="4320480" cy="4525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 xmlns:p14="http://schemas.microsoft.com/office/powerpoint/2010/main" val="34756473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ro-RO" sz="3100" b="1" u="sng" dirty="0" smtClean="0"/>
              <a:t/>
            </a:r>
            <a:br>
              <a:rPr lang="ro-RO" sz="3100" b="1" u="sng" dirty="0" smtClean="0"/>
            </a:br>
            <a:r>
              <a:rPr lang="en-US" sz="3100" b="1" u="sng" dirty="0" err="1" smtClean="0"/>
              <a:t>Alte</a:t>
            </a:r>
            <a:r>
              <a:rPr lang="en-US" sz="3100" b="1" u="sng" dirty="0" smtClean="0"/>
              <a:t> </a:t>
            </a:r>
            <a:r>
              <a:rPr lang="en-US" sz="3100" b="1" u="sng" dirty="0"/>
              <a:t>b</a:t>
            </a:r>
            <a:r>
              <a:rPr lang="ro-RO" sz="3100" b="1" u="sng" dirty="0"/>
              <a:t>eneficii acordate de către ASCO in anul </a:t>
            </a:r>
            <a:r>
              <a:rPr lang="ro-RO" sz="3100" b="1" u="sng" dirty="0" smtClean="0"/>
              <a:t>2017</a:t>
            </a:r>
            <a:r>
              <a:rPr lang="ro-RO" dirty="0"/>
              <a:t/>
            </a:r>
            <a:br>
              <a:rPr lang="ro-RO" dirty="0"/>
            </a:br>
            <a:endParaRPr lang="en-US" dirty="0"/>
          </a:p>
        </p:txBody>
      </p:sp>
      <p:sp>
        <p:nvSpPr>
          <p:cNvPr id="3" name="Content Placeholder 2"/>
          <p:cNvSpPr>
            <a:spLocks noGrp="1"/>
          </p:cNvSpPr>
          <p:nvPr>
            <p:ph sz="half" idx="1"/>
          </p:nvPr>
        </p:nvSpPr>
        <p:spPr>
          <a:xfrm>
            <a:off x="539552" y="836712"/>
            <a:ext cx="8299648" cy="5904656"/>
          </a:xfrm>
        </p:spPr>
        <p:txBody>
          <a:bodyPr>
            <a:normAutofit/>
          </a:bodyPr>
          <a:lstStyle/>
          <a:p>
            <a:pPr marL="457200" lvl="1" indent="0" algn="just">
              <a:buNone/>
            </a:pPr>
            <a:endParaRPr lang="ro-RO" sz="18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ro-RO" sz="1800" dirty="0" smtClean="0">
                <a:latin typeface="Arial" panose="020B0604020202020204" pitchFamily="34" charset="0"/>
                <a:cs typeface="Arial" panose="020B0604020202020204" pitchFamily="34" charset="0"/>
              </a:rPr>
              <a:t>plata </a:t>
            </a:r>
            <a:r>
              <a:rPr lang="ro-RO" sz="1800" dirty="0">
                <a:latin typeface="Arial" panose="020B0604020202020204" pitchFamily="34" charset="0"/>
                <a:cs typeface="Arial" panose="020B0604020202020204" pitchFamily="34" charset="0"/>
              </a:rPr>
              <a:t>salariului pentru </a:t>
            </a:r>
            <a:r>
              <a:rPr lang="fr-FR" sz="1800" b="1" u="sng" dirty="0">
                <a:latin typeface="Arial" panose="020B0604020202020204" pitchFamily="34" charset="0"/>
                <a:cs typeface="Arial" panose="020B0604020202020204" pitchFamily="34" charset="0"/>
              </a:rPr>
              <a:t>2</a:t>
            </a:r>
            <a:r>
              <a:rPr lang="ro-RO" sz="1800" b="1" u="sng" dirty="0">
                <a:latin typeface="Arial" panose="020B0604020202020204" pitchFamily="34" charset="0"/>
                <a:cs typeface="Arial" panose="020B0604020202020204" pitchFamily="34" charset="0"/>
              </a:rPr>
              <a:t>40</a:t>
            </a:r>
            <a:r>
              <a:rPr lang="fr-FR" sz="1800" u="sng" dirty="0">
                <a:latin typeface="Arial" panose="020B0604020202020204" pitchFamily="34" charset="0"/>
                <a:cs typeface="Arial" panose="020B0604020202020204" pitchFamily="34" charset="0"/>
              </a:rPr>
              <a:t> </a:t>
            </a:r>
            <a:r>
              <a:rPr lang="fr-FR" sz="1800" b="1" u="sng" dirty="0">
                <a:latin typeface="Arial" panose="020B0604020202020204" pitchFamily="34" charset="0"/>
                <a:cs typeface="Arial" panose="020B0604020202020204" pitchFamily="34" charset="0"/>
              </a:rPr>
              <a:t>de  </a:t>
            </a:r>
            <a:r>
              <a:rPr lang="fr-FR" sz="1800" b="1" u="sng" dirty="0" err="1">
                <a:latin typeface="Arial" panose="020B0604020202020204" pitchFamily="34" charset="0"/>
                <a:cs typeface="Arial" panose="020B0604020202020204" pitchFamily="34" charset="0"/>
              </a:rPr>
              <a:t>asistenţi</a:t>
            </a:r>
            <a:r>
              <a:rPr lang="fr-FR" sz="1800" b="1" u="sng" dirty="0">
                <a:latin typeface="Arial" panose="020B0604020202020204" pitchFamily="34" charset="0"/>
                <a:cs typeface="Arial" panose="020B0604020202020204" pitchFamily="34" charset="0"/>
              </a:rPr>
              <a:t> </a:t>
            </a:r>
            <a:r>
              <a:rPr lang="fr-FR" sz="1800" b="1" u="sng" dirty="0" err="1">
                <a:latin typeface="Arial" panose="020B0604020202020204" pitchFamily="34" charset="0"/>
                <a:cs typeface="Arial" panose="020B0604020202020204" pitchFamily="34" charset="0"/>
              </a:rPr>
              <a:t>personali</a:t>
            </a:r>
            <a:r>
              <a:rPr lang="fr-FR" sz="1800" b="1" u="sng" dirty="0">
                <a:latin typeface="Arial" panose="020B0604020202020204" pitchFamily="34" charset="0"/>
                <a:cs typeface="Arial" panose="020B0604020202020204" pitchFamily="34" charset="0"/>
              </a:rPr>
              <a:t> ai </a:t>
            </a:r>
            <a:r>
              <a:rPr lang="fr-FR" sz="1800" b="1" u="sng" dirty="0" err="1">
                <a:latin typeface="Arial" panose="020B0604020202020204" pitchFamily="34" charset="0"/>
                <a:cs typeface="Arial" panose="020B0604020202020204" pitchFamily="34" charset="0"/>
              </a:rPr>
              <a:t>persoanelor</a:t>
            </a:r>
            <a:r>
              <a:rPr lang="fr-FR" sz="1800" b="1" u="sng" dirty="0">
                <a:latin typeface="Arial" panose="020B0604020202020204" pitchFamily="34" charset="0"/>
                <a:cs typeface="Arial" panose="020B0604020202020204" pitchFamily="34" charset="0"/>
              </a:rPr>
              <a:t> </a:t>
            </a:r>
            <a:r>
              <a:rPr lang="fr-FR" sz="1800" b="1" u="sng" dirty="0" err="1">
                <a:latin typeface="Arial" panose="020B0604020202020204" pitchFamily="34" charset="0"/>
                <a:cs typeface="Arial" panose="020B0604020202020204" pitchFamily="34" charset="0"/>
              </a:rPr>
              <a:t>cu</a:t>
            </a:r>
            <a:r>
              <a:rPr lang="fr-FR" sz="1800" b="1" u="sng" dirty="0">
                <a:latin typeface="Arial" panose="020B0604020202020204" pitchFamily="34" charset="0"/>
                <a:cs typeface="Arial" panose="020B0604020202020204" pitchFamily="34" charset="0"/>
              </a:rPr>
              <a:t> handicap </a:t>
            </a:r>
            <a:r>
              <a:rPr lang="fr-FR" sz="1800" b="1" u="sng"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 </a:t>
            </a:r>
            <a:r>
              <a:rPr lang="fr-FR" sz="1800" dirty="0" err="1">
                <a:latin typeface="Arial" panose="020B0604020202020204" pitchFamily="34" charset="0"/>
                <a:cs typeface="Arial" panose="020B0604020202020204" pitchFamily="34" charset="0"/>
              </a:rPr>
              <a:t>din</a:t>
            </a:r>
            <a:r>
              <a:rPr lang="fr-FR" sz="1800" dirty="0">
                <a:latin typeface="Arial" panose="020B0604020202020204" pitchFamily="34" charset="0"/>
                <a:cs typeface="Arial" panose="020B0604020202020204" pitchFamily="34" charset="0"/>
              </a:rPr>
              <a:t> care </a:t>
            </a:r>
            <a:r>
              <a:rPr lang="fr-FR" sz="1800" dirty="0" smtClean="0">
                <a:latin typeface="Arial" panose="020B0604020202020204" pitchFamily="34" charset="0"/>
                <a:cs typeface="Arial" panose="020B0604020202020204" pitchFamily="34" charset="0"/>
              </a:rPr>
              <a:t>:</a:t>
            </a:r>
            <a:endParaRPr lang="ro-RO" sz="1800" dirty="0" smtClean="0">
              <a:latin typeface="Arial" panose="020B0604020202020204" pitchFamily="34" charset="0"/>
              <a:cs typeface="Arial" panose="020B0604020202020204" pitchFamily="34" charset="0"/>
            </a:endParaRPr>
          </a:p>
          <a:p>
            <a:pPr marL="685800" lvl="1">
              <a:buFont typeface="Wingdings" panose="05000000000000000000" pitchFamily="2" charset="2"/>
              <a:buChar char="Ø"/>
            </a:pPr>
            <a:r>
              <a:rPr lang="fr-FR" sz="1800" dirty="0" smtClean="0">
                <a:latin typeface="Arial" panose="020B0604020202020204" pitchFamily="34" charset="0"/>
                <a:cs typeface="Arial" panose="020B0604020202020204" pitchFamily="34" charset="0"/>
              </a:rPr>
              <a:t> </a:t>
            </a:r>
            <a:r>
              <a:rPr lang="fr-FR" sz="1800" b="1" dirty="0">
                <a:latin typeface="Arial" panose="020B0604020202020204" pitchFamily="34" charset="0"/>
                <a:cs typeface="Arial" panose="020B0604020202020204" pitchFamily="34" charset="0"/>
              </a:rPr>
              <a:t>- </a:t>
            </a:r>
            <a:r>
              <a:rPr lang="fr-FR" sz="1800" b="1" dirty="0" smtClean="0">
                <a:latin typeface="Arial" panose="020B0604020202020204" pitchFamily="34" charset="0"/>
                <a:cs typeface="Arial" panose="020B0604020202020204" pitchFamily="34" charset="0"/>
              </a:rPr>
              <a:t>9</a:t>
            </a:r>
            <a:r>
              <a:rPr lang="ro-RO" sz="1800" b="1" dirty="0">
                <a:latin typeface="Arial" panose="020B0604020202020204" pitchFamily="34" charset="0"/>
                <a:cs typeface="Arial" panose="020B0604020202020204" pitchFamily="34" charset="0"/>
              </a:rPr>
              <a:t>7</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angajaţi</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pentru</a:t>
            </a:r>
            <a:r>
              <a:rPr lang="fr-FR" sz="1800" dirty="0" smtClean="0">
                <a:latin typeface="Arial" panose="020B0604020202020204" pitchFamily="34" charset="0"/>
                <a:cs typeface="Arial" panose="020B0604020202020204" pitchFamily="34" charset="0"/>
              </a:rPr>
              <a:t> </a:t>
            </a:r>
            <a:r>
              <a:rPr lang="fr-FR" sz="1800" b="1" dirty="0" err="1">
                <a:latin typeface="Arial" panose="020B0604020202020204" pitchFamily="34" charset="0"/>
                <a:cs typeface="Arial" panose="020B0604020202020204" pitchFamily="34" charset="0"/>
              </a:rPr>
              <a:t>copii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încadraţi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grad</a:t>
            </a:r>
            <a:r>
              <a:rPr lang="fr-FR" sz="1800" dirty="0" smtClean="0">
                <a:latin typeface="Arial" panose="020B0604020202020204" pitchFamily="34" charset="0"/>
                <a:cs typeface="Arial" panose="020B0604020202020204" pitchFamily="34" charset="0"/>
              </a:rPr>
              <a:t> de</a:t>
            </a:r>
            <a:r>
              <a:rPr lang="ro-RO" sz="1800" dirty="0" smtClean="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handicap </a:t>
            </a:r>
            <a:r>
              <a:rPr lang="fr-FR" sz="1800"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cu</a:t>
            </a:r>
            <a:r>
              <a:rPr lang="fr-FR" sz="1800" dirty="0">
                <a:latin typeface="Arial" panose="020B0604020202020204" pitchFamily="34" charset="0"/>
                <a:cs typeface="Arial" panose="020B0604020202020204" pitchFamily="34" charset="0"/>
              </a:rPr>
              <a:t> </a:t>
            </a:r>
            <a:r>
              <a:rPr lang="ro-RO" sz="1800" dirty="0" smtClean="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asistent</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a:t>
            </a:r>
            <a:r>
              <a:rPr lang="fr-FR" sz="1800" dirty="0">
                <a:latin typeface="Arial" panose="020B0604020202020204" pitchFamily="34" charset="0"/>
                <a:cs typeface="Arial" panose="020B0604020202020204" pitchFamily="34" charset="0"/>
              </a:rPr>
              <a:t>;</a:t>
            </a:r>
            <a:endParaRPr lang="ro-RO"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pPr marL="0" indent="0">
              <a:buNone/>
            </a:pPr>
            <a:r>
              <a:rPr lang="fr-FR" sz="1800" dirty="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        </a:t>
            </a:r>
            <a:r>
              <a:rPr lang="ro-RO" sz="1800" dirty="0" smtClean="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 </a:t>
            </a:r>
            <a:r>
              <a:rPr lang="fr-FR" sz="1800" b="1" dirty="0">
                <a:latin typeface="Arial" panose="020B0604020202020204" pitchFamily="34" charset="0"/>
                <a:cs typeface="Arial" panose="020B0604020202020204" pitchFamily="34" charset="0"/>
              </a:rPr>
              <a:t>1</a:t>
            </a:r>
            <a:r>
              <a:rPr lang="ro-RO" sz="1800" b="1" dirty="0" smtClean="0">
                <a:latin typeface="Arial" panose="020B0604020202020204" pitchFamily="34" charset="0"/>
                <a:cs typeface="Arial" panose="020B0604020202020204" pitchFamily="34" charset="0"/>
              </a:rPr>
              <a:t>43</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personali</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angajaţi</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pentru</a:t>
            </a:r>
            <a:r>
              <a:rPr lang="fr-FR" sz="1800" dirty="0">
                <a:latin typeface="Arial" panose="020B0604020202020204" pitchFamily="34" charset="0"/>
                <a:cs typeface="Arial" panose="020B0604020202020204" pitchFamily="34" charset="0"/>
              </a:rPr>
              <a:t> </a:t>
            </a:r>
            <a:r>
              <a:rPr lang="fr-FR" sz="1800" b="1" dirty="0" err="1">
                <a:latin typeface="Arial" panose="020B0604020202020204" pitchFamily="34" charset="0"/>
                <a:cs typeface="Arial" panose="020B0604020202020204" pitchFamily="34" charset="0"/>
              </a:rPr>
              <a:t>persoane</a:t>
            </a:r>
            <a:r>
              <a:rPr lang="fr-FR" sz="1800" b="1" dirty="0">
                <a:latin typeface="Arial" panose="020B0604020202020204" pitchFamily="34" charset="0"/>
                <a:cs typeface="Arial" panose="020B0604020202020204" pitchFamily="34" charset="0"/>
              </a:rPr>
              <a:t> </a:t>
            </a:r>
            <a:r>
              <a:rPr lang="fr-FR" sz="1800" b="1" dirty="0" smtClean="0">
                <a:latin typeface="Arial" panose="020B0604020202020204" pitchFamily="34" charset="0"/>
                <a:cs typeface="Arial" panose="020B0604020202020204" pitchFamily="34" charset="0"/>
              </a:rPr>
              <a:t>adulte </a:t>
            </a:r>
            <a:r>
              <a:rPr lang="fr-FR" sz="1800" dirty="0" err="1">
                <a:latin typeface="Arial" panose="020B0604020202020204" pitchFamily="34" charset="0"/>
                <a:cs typeface="Arial" panose="020B0604020202020204" pitchFamily="34" charset="0"/>
              </a:rPr>
              <a:t>încadrate</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grad</a:t>
            </a:r>
            <a:r>
              <a:rPr lang="fr-FR" sz="1800" dirty="0">
                <a:latin typeface="Arial" panose="020B0604020202020204" pitchFamily="34" charset="0"/>
                <a:cs typeface="Arial" panose="020B0604020202020204" pitchFamily="34" charset="0"/>
              </a:rPr>
              <a:t> de </a:t>
            </a:r>
            <a:r>
              <a:rPr lang="ro-RO" sz="1800" dirty="0" smtClean="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handicap </a:t>
            </a:r>
            <a:r>
              <a:rPr lang="fr-FR" sz="1800"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cu</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asistent</a:t>
            </a:r>
            <a:r>
              <a:rPr lang="fr-FR" sz="1800" dirty="0">
                <a:latin typeface="Arial" panose="020B0604020202020204" pitchFamily="34" charset="0"/>
                <a:cs typeface="Arial" panose="020B0604020202020204" pitchFamily="34" charset="0"/>
              </a:rPr>
              <a:t> </a:t>
            </a:r>
            <a:r>
              <a:rPr lang="ro-RO" sz="1800" dirty="0" smtClean="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personal</a:t>
            </a:r>
            <a:r>
              <a:rPr lang="fr-FR" sz="1800" dirty="0">
                <a:latin typeface="Arial" panose="020B0604020202020204" pitchFamily="34" charset="0"/>
                <a:cs typeface="Arial" panose="020B0604020202020204" pitchFamily="34" charset="0"/>
              </a:rPr>
              <a:t>;</a:t>
            </a:r>
            <a:endParaRPr lang="ro-RO"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sz="1800" b="1" dirty="0">
                <a:latin typeface="Arial" panose="020B0604020202020204" pitchFamily="34" charset="0"/>
                <a:cs typeface="Arial" panose="020B0604020202020204" pitchFamily="34" charset="0"/>
              </a:rPr>
              <a:t> </a:t>
            </a:r>
            <a:r>
              <a:rPr lang="ro-RO" sz="1800" b="1" u="sng" dirty="0" smtClean="0">
                <a:latin typeface="Arial" panose="020B0604020202020204" pitchFamily="34" charset="0"/>
                <a:cs typeface="Arial" panose="020B0604020202020204" pitchFamily="34" charset="0"/>
              </a:rPr>
              <a:t>1454 </a:t>
            </a:r>
            <a:r>
              <a:rPr lang="ro-RO" sz="1800" b="1" u="sng" dirty="0">
                <a:latin typeface="Arial" panose="020B0604020202020204" pitchFamily="34" charset="0"/>
                <a:cs typeface="Arial" panose="020B0604020202020204" pitchFamily="34" charset="0"/>
              </a:rPr>
              <a:t>beneficiari de indemnizaţie lunară</a:t>
            </a:r>
            <a:r>
              <a:rPr lang="ro-RO" sz="1800" b="1" dirty="0">
                <a:latin typeface="Arial" panose="020B0604020202020204" pitchFamily="34" charset="0"/>
                <a:cs typeface="Arial" panose="020B0604020202020204" pitchFamily="34" charset="0"/>
              </a:rPr>
              <a:t>, din care </a:t>
            </a:r>
            <a:r>
              <a:rPr lang="ro-RO" sz="1800" b="1" dirty="0" smtClean="0">
                <a:latin typeface="Arial" panose="020B0604020202020204" pitchFamily="34" charset="0"/>
                <a:cs typeface="Arial" panose="020B0604020202020204" pitchFamily="34" charset="0"/>
              </a:rPr>
              <a:t>1282 </a:t>
            </a:r>
            <a:r>
              <a:rPr lang="ro-RO" sz="1800" b="1" dirty="0">
                <a:latin typeface="Arial" panose="020B0604020202020204" pitchFamily="34" charset="0"/>
                <a:cs typeface="Arial" panose="020B0604020202020204" pitchFamily="34" charset="0"/>
              </a:rPr>
              <a:t>persoane adulte şi </a:t>
            </a:r>
            <a:r>
              <a:rPr lang="ro-RO" sz="1800" b="1" dirty="0" smtClean="0">
                <a:latin typeface="Arial" panose="020B0604020202020204" pitchFamily="34" charset="0"/>
                <a:cs typeface="Arial" panose="020B0604020202020204" pitchFamily="34" charset="0"/>
              </a:rPr>
              <a:t>172 </a:t>
            </a:r>
            <a:r>
              <a:rPr lang="ro-RO" sz="1800" b="1" dirty="0">
                <a:latin typeface="Arial" panose="020B0604020202020204" pitchFamily="34" charset="0"/>
                <a:cs typeface="Arial" panose="020B0604020202020204" pitchFamily="34" charset="0"/>
              </a:rPr>
              <a:t>copii.</a:t>
            </a:r>
            <a:endParaRPr lang="en-US" sz="1800" b="1"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 xmlns:p14="http://schemas.microsoft.com/office/powerpoint/2010/main" val="31597043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800" b="1" dirty="0" smtClean="0"/>
              <a:t>Situație comparativă alocații/indemnizații/stimulente</a:t>
            </a:r>
            <a:br>
              <a:rPr lang="ro-RO" sz="2800" b="1" dirty="0" smtClean="0"/>
            </a:br>
            <a:r>
              <a:rPr lang="ro-RO" sz="2800" b="1" dirty="0" smtClean="0"/>
              <a:t>2015-2016-2017</a:t>
            </a:r>
            <a:endParaRPr lang="en-US" sz="2800" b="1"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2209123039"/>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4172268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000" b="1" dirty="0" smtClean="0"/>
              <a:t>Situația deplasărilor pe teren pentru evaluarea situației beneficiarilor de asistență socială  în anul 2017</a:t>
            </a:r>
            <a:endParaRPr lang="en-US" sz="2000" b="1" dirty="0"/>
          </a:p>
        </p:txBody>
      </p:sp>
      <p:sp>
        <p:nvSpPr>
          <p:cNvPr id="9" name="Text Placeholder 8"/>
          <p:cNvSpPr>
            <a:spLocks noGrp="1"/>
          </p:cNvSpPr>
          <p:nvPr>
            <p:ph type="body" idx="1"/>
          </p:nvPr>
        </p:nvSpPr>
        <p:spPr>
          <a:xfrm>
            <a:off x="457200" y="1371601"/>
            <a:ext cx="4040188" cy="457200"/>
          </a:xfrm>
        </p:spPr>
        <p:txBody>
          <a:bodyPr>
            <a:normAutofit/>
          </a:bodyPr>
          <a:lstStyle/>
          <a:p>
            <a:r>
              <a:rPr lang="ro-RO" sz="1800" dirty="0" smtClean="0"/>
              <a:t>        Anchete sociale</a:t>
            </a:r>
            <a:endParaRPr lang="en-US" sz="1800" dirty="0"/>
          </a:p>
        </p:txBody>
      </p:sp>
      <p:graphicFrame>
        <p:nvGraphicFramePr>
          <p:cNvPr id="4" name="Content Placeholder 3"/>
          <p:cNvGraphicFramePr>
            <a:graphicFrameLocks noGrp="1"/>
          </p:cNvGraphicFramePr>
          <p:nvPr>
            <p:ph sz="half" idx="2"/>
            <p:extLst>
              <p:ext uri="{D42A27DB-BD31-4B8C-83A1-F6EECF244321}">
                <p14:modId xmlns="" xmlns:p14="http://schemas.microsoft.com/office/powerpoint/2010/main" val="2755771663"/>
              </p:ext>
            </p:extLst>
          </p:nvPr>
        </p:nvGraphicFramePr>
        <p:xfrm>
          <a:off x="457200" y="2174875"/>
          <a:ext cx="4040188" cy="3951288"/>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 Placeholder 9"/>
          <p:cNvSpPr>
            <a:spLocks noGrp="1"/>
          </p:cNvSpPr>
          <p:nvPr>
            <p:ph type="body" sz="quarter" idx="3"/>
          </p:nvPr>
        </p:nvSpPr>
        <p:spPr>
          <a:xfrm>
            <a:off x="4645025" y="1371601"/>
            <a:ext cx="4041775" cy="380999"/>
          </a:xfrm>
        </p:spPr>
        <p:txBody>
          <a:bodyPr>
            <a:normAutofit/>
          </a:bodyPr>
          <a:lstStyle/>
          <a:p>
            <a:r>
              <a:rPr lang="ro-RO" sz="1800" dirty="0" smtClean="0"/>
              <a:t>Rapoarte/fișe evaluare/monitorizare</a:t>
            </a:r>
            <a:endParaRPr lang="en-US" sz="1800" dirty="0"/>
          </a:p>
        </p:txBody>
      </p:sp>
      <p:graphicFrame>
        <p:nvGraphicFramePr>
          <p:cNvPr id="12" name="Content Placeholder 11"/>
          <p:cNvGraphicFramePr>
            <a:graphicFrameLocks noGrp="1"/>
          </p:cNvGraphicFramePr>
          <p:nvPr>
            <p:ph sz="quarter" idx="4"/>
            <p:extLst>
              <p:ext uri="{D42A27DB-BD31-4B8C-83A1-F6EECF244321}">
                <p14:modId xmlns="" xmlns:p14="http://schemas.microsoft.com/office/powerpoint/2010/main" val="3943265330"/>
              </p:ext>
            </p:extLst>
          </p:nvPr>
        </p:nvGraphicFramePr>
        <p:xfrm>
          <a:off x="5000628" y="1928802"/>
          <a:ext cx="4041775" cy="478634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 xmlns:p14="http://schemas.microsoft.com/office/powerpoint/2010/main" val="3398088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ro-RO" sz="2800" b="1" dirty="0" smtClean="0"/>
              <a:t>Activități de consiliere</a:t>
            </a:r>
            <a:endParaRPr lang="en-US" sz="2800" b="1" dirty="0"/>
          </a:p>
        </p:txBody>
      </p:sp>
      <p:sp>
        <p:nvSpPr>
          <p:cNvPr id="3" name="Content Placeholder 2"/>
          <p:cNvSpPr>
            <a:spLocks noGrp="1"/>
          </p:cNvSpPr>
          <p:nvPr>
            <p:ph idx="1"/>
          </p:nvPr>
        </p:nvSpPr>
        <p:spPr>
          <a:xfrm>
            <a:off x="457200" y="1600200"/>
            <a:ext cx="8472518" cy="4900633"/>
          </a:xfrm>
        </p:spPr>
        <p:txBody>
          <a:bodyPr>
            <a:normAutofit/>
          </a:bodyPr>
          <a:lstStyle/>
          <a:p>
            <a:pPr lvl="2">
              <a:buFontTx/>
              <a:buChar char="-"/>
            </a:pPr>
            <a:r>
              <a:rPr lang="ro-RO" dirty="0" smtClean="0"/>
              <a:t>12 persoane consiliate în 112 ședințe de consiliere privind prevenirea </a:t>
            </a:r>
            <a:r>
              <a:rPr lang="ro-RO" dirty="0"/>
              <a:t>separării </a:t>
            </a:r>
            <a:r>
              <a:rPr lang="ro-RO" dirty="0" smtClean="0"/>
              <a:t>copilului </a:t>
            </a:r>
            <a:r>
              <a:rPr lang="ro-RO" dirty="0"/>
              <a:t>de familia </a:t>
            </a:r>
            <a:r>
              <a:rPr lang="ro-RO" dirty="0" smtClean="0"/>
              <a:t>sa</a:t>
            </a:r>
          </a:p>
          <a:p>
            <a:pPr lvl="2">
              <a:buFontTx/>
              <a:buChar char="-"/>
            </a:pPr>
            <a:r>
              <a:rPr lang="ro-RO" dirty="0" smtClean="0"/>
              <a:t>825 de cetățeni romi consiliați pe diferite teme</a:t>
            </a:r>
          </a:p>
          <a:p>
            <a:pPr lvl="2">
              <a:buFontTx/>
              <a:buChar char="-"/>
            </a:pPr>
            <a:r>
              <a:rPr lang="ro-RO" dirty="0" smtClean="0"/>
              <a:t>1939 fişe de consiliere ASCO</a:t>
            </a:r>
            <a:endParaRPr lang="en-US" dirty="0" smtClean="0"/>
          </a:p>
          <a:p>
            <a:pPr lvl="2">
              <a:buNone/>
            </a:pPr>
            <a:endParaRPr lang="ro-RO" dirty="0" smtClean="0"/>
          </a:p>
          <a:p>
            <a:pPr lvl="2">
              <a:buNone/>
            </a:pPr>
            <a:r>
              <a:rPr lang="ro-RO" b="1" u="sng" dirty="0" smtClean="0"/>
              <a:t>Acte de decizie în asistenţă socială</a:t>
            </a:r>
          </a:p>
          <a:p>
            <a:pPr lvl="2">
              <a:buNone/>
            </a:pPr>
            <a:endParaRPr lang="ro-RO" b="1" u="sng" dirty="0" smtClean="0"/>
          </a:p>
          <a:p>
            <a:pPr lvl="2">
              <a:buNone/>
            </a:pPr>
            <a:r>
              <a:rPr lang="ro-RO" b="1" dirty="0" smtClean="0"/>
              <a:t>-  s-au emis 4497 de D</a:t>
            </a:r>
            <a:r>
              <a:rPr lang="en-US" b="1" dirty="0" err="1" smtClean="0"/>
              <a:t>ecizii</a:t>
            </a:r>
            <a:r>
              <a:rPr lang="en-US" b="1" dirty="0" smtClean="0"/>
              <a:t> ale </a:t>
            </a:r>
            <a:r>
              <a:rPr lang="ro-RO" b="1" dirty="0" err="1" smtClean="0"/>
              <a:t>D</a:t>
            </a:r>
            <a:r>
              <a:rPr lang="en-US" b="1" dirty="0" err="1" smtClean="0"/>
              <a:t>irectorului</a:t>
            </a:r>
            <a:r>
              <a:rPr lang="en-US" b="1" dirty="0" smtClean="0"/>
              <a:t> general </a:t>
            </a:r>
            <a:r>
              <a:rPr lang="ro-RO" b="1" dirty="0" smtClean="0"/>
              <a:t>a</a:t>
            </a:r>
            <a:r>
              <a:rPr lang="en-US" b="1" dirty="0" smtClean="0"/>
              <a:t>l ASCO</a:t>
            </a:r>
          </a:p>
          <a:p>
            <a:pPr lvl="2">
              <a:buFontTx/>
              <a:buChar char="-"/>
            </a:pPr>
            <a:r>
              <a:rPr lang="ro-RO" b="1" dirty="0" smtClean="0"/>
              <a:t>s-au emis 1241 de </a:t>
            </a:r>
            <a:r>
              <a:rPr lang="en-US" b="1" dirty="0" err="1" smtClean="0"/>
              <a:t>Dispo</a:t>
            </a:r>
            <a:r>
              <a:rPr lang="ro-RO" b="1" dirty="0" smtClean="0"/>
              <a:t>ziţii ale Primarului Municipiului Oradea</a:t>
            </a:r>
            <a:endParaRPr lang="en-US" b="1" dirty="0" smtClean="0"/>
          </a:p>
          <a:p>
            <a:pPr lvl="2">
              <a:buFontTx/>
              <a:buChar char="-"/>
            </a:pPr>
            <a:endParaRPr lang="en-US" dirty="0" smtClean="0"/>
          </a:p>
          <a:p>
            <a:pPr lvl="2">
              <a:buFontTx/>
              <a:buChar char="-"/>
            </a:pPr>
            <a:endParaRPr lang="ro-RO" dirty="0" smtClean="0"/>
          </a:p>
        </p:txBody>
      </p:sp>
    </p:spTree>
    <p:extLst>
      <p:ext uri="{BB962C8B-B14F-4D97-AF65-F5344CB8AC3E}">
        <p14:creationId xmlns="" xmlns:p14="http://schemas.microsoft.com/office/powerpoint/2010/main" val="163826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1"/>
            <a:ext cx="7772400" cy="685799"/>
          </a:xfrm>
        </p:spPr>
        <p:txBody>
          <a:bodyPr>
            <a:normAutofit fontScale="90000"/>
          </a:bodyPr>
          <a:lstStyle/>
          <a:p>
            <a:r>
              <a:rPr lang="ro-RO" b="1" dirty="0" smtClean="0"/>
              <a:t>Servicii şi programe sociale ASCO</a:t>
            </a:r>
            <a:endParaRPr lang="ro-RO" dirty="0"/>
          </a:p>
        </p:txBody>
      </p:sp>
      <p:sp>
        <p:nvSpPr>
          <p:cNvPr id="3" name="Subtitle 2"/>
          <p:cNvSpPr>
            <a:spLocks noGrp="1"/>
          </p:cNvSpPr>
          <p:nvPr>
            <p:ph type="subTitle" idx="1"/>
          </p:nvPr>
        </p:nvSpPr>
        <p:spPr>
          <a:xfrm>
            <a:off x="457200" y="1066800"/>
            <a:ext cx="8229600" cy="5334000"/>
          </a:xfrm>
        </p:spPr>
        <p:txBody>
          <a:bodyPr>
            <a:normAutofit fontScale="47500" lnSpcReduction="20000"/>
          </a:bodyPr>
          <a:lstStyle/>
          <a:p>
            <a:pPr algn="just">
              <a:buFont typeface="Wingdings" pitchFamily="2" charset="2"/>
              <a:buChar char="Ø"/>
            </a:pPr>
            <a:r>
              <a:rPr lang="en-US" dirty="0" smtClean="0">
                <a:solidFill>
                  <a:schemeClr val="tx1"/>
                </a:solidFill>
                <a:cs typeface="Arial" charset="0"/>
              </a:rPr>
              <a:t> Campania “</a:t>
            </a:r>
            <a:r>
              <a:rPr lang="en-US" dirty="0" smtClean="0">
                <a:solidFill>
                  <a:schemeClr val="tx1"/>
                </a:solidFill>
              </a:rPr>
              <a:t>SINGURI </a:t>
            </a:r>
            <a:r>
              <a:rPr lang="en-US" dirty="0">
                <a:solidFill>
                  <a:schemeClr val="tx1"/>
                </a:solidFill>
              </a:rPr>
              <a:t>ACASĂ- </a:t>
            </a:r>
            <a:r>
              <a:rPr lang="en-US" dirty="0" err="1">
                <a:solidFill>
                  <a:schemeClr val="tx1"/>
                </a:solidFill>
              </a:rPr>
              <a:t>ai</a:t>
            </a:r>
            <a:r>
              <a:rPr lang="en-US" dirty="0">
                <a:solidFill>
                  <a:schemeClr val="tx1"/>
                </a:solidFill>
              </a:rPr>
              <a:t> </a:t>
            </a:r>
            <a:r>
              <a:rPr lang="en-US" dirty="0" err="1">
                <a:solidFill>
                  <a:schemeClr val="tx1"/>
                </a:solidFill>
              </a:rPr>
              <a:t>grijă</a:t>
            </a:r>
            <a:r>
              <a:rPr lang="en-US" dirty="0">
                <a:solidFill>
                  <a:schemeClr val="tx1"/>
                </a:solidFill>
              </a:rPr>
              <a:t> de </a:t>
            </a:r>
            <a:r>
              <a:rPr lang="en-US" dirty="0" err="1">
                <a:solidFill>
                  <a:schemeClr val="tx1"/>
                </a:solidFill>
              </a:rPr>
              <a:t>copiii</a:t>
            </a:r>
            <a:r>
              <a:rPr lang="en-US" dirty="0">
                <a:solidFill>
                  <a:schemeClr val="tx1"/>
                </a:solidFill>
              </a:rPr>
              <a:t> </a:t>
            </a:r>
            <a:r>
              <a:rPr lang="en-US" dirty="0" err="1">
                <a:solidFill>
                  <a:schemeClr val="tx1"/>
                </a:solidFill>
              </a:rPr>
              <a:t>tăi</a:t>
            </a:r>
            <a:r>
              <a:rPr lang="en-US" dirty="0">
                <a:solidFill>
                  <a:schemeClr val="tx1"/>
                </a:solidFill>
              </a:rPr>
              <a:t> </a:t>
            </a:r>
            <a:r>
              <a:rPr lang="en-US" dirty="0" err="1">
                <a:solidFill>
                  <a:schemeClr val="tx1"/>
                </a:solidFill>
              </a:rPr>
              <a:t>oriunde</a:t>
            </a:r>
            <a:r>
              <a:rPr lang="en-US" dirty="0">
                <a:solidFill>
                  <a:schemeClr val="tx1"/>
                </a:solidFill>
              </a:rPr>
              <a:t> </a:t>
            </a:r>
            <a:r>
              <a:rPr lang="en-US" dirty="0" err="1">
                <a:solidFill>
                  <a:schemeClr val="tx1"/>
                </a:solidFill>
              </a:rPr>
              <a:t>te</a:t>
            </a:r>
            <a:r>
              <a:rPr lang="en-US" dirty="0">
                <a:solidFill>
                  <a:schemeClr val="tx1"/>
                </a:solidFill>
              </a:rPr>
              <a:t> </a:t>
            </a:r>
            <a:r>
              <a:rPr lang="en-US" dirty="0" err="1">
                <a:solidFill>
                  <a:schemeClr val="tx1"/>
                </a:solidFill>
              </a:rPr>
              <a:t>afli</a:t>
            </a:r>
            <a:r>
              <a:rPr lang="en-US" dirty="0">
                <a:solidFill>
                  <a:schemeClr val="tx1"/>
                </a:solidFill>
              </a:rPr>
              <a:t>!” </a:t>
            </a:r>
            <a:endParaRPr lang="en-US"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Centrul de Îngrijire şi Educaţie Timpurie – Creşe (CIET)</a:t>
            </a:r>
          </a:p>
          <a:p>
            <a:pPr algn="just">
              <a:buFont typeface="Wingdings" pitchFamily="2" charset="2"/>
              <a:buChar char="Ø"/>
            </a:pPr>
            <a:r>
              <a:rPr lang="ro-RO" dirty="0" smtClean="0">
                <a:solidFill>
                  <a:schemeClr val="tx1"/>
                </a:solidFill>
                <a:cs typeface="Arial" charset="0"/>
              </a:rPr>
              <a:t>Programul </a:t>
            </a:r>
            <a:r>
              <a:rPr lang="en-US" dirty="0" smtClean="0">
                <a:solidFill>
                  <a:schemeClr val="tx1"/>
                </a:solidFill>
                <a:cs typeface="Arial" charset="0"/>
              </a:rPr>
              <a:t>“</a:t>
            </a:r>
            <a:r>
              <a:rPr lang="ro-RO" dirty="0" smtClean="0">
                <a:solidFill>
                  <a:schemeClr val="tx1"/>
                </a:solidFill>
                <a:cs typeface="Arial" charset="0"/>
              </a:rPr>
              <a:t>Școala Părinților</a:t>
            </a:r>
            <a:r>
              <a:rPr lang="en-US" dirty="0" smtClean="0">
                <a:solidFill>
                  <a:schemeClr val="tx1"/>
                </a:solidFill>
                <a:cs typeface="Arial" charset="0"/>
              </a:rPr>
              <a:t>” </a:t>
            </a:r>
            <a:r>
              <a:rPr lang="en-US" dirty="0" err="1" smtClean="0">
                <a:solidFill>
                  <a:schemeClr val="tx1"/>
                </a:solidFill>
                <a:cs typeface="Arial" charset="0"/>
              </a:rPr>
              <a:t>pentru</a:t>
            </a:r>
            <a:r>
              <a:rPr lang="en-US" dirty="0" smtClean="0">
                <a:solidFill>
                  <a:schemeClr val="tx1"/>
                </a:solidFill>
                <a:cs typeface="Arial" charset="0"/>
              </a:rPr>
              <a:t> p</a:t>
            </a:r>
            <a:r>
              <a:rPr lang="ro-RO" dirty="0" smtClean="0">
                <a:solidFill>
                  <a:schemeClr val="tx1"/>
                </a:solidFill>
                <a:cs typeface="Arial" charset="0"/>
              </a:rPr>
              <a:t>ă</a:t>
            </a:r>
            <a:r>
              <a:rPr lang="en-US" dirty="0" err="1" smtClean="0">
                <a:solidFill>
                  <a:schemeClr val="tx1"/>
                </a:solidFill>
                <a:cs typeface="Arial" charset="0"/>
              </a:rPr>
              <a:t>rin</a:t>
            </a:r>
            <a:r>
              <a:rPr lang="ro-RO" dirty="0" smtClean="0">
                <a:solidFill>
                  <a:schemeClr val="tx1"/>
                </a:solidFill>
                <a:cs typeface="Arial" charset="0"/>
              </a:rPr>
              <a:t>ț</a:t>
            </a:r>
            <a:r>
              <a:rPr lang="en-US" dirty="0" smtClean="0">
                <a:solidFill>
                  <a:schemeClr val="tx1"/>
                </a:solidFill>
                <a:cs typeface="Arial" charset="0"/>
              </a:rPr>
              <a:t>ii </a:t>
            </a:r>
            <a:r>
              <a:rPr lang="en-US" dirty="0" err="1" smtClean="0">
                <a:solidFill>
                  <a:schemeClr val="tx1"/>
                </a:solidFill>
                <a:cs typeface="Arial" charset="0"/>
              </a:rPr>
              <a:t>copiilor</a:t>
            </a:r>
            <a:r>
              <a:rPr lang="en-US" dirty="0" smtClean="0">
                <a:solidFill>
                  <a:schemeClr val="tx1"/>
                </a:solidFill>
                <a:cs typeface="Arial" charset="0"/>
              </a:rPr>
              <a:t> care </a:t>
            </a:r>
            <a:r>
              <a:rPr lang="en-US" dirty="0" err="1" smtClean="0">
                <a:solidFill>
                  <a:schemeClr val="tx1"/>
                </a:solidFill>
                <a:cs typeface="Arial" charset="0"/>
              </a:rPr>
              <a:t>frecventeaz</a:t>
            </a:r>
            <a:r>
              <a:rPr lang="ro-RO" dirty="0" smtClean="0">
                <a:solidFill>
                  <a:schemeClr val="tx1"/>
                </a:solidFill>
                <a:cs typeface="Arial" charset="0"/>
              </a:rPr>
              <a:t>ă creșa și nu numai...</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Centrul</a:t>
            </a:r>
            <a:r>
              <a:rPr lang="en-US" dirty="0" smtClean="0">
                <a:solidFill>
                  <a:schemeClr val="tx1"/>
                </a:solidFill>
                <a:cs typeface="Arial" charset="0"/>
              </a:rPr>
              <a:t> de </a:t>
            </a:r>
            <a:r>
              <a:rPr lang="ro-RO" dirty="0" smtClean="0">
                <a:solidFill>
                  <a:schemeClr val="tx1"/>
                </a:solidFill>
                <a:cs typeface="Arial" charset="0"/>
              </a:rPr>
              <a:t>Î</a:t>
            </a:r>
            <a:r>
              <a:rPr lang="en-US" dirty="0" err="1" smtClean="0">
                <a:solidFill>
                  <a:schemeClr val="tx1"/>
                </a:solidFill>
                <a:cs typeface="Arial" charset="0"/>
              </a:rPr>
              <a:t>ngrijire</a:t>
            </a:r>
            <a:r>
              <a:rPr lang="ro-RO" dirty="0" smtClean="0">
                <a:solidFill>
                  <a:schemeClr val="tx1"/>
                </a:solidFill>
                <a:cs typeface="Arial" charset="0"/>
              </a:rPr>
              <a:t> de Zi</a:t>
            </a:r>
          </a:p>
          <a:p>
            <a:pPr algn="just">
              <a:buFont typeface="Wingdings" pitchFamily="2" charset="2"/>
              <a:buChar char="Ø"/>
            </a:pPr>
            <a:r>
              <a:rPr lang="ro-RO" dirty="0" smtClean="0">
                <a:solidFill>
                  <a:schemeClr val="tx1"/>
                </a:solidFill>
                <a:cs typeface="Arial" charset="0"/>
              </a:rPr>
              <a:t>Programul </a:t>
            </a:r>
            <a:r>
              <a:rPr lang="en-US" dirty="0" smtClean="0">
                <a:solidFill>
                  <a:schemeClr val="tx1"/>
                </a:solidFill>
                <a:cs typeface="Arial" charset="0"/>
              </a:rPr>
              <a:t>“</a:t>
            </a:r>
            <a:r>
              <a:rPr lang="ro-RO" dirty="0" smtClean="0">
                <a:solidFill>
                  <a:schemeClr val="tx1"/>
                </a:solidFill>
                <a:cs typeface="Arial" charset="0"/>
              </a:rPr>
              <a:t>Școala după școală</a:t>
            </a:r>
            <a:r>
              <a:rPr lang="en-US" dirty="0" smtClean="0">
                <a:solidFill>
                  <a:schemeClr val="tx1"/>
                </a:solidFill>
                <a:cs typeface="Arial" charset="0"/>
              </a:rPr>
              <a:t>”</a:t>
            </a:r>
            <a:endParaRPr lang="ro-RO"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Programul social</a:t>
            </a:r>
            <a:r>
              <a:rPr lang="en-US" dirty="0" smtClean="0">
                <a:solidFill>
                  <a:schemeClr val="tx1"/>
                </a:solidFill>
                <a:cs typeface="Arial" charset="0"/>
              </a:rPr>
              <a:t>“</a:t>
            </a:r>
            <a:r>
              <a:rPr lang="ro-RO" dirty="0">
                <a:solidFill>
                  <a:schemeClr val="tx1"/>
                </a:solidFill>
                <a:cs typeface="Arial" charset="0"/>
              </a:rPr>
              <a:t>Prânzul pe roţi pentru oamenii străzii</a:t>
            </a:r>
            <a:r>
              <a:rPr lang="en-US" dirty="0">
                <a:solidFill>
                  <a:schemeClr val="tx1"/>
                </a:solidFill>
                <a:cs typeface="Arial" charset="0"/>
              </a:rPr>
              <a:t>”</a:t>
            </a:r>
            <a:endParaRPr lang="ro-RO" dirty="0">
              <a:solidFill>
                <a:schemeClr val="tx1"/>
              </a:solidFill>
              <a:cs typeface="Arial" charset="0"/>
            </a:endParaRPr>
          </a:p>
          <a:p>
            <a:pPr algn="just">
              <a:buFont typeface="Wingdings" pitchFamily="2" charset="2"/>
              <a:buChar char="Ø"/>
            </a:pPr>
            <a:r>
              <a:rPr lang="en-US" dirty="0" smtClean="0">
                <a:solidFill>
                  <a:schemeClr val="tx1"/>
                </a:solidFill>
                <a:cs typeface="Arial" charset="0"/>
              </a:rPr>
              <a:t>A</a:t>
            </a:r>
            <a:r>
              <a:rPr lang="ro-RO" dirty="0" smtClean="0">
                <a:solidFill>
                  <a:schemeClr val="tx1"/>
                </a:solidFill>
                <a:cs typeface="Arial" charset="0"/>
              </a:rPr>
              <a:t>dăpostul</a:t>
            </a:r>
            <a:r>
              <a:rPr lang="en-US" dirty="0" smtClean="0">
                <a:solidFill>
                  <a:schemeClr val="tx1"/>
                </a:solidFill>
                <a:cs typeface="Arial" charset="0"/>
              </a:rPr>
              <a:t> </a:t>
            </a:r>
            <a:r>
              <a:rPr lang="en-US" dirty="0">
                <a:solidFill>
                  <a:schemeClr val="tx1"/>
                </a:solidFill>
                <a:cs typeface="Arial" charset="0"/>
              </a:rPr>
              <a:t>de </a:t>
            </a:r>
            <a:r>
              <a:rPr lang="en-US" dirty="0" err="1" smtClean="0">
                <a:solidFill>
                  <a:schemeClr val="tx1"/>
                </a:solidFill>
                <a:cs typeface="Arial" charset="0"/>
              </a:rPr>
              <a:t>Noapte</a:t>
            </a:r>
            <a:endParaRPr lang="ro-RO"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Centrele</a:t>
            </a:r>
            <a:r>
              <a:rPr lang="en-US" dirty="0" smtClean="0">
                <a:solidFill>
                  <a:schemeClr val="tx1"/>
                </a:solidFill>
                <a:cs typeface="Arial" charset="0"/>
              </a:rPr>
              <a:t> </a:t>
            </a:r>
            <a:r>
              <a:rPr lang="ro-RO" dirty="0" smtClean="0">
                <a:solidFill>
                  <a:schemeClr val="tx1"/>
                </a:solidFill>
                <a:cs typeface="Arial" charset="0"/>
              </a:rPr>
              <a:t>sociale cu destinaţie </a:t>
            </a:r>
            <a:r>
              <a:rPr lang="en-US" dirty="0" smtClean="0">
                <a:solidFill>
                  <a:schemeClr val="tx1"/>
                </a:solidFill>
                <a:cs typeface="Arial" charset="0"/>
              </a:rPr>
              <a:t>multi</a:t>
            </a:r>
            <a:r>
              <a:rPr lang="ro-RO" dirty="0" smtClean="0">
                <a:solidFill>
                  <a:schemeClr val="tx1"/>
                </a:solidFill>
                <a:cs typeface="Arial" charset="0"/>
              </a:rPr>
              <a:t>funcţională pentru tineri aflaţi în situaţii de risc “Dignitas” şi “Candeo”</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Centrele</a:t>
            </a:r>
            <a:r>
              <a:rPr lang="en-US" dirty="0" smtClean="0">
                <a:solidFill>
                  <a:schemeClr val="tx1"/>
                </a:solidFill>
                <a:cs typeface="Arial" charset="0"/>
              </a:rPr>
              <a:t> de </a:t>
            </a:r>
            <a:r>
              <a:rPr lang="en-US" dirty="0" err="1" smtClean="0">
                <a:solidFill>
                  <a:schemeClr val="tx1"/>
                </a:solidFill>
                <a:cs typeface="Arial" charset="0"/>
              </a:rPr>
              <a:t>cazare</a:t>
            </a:r>
            <a:r>
              <a:rPr lang="en-US" dirty="0" smtClean="0">
                <a:solidFill>
                  <a:schemeClr val="tx1"/>
                </a:solidFill>
                <a:cs typeface="Arial" charset="0"/>
              </a:rPr>
              <a:t> </a:t>
            </a:r>
            <a:r>
              <a:rPr lang="en-US" dirty="0" err="1" smtClean="0">
                <a:solidFill>
                  <a:schemeClr val="tx1"/>
                </a:solidFill>
                <a:cs typeface="Arial" charset="0"/>
              </a:rPr>
              <a:t>temporara</a:t>
            </a:r>
            <a:r>
              <a:rPr lang="en-US" dirty="0" smtClean="0">
                <a:solidFill>
                  <a:schemeClr val="tx1"/>
                </a:solidFill>
                <a:cs typeface="Arial" charset="0"/>
              </a:rPr>
              <a:t> </a:t>
            </a:r>
            <a:r>
              <a:rPr lang="en-US" dirty="0" err="1" smtClean="0">
                <a:solidFill>
                  <a:schemeClr val="tx1"/>
                </a:solidFill>
                <a:cs typeface="Arial" charset="0"/>
              </a:rPr>
              <a:t>nr</a:t>
            </a:r>
            <a:r>
              <a:rPr lang="en-US" dirty="0" smtClean="0">
                <a:solidFill>
                  <a:schemeClr val="tx1"/>
                </a:solidFill>
                <a:cs typeface="Arial" charset="0"/>
              </a:rPr>
              <a:t>.</a:t>
            </a:r>
            <a:r>
              <a:rPr lang="ro-RO" dirty="0" smtClean="0">
                <a:solidFill>
                  <a:schemeClr val="tx1"/>
                </a:solidFill>
                <a:cs typeface="Arial" charset="0"/>
              </a:rPr>
              <a:t> </a:t>
            </a:r>
            <a:r>
              <a:rPr lang="en-US" dirty="0" smtClean="0">
                <a:solidFill>
                  <a:schemeClr val="tx1"/>
                </a:solidFill>
                <a:cs typeface="Arial" charset="0"/>
              </a:rPr>
              <a:t>1,</a:t>
            </a:r>
            <a:r>
              <a:rPr lang="ro-RO" dirty="0" smtClean="0">
                <a:solidFill>
                  <a:schemeClr val="tx1"/>
                </a:solidFill>
                <a:cs typeface="Arial" charset="0"/>
              </a:rPr>
              <a:t> </a:t>
            </a:r>
            <a:r>
              <a:rPr lang="en-US" dirty="0" smtClean="0">
                <a:solidFill>
                  <a:schemeClr val="tx1"/>
                </a:solidFill>
                <a:cs typeface="Arial" charset="0"/>
              </a:rPr>
              <a:t>2 </a:t>
            </a:r>
            <a:r>
              <a:rPr lang="en-US" dirty="0" err="1" smtClean="0">
                <a:solidFill>
                  <a:schemeClr val="tx1"/>
                </a:solidFill>
                <a:cs typeface="Arial" charset="0"/>
              </a:rPr>
              <a:t>si</a:t>
            </a:r>
            <a:r>
              <a:rPr lang="en-US" dirty="0" smtClean="0">
                <a:solidFill>
                  <a:schemeClr val="tx1"/>
                </a:solidFill>
                <a:cs typeface="Arial" charset="0"/>
              </a:rPr>
              <a:t> 3, </a:t>
            </a:r>
            <a:r>
              <a:rPr lang="en-US" dirty="0" err="1" smtClean="0">
                <a:solidFill>
                  <a:schemeClr val="tx1"/>
                </a:solidFill>
                <a:cs typeface="Arial" charset="0"/>
              </a:rPr>
              <a:t>finan</a:t>
            </a:r>
            <a:r>
              <a:rPr lang="ro-RO" dirty="0" smtClean="0">
                <a:solidFill>
                  <a:schemeClr val="tx1"/>
                </a:solidFill>
                <a:cs typeface="Arial" charset="0"/>
              </a:rPr>
              <a:t>ţate prin Programul Operaţional Regional 2007-2013</a:t>
            </a:r>
            <a:endParaRPr lang="en-US" dirty="0" smtClean="0">
              <a:solidFill>
                <a:schemeClr val="tx1"/>
              </a:solidFill>
              <a:cs typeface="Arial" charset="0"/>
            </a:endParaRPr>
          </a:p>
          <a:p>
            <a:pPr algn="just">
              <a:buFont typeface="Wingdings" pitchFamily="2" charset="2"/>
              <a:buChar char="Ø"/>
            </a:pPr>
            <a:r>
              <a:rPr lang="ro-RO" dirty="0">
                <a:solidFill>
                  <a:schemeClr val="tx1"/>
                </a:solidFill>
                <a:cs typeface="Arial" charset="0"/>
              </a:rPr>
              <a:t>Asistenţ</a:t>
            </a:r>
            <a:r>
              <a:rPr lang="en-US" dirty="0">
                <a:solidFill>
                  <a:schemeClr val="tx1"/>
                </a:solidFill>
                <a:cs typeface="Arial" charset="0"/>
              </a:rPr>
              <a:t>a</a:t>
            </a:r>
            <a:r>
              <a:rPr lang="ro-RO" dirty="0">
                <a:solidFill>
                  <a:schemeClr val="tx1"/>
                </a:solidFill>
                <a:cs typeface="Arial" charset="0"/>
              </a:rPr>
              <a:t> medicală profilactică şi curativă şi asistenţă medicală stomatologică pentru </a:t>
            </a:r>
            <a:r>
              <a:rPr lang="ro-RO" dirty="0">
                <a:solidFill>
                  <a:schemeClr val="tx1"/>
                </a:solidFill>
              </a:rPr>
              <a:t> preşcolari, elevi şi studenţ</a:t>
            </a:r>
            <a:r>
              <a:rPr lang="en-US" dirty="0" err="1">
                <a:solidFill>
                  <a:schemeClr val="tx1"/>
                </a:solidFill>
              </a:rPr>
              <a:t>i</a:t>
            </a:r>
            <a:r>
              <a:rPr lang="ro-RO" dirty="0">
                <a:solidFill>
                  <a:schemeClr val="tx1"/>
                </a:solidFill>
              </a:rPr>
              <a:t>i </a:t>
            </a:r>
            <a:r>
              <a:rPr lang="en-US" dirty="0">
                <a:solidFill>
                  <a:schemeClr val="tx1"/>
                </a:solidFill>
              </a:rPr>
              <a:t>din </a:t>
            </a:r>
            <a:r>
              <a:rPr lang="en-US" dirty="0" err="1">
                <a:solidFill>
                  <a:schemeClr val="tx1"/>
                </a:solidFill>
              </a:rPr>
              <a:t>municipiul</a:t>
            </a:r>
            <a:r>
              <a:rPr lang="en-US" dirty="0">
                <a:solidFill>
                  <a:schemeClr val="tx1"/>
                </a:solidFill>
              </a:rPr>
              <a:t> </a:t>
            </a:r>
            <a:r>
              <a:rPr lang="en-US" dirty="0" smtClean="0">
                <a:solidFill>
                  <a:schemeClr val="tx1"/>
                </a:solidFill>
              </a:rPr>
              <a:t>Oradea</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Parteneriatele</a:t>
            </a:r>
            <a:r>
              <a:rPr lang="en-US" dirty="0" smtClean="0">
                <a:solidFill>
                  <a:schemeClr val="tx1"/>
                </a:solidFill>
                <a:cs typeface="Arial" charset="0"/>
              </a:rPr>
              <a:t> cu </a:t>
            </a:r>
            <a:r>
              <a:rPr lang="en-US" dirty="0" err="1" smtClean="0">
                <a:solidFill>
                  <a:schemeClr val="tx1"/>
                </a:solidFill>
                <a:cs typeface="Arial" charset="0"/>
              </a:rPr>
              <a:t>organizatiile</a:t>
            </a:r>
            <a:r>
              <a:rPr lang="en-US" dirty="0" smtClean="0">
                <a:solidFill>
                  <a:schemeClr val="tx1"/>
                </a:solidFill>
                <a:cs typeface="Arial" charset="0"/>
              </a:rPr>
              <a:t> </a:t>
            </a:r>
            <a:r>
              <a:rPr lang="en-US" dirty="0" err="1" smtClean="0">
                <a:solidFill>
                  <a:schemeClr val="tx1"/>
                </a:solidFill>
                <a:cs typeface="Arial" charset="0"/>
              </a:rPr>
              <a:t>neguvernamentale</a:t>
            </a:r>
            <a:r>
              <a:rPr lang="en-US" dirty="0" smtClean="0">
                <a:solidFill>
                  <a:schemeClr val="tx1"/>
                </a:solidFill>
                <a:cs typeface="Arial" charset="0"/>
              </a:rPr>
              <a:t> care au ca </a:t>
            </a:r>
            <a:r>
              <a:rPr lang="en-US" dirty="0" err="1" smtClean="0">
                <a:solidFill>
                  <a:schemeClr val="tx1"/>
                </a:solidFill>
                <a:cs typeface="Arial" charset="0"/>
              </a:rPr>
              <a:t>scop</a:t>
            </a:r>
            <a:r>
              <a:rPr lang="en-US" dirty="0" smtClean="0">
                <a:solidFill>
                  <a:schemeClr val="tx1"/>
                </a:solidFill>
                <a:cs typeface="Arial" charset="0"/>
              </a:rPr>
              <a:t> </a:t>
            </a:r>
            <a:r>
              <a:rPr lang="en-US" dirty="0" err="1" smtClean="0">
                <a:solidFill>
                  <a:schemeClr val="tx1"/>
                </a:solidFill>
                <a:cs typeface="Arial" charset="0"/>
              </a:rPr>
              <a:t>acordarea</a:t>
            </a:r>
            <a:r>
              <a:rPr lang="en-US" dirty="0" smtClean="0">
                <a:solidFill>
                  <a:schemeClr val="tx1"/>
                </a:solidFill>
                <a:cs typeface="Arial" charset="0"/>
              </a:rPr>
              <a:t> de </a:t>
            </a:r>
            <a:r>
              <a:rPr lang="en-US" dirty="0" err="1" smtClean="0">
                <a:solidFill>
                  <a:schemeClr val="tx1"/>
                </a:solidFill>
                <a:cs typeface="Arial" charset="0"/>
              </a:rPr>
              <a:t>servicii</a:t>
            </a:r>
            <a:r>
              <a:rPr lang="en-US" dirty="0" smtClean="0">
                <a:solidFill>
                  <a:schemeClr val="tx1"/>
                </a:solidFill>
                <a:cs typeface="Arial" charset="0"/>
              </a:rPr>
              <a:t> </a:t>
            </a:r>
            <a:r>
              <a:rPr lang="en-US" dirty="0" err="1" smtClean="0">
                <a:solidFill>
                  <a:schemeClr val="tx1"/>
                </a:solidFill>
                <a:cs typeface="Arial" charset="0"/>
              </a:rPr>
              <a:t>sociale</a:t>
            </a:r>
            <a:r>
              <a:rPr lang="en-US" dirty="0" smtClean="0">
                <a:solidFill>
                  <a:schemeClr val="tx1"/>
                </a:solidFill>
                <a:cs typeface="Arial" charset="0"/>
              </a:rPr>
              <a:t> </a:t>
            </a:r>
            <a:r>
              <a:rPr lang="en-US" dirty="0" err="1" smtClean="0">
                <a:solidFill>
                  <a:schemeClr val="tx1"/>
                </a:solidFill>
                <a:cs typeface="Arial" charset="0"/>
              </a:rPr>
              <a:t>persoanelor</a:t>
            </a:r>
            <a:r>
              <a:rPr lang="en-US" dirty="0" smtClean="0">
                <a:solidFill>
                  <a:schemeClr val="tx1"/>
                </a:solidFill>
                <a:cs typeface="Arial" charset="0"/>
              </a:rPr>
              <a:t> </a:t>
            </a:r>
            <a:r>
              <a:rPr lang="en-US" dirty="0" err="1" smtClean="0">
                <a:solidFill>
                  <a:schemeClr val="tx1"/>
                </a:solidFill>
                <a:cs typeface="Arial" charset="0"/>
              </a:rPr>
              <a:t>si</a:t>
            </a:r>
            <a:r>
              <a:rPr lang="en-US" dirty="0" smtClean="0">
                <a:solidFill>
                  <a:schemeClr val="tx1"/>
                </a:solidFill>
                <a:cs typeface="Arial" charset="0"/>
              </a:rPr>
              <a:t> </a:t>
            </a:r>
            <a:r>
              <a:rPr lang="en-US" dirty="0" err="1" smtClean="0">
                <a:solidFill>
                  <a:schemeClr val="tx1"/>
                </a:solidFill>
                <a:cs typeface="Arial" charset="0"/>
              </a:rPr>
              <a:t>familiilor</a:t>
            </a:r>
            <a:r>
              <a:rPr lang="en-US" dirty="0" smtClean="0">
                <a:solidFill>
                  <a:schemeClr val="tx1"/>
                </a:solidFill>
                <a:cs typeface="Arial" charset="0"/>
              </a:rPr>
              <a:t> </a:t>
            </a:r>
            <a:r>
              <a:rPr lang="en-US" dirty="0" err="1" smtClean="0">
                <a:solidFill>
                  <a:schemeClr val="tx1"/>
                </a:solidFill>
                <a:cs typeface="Arial" charset="0"/>
              </a:rPr>
              <a:t>aflate</a:t>
            </a:r>
            <a:r>
              <a:rPr lang="en-US" dirty="0" smtClean="0">
                <a:solidFill>
                  <a:schemeClr val="tx1"/>
                </a:solidFill>
                <a:cs typeface="Arial" charset="0"/>
              </a:rPr>
              <a:t> in </a:t>
            </a:r>
            <a:r>
              <a:rPr lang="en-US" dirty="0" err="1" smtClean="0">
                <a:solidFill>
                  <a:schemeClr val="tx1"/>
                </a:solidFill>
                <a:cs typeface="Arial" charset="0"/>
              </a:rPr>
              <a:t>nevoie</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Programul</a:t>
            </a:r>
            <a:r>
              <a:rPr lang="ro-RO" dirty="0" smtClean="0">
                <a:solidFill>
                  <a:schemeClr val="tx1"/>
                </a:solidFill>
                <a:cs typeface="Arial" charset="0"/>
              </a:rPr>
              <a:t>  „ACCES-OR”</a:t>
            </a:r>
            <a:r>
              <a:rPr lang="en-US" dirty="0" smtClean="0">
                <a:solidFill>
                  <a:schemeClr val="tx1"/>
                </a:solidFill>
                <a:cs typeface="Arial" charset="0"/>
              </a:rPr>
              <a:t> – </a:t>
            </a:r>
            <a:r>
              <a:rPr lang="en-US" dirty="0" err="1" smtClean="0">
                <a:solidFill>
                  <a:schemeClr val="tx1"/>
                </a:solidFill>
                <a:cs typeface="Arial" charset="0"/>
              </a:rPr>
              <a:t>serviciu</a:t>
            </a:r>
            <a:r>
              <a:rPr lang="en-US" dirty="0" smtClean="0">
                <a:solidFill>
                  <a:schemeClr val="tx1"/>
                </a:solidFill>
                <a:cs typeface="Arial" charset="0"/>
              </a:rPr>
              <a:t> de transport </a:t>
            </a:r>
            <a:r>
              <a:rPr lang="en-US" dirty="0" err="1" smtClean="0">
                <a:solidFill>
                  <a:schemeClr val="tx1"/>
                </a:solidFill>
                <a:cs typeface="Arial" charset="0"/>
              </a:rPr>
              <a:t>accesibili</a:t>
            </a:r>
            <a:r>
              <a:rPr lang="ro-RO" dirty="0" smtClean="0">
                <a:solidFill>
                  <a:schemeClr val="tx1"/>
                </a:solidFill>
                <a:cs typeface="Arial" charset="0"/>
              </a:rPr>
              <a:t>z</a:t>
            </a:r>
            <a:r>
              <a:rPr lang="en-US" dirty="0" smtClean="0">
                <a:solidFill>
                  <a:schemeClr val="tx1"/>
                </a:solidFill>
                <a:cs typeface="Arial" charset="0"/>
              </a:rPr>
              <a:t>at </a:t>
            </a:r>
            <a:r>
              <a:rPr lang="ro-RO" dirty="0" smtClean="0">
                <a:solidFill>
                  <a:schemeClr val="tx1"/>
                </a:solidFill>
                <a:cs typeface="Arial" charset="0"/>
              </a:rPr>
              <a:t>şi e</a:t>
            </a:r>
            <a:r>
              <a:rPr lang="en-US" dirty="0" err="1" smtClean="0">
                <a:solidFill>
                  <a:schemeClr val="tx1"/>
                </a:solidFill>
                <a:cs typeface="Arial" charset="0"/>
              </a:rPr>
              <a:t>ch</a:t>
            </a:r>
            <a:r>
              <a:rPr lang="ro-RO" dirty="0" smtClean="0">
                <a:solidFill>
                  <a:schemeClr val="tx1"/>
                </a:solidFill>
                <a:cs typeface="Arial" charset="0"/>
              </a:rPr>
              <a:t>i</a:t>
            </a:r>
            <a:r>
              <a:rPr lang="en-US" dirty="0" err="1" smtClean="0">
                <a:solidFill>
                  <a:schemeClr val="tx1"/>
                </a:solidFill>
                <a:cs typeface="Arial" charset="0"/>
              </a:rPr>
              <a:t>pamente</a:t>
            </a:r>
            <a:r>
              <a:rPr lang="en-US" dirty="0" smtClean="0">
                <a:solidFill>
                  <a:schemeClr val="tx1"/>
                </a:solidFill>
                <a:cs typeface="Arial" charset="0"/>
              </a:rPr>
              <a:t> </a:t>
            </a:r>
            <a:r>
              <a:rPr lang="en-US" dirty="0" err="1" smtClean="0">
                <a:solidFill>
                  <a:schemeClr val="tx1"/>
                </a:solidFill>
                <a:cs typeface="Arial" charset="0"/>
              </a:rPr>
              <a:t>pentru</a:t>
            </a:r>
            <a:r>
              <a:rPr lang="en-US" dirty="0" smtClean="0">
                <a:solidFill>
                  <a:schemeClr val="tx1"/>
                </a:solidFill>
                <a:cs typeface="Arial" charset="0"/>
              </a:rPr>
              <a:t> </a:t>
            </a:r>
            <a:r>
              <a:rPr lang="en-US" dirty="0" err="1" smtClean="0">
                <a:solidFill>
                  <a:schemeClr val="tx1"/>
                </a:solidFill>
                <a:cs typeface="Arial" charset="0"/>
              </a:rPr>
              <a:t>persoanele</a:t>
            </a:r>
            <a:r>
              <a:rPr lang="en-US" dirty="0" smtClean="0">
                <a:solidFill>
                  <a:schemeClr val="tx1"/>
                </a:solidFill>
                <a:cs typeface="Arial" charset="0"/>
              </a:rPr>
              <a:t> cu </a:t>
            </a:r>
            <a:r>
              <a:rPr lang="en-US" dirty="0" err="1" smtClean="0">
                <a:solidFill>
                  <a:schemeClr val="tx1"/>
                </a:solidFill>
                <a:cs typeface="Arial" charset="0"/>
              </a:rPr>
              <a:t>di</a:t>
            </a:r>
            <a:r>
              <a:rPr lang="ro-RO" dirty="0" smtClean="0">
                <a:solidFill>
                  <a:schemeClr val="tx1"/>
                </a:solidFill>
                <a:cs typeface="Arial" charset="0"/>
              </a:rPr>
              <a:t>z</a:t>
            </a:r>
            <a:r>
              <a:rPr lang="en-US" dirty="0" err="1" smtClean="0">
                <a:solidFill>
                  <a:schemeClr val="tx1"/>
                </a:solidFill>
                <a:cs typeface="Arial" charset="0"/>
              </a:rPr>
              <a:t>abilit</a:t>
            </a:r>
            <a:r>
              <a:rPr lang="ro-RO" dirty="0" err="1" smtClean="0">
                <a:solidFill>
                  <a:schemeClr val="tx1"/>
                </a:solidFill>
                <a:cs typeface="Arial" charset="0"/>
              </a:rPr>
              <a:t>ăţ</a:t>
            </a:r>
            <a:r>
              <a:rPr lang="en-US" dirty="0" err="1" smtClean="0">
                <a:solidFill>
                  <a:schemeClr val="tx1"/>
                </a:solidFill>
                <a:cs typeface="Arial" charset="0"/>
              </a:rPr>
              <a:t>i</a:t>
            </a:r>
            <a:endParaRPr lang="ro-RO"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 Susţinerea organizaţiilor neguvernamentale din municipiul Oradea în acordarea serviciilor sociale prin acordarea de subvenţii  şi încheierea de parteneriate</a:t>
            </a:r>
          </a:p>
          <a:p>
            <a:pPr algn="just">
              <a:buFont typeface="Wingdings" pitchFamily="2" charset="2"/>
              <a:buChar char="Ø"/>
            </a:pPr>
            <a:r>
              <a:rPr lang="ro-RO" dirty="0" smtClean="0">
                <a:solidFill>
                  <a:schemeClr val="tx1"/>
                </a:solidFill>
                <a:cs typeface="Arial" charset="0"/>
              </a:rPr>
              <a:t>Gala Voluntarilor din domeniu social  - editia a V-a – 201</a:t>
            </a:r>
            <a:r>
              <a:rPr lang="en-US" dirty="0" smtClean="0">
                <a:solidFill>
                  <a:schemeClr val="tx1"/>
                </a:solidFill>
                <a:cs typeface="Arial" charset="0"/>
              </a:rPr>
              <a:t>7</a:t>
            </a:r>
            <a:endParaRPr lang="ro-RO" dirty="0" smtClean="0">
              <a:solidFill>
                <a:schemeClr val="tx1"/>
              </a:solidFill>
              <a:cs typeface="Arial" charset="0"/>
            </a:endParaRPr>
          </a:p>
          <a:p>
            <a:pPr algn="just">
              <a:buFont typeface="Wingdings" pitchFamily="2" charset="2"/>
              <a:buChar char="Ø"/>
            </a:pPr>
            <a:r>
              <a:rPr lang="ro-RO" dirty="0">
                <a:solidFill>
                  <a:schemeClr val="tx1"/>
                </a:solidFill>
                <a:cs typeface="Arial" charset="0"/>
              </a:rPr>
              <a:t> </a:t>
            </a:r>
            <a:r>
              <a:rPr lang="ro-RO" dirty="0" smtClean="0">
                <a:solidFill>
                  <a:schemeClr val="tx1"/>
                </a:solidFill>
                <a:cs typeface="Arial" charset="0"/>
              </a:rPr>
              <a:t>Ziua Internațională a Persoanelor Vârstnice – 1 octombrie 201</a:t>
            </a:r>
            <a:r>
              <a:rPr lang="en-US" dirty="0" smtClean="0">
                <a:solidFill>
                  <a:schemeClr val="tx1"/>
                </a:solidFill>
                <a:cs typeface="Arial" charset="0"/>
              </a:rPr>
              <a:t>7</a:t>
            </a:r>
            <a:endParaRPr lang="ro-RO" dirty="0" smtClean="0">
              <a:solidFill>
                <a:schemeClr val="tx1"/>
              </a:solidFill>
              <a:cs typeface="Arial" charset="0"/>
            </a:endParaRPr>
          </a:p>
        </p:txBody>
      </p:sp>
    </p:spTree>
    <p:extLst>
      <p:ext uri="{BB962C8B-B14F-4D97-AF65-F5344CB8AC3E}">
        <p14:creationId xmlns="" xmlns:p14="http://schemas.microsoft.com/office/powerpoint/2010/main" val="4296868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935162"/>
          </a:xfrm>
        </p:spPr>
        <p:txBody>
          <a:bodyPr/>
          <a:lstStyle/>
          <a:p>
            <a:endParaRPr lang="ro-RO" dirty="0"/>
          </a:p>
        </p:txBody>
      </p:sp>
      <p:sp>
        <p:nvSpPr>
          <p:cNvPr id="3" name="Content Placeholder 2"/>
          <p:cNvSpPr>
            <a:spLocks noGrp="1"/>
          </p:cNvSpPr>
          <p:nvPr>
            <p:ph idx="1"/>
          </p:nvPr>
        </p:nvSpPr>
        <p:spPr>
          <a:xfrm>
            <a:off x="457200" y="4495800"/>
            <a:ext cx="2209800" cy="1630363"/>
          </a:xfrm>
        </p:spPr>
        <p:txBody>
          <a:bodyPr/>
          <a:lstStyle/>
          <a:p>
            <a:pPr>
              <a:buNone/>
            </a:pPr>
            <a:endParaRPr lang="ro-RO" dirty="0"/>
          </a:p>
        </p:txBody>
      </p:sp>
      <p:pic>
        <p:nvPicPr>
          <p:cNvPr id="102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extLst>
      <p:ext uri="{BB962C8B-B14F-4D97-AF65-F5344CB8AC3E}">
        <p14:creationId xmlns="" xmlns:p14="http://schemas.microsoft.com/office/powerpoint/2010/main" val="15714805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000" b="1" dirty="0" smtClean="0"/>
              <a:t>Activități de identificare, intervenție și monitorizare a copiilor care sunt lipsiți de îngrijirea părinților pe perioada în care aceștia se află la muncă în străinătate</a:t>
            </a:r>
            <a:endParaRPr lang="en-US" sz="2000" b="1"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243202739"/>
              </p:ext>
            </p:extLst>
          </p:nvPr>
        </p:nvGraphicFramePr>
        <p:xfrm>
          <a:off x="457200" y="1600200"/>
          <a:ext cx="8610600" cy="5105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2746571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077200" cy="1511288"/>
          </a:xfrm>
        </p:spPr>
        <p:txBody>
          <a:bodyPr>
            <a:normAutofit fontScale="90000"/>
          </a:bodyPr>
          <a:lstStyle/>
          <a:p>
            <a:pPr>
              <a:defRPr/>
            </a:pP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en-US" sz="2100" b="1" u="sng" dirty="0" smtClean="0">
                <a:latin typeface="Arial" pitchFamily="34" charset="0"/>
                <a:cs typeface="Arial" pitchFamily="34" charset="0"/>
              </a:rPr>
              <a:t/>
            </a:r>
            <a:br>
              <a:rPr lang="en-US" sz="2100" b="1" u="sng" dirty="0" smtClean="0">
                <a:latin typeface="Arial" pitchFamily="34" charset="0"/>
                <a:cs typeface="Arial" pitchFamily="34" charset="0"/>
              </a:rPr>
            </a:br>
            <a:r>
              <a:rPr lang="ro-RO" sz="2100" b="1" u="sng" dirty="0" smtClean="0">
                <a:latin typeface="Arial" pitchFamily="34" charset="0"/>
                <a:cs typeface="Arial" pitchFamily="34" charset="0"/>
              </a:rPr>
              <a:t>Centrul de Îngrijire şi Educaţie Timpurie – Creşe (CIET)</a:t>
            </a:r>
            <a:br>
              <a:rPr lang="ro-RO" sz="2100" b="1" u="sng" dirty="0" smtClean="0">
                <a:latin typeface="Arial" pitchFamily="34" charset="0"/>
                <a:cs typeface="Arial" pitchFamily="34" charset="0"/>
              </a:rPr>
            </a:br>
            <a:r>
              <a:rPr lang="en-US" sz="2100" dirty="0" smtClean="0">
                <a:latin typeface="Arial" pitchFamily="34" charset="0"/>
                <a:cs typeface="Arial" pitchFamily="34" charset="0"/>
              </a:rPr>
              <a:t>- </a:t>
            </a:r>
            <a:r>
              <a:rPr lang="ro-RO" sz="1800" b="1" dirty="0" smtClean="0">
                <a:latin typeface="+mn-lt"/>
                <a:ea typeface="Times New Roman" pitchFamily="18" charset="0"/>
                <a:cs typeface="Arial" pitchFamily="34" charset="0"/>
              </a:rPr>
              <a:t>13 creşe cu program de zi cu o capacitate de 519locuri</a:t>
            </a:r>
            <a:r>
              <a:rPr lang="en-US" sz="1800" b="1" i="1" dirty="0">
                <a:latin typeface="+mn-lt"/>
                <a:ea typeface="Times New Roman" pitchFamily="18" charset="0"/>
                <a:cs typeface="Arial" pitchFamily="34" charset="0"/>
              </a:rPr>
              <a:t>-</a:t>
            </a:r>
            <a:r>
              <a:rPr lang="ro-RO" sz="1800" b="1" i="1" dirty="0" smtClean="0">
                <a:latin typeface="+mn-lt"/>
                <a:ea typeface="Times New Roman" pitchFamily="18" charset="0"/>
                <a:cs typeface="Arial" pitchFamily="34" charset="0"/>
              </a:rPr>
              <a:t> </a:t>
            </a:r>
            <a:r>
              <a:rPr lang="en-US" sz="1800" b="1" i="1" dirty="0" smtClean="0">
                <a:latin typeface="+mn-lt"/>
                <a:ea typeface="Times New Roman" pitchFamily="18" charset="0"/>
                <a:cs typeface="Arial" pitchFamily="34" charset="0"/>
              </a:rPr>
              <a:t/>
            </a:r>
            <a:br>
              <a:rPr lang="en-US" sz="1800" b="1" i="1" dirty="0" smtClean="0">
                <a:latin typeface="+mn-lt"/>
                <a:ea typeface="Times New Roman" pitchFamily="18" charset="0"/>
                <a:cs typeface="Arial" pitchFamily="34" charset="0"/>
              </a:rPr>
            </a:br>
            <a:r>
              <a:rPr lang="ro-RO" sz="1800" b="1" i="1" dirty="0" smtClean="0">
                <a:latin typeface="+mn-lt"/>
                <a:ea typeface="Times New Roman" pitchFamily="18" charset="0"/>
                <a:cs typeface="Arial" pitchFamily="34" charset="0"/>
              </a:rPr>
              <a:t/>
            </a:r>
            <a:br>
              <a:rPr lang="ro-RO" sz="1800" b="1" i="1" dirty="0" smtClean="0">
                <a:latin typeface="+mn-lt"/>
                <a:ea typeface="Times New Roman" pitchFamily="18" charset="0"/>
                <a:cs typeface="Arial" pitchFamily="34" charset="0"/>
              </a:rPr>
            </a:br>
            <a:r>
              <a:rPr lang="en-US" sz="1800" b="1" i="1" dirty="0" smtClean="0">
                <a:latin typeface="Century Schoolbook" pitchFamily="18" charset="0"/>
                <a:ea typeface="Times New Roman" pitchFamily="18" charset="0"/>
                <a:cs typeface="Arial" pitchFamily="34" charset="0"/>
              </a:rPr>
              <a:t>COPII FERICI</a:t>
            </a:r>
            <a:r>
              <a:rPr lang="ro-RO" sz="1800" b="1" i="1" dirty="0" smtClean="0">
                <a:latin typeface="Century Schoolbook" pitchFamily="18" charset="0"/>
                <a:ea typeface="Times New Roman" pitchFamily="18" charset="0"/>
                <a:cs typeface="Arial" pitchFamily="34" charset="0"/>
              </a:rPr>
              <a:t>Ţ</a:t>
            </a:r>
            <a:r>
              <a:rPr lang="en-US" sz="1800" b="1" i="1" dirty="0" smtClean="0">
                <a:latin typeface="Century Schoolbook" pitchFamily="18" charset="0"/>
                <a:ea typeface="Times New Roman" pitchFamily="18" charset="0"/>
                <a:cs typeface="Arial" pitchFamily="34" charset="0"/>
              </a:rPr>
              <a:t>I = P</a:t>
            </a:r>
            <a:r>
              <a:rPr lang="ro-RO" sz="1800" b="1" i="1" dirty="0" smtClean="0">
                <a:latin typeface="Century Schoolbook" pitchFamily="18" charset="0"/>
                <a:ea typeface="Times New Roman" pitchFamily="18" charset="0"/>
                <a:cs typeface="Arial" pitchFamily="34" charset="0"/>
              </a:rPr>
              <a:t>ĂRINŢI MULŢUMIŢI</a:t>
            </a:r>
            <a:br>
              <a:rPr lang="ro-RO" sz="1800" b="1" i="1" dirty="0" smtClean="0">
                <a:latin typeface="Century Schoolbook" pitchFamily="18" charset="0"/>
                <a:ea typeface="Times New Roman" pitchFamily="18" charset="0"/>
                <a:cs typeface="Arial" pitchFamily="34" charset="0"/>
              </a:rPr>
            </a:br>
            <a:r>
              <a:rPr lang="ro-RO" sz="1800" b="1" i="1" dirty="0" smtClean="0">
                <a:latin typeface="Century Schoolbook" pitchFamily="18" charset="0"/>
                <a:ea typeface="Times New Roman" pitchFamily="18" charset="0"/>
                <a:cs typeface="Arial" pitchFamily="34" charset="0"/>
              </a:rPr>
              <a:t/>
            </a:r>
            <a:br>
              <a:rPr lang="ro-RO" sz="1800" b="1" i="1" dirty="0" smtClean="0">
                <a:latin typeface="Century Schoolbook" pitchFamily="18" charset="0"/>
                <a:ea typeface="Times New Roman" pitchFamily="18" charset="0"/>
                <a:cs typeface="Arial" pitchFamily="34" charset="0"/>
              </a:rPr>
            </a:br>
            <a:r>
              <a:rPr lang="ro-RO" sz="1800" b="1" i="1" dirty="0" smtClean="0">
                <a:latin typeface="Century Schoolbook" pitchFamily="18" charset="0"/>
                <a:ea typeface="Times New Roman" pitchFamily="18" charset="0"/>
                <a:cs typeface="Arial" pitchFamily="34" charset="0"/>
              </a:rPr>
              <a:t>Vizitaţi:   </a:t>
            </a:r>
            <a:r>
              <a:rPr lang="ro-RO" sz="1800" b="1" dirty="0" smtClean="0">
                <a:solidFill>
                  <a:srgbClr val="00B0F0"/>
                </a:solidFill>
                <a:latin typeface="Century Schoolbook" pitchFamily="18" charset="0"/>
                <a:ea typeface="Times New Roman" pitchFamily="18" charset="0"/>
                <a:cs typeface="Arial" pitchFamily="34" charset="0"/>
              </a:rPr>
              <a:t>http://www.asco-oradea.ro/    - Secţiunea CIET-CREŞE</a:t>
            </a:r>
            <a:r>
              <a:rPr lang="ro-RO" sz="1800" b="1" u="sng" dirty="0" smtClean="0">
                <a:latin typeface="Century Schoolbook" pitchFamily="18" charset="0"/>
                <a:ea typeface="Times New Roman" pitchFamily="18" charset="0"/>
                <a:cs typeface="Arial" pitchFamily="34" charset="0"/>
              </a:rPr>
              <a:t/>
            </a:r>
            <a:br>
              <a:rPr lang="ro-RO" sz="1800" b="1" u="sng" dirty="0" smtClean="0">
                <a:latin typeface="Century Schoolbook" pitchFamily="18" charset="0"/>
                <a:ea typeface="Times New Roman" pitchFamily="18" charset="0"/>
                <a:cs typeface="Arial" pitchFamily="34" charset="0"/>
              </a:rPr>
            </a:br>
            <a:r>
              <a:rPr lang="ro-RO" sz="1800" b="1" i="1" dirty="0" smtClean="0">
                <a:latin typeface="Century Schoolbook" pitchFamily="18" charset="0"/>
                <a:ea typeface="Times New Roman" pitchFamily="18" charset="0"/>
                <a:cs typeface="Arial" pitchFamily="34" charset="0"/>
              </a:rPr>
              <a:t/>
            </a:r>
            <a:br>
              <a:rPr lang="ro-RO" sz="1800" b="1" i="1" dirty="0" smtClean="0">
                <a:latin typeface="Century Schoolbook" pitchFamily="18" charset="0"/>
                <a:ea typeface="Times New Roman" pitchFamily="18" charset="0"/>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Pornind de la premisa că educaţia este procesul prin care se realizează formarea şi dezvoltarea personalităţii umane,  activitatea CIET are la bază următoarele  </a:t>
            </a:r>
            <a:r>
              <a:rPr lang="ro-RO" sz="1800" u="sng"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principii şi valori:</a:t>
            </a:r>
            <a:r>
              <a:rPr lang="en-US" sz="1800" u="sng"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u="sng"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fiecare copil este unic, cu nevoile lui specifice şi particulare;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educaţia este continuă;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fiecare act de îngrijire este un demers educativ.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dezvoltarea copilului este dependentă de ocaziile pe care i le oferă rutina zilnică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învăţarea se realizează prin explorări şi experienţe în situaţii de joc</a:t>
            </a:r>
            <a:r>
              <a:rPr lang="en-US" sz="2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2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2000" b="1" dirty="0" smtClean="0"/>
              <a:t/>
            </a:r>
            <a:br>
              <a:rPr lang="ro-RO" sz="2000" b="1" dirty="0" smtClean="0"/>
            </a:br>
            <a:endParaRPr lang="en-US" sz="2000" dirty="0" smtClean="0"/>
          </a:p>
        </p:txBody>
      </p:sp>
      <p:sp>
        <p:nvSpPr>
          <p:cNvPr id="10243" name="Text Box 7"/>
          <p:cNvSpPr txBox="1">
            <a:spLocks noChangeArrowheads="1"/>
          </p:cNvSpPr>
          <p:nvPr/>
        </p:nvSpPr>
        <p:spPr bwMode="auto">
          <a:xfrm>
            <a:off x="663575" y="4097338"/>
            <a:ext cx="2395538" cy="366712"/>
          </a:xfrm>
          <a:prstGeom prst="rect">
            <a:avLst/>
          </a:prstGeom>
          <a:noFill/>
          <a:ln w="9525">
            <a:noFill/>
            <a:miter lim="800000"/>
            <a:headEnd/>
            <a:tailEnd/>
          </a:ln>
        </p:spPr>
        <p:txBody>
          <a:bodyPr>
            <a:spAutoFit/>
          </a:bodyPr>
          <a:lstStyle/>
          <a:p>
            <a:endParaRPr lang="ro-RO"/>
          </a:p>
        </p:txBody>
      </p:sp>
      <p:pic>
        <p:nvPicPr>
          <p:cNvPr id="10244" name="Picture 1"/>
          <p:cNvPicPr>
            <a:picLocks noChangeAspect="1" noChangeArrowheads="1"/>
          </p:cNvPicPr>
          <p:nvPr/>
        </p:nvPicPr>
        <p:blipFill>
          <a:blip r:embed="rId2" cstate="print"/>
          <a:srcRect/>
          <a:stretch>
            <a:fillRect/>
          </a:stretch>
        </p:blipFill>
        <p:spPr bwMode="auto">
          <a:xfrm>
            <a:off x="1500166" y="3571876"/>
            <a:ext cx="533400" cy="287337"/>
          </a:xfrm>
          <a:prstGeom prst="rect">
            <a:avLst/>
          </a:prstGeom>
          <a:noFill/>
          <a:ln w="9525">
            <a:noFill/>
            <a:miter lim="800000"/>
            <a:headEnd/>
            <a:tailEnd/>
          </a:ln>
        </p:spPr>
      </p:pic>
      <p:pic>
        <p:nvPicPr>
          <p:cNvPr id="10245" name="Picture 3"/>
          <p:cNvPicPr>
            <a:picLocks noChangeAspect="1" noChangeArrowheads="1"/>
          </p:cNvPicPr>
          <p:nvPr/>
        </p:nvPicPr>
        <p:blipFill>
          <a:blip r:embed="rId3" cstate="print"/>
          <a:srcRect/>
          <a:stretch>
            <a:fillRect/>
          </a:stretch>
        </p:blipFill>
        <p:spPr bwMode="auto">
          <a:xfrm>
            <a:off x="1714480" y="3857628"/>
            <a:ext cx="647700" cy="247650"/>
          </a:xfrm>
          <a:prstGeom prst="rect">
            <a:avLst/>
          </a:prstGeom>
          <a:noFill/>
          <a:ln w="9525">
            <a:noFill/>
            <a:miter lim="800000"/>
            <a:headEnd/>
            <a:tailEnd/>
          </a:ln>
        </p:spPr>
      </p:pic>
      <p:pic>
        <p:nvPicPr>
          <p:cNvPr id="10246" name="Picture 3"/>
          <p:cNvPicPr>
            <a:picLocks noChangeAspect="1" noChangeArrowheads="1"/>
          </p:cNvPicPr>
          <p:nvPr/>
        </p:nvPicPr>
        <p:blipFill>
          <a:blip r:embed="rId4" cstate="print"/>
          <a:srcRect/>
          <a:stretch>
            <a:fillRect/>
          </a:stretch>
        </p:blipFill>
        <p:spPr bwMode="auto">
          <a:xfrm>
            <a:off x="3357554" y="3071810"/>
            <a:ext cx="431800" cy="360362"/>
          </a:xfrm>
          <a:prstGeom prst="rect">
            <a:avLst/>
          </a:prstGeom>
          <a:noFill/>
          <a:ln w="9525">
            <a:noFill/>
            <a:miter lim="800000"/>
            <a:headEnd/>
            <a:tailEnd/>
          </a:ln>
        </p:spPr>
      </p:pic>
      <p:pic>
        <p:nvPicPr>
          <p:cNvPr id="10247" name="Picture 1"/>
          <p:cNvPicPr>
            <a:picLocks noChangeAspect="1" noChangeArrowheads="1"/>
          </p:cNvPicPr>
          <p:nvPr/>
        </p:nvPicPr>
        <p:blipFill>
          <a:blip r:embed="rId5" cstate="print"/>
          <a:srcRect/>
          <a:stretch>
            <a:fillRect/>
          </a:stretch>
        </p:blipFill>
        <p:spPr bwMode="auto">
          <a:xfrm>
            <a:off x="2571736" y="3357562"/>
            <a:ext cx="431800" cy="215900"/>
          </a:xfrm>
          <a:prstGeom prst="rect">
            <a:avLst/>
          </a:prstGeom>
          <a:noFill/>
          <a:ln w="9525">
            <a:noFill/>
            <a:miter lim="800000"/>
            <a:headEnd/>
            <a:tailEnd/>
          </a:ln>
        </p:spPr>
      </p:pic>
      <p:pic>
        <p:nvPicPr>
          <p:cNvPr id="10248" name="Picture 2"/>
          <p:cNvPicPr>
            <a:picLocks noChangeAspect="1" noChangeArrowheads="1"/>
          </p:cNvPicPr>
          <p:nvPr/>
        </p:nvPicPr>
        <p:blipFill>
          <a:blip r:embed="rId6" cstate="print"/>
          <a:srcRect/>
          <a:stretch>
            <a:fillRect/>
          </a:stretch>
        </p:blipFill>
        <p:spPr bwMode="auto">
          <a:xfrm>
            <a:off x="2000232" y="2714620"/>
            <a:ext cx="503237" cy="431800"/>
          </a:xfrm>
          <a:prstGeom prst="rect">
            <a:avLst/>
          </a:prstGeom>
          <a:noFill/>
          <a:ln w="9525">
            <a:noFill/>
            <a:miter lim="800000"/>
            <a:headEnd/>
            <a:tailEnd/>
          </a:ln>
        </p:spPr>
      </p:pic>
      <p:pic>
        <p:nvPicPr>
          <p:cNvPr id="10242" name="Picture 2"/>
          <p:cNvPicPr>
            <a:picLocks noGrp="1" noChangeAspect="1" noChangeArrowheads="1"/>
          </p:cNvPicPr>
          <p:nvPr>
            <p:ph sz="half" idx="1"/>
          </p:nvPr>
        </p:nvPicPr>
        <p:blipFill>
          <a:blip r:embed="rId7" cstate="print">
            <a:extLst>
              <a:ext uri="{28A0092B-C50C-407E-A947-70E740481C1C}">
                <a14:useLocalDpi xmlns="" xmlns:a14="http://schemas.microsoft.com/office/drawing/2010/main" val="0"/>
              </a:ext>
            </a:extLst>
          </a:blip>
          <a:srcRect/>
          <a:stretch>
            <a:fillRect/>
          </a:stretch>
        </p:blipFill>
        <p:spPr bwMode="auto">
          <a:xfrm>
            <a:off x="642910" y="4286256"/>
            <a:ext cx="3627933" cy="242800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3"/>
          <p:cNvPicPr>
            <a:picLocks noGrp="1" noChangeAspect="1" noChangeArrowheads="1"/>
          </p:cNvPicPr>
          <p:nvPr>
            <p:ph sz="half" idx="2"/>
          </p:nvPr>
        </p:nvPicPr>
        <p:blipFill>
          <a:blip r:embed="rId8" cstate="print">
            <a:extLst>
              <a:ext uri="{28A0092B-C50C-407E-A947-70E740481C1C}">
                <a14:useLocalDpi xmlns="" xmlns:a14="http://schemas.microsoft.com/office/drawing/2010/main" val="0"/>
              </a:ext>
            </a:extLst>
          </a:blip>
          <a:srcRect/>
          <a:stretch>
            <a:fillRect/>
          </a:stretch>
        </p:blipFill>
        <p:spPr bwMode="auto">
          <a:xfrm>
            <a:off x="4857752" y="4214818"/>
            <a:ext cx="4032448" cy="252008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8075430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ro-RO" sz="1600" dirty="0" smtClean="0">
                <a:latin typeface="Arial" panose="020B0604020202020204" pitchFamily="34" charset="0"/>
                <a:cs typeface="Arial" panose="020B0604020202020204" pitchFamily="34" charset="0"/>
              </a:rPr>
              <a:t>	</a:t>
            </a:r>
            <a:br>
              <a:rPr lang="ro-RO" sz="1600" dirty="0" smtClean="0">
                <a:latin typeface="Arial" panose="020B0604020202020204" pitchFamily="34" charset="0"/>
                <a:cs typeface="Arial" panose="020B0604020202020204" pitchFamily="34" charset="0"/>
              </a:rPr>
            </a:br>
            <a:r>
              <a:rPr lang="ro-RO" sz="1600" dirty="0" smtClean="0">
                <a:latin typeface="Arial" panose="020B0604020202020204" pitchFamily="34" charset="0"/>
                <a:cs typeface="Arial" panose="020B0604020202020204" pitchFamily="34" charset="0"/>
              </a:rPr>
              <a:t/>
            </a:r>
            <a:br>
              <a:rPr lang="ro-RO" sz="1600" dirty="0" smtClean="0">
                <a:latin typeface="Arial" panose="020B0604020202020204" pitchFamily="34" charset="0"/>
                <a:cs typeface="Arial" panose="020B0604020202020204" pitchFamily="34" charset="0"/>
              </a:rPr>
            </a:br>
            <a:r>
              <a:rPr lang="ro-RO" sz="1600" dirty="0" smtClean="0">
                <a:latin typeface="Arial" panose="020B0604020202020204" pitchFamily="34" charset="0"/>
                <a:cs typeface="Arial" panose="020B0604020202020204" pitchFamily="34" charset="0"/>
              </a:rPr>
              <a:t>La finalul anului </a:t>
            </a:r>
            <a:r>
              <a:rPr lang="en-US" sz="1600" dirty="0" smtClean="0">
                <a:latin typeface="Arial" panose="020B0604020202020204" pitchFamily="34" charset="0"/>
                <a:cs typeface="Arial" panose="020B0604020202020204" pitchFamily="34" charset="0"/>
              </a:rPr>
              <a:t>201</a:t>
            </a:r>
            <a:r>
              <a:rPr lang="ro-RO" sz="1600" dirty="0">
                <a:latin typeface="Arial" panose="020B0604020202020204" pitchFamily="34" charset="0"/>
                <a:cs typeface="Arial" panose="020B0604020202020204" pitchFamily="34" charset="0"/>
              </a:rPr>
              <a:t>7</a:t>
            </a:r>
            <a:r>
              <a:rPr lang="en-US" sz="1600" dirty="0">
                <a:latin typeface="Arial" panose="020B0604020202020204" pitchFamily="34" charset="0"/>
                <a:cs typeface="Arial" panose="020B0604020202020204" pitchFamily="34" charset="0"/>
              </a:rPr>
              <a:t> </a:t>
            </a:r>
            <a:r>
              <a:rPr lang="ro-RO" sz="1600" dirty="0" smtClean="0">
                <a:latin typeface="Arial" panose="020B0604020202020204" pitchFamily="34" charset="0"/>
                <a:cs typeface="Arial" panose="020B0604020202020204" pitchFamily="34" charset="0"/>
              </a:rPr>
              <a:t>erau î</a:t>
            </a:r>
            <a:r>
              <a:rPr lang="en-US" sz="1600" dirty="0" err="1" smtClean="0">
                <a:latin typeface="Arial" panose="020B0604020202020204" pitchFamily="34" charset="0"/>
                <a:cs typeface="Arial" panose="020B0604020202020204" pitchFamily="34" charset="0"/>
              </a:rPr>
              <a:t>nscrisi</a:t>
            </a:r>
            <a:r>
              <a:rPr lang="en-US" sz="1600" dirty="0" smtClean="0">
                <a:latin typeface="Arial" panose="020B0604020202020204" pitchFamily="34" charset="0"/>
                <a:cs typeface="Arial" panose="020B0604020202020204" pitchFamily="34" charset="0"/>
              </a:rPr>
              <a:t> </a:t>
            </a:r>
            <a:r>
              <a:rPr lang="ro-RO" sz="1600" dirty="0" smtClean="0">
                <a:latin typeface="Arial" panose="020B0604020202020204" pitchFamily="34" charset="0"/>
                <a:cs typeface="Arial" panose="020B0604020202020204" pitchFamily="34" charset="0"/>
              </a:rPr>
              <a:t>în cele 13 creşe, </a:t>
            </a:r>
            <a:r>
              <a:rPr lang="en-US" sz="1600" dirty="0" err="1" smtClean="0">
                <a:latin typeface="Arial" panose="020B0604020202020204" pitchFamily="34" charset="0"/>
                <a:cs typeface="Arial" panose="020B0604020202020204" pitchFamily="34" charset="0"/>
              </a:rPr>
              <a:t>aproximativ</a:t>
            </a:r>
            <a:r>
              <a:rPr lang="en-US" sz="1600" dirty="0" smtClean="0">
                <a:latin typeface="Arial" panose="020B0604020202020204" pitchFamily="34" charset="0"/>
                <a:cs typeface="Arial" panose="020B0604020202020204" pitchFamily="34" charset="0"/>
              </a:rPr>
              <a:t> </a:t>
            </a:r>
            <a:r>
              <a:rPr lang="ro-RO" sz="1600" dirty="0">
                <a:latin typeface="Arial" panose="020B0604020202020204" pitchFamily="34" charset="0"/>
                <a:cs typeface="Arial" panose="020B0604020202020204" pitchFamily="34" charset="0"/>
              </a:rPr>
              <a:t>700</a:t>
            </a:r>
            <a:r>
              <a:rPr lang="en-US" sz="1600" dirty="0">
                <a:latin typeface="Arial" panose="020B0604020202020204" pitchFamily="34" charset="0"/>
                <a:cs typeface="Arial" panose="020B0604020202020204" pitchFamily="34" charset="0"/>
              </a:rPr>
              <a:t> de </a:t>
            </a:r>
            <a:r>
              <a:rPr lang="en-US" sz="1600" dirty="0" err="1">
                <a:latin typeface="Arial" panose="020B0604020202020204" pitchFamily="34" charset="0"/>
                <a:cs typeface="Arial" panose="020B0604020202020204" pitchFamily="34" charset="0"/>
              </a:rPr>
              <a:t>copii</a:t>
            </a:r>
            <a:r>
              <a:rPr lang="en-US" sz="1600" dirty="0">
                <a:latin typeface="Arial" panose="020B0604020202020204" pitchFamily="34" charset="0"/>
                <a:cs typeface="Arial" panose="020B0604020202020204" pitchFamily="34" charset="0"/>
              </a:rPr>
              <a:t> cu </a:t>
            </a:r>
            <a:r>
              <a:rPr lang="en-US" sz="1600" dirty="0" err="1">
                <a:latin typeface="Arial" panose="020B0604020202020204" pitchFamily="34" charset="0"/>
                <a:cs typeface="Arial" panose="020B0604020202020204" pitchFamily="34" charset="0"/>
              </a:rPr>
              <a:t>varste</a:t>
            </a:r>
            <a:r>
              <a:rPr lang="en-US" sz="1600" dirty="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intre</a:t>
            </a:r>
            <a:r>
              <a:rPr lang="en-US" sz="1600" dirty="0" smtClean="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10 </a:t>
            </a:r>
            <a:r>
              <a:rPr lang="en-US" sz="1600" dirty="0" err="1">
                <a:latin typeface="Arial" panose="020B0604020202020204" pitchFamily="34" charset="0"/>
                <a:cs typeface="Arial" panose="020B0604020202020204" pitchFamily="34" charset="0"/>
              </a:rPr>
              <a:t>luni</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si</a:t>
            </a:r>
            <a:r>
              <a:rPr lang="en-US" sz="1600" dirty="0">
                <a:latin typeface="Arial" panose="020B0604020202020204" pitchFamily="34" charset="0"/>
                <a:cs typeface="Arial" panose="020B0604020202020204" pitchFamily="34" charset="0"/>
              </a:rPr>
              <a:t>  4 </a:t>
            </a:r>
            <a:r>
              <a:rPr lang="en-US" sz="1600" dirty="0" err="1" smtClean="0">
                <a:latin typeface="Arial" panose="020B0604020202020204" pitchFamily="34" charset="0"/>
                <a:cs typeface="Arial" panose="020B0604020202020204" pitchFamily="34" charset="0"/>
              </a:rPr>
              <a:t>ani</a:t>
            </a:r>
            <a:r>
              <a:rPr lang="ro-RO" sz="1600" dirty="0" smtClean="0">
                <a:latin typeface="Arial" panose="020B0604020202020204" pitchFamily="34" charset="0"/>
                <a:cs typeface="Arial" panose="020B0604020202020204" pitchFamily="34" charset="0"/>
              </a:rPr>
              <a:t>. </a:t>
            </a:r>
            <a:r>
              <a:rPr lang="en-US" sz="1600" dirty="0" smtClean="0">
                <a:latin typeface="Arial" panose="020B0604020202020204" pitchFamily="34" charset="0"/>
                <a:cs typeface="Arial" panose="020B0604020202020204" pitchFamily="34" charset="0"/>
              </a:rPr>
              <a:t>I</a:t>
            </a:r>
            <a:r>
              <a:rPr lang="ro-RO" altLang="en-US" sz="1600" dirty="0">
                <a:latin typeface="Arial" panose="020B0604020202020204" pitchFamily="34" charset="0"/>
                <a:cs typeface="Arial" panose="020B0604020202020204" pitchFamily="34" charset="0"/>
              </a:rPr>
              <a:t>n luna iunie </a:t>
            </a:r>
            <a:r>
              <a:rPr lang="ro-RO" altLang="en-US" sz="1600" dirty="0" smtClean="0">
                <a:latin typeface="Arial" panose="020B0604020202020204" pitchFamily="34" charset="0"/>
                <a:cs typeface="Arial" panose="020B0604020202020204" pitchFamily="34" charset="0"/>
              </a:rPr>
              <a:t>2017</a:t>
            </a:r>
            <a:r>
              <a:rPr lang="ro-RO" altLang="en-US" sz="1600" dirty="0">
                <a:latin typeface="Arial" panose="020B0604020202020204" pitchFamily="34" charset="0"/>
                <a:cs typeface="Arial" panose="020B0604020202020204" pitchFamily="34" charset="0"/>
              </a:rPr>
              <a:t>, </a:t>
            </a:r>
            <a:r>
              <a:rPr lang="ro-RO" altLang="en-US" sz="1600" dirty="0" smtClean="0">
                <a:latin typeface="Arial" panose="020B0604020202020204" pitchFamily="34" charset="0"/>
                <a:cs typeface="Arial" panose="020B0604020202020204" pitchFamily="34" charset="0"/>
              </a:rPr>
              <a:t> s-a </a:t>
            </a:r>
            <a:r>
              <a:rPr lang="ro-RO" altLang="en-US" sz="1600" dirty="0">
                <a:latin typeface="Arial" panose="020B0604020202020204" pitchFamily="34" charset="0"/>
                <a:cs typeface="Arial" panose="020B0604020202020204" pitchFamily="34" charset="0"/>
              </a:rPr>
              <a:t>organizat sesiunea de înscriere a copiilor la creşă pentru anul şcolar 2017-2018. Toţi cei 486 de copii înscrişi în luna iunie au fost admişi să frecventeze creşele din municipiul Oradea</a:t>
            </a:r>
            <a:r>
              <a:rPr lang="ro-RO" altLang="en-US" sz="1600" dirty="0" smtClean="0">
                <a:latin typeface="Arial" panose="020B0604020202020204" pitchFamily="34" charset="0"/>
                <a:cs typeface="Arial" panose="020B0604020202020204" pitchFamily="34" charset="0"/>
              </a:rPr>
              <a:t>. Ulterior sesiunii de înscriere din luna iunie, s-au mai depus 186 de solicitări, respectiv 28% din totalul solicitărilor pt. 2017, în scădere faţă de 2016, când 42%  (246) din solicitări au fost depuse ulterior sesiunii.</a:t>
            </a:r>
            <a:br>
              <a:rPr lang="ro-RO" altLang="en-US" sz="1600" dirty="0" smtClean="0">
                <a:latin typeface="Arial" panose="020B0604020202020204" pitchFamily="34" charset="0"/>
                <a:cs typeface="Arial" panose="020B0604020202020204" pitchFamily="34" charset="0"/>
              </a:rPr>
            </a:br>
            <a:r>
              <a:rPr lang="ro-RO" altLang="en-US" sz="1600" dirty="0" smtClean="0">
                <a:latin typeface="Arial" panose="020B0604020202020204" pitchFamily="34" charset="0"/>
                <a:cs typeface="Arial" panose="020B0604020202020204" pitchFamily="34" charset="0"/>
              </a:rPr>
              <a:t>Prezenţa medie lunară a copiilor în creşă a fost de 75%, cu cea mai ridicată medie/lună în luna mai (83%) şi cea mai scăzută în luna ianuarie 2017</a:t>
            </a:r>
            <a:r>
              <a:rPr lang="en-US" altLang="en-US" sz="1600" dirty="0" smtClean="0">
                <a:latin typeface="Arial" panose="020B0604020202020204" pitchFamily="34" charset="0"/>
                <a:cs typeface="Arial" panose="020B0604020202020204" pitchFamily="34" charset="0"/>
              </a:rPr>
              <a:t>(56%)</a:t>
            </a:r>
            <a:r>
              <a:rPr lang="en-US" sz="1600" dirty="0"/>
              <a:t/>
            </a:r>
            <a:br>
              <a:rPr lang="en-US" sz="1600" dirty="0"/>
            </a:br>
            <a:endParaRPr lang="en-US" sz="1600" dirty="0"/>
          </a:p>
        </p:txBody>
      </p:sp>
      <p:sp>
        <p:nvSpPr>
          <p:cNvPr id="5" name="Text Placeholder 4"/>
          <p:cNvSpPr>
            <a:spLocks noGrp="1"/>
          </p:cNvSpPr>
          <p:nvPr>
            <p:ph type="body" idx="1"/>
          </p:nvPr>
        </p:nvSpPr>
        <p:spPr>
          <a:xfrm>
            <a:off x="3143240" y="2000240"/>
            <a:ext cx="2643206" cy="1571636"/>
          </a:xfrm>
        </p:spPr>
        <p:txBody>
          <a:bodyPr>
            <a:normAutofit fontScale="92500" lnSpcReduction="20000"/>
          </a:bodyPr>
          <a:lstStyle/>
          <a:p>
            <a:pPr algn="ctr"/>
            <a:r>
              <a:rPr lang="ro-RO" dirty="0" smtClean="0"/>
              <a:t>Situaţie comparativă solicitări /locuri creşă 2017</a:t>
            </a:r>
          </a:p>
          <a:p>
            <a:pPr algn="ctr"/>
            <a:r>
              <a:rPr lang="ro-RO" dirty="0" smtClean="0"/>
              <a:t>şi solicitări 2017-2016</a:t>
            </a:r>
            <a:endParaRPr lang="en-US" dirty="0"/>
          </a:p>
        </p:txBody>
      </p:sp>
      <p:graphicFrame>
        <p:nvGraphicFramePr>
          <p:cNvPr id="9" name="Diagram 8"/>
          <p:cNvGraphicFramePr/>
          <p:nvPr/>
        </p:nvGraphicFramePr>
        <p:xfrm>
          <a:off x="5715008" y="1714488"/>
          <a:ext cx="3428992" cy="24288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Content Placeholder 7"/>
          <p:cNvGraphicFramePr>
            <a:graphicFrameLocks noGrp="1"/>
          </p:cNvGraphicFramePr>
          <p:nvPr>
            <p:ph sz="quarter" idx="4"/>
            <p:extLst>
              <p:ext uri="{D42A27DB-BD31-4B8C-83A1-F6EECF244321}">
                <p14:modId xmlns="" xmlns:p14="http://schemas.microsoft.com/office/powerpoint/2010/main" val="3447205269"/>
              </p:ext>
            </p:extLst>
          </p:nvPr>
        </p:nvGraphicFramePr>
        <p:xfrm>
          <a:off x="142844" y="1571612"/>
          <a:ext cx="2714644" cy="257176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10" name="Content Placeholder 9"/>
          <p:cNvGraphicFramePr>
            <a:graphicFrameLocks noGrp="1"/>
          </p:cNvGraphicFramePr>
          <p:nvPr>
            <p:ph sz="half" idx="2"/>
          </p:nvPr>
        </p:nvGraphicFramePr>
        <p:xfrm>
          <a:off x="2357422" y="3571876"/>
          <a:ext cx="4714908" cy="2786082"/>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 xmlns:p14="http://schemas.microsoft.com/office/powerpoint/2010/main" val="34426181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330" y="116632"/>
            <a:ext cx="8561483" cy="1152128"/>
          </a:xfrm>
        </p:spPr>
        <p:txBody>
          <a:bodyPr>
            <a:normAutofit/>
          </a:bodyPr>
          <a:lstStyle/>
          <a:p>
            <a:r>
              <a:rPr lang="ro-RO" sz="4000" dirty="0">
                <a:latin typeface="Arial" panose="020B0604020202020204" pitchFamily="34" charset="0"/>
                <a:cs typeface="Arial" panose="020B0604020202020204" pitchFamily="34" charset="0"/>
              </a:rPr>
              <a:t>Programul Școala </a:t>
            </a:r>
            <a:r>
              <a:rPr lang="ro-RO" sz="4000" dirty="0" smtClean="0">
                <a:latin typeface="Arial" panose="020B0604020202020204" pitchFamily="34" charset="0"/>
                <a:cs typeface="Arial" panose="020B0604020202020204" pitchFamily="34" charset="0"/>
              </a:rPr>
              <a:t>Părinților</a:t>
            </a:r>
            <a:r>
              <a:rPr lang="ro-RO" dirty="0" smtClean="0">
                <a:latin typeface="Arial" panose="020B0604020202020204" pitchFamily="34" charset="0"/>
                <a:cs typeface="Arial" panose="020B0604020202020204" pitchFamily="34" charset="0"/>
              </a:rPr>
              <a:t/>
            </a:r>
            <a:br>
              <a:rPr lang="ro-RO" dirty="0" smtClean="0">
                <a:latin typeface="Arial" panose="020B0604020202020204" pitchFamily="34" charset="0"/>
                <a:cs typeface="Arial" panose="020B0604020202020204" pitchFamily="34" charset="0"/>
              </a:rPr>
            </a:br>
            <a:r>
              <a:rPr lang="ro-RO" sz="1800" dirty="0" smtClean="0">
                <a:latin typeface="Arial" panose="020B0604020202020204" pitchFamily="34" charset="0"/>
                <a:cs typeface="Arial" panose="020B0604020202020204" pitchFamily="34" charset="0"/>
              </a:rPr>
              <a:t>pentru părintii copiilor cu vârsta de creșă și nu numai...</a:t>
            </a:r>
            <a:endParaRPr lang="ro-RO" sz="1800" dirty="0">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395536" y="1484784"/>
            <a:ext cx="4390778" cy="1944216"/>
          </a:xfrm>
        </p:spPr>
        <p:txBody>
          <a:bodyPr>
            <a:normAutofit fontScale="25000" lnSpcReduction="20000"/>
          </a:bodyPr>
          <a:lstStyle/>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r>
              <a:rPr lang="ro-RO" sz="5600" dirty="0" smtClean="0">
                <a:latin typeface="Arial" panose="020B0604020202020204" pitchFamily="34" charset="0"/>
                <a:cs typeface="Arial" panose="020B0604020202020204" pitchFamily="34" charset="0"/>
              </a:rPr>
              <a:t>   </a:t>
            </a: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b="0" dirty="0" smtClean="0">
              <a:latin typeface="Arial" panose="020B0604020202020204" pitchFamily="34" charset="0"/>
              <a:cs typeface="Arial" panose="020B0604020202020204" pitchFamily="34" charset="0"/>
            </a:endParaRPr>
          </a:p>
          <a:p>
            <a:pPr algn="just">
              <a:lnSpc>
                <a:spcPct val="120000"/>
              </a:lnSpc>
            </a:pPr>
            <a:endParaRPr lang="ro-RO" sz="5600" b="0" dirty="0" smtClean="0">
              <a:latin typeface="Arial" panose="020B0604020202020204" pitchFamily="34" charset="0"/>
              <a:cs typeface="Arial" panose="020B0604020202020204" pitchFamily="34" charset="0"/>
            </a:endParaRPr>
          </a:p>
          <a:p>
            <a:pPr algn="just">
              <a:lnSpc>
                <a:spcPct val="120000"/>
              </a:lnSpc>
            </a:pPr>
            <a:endParaRPr lang="ro-RO" sz="5600" b="0" dirty="0">
              <a:latin typeface="Arial" panose="020B0604020202020204" pitchFamily="34" charset="0"/>
              <a:cs typeface="Arial" panose="020B0604020202020204" pitchFamily="34" charset="0"/>
            </a:endParaRPr>
          </a:p>
          <a:p>
            <a:pPr>
              <a:lnSpc>
                <a:spcPct val="120000"/>
              </a:lnSpc>
            </a:pPr>
            <a:endParaRPr lang="en-US" dirty="0"/>
          </a:p>
        </p:txBody>
      </p:sp>
      <p:sp>
        <p:nvSpPr>
          <p:cNvPr id="4" name="Content Placeholder 3"/>
          <p:cNvSpPr>
            <a:spLocks noGrp="1"/>
          </p:cNvSpPr>
          <p:nvPr>
            <p:ph sz="half" idx="2"/>
          </p:nvPr>
        </p:nvSpPr>
        <p:spPr>
          <a:xfrm>
            <a:off x="395536" y="1428736"/>
            <a:ext cx="4462216" cy="5096608"/>
          </a:xfrm>
        </p:spPr>
        <p:txBody>
          <a:bodyPr>
            <a:normAutofit fontScale="55000" lnSpcReduction="20000"/>
          </a:bodyPr>
          <a:lstStyle/>
          <a:p>
            <a:pPr marL="0" indent="0" algn="ctr">
              <a:buFont typeface="Wingdings" pitchFamily="2" charset="2"/>
              <a:buChar char="Ø"/>
            </a:pPr>
            <a:r>
              <a:rPr lang="ro-RO" sz="2500" b="1" dirty="0" smtClean="0">
                <a:latin typeface="Arial" panose="020B0604020202020204" pitchFamily="34" charset="0"/>
                <a:cs typeface="Arial" panose="020B0604020202020204" pitchFamily="34" charset="0"/>
              </a:rPr>
              <a:t> aproximativ 300 de părinţi beneficiari ai acestui program în anul 2017</a:t>
            </a:r>
          </a:p>
          <a:p>
            <a:pPr marL="0" indent="0" algn="ctr">
              <a:buFont typeface="Wingdings" pitchFamily="2" charset="2"/>
              <a:buChar char="Ø"/>
            </a:pPr>
            <a:endParaRPr lang="ro-RO" sz="2500" b="1" dirty="0" smtClean="0">
              <a:latin typeface="Arial" panose="020B0604020202020204" pitchFamily="34" charset="0"/>
              <a:cs typeface="Arial" panose="020B0604020202020204" pitchFamily="34" charset="0"/>
            </a:endParaRPr>
          </a:p>
          <a:p>
            <a:pPr marL="0" indent="0" algn="ctr">
              <a:buFont typeface="Wingdings" pitchFamily="2" charset="2"/>
              <a:buChar char="Ø"/>
            </a:pPr>
            <a:r>
              <a:rPr lang="ro-RO" sz="2500" b="1" dirty="0" smtClean="0">
                <a:latin typeface="Arial" panose="020B0604020202020204" pitchFamily="34" charset="0"/>
                <a:cs typeface="Arial" panose="020B0604020202020204" pitchFamily="34" charset="0"/>
              </a:rPr>
              <a:t> 9 întâlniri cu părinţii</a:t>
            </a:r>
          </a:p>
          <a:p>
            <a:pPr marL="0" indent="0" algn="ctr">
              <a:buFont typeface="Wingdings" pitchFamily="2" charset="2"/>
              <a:buChar char="Ø"/>
            </a:pPr>
            <a:endParaRPr lang="ro-RO" sz="2500" b="1" dirty="0" smtClean="0">
              <a:latin typeface="Arial" panose="020B0604020202020204" pitchFamily="34" charset="0"/>
              <a:cs typeface="Arial" panose="020B0604020202020204" pitchFamily="34" charset="0"/>
            </a:endParaRPr>
          </a:p>
          <a:p>
            <a:pPr marL="0" indent="0" algn="ctr">
              <a:buFont typeface="Wingdings" pitchFamily="2" charset="2"/>
              <a:buChar char="Ø"/>
            </a:pPr>
            <a:r>
              <a:rPr lang="ro-RO" sz="2500" b="1" dirty="0" smtClean="0">
                <a:latin typeface="Arial" panose="020B0604020202020204" pitchFamily="34" charset="0"/>
                <a:cs typeface="Arial" panose="020B0604020202020204" pitchFamily="34" charset="0"/>
              </a:rPr>
              <a:t> 7 specialişti (psihologi, medici, educatori, nutriţionist) care au suţinut temele prezentate părinţilor în cadrul programului</a:t>
            </a:r>
          </a:p>
          <a:p>
            <a:pPr marL="0" indent="0">
              <a:buNone/>
            </a:pPr>
            <a:endParaRPr lang="ro-RO" sz="2500" b="1" dirty="0" smtClean="0">
              <a:latin typeface="Arial" panose="020B0604020202020204" pitchFamily="34" charset="0"/>
              <a:cs typeface="Arial" panose="020B0604020202020204" pitchFamily="34" charset="0"/>
            </a:endParaRPr>
          </a:p>
          <a:p>
            <a:pPr marL="0" indent="0">
              <a:buNone/>
            </a:pPr>
            <a:endParaRPr lang="ro-RO" sz="2500" b="1" dirty="0" smtClean="0">
              <a:latin typeface="Arial" panose="020B0604020202020204" pitchFamily="34" charset="0"/>
              <a:cs typeface="Arial" panose="020B0604020202020204" pitchFamily="34" charset="0"/>
            </a:endParaRPr>
          </a:p>
          <a:p>
            <a:pPr marL="0" indent="0">
              <a:buNone/>
            </a:pPr>
            <a:r>
              <a:rPr lang="ro-RO" sz="2500" b="1" dirty="0" smtClean="0">
                <a:latin typeface="Arial" panose="020B0604020202020204" pitchFamily="34" charset="0"/>
                <a:cs typeface="Arial" panose="020B0604020202020204" pitchFamily="34" charset="0"/>
              </a:rPr>
              <a:t>Temele abordate </a:t>
            </a:r>
            <a:r>
              <a:rPr lang="ro-RO" sz="2500" dirty="0" smtClean="0">
                <a:latin typeface="Arial" panose="020B0604020202020204" pitchFamily="34" charset="0"/>
                <a:cs typeface="Arial" panose="020B0604020202020204" pitchFamily="34" charset="0"/>
              </a:rPr>
              <a:t>în cadrul progamului:</a:t>
            </a:r>
          </a:p>
          <a:p>
            <a:r>
              <a:rPr lang="ro-RO" sz="2500" dirty="0">
                <a:latin typeface="Arial" panose="020B0604020202020204" pitchFamily="34" charset="0"/>
                <a:cs typeface="Arial" panose="020B0604020202020204" pitchFamily="34" charset="0"/>
              </a:rPr>
              <a:t>n</a:t>
            </a:r>
            <a:r>
              <a:rPr lang="vi-VN" sz="2500" dirty="0" smtClean="0">
                <a:latin typeface="Arial" panose="020B0604020202020204" pitchFamily="34" charset="0"/>
                <a:cs typeface="Arial" panose="020B0604020202020204" pitchFamily="34" charset="0"/>
              </a:rPr>
              <a:t>eascultarea</a:t>
            </a:r>
            <a:r>
              <a:rPr lang="vi-VN" sz="2500" dirty="0">
                <a:latin typeface="Arial" panose="020B0604020202020204" pitchFamily="34" charset="0"/>
                <a:cs typeface="Arial" panose="020B0604020202020204" pitchFamily="34" charset="0"/>
              </a:rPr>
              <a:t>, încăpăţânarea, anxietatea de separare, crizele de furie, accesele de plâns, dezvoltarea, somnul </a:t>
            </a:r>
            <a:endParaRPr lang="ro-RO" sz="2500" dirty="0">
              <a:latin typeface="Arial" panose="020B0604020202020204" pitchFamily="34" charset="0"/>
              <a:cs typeface="Arial" panose="020B0604020202020204" pitchFamily="34" charset="0"/>
            </a:endParaRPr>
          </a:p>
          <a:p>
            <a:r>
              <a:rPr lang="ro-RO" sz="2500" dirty="0" smtClean="0">
                <a:latin typeface="Arial" panose="020B0604020202020204" pitchFamily="34" charset="0"/>
                <a:cs typeface="Arial" panose="020B0604020202020204" pitchFamily="34" charset="0"/>
              </a:rPr>
              <a:t>î</a:t>
            </a:r>
            <a:r>
              <a:rPr lang="vi-VN" sz="2500" dirty="0" smtClean="0">
                <a:latin typeface="Arial" panose="020B0604020202020204" pitchFamily="34" charset="0"/>
                <a:cs typeface="Arial" panose="020B0604020202020204" pitchFamily="34" charset="0"/>
              </a:rPr>
              <a:t>nţelegerea</a:t>
            </a:r>
            <a:r>
              <a:rPr lang="ro-RO" sz="2500" dirty="0" smtClean="0">
                <a:latin typeface="Arial" panose="020B0604020202020204" pitchFamily="34" charset="0"/>
                <a:cs typeface="Arial" panose="020B0604020202020204" pitchFamily="34" charset="0"/>
              </a:rPr>
              <a:t> atașamentului,</a:t>
            </a:r>
            <a:r>
              <a:rPr lang="vi-VN" sz="2500" dirty="0" smtClean="0">
                <a:latin typeface="Arial" panose="020B0604020202020204" pitchFamily="34" charset="0"/>
                <a:cs typeface="Arial" panose="020B0604020202020204" pitchFamily="34" charset="0"/>
              </a:rPr>
              <a:t> </a:t>
            </a:r>
            <a:r>
              <a:rPr lang="vi-VN" sz="2500" dirty="0">
                <a:latin typeface="Arial" panose="020B0604020202020204" pitchFamily="34" charset="0"/>
                <a:cs typeface="Arial" panose="020B0604020202020204" pitchFamily="34" charset="0"/>
              </a:rPr>
              <a:t>rolului iubirii şi afecţiunii din partea părinţilor în dezvoltarea copiilor. </a:t>
            </a:r>
            <a:endParaRPr lang="ro-RO" sz="2500" dirty="0" smtClean="0">
              <a:latin typeface="Arial" panose="020B0604020202020204" pitchFamily="34" charset="0"/>
              <a:cs typeface="Arial" panose="020B0604020202020204" pitchFamily="34" charset="0"/>
            </a:endParaRPr>
          </a:p>
          <a:p>
            <a:r>
              <a:rPr lang="ro-RO" sz="2500" dirty="0">
                <a:latin typeface="Arial" panose="020B0604020202020204" pitchFamily="34" charset="0"/>
                <a:cs typeface="Arial" panose="020B0604020202020204" pitchFamily="34" charset="0"/>
              </a:rPr>
              <a:t>d</a:t>
            </a:r>
            <a:r>
              <a:rPr lang="ro-RO" sz="2500" dirty="0" smtClean="0">
                <a:latin typeface="Arial" panose="020B0604020202020204" pitchFamily="34" charset="0"/>
                <a:cs typeface="Arial" panose="020B0604020202020204" pitchFamily="34" charset="0"/>
              </a:rPr>
              <a:t>ezvoltarea psiho-motrică a copilului mic</a:t>
            </a:r>
          </a:p>
          <a:p>
            <a:r>
              <a:rPr lang="ro-RO" sz="2500" dirty="0">
                <a:latin typeface="Arial" panose="020B0604020202020204" pitchFamily="34" charset="0"/>
                <a:cs typeface="Arial" panose="020B0604020202020204" pitchFamily="34" charset="0"/>
              </a:rPr>
              <a:t>c</a:t>
            </a:r>
            <a:r>
              <a:rPr lang="ro-RO" sz="2500" dirty="0" smtClean="0">
                <a:latin typeface="Arial" panose="020B0604020202020204" pitchFamily="34" charset="0"/>
                <a:cs typeface="Arial" panose="020B0604020202020204" pitchFamily="34" charset="0"/>
              </a:rPr>
              <a:t>onvulsiile febrile la copilul mic</a:t>
            </a:r>
          </a:p>
          <a:p>
            <a:r>
              <a:rPr lang="ro-RO" sz="2500" dirty="0" smtClean="0">
                <a:latin typeface="Arial" panose="020B0604020202020204" pitchFamily="34" charset="0"/>
                <a:cs typeface="Arial" panose="020B0604020202020204" pitchFamily="34" charset="0"/>
              </a:rPr>
              <a:t>adaptarea copilului la creşă</a:t>
            </a:r>
          </a:p>
          <a:p>
            <a:r>
              <a:rPr lang="ro-RO" sz="2500" dirty="0" smtClean="0">
                <a:latin typeface="Arial" panose="020B0604020202020204" pitchFamily="34" charset="0"/>
                <a:cs typeface="Arial" panose="020B0604020202020204" pitchFamily="34" charset="0"/>
              </a:rPr>
              <a:t>trecerea de la creşă la gradiniţă</a:t>
            </a:r>
          </a:p>
          <a:p>
            <a:r>
              <a:rPr lang="ro-RO" sz="2500" dirty="0" smtClean="0">
                <a:latin typeface="Arial" panose="020B0604020202020204" pitchFamily="34" charset="0"/>
                <a:cs typeface="Arial" panose="020B0604020202020204" pitchFamily="34" charset="0"/>
              </a:rPr>
              <a:t>alimentaţia sănătoasă</a:t>
            </a:r>
          </a:p>
          <a:p>
            <a:r>
              <a:rPr lang="ro-RO" sz="2500" dirty="0" smtClean="0">
                <a:latin typeface="Arial" panose="020B0604020202020204" pitchFamily="34" charset="0"/>
                <a:cs typeface="Arial" panose="020B0604020202020204" pitchFamily="34" charset="0"/>
              </a:rPr>
              <a:t>îmbolnăvirile specifice sezonului rece</a:t>
            </a:r>
          </a:p>
          <a:p>
            <a:r>
              <a:rPr lang="ro-RO" sz="2500" dirty="0" smtClean="0">
                <a:latin typeface="Arial" panose="020B0604020202020204" pitchFamily="34" charset="0"/>
                <a:cs typeface="Arial" panose="020B0604020202020204" pitchFamily="34" charset="0"/>
              </a:rPr>
              <a:t>Şcoala părinţilor </a:t>
            </a:r>
            <a:r>
              <a:rPr lang="en-US" sz="2500" dirty="0" smtClean="0">
                <a:latin typeface="Arial" panose="020B0604020202020204" pitchFamily="34" charset="0"/>
                <a:cs typeface="Arial" panose="020B0604020202020204" pitchFamily="34" charset="0"/>
              </a:rPr>
              <a:t>“</a:t>
            </a:r>
            <a:r>
              <a:rPr lang="ro-RO" sz="2500" dirty="0" smtClean="0">
                <a:latin typeface="Arial" panose="020B0604020202020204" pitchFamily="34" charset="0"/>
                <a:cs typeface="Arial" panose="020B0604020202020204" pitchFamily="34" charset="0"/>
              </a:rPr>
              <a:t>Altfel</a:t>
            </a:r>
            <a:r>
              <a:rPr lang="en-US" sz="2500" dirty="0" smtClean="0">
                <a:latin typeface="Arial" panose="020B0604020202020204" pitchFamily="34" charset="0"/>
                <a:cs typeface="Arial" panose="020B0604020202020204" pitchFamily="34" charset="0"/>
              </a:rPr>
              <a:t>”</a:t>
            </a:r>
            <a:endParaRPr lang="ro-RO" sz="2500" dirty="0" smtClean="0">
              <a:latin typeface="Arial" panose="020B0604020202020204" pitchFamily="34" charset="0"/>
              <a:cs typeface="Arial" panose="020B0604020202020204" pitchFamily="34" charset="0"/>
            </a:endParaRPr>
          </a:p>
          <a:p>
            <a:pPr>
              <a:buNone/>
            </a:pPr>
            <a:endParaRPr lang="ro-RO" sz="2500" dirty="0" smtClean="0">
              <a:latin typeface="Arial" panose="020B0604020202020204" pitchFamily="34" charset="0"/>
              <a:cs typeface="Arial" panose="020B0604020202020204" pitchFamily="34" charset="0"/>
            </a:endParaRPr>
          </a:p>
          <a:p>
            <a:endParaRPr lang="ro-RO" sz="2500" dirty="0" smtClean="0">
              <a:latin typeface="Arial" panose="020B0604020202020204" pitchFamily="34" charset="0"/>
              <a:cs typeface="Arial" panose="020B0604020202020204" pitchFamily="34" charset="0"/>
            </a:endParaRPr>
          </a:p>
          <a:p>
            <a:endParaRPr lang="en-US" sz="2500" dirty="0">
              <a:latin typeface="Arial" panose="020B0604020202020204" pitchFamily="34" charset="0"/>
              <a:cs typeface="Arial" panose="020B0604020202020204" pitchFamily="34" charset="0"/>
            </a:endParaRPr>
          </a:p>
          <a:p>
            <a:endParaRPr lang="ro-RO" sz="2500" dirty="0">
              <a:latin typeface="Arial" panose="020B0604020202020204" pitchFamily="34" charset="0"/>
              <a:cs typeface="Arial" panose="020B0604020202020204" pitchFamily="34" charset="0"/>
            </a:endParaRPr>
          </a:p>
          <a:p>
            <a:endParaRPr lang="en-US" dirty="0"/>
          </a:p>
        </p:txBody>
      </p:sp>
      <p:sp>
        <p:nvSpPr>
          <p:cNvPr id="5" name="Text Placeholder 4"/>
          <p:cNvSpPr>
            <a:spLocks noGrp="1"/>
          </p:cNvSpPr>
          <p:nvPr>
            <p:ph type="body" sz="quarter" idx="3"/>
          </p:nvPr>
        </p:nvSpPr>
        <p:spPr>
          <a:xfrm>
            <a:off x="5076057" y="1556792"/>
            <a:ext cx="3528392" cy="1872208"/>
          </a:xfrm>
        </p:spPr>
        <p:txBody>
          <a:bodyPr/>
          <a:lstStyle/>
          <a:p>
            <a:endParaRPr lang="en-US" dirty="0"/>
          </a:p>
        </p:txBody>
      </p:sp>
      <p:pic>
        <p:nvPicPr>
          <p:cNvPr id="8194" name="Picture 2"/>
          <p:cNvPicPr>
            <a:picLocks noGrp="1" noChangeAspect="1" noChangeArrowheads="1"/>
          </p:cNvPicPr>
          <p:nvPr>
            <p:ph sz="quarter" idx="4"/>
          </p:nvPr>
        </p:nvPicPr>
        <p:blipFill>
          <a:blip r:embed="rId2" cstate="print">
            <a:extLst>
              <a:ext uri="{28A0092B-C50C-407E-A947-70E740481C1C}">
                <a14:useLocalDpi xmlns="" xmlns:a14="http://schemas.microsoft.com/office/drawing/2010/main" val="0"/>
              </a:ext>
            </a:extLst>
          </a:blip>
          <a:srcRect/>
          <a:stretch>
            <a:fillRect/>
          </a:stretch>
        </p:blipFill>
        <p:spPr bwMode="auto">
          <a:xfrm>
            <a:off x="5174456" y="3573463"/>
            <a:ext cx="3403600" cy="25527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220072" y="1484784"/>
            <a:ext cx="3384376" cy="20574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10314827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reptunghi 8"/>
          <p:cNvSpPr>
            <a:spLocks noGrp="1"/>
          </p:cNvSpPr>
          <p:nvPr>
            <p:ph type="title"/>
          </p:nvPr>
        </p:nvSpPr>
        <p:spPr>
          <a:xfrm>
            <a:off x="457200" y="0"/>
            <a:ext cx="8229600" cy="2500306"/>
          </a:xfrm>
        </p:spPr>
        <p:txBody>
          <a:bodyPr>
            <a:normAutofit fontScale="90000"/>
          </a:bodyPr>
          <a:lstStyle/>
          <a:p>
            <a:r>
              <a:rPr lang="ro-RO" sz="3100" b="1" dirty="0" smtClean="0"/>
              <a:t/>
            </a:r>
            <a:br>
              <a:rPr lang="ro-RO" sz="3100" b="1" dirty="0" smtClean="0"/>
            </a:br>
            <a:r>
              <a:rPr lang="ro-RO" sz="3100" b="1" dirty="0" smtClean="0"/>
              <a:t/>
            </a:r>
            <a:br>
              <a:rPr lang="ro-RO" sz="3100" b="1" dirty="0" smtClean="0"/>
            </a:br>
            <a:r>
              <a:rPr lang="ro-RO" sz="3100" b="1" dirty="0" smtClean="0"/>
              <a:t/>
            </a:r>
            <a:br>
              <a:rPr lang="ro-RO" sz="3100" b="1" dirty="0" smtClean="0"/>
            </a:br>
            <a:r>
              <a:rPr lang="ro-RO" sz="3100" b="1" dirty="0" smtClean="0"/>
              <a:t>CABINETELE MEDICALE ŞCOLARE</a:t>
            </a:r>
            <a:r>
              <a:rPr lang="ro-RO" dirty="0" smtClean="0"/>
              <a:t/>
            </a:r>
            <a:br>
              <a:rPr lang="ro-RO" dirty="0" smtClean="0"/>
            </a:br>
            <a:r>
              <a:rPr lang="ro-RO" sz="2000" dirty="0" smtClean="0"/>
              <a:t>Compartimentul Cabinete Medicale Şcolare (din cadrul Serviciului Programe Sociale), a asigurat în anul 2017 asistenţa medicală preventivă si curativă pentru preşcolarii, elevii şi studenţii care frecventează cele 41 de grădiniţe (aprox. 5949 de preşcolari), 36 de şcoli şi licee (30.26</a:t>
            </a:r>
            <a:r>
              <a:rPr lang="en-US" sz="2000" dirty="0" smtClean="0"/>
              <a:t>0</a:t>
            </a:r>
            <a:r>
              <a:rPr lang="ro-RO" sz="2000" dirty="0" smtClean="0"/>
              <a:t> de elevi) şi facultăţile din cadrul Universităţii din Oradea.</a:t>
            </a:r>
            <a:br>
              <a:rPr lang="ro-RO" sz="2000" dirty="0" smtClean="0"/>
            </a:br>
            <a:r>
              <a:rPr lang="ro-RO" sz="2000" dirty="0" smtClean="0"/>
              <a:t> </a:t>
            </a:r>
            <a:r>
              <a:rPr lang="ro-RO" dirty="0" smtClean="0"/>
              <a:t/>
            </a:r>
            <a:br>
              <a:rPr lang="ro-RO" dirty="0" smtClean="0"/>
            </a:br>
            <a:r>
              <a:rPr lang="ro-RO" dirty="0" smtClean="0"/>
              <a:t/>
            </a:r>
            <a:br>
              <a:rPr lang="ro-RO" dirty="0" smtClean="0"/>
            </a:br>
            <a:endParaRPr lang="en-US" dirty="0"/>
          </a:p>
        </p:txBody>
      </p:sp>
      <p:graphicFrame>
        <p:nvGraphicFramePr>
          <p:cNvPr id="14" name="Content Placeholder 13"/>
          <p:cNvGraphicFramePr>
            <a:graphicFrameLocks noGrp="1"/>
          </p:cNvGraphicFramePr>
          <p:nvPr>
            <p:ph idx="1"/>
          </p:nvPr>
        </p:nvGraphicFramePr>
        <p:xfrm>
          <a:off x="642910" y="2000240"/>
          <a:ext cx="8258204" cy="462598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86766" cy="439718"/>
          </a:xfrm>
        </p:spPr>
        <p:txBody>
          <a:bodyPr>
            <a:normAutofit fontScale="90000"/>
          </a:bodyPr>
          <a:lstStyle/>
          <a:p>
            <a:r>
              <a:rPr lang="ro-RO" sz="3100" dirty="0" smtClean="0"/>
              <a:t/>
            </a:r>
            <a:br>
              <a:rPr lang="ro-RO" sz="3100" dirty="0" smtClean="0"/>
            </a:br>
            <a:r>
              <a:rPr lang="ro-RO" sz="3100" dirty="0" smtClean="0"/>
              <a:t/>
            </a:r>
            <a:br>
              <a:rPr lang="ro-RO" sz="3100" dirty="0" smtClean="0"/>
            </a:br>
            <a:r>
              <a:rPr lang="ro-RO" sz="2700" b="1" dirty="0" smtClean="0"/>
              <a:t>CABINETE MEDICALE STOMATOLOGICE</a:t>
            </a:r>
            <a:r>
              <a:rPr lang="ro-RO" dirty="0" smtClean="0"/>
              <a:t/>
            </a:r>
            <a:br>
              <a:rPr lang="ro-RO" dirty="0" smtClean="0"/>
            </a:br>
            <a:r>
              <a:rPr lang="ro-RO" sz="2000" b="1" dirty="0" smtClean="0">
                <a:latin typeface="Arial" panose="020B0604020202020204" pitchFamily="34" charset="0"/>
                <a:cs typeface="Arial" panose="020B0604020202020204" pitchFamily="34" charset="0"/>
              </a:rPr>
              <a:t/>
            </a:r>
            <a:br>
              <a:rPr lang="ro-RO" sz="2000" b="1" dirty="0" smtClean="0">
                <a:latin typeface="Arial" panose="020B0604020202020204" pitchFamily="34" charset="0"/>
                <a:cs typeface="Arial" panose="020B0604020202020204" pitchFamily="34" charset="0"/>
              </a:rPr>
            </a:br>
            <a:r>
              <a:rPr lang="ro-RO" sz="2000" b="1" dirty="0" smtClean="0">
                <a:latin typeface="Arial" panose="020B0604020202020204" pitchFamily="34" charset="0"/>
                <a:cs typeface="Arial" panose="020B0604020202020204" pitchFamily="34" charset="0"/>
              </a:rPr>
              <a:t/>
            </a:r>
            <a:br>
              <a:rPr lang="ro-RO" sz="2000" b="1" dirty="0" smtClean="0">
                <a:latin typeface="Arial" panose="020B0604020202020204" pitchFamily="34" charset="0"/>
                <a:cs typeface="Arial" panose="020B0604020202020204" pitchFamily="34" charset="0"/>
              </a:rPr>
            </a:br>
            <a:endParaRPr lang="en-US" sz="2000" dirty="0"/>
          </a:p>
        </p:txBody>
      </p:sp>
      <p:sp>
        <p:nvSpPr>
          <p:cNvPr id="3" name="Text Placeholder 2"/>
          <p:cNvSpPr>
            <a:spLocks noGrp="1"/>
          </p:cNvSpPr>
          <p:nvPr>
            <p:ph type="body" idx="1"/>
          </p:nvPr>
        </p:nvSpPr>
        <p:spPr>
          <a:xfrm>
            <a:off x="457200" y="785794"/>
            <a:ext cx="8258204" cy="1643073"/>
          </a:xfrm>
        </p:spPr>
        <p:txBody>
          <a:bodyPr>
            <a:normAutofit fontScale="70000" lnSpcReduction="20000"/>
          </a:bodyPr>
          <a:lstStyle/>
          <a:p>
            <a:r>
              <a:rPr lang="ro-RO" dirty="0" smtClean="0">
                <a:latin typeface="Arial" panose="020B0604020202020204" pitchFamily="34" charset="0"/>
                <a:cs typeface="Arial" panose="020B0604020202020204" pitchFamily="34" charset="0"/>
              </a:rPr>
              <a:t>S</a:t>
            </a:r>
            <a:r>
              <a:rPr lang="vi-VN" dirty="0" smtClean="0">
                <a:latin typeface="Arial" panose="020B0604020202020204" pitchFamily="34" charset="0"/>
                <a:cs typeface="Arial" panose="020B0604020202020204" pitchFamily="34" charset="0"/>
              </a:rPr>
              <a:t>erviciile medicale stomatologice </a:t>
            </a:r>
            <a:r>
              <a:rPr lang="ro-RO" dirty="0" smtClean="0">
                <a:latin typeface="Arial" panose="020B0604020202020204" pitchFamily="34" charset="0"/>
                <a:cs typeface="Arial" panose="020B0604020202020204" pitchFamily="34" charset="0"/>
              </a:rPr>
              <a:t>se acordă elevilor care frecventează şcolile din municipiul Oradea,</a:t>
            </a:r>
            <a:r>
              <a:rPr lang="vi-VN" dirty="0" smtClean="0">
                <a:latin typeface="Arial" panose="020B0604020202020204" pitchFamily="34" charset="0"/>
                <a:cs typeface="Arial" panose="020B0604020202020204" pitchFamily="34" charset="0"/>
              </a:rPr>
              <a:t> în </a:t>
            </a:r>
            <a:r>
              <a:rPr lang="vi-VN" u="sng" dirty="0" smtClean="0">
                <a:latin typeface="Arial" panose="020B0604020202020204" pitchFamily="34" charset="0"/>
                <a:cs typeface="Arial" panose="020B0604020202020204" pitchFamily="34" charset="0"/>
              </a:rPr>
              <a:t>mod gratuit, pe bază de programare</a:t>
            </a:r>
            <a:r>
              <a:rPr lang="vi-VN" dirty="0" smtClean="0">
                <a:latin typeface="Arial" panose="020B0604020202020204" pitchFamily="34" charset="0"/>
                <a:cs typeface="Arial" panose="020B0604020202020204" pitchFamily="34" charset="0"/>
              </a:rPr>
              <a:t>, în cele trei cabinete medicale</a:t>
            </a:r>
            <a:r>
              <a:rPr lang="ro-RO" dirty="0" smtClean="0">
                <a:latin typeface="Arial" panose="020B0604020202020204" pitchFamily="34" charset="0"/>
                <a:cs typeface="Arial" panose="020B0604020202020204" pitchFamily="34" charset="0"/>
              </a:rPr>
              <a:t> stomatologice situate la:</a:t>
            </a:r>
            <a:br>
              <a:rPr lang="ro-RO" dirty="0" smtClean="0">
                <a:latin typeface="Arial" panose="020B0604020202020204" pitchFamily="34" charset="0"/>
                <a:cs typeface="Arial" panose="020B0604020202020204" pitchFamily="34" charset="0"/>
              </a:rPr>
            </a:br>
            <a:endParaRPr lang="ro-RO" dirty="0" smtClean="0">
              <a:latin typeface="Arial" panose="020B0604020202020204" pitchFamily="34" charset="0"/>
              <a:cs typeface="Arial" panose="020B0604020202020204" pitchFamily="34" charset="0"/>
            </a:endParaRPr>
          </a:p>
          <a:p>
            <a:r>
              <a:rPr lang="vi-VN" dirty="0" smtClean="0">
                <a:latin typeface="Arial" panose="020B0604020202020204" pitchFamily="34" charset="0"/>
                <a:cs typeface="Arial" panose="020B0604020202020204" pitchFamily="34" charset="0"/>
              </a:rPr>
              <a:t>Liceul</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Onisifor Ghibu – 0771</a:t>
            </a:r>
            <a:r>
              <a:rPr lang="ro-RO" dirty="0" smtClean="0">
                <a:latin typeface="Arial" panose="020B0604020202020204" pitchFamily="34" charset="0"/>
                <a:cs typeface="Arial" panose="020B0604020202020204" pitchFamily="34" charset="0"/>
              </a:rPr>
              <a:t> - </a:t>
            </a:r>
            <a:r>
              <a:rPr lang="vi-VN" dirty="0" smtClean="0">
                <a:latin typeface="Arial" panose="020B0604020202020204" pitchFamily="34" charset="0"/>
                <a:cs typeface="Arial" panose="020B0604020202020204" pitchFamily="34" charset="0"/>
              </a:rPr>
              <a:t>052503</a:t>
            </a:r>
            <a:r>
              <a:rPr lang="ro-RO" dirty="0" smtClean="0">
                <a:latin typeface="Arial" panose="020B0604020202020204" pitchFamily="34" charset="0"/>
                <a:cs typeface="Arial" panose="020B0604020202020204" pitchFamily="34" charset="0"/>
              </a:rPr>
              <a:t/>
            </a:r>
            <a:br>
              <a:rPr lang="ro-RO" dirty="0" smtClean="0">
                <a:latin typeface="Arial" panose="020B0604020202020204" pitchFamily="34" charset="0"/>
                <a:cs typeface="Arial" panose="020B0604020202020204" pitchFamily="34" charset="0"/>
              </a:rPr>
            </a:br>
            <a:r>
              <a:rPr lang="vi-VN" dirty="0" smtClean="0">
                <a:latin typeface="Arial" panose="020B0604020202020204" pitchFamily="34" charset="0"/>
                <a:cs typeface="Arial" panose="020B0604020202020204" pitchFamily="34" charset="0"/>
              </a:rPr>
              <a:t>C</a:t>
            </a:r>
            <a:r>
              <a:rPr lang="ro-RO" dirty="0" smtClean="0">
                <a:latin typeface="Arial" panose="020B0604020202020204" pitchFamily="34" charset="0"/>
                <a:cs typeface="Arial" panose="020B0604020202020204" pitchFamily="34" charset="0"/>
              </a:rPr>
              <a:t>.</a:t>
            </a:r>
            <a:r>
              <a:rPr lang="vi-VN" dirty="0" smtClean="0">
                <a:latin typeface="Arial" panose="020B0604020202020204" pitchFamily="34" charset="0"/>
                <a:cs typeface="Arial" panose="020B0604020202020204" pitchFamily="34" charset="0"/>
              </a:rPr>
              <a:t>N</a:t>
            </a:r>
            <a:r>
              <a:rPr lang="ro-RO" dirty="0" smtClean="0">
                <a:latin typeface="Arial" panose="020B0604020202020204" pitchFamily="34" charset="0"/>
                <a:cs typeface="Arial" panose="020B0604020202020204" pitchFamily="34" charset="0"/>
              </a:rPr>
              <a:t>.</a:t>
            </a:r>
            <a:r>
              <a:rPr lang="vi-VN" dirty="0" smtClean="0">
                <a:latin typeface="Arial" panose="020B0604020202020204" pitchFamily="34" charset="0"/>
                <a:cs typeface="Arial" panose="020B0604020202020204" pitchFamily="34" charset="0"/>
              </a:rPr>
              <a:t> Mihai Eminescu</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0771 - 052508 </a:t>
            </a:r>
            <a:r>
              <a:rPr lang="ro-RO" dirty="0" smtClean="0">
                <a:latin typeface="Arial" panose="020B0604020202020204" pitchFamily="34" charset="0"/>
                <a:cs typeface="Arial" panose="020B0604020202020204" pitchFamily="34" charset="0"/>
              </a:rPr>
              <a:t/>
            </a:r>
            <a:br>
              <a:rPr lang="ro-RO" dirty="0" smtClean="0">
                <a:latin typeface="Arial" panose="020B0604020202020204" pitchFamily="34" charset="0"/>
                <a:cs typeface="Arial" panose="020B0604020202020204" pitchFamily="34" charset="0"/>
              </a:rPr>
            </a:br>
            <a:r>
              <a:rPr lang="vi-VN" dirty="0" smtClean="0">
                <a:latin typeface="Arial" panose="020B0604020202020204" pitchFamily="34" charset="0"/>
                <a:cs typeface="Arial" panose="020B0604020202020204" pitchFamily="34" charset="0"/>
              </a:rPr>
              <a:t>Liceul Aurel Lazăr</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 - </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0771 </a:t>
            </a:r>
            <a:r>
              <a:rPr lang="ro-RO" dirty="0" smtClean="0">
                <a:latin typeface="Arial" panose="020B0604020202020204" pitchFamily="34" charset="0"/>
                <a:cs typeface="Arial" panose="020B0604020202020204" pitchFamily="34" charset="0"/>
              </a:rPr>
              <a:t>-</a:t>
            </a:r>
            <a:r>
              <a:rPr lang="vi-VN" dirty="0" smtClean="0">
                <a:latin typeface="Arial" panose="020B0604020202020204" pitchFamily="34" charset="0"/>
                <a:cs typeface="Arial" panose="020B0604020202020204" pitchFamily="34" charset="0"/>
              </a:rPr>
              <a:t> 052399</a:t>
            </a:r>
            <a:endParaRPr lang="en-US" dirty="0"/>
          </a:p>
        </p:txBody>
      </p:sp>
      <p:graphicFrame>
        <p:nvGraphicFramePr>
          <p:cNvPr id="7" name="Content Placeholder 6"/>
          <p:cNvGraphicFramePr>
            <a:graphicFrameLocks noGrp="1"/>
          </p:cNvGraphicFramePr>
          <p:nvPr>
            <p:ph sz="half" idx="2"/>
          </p:nvPr>
        </p:nvGraphicFramePr>
        <p:xfrm>
          <a:off x="428625" y="2500313"/>
          <a:ext cx="8215313" cy="362585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8712968" cy="2376264"/>
          </a:xfrm>
        </p:spPr>
        <p:txBody>
          <a:bodyPr>
            <a:normAutofit fontScale="90000"/>
          </a:bodyPr>
          <a:lstStyle/>
          <a:p>
            <a:r>
              <a:rPr lang="ro-RO" sz="3100" b="1" dirty="0" smtClean="0"/>
              <a:t/>
            </a:r>
            <a:br>
              <a:rPr lang="ro-RO" sz="3100" b="1" dirty="0" smtClean="0"/>
            </a:br>
            <a:r>
              <a:rPr lang="ro-RO" sz="3100" b="1" dirty="0" smtClean="0"/>
              <a:t>Centrul </a:t>
            </a:r>
            <a:r>
              <a:rPr lang="ro-RO" sz="3100" b="1" dirty="0"/>
              <a:t>de </a:t>
            </a:r>
            <a:r>
              <a:rPr lang="ro-RO" sz="3100" b="1" dirty="0" smtClean="0"/>
              <a:t>Îngrijire </a:t>
            </a:r>
            <a:r>
              <a:rPr lang="ro-RO" sz="3100" b="1" dirty="0"/>
              <a:t>de Zi</a:t>
            </a:r>
            <a:r>
              <a:rPr lang="ro-RO" sz="3100" dirty="0"/>
              <a:t> </a:t>
            </a:r>
            <a:r>
              <a:rPr lang="ro-RO" sz="3100" dirty="0" smtClean="0"/>
              <a:t>Oradea</a:t>
            </a:r>
            <a:r>
              <a:rPr lang="ro-RO" sz="1300" dirty="0"/>
              <a:t/>
            </a:r>
            <a:br>
              <a:rPr lang="ro-RO" sz="1300" dirty="0"/>
            </a:br>
            <a:r>
              <a:rPr lang="ro-RO" sz="1300" dirty="0" smtClean="0"/>
              <a:t>     </a:t>
            </a:r>
            <a:r>
              <a:rPr lang="ro-RO" sz="1300" dirty="0" smtClean="0">
                <a:latin typeface="Arial" panose="020B0604020202020204" pitchFamily="34" charset="0"/>
                <a:cs typeface="Arial" panose="020B0604020202020204" pitchFamily="34" charset="0"/>
              </a:rPr>
              <a:t>Este </a:t>
            </a:r>
            <a:r>
              <a:rPr lang="ro-RO" sz="1300" dirty="0">
                <a:latin typeface="Arial" panose="020B0604020202020204" pitchFamily="34" charset="0"/>
                <a:cs typeface="Arial" panose="020B0604020202020204" pitchFamily="34" charset="0"/>
              </a:rPr>
              <a:t>un serviciu social fără personalitate </a:t>
            </a:r>
            <a:r>
              <a:rPr lang="ro-RO" sz="1300" dirty="0" smtClean="0">
                <a:latin typeface="Arial" panose="020B0604020202020204" pitchFamily="34" charset="0"/>
                <a:cs typeface="Arial" panose="020B0604020202020204" pitchFamily="34" charset="0"/>
              </a:rPr>
              <a:t>juridică, </a:t>
            </a:r>
            <a:r>
              <a:rPr lang="ro-RO" sz="1300" dirty="0">
                <a:latin typeface="Arial" panose="020B0604020202020204" pitchFamily="34" charset="0"/>
                <a:cs typeface="Arial" panose="020B0604020202020204" pitchFamily="34" charset="0"/>
              </a:rPr>
              <a:t>care funcţionează în structura Administraţiei Sociale Comunitare </a:t>
            </a:r>
            <a:r>
              <a:rPr lang="ro-RO" sz="1300" dirty="0" smtClean="0">
                <a:latin typeface="Arial" panose="020B0604020202020204" pitchFamily="34" charset="0"/>
                <a:cs typeface="Arial" panose="020B0604020202020204" pitchFamily="34" charset="0"/>
              </a:rPr>
              <a:t>Oradea.</a:t>
            </a:r>
            <a:br>
              <a:rPr lang="ro-RO" sz="1300" dirty="0" smtClean="0">
                <a:latin typeface="Arial" panose="020B0604020202020204" pitchFamily="34" charset="0"/>
                <a:cs typeface="Arial" panose="020B0604020202020204" pitchFamily="34" charset="0"/>
              </a:rPr>
            </a:br>
            <a:r>
              <a:rPr lang="ro-RO" sz="1600" b="1" dirty="0" smtClean="0">
                <a:latin typeface="Arial" pitchFamily="34" charset="0"/>
                <a:cs typeface="Arial" pitchFamily="34" charset="0"/>
              </a:rPr>
              <a:t> Obiectivul principal </a:t>
            </a:r>
            <a:r>
              <a:rPr lang="ro-RO" sz="1300" dirty="0" smtClean="0">
                <a:latin typeface="Arial" pitchFamily="34" charset="0"/>
                <a:cs typeface="Arial" pitchFamily="34" charset="0"/>
              </a:rPr>
              <a:t>al Centrului de Îngrijire de Zi este promovarea dreptului copilului de a creşte în mediul său familial asigurându-i pe timpul zilei îngrijire, hrană, educaţie, consiliere şi orientare şcolară şi profesională, recreere – socializare, educaţie pentru sănătate şi sprijinirea familiei de a-şi exercita responsabilităţile parentale, prevenirea abandonului familial şi şcolar.  </a:t>
            </a:r>
            <a:br>
              <a:rPr lang="ro-RO" sz="1300" dirty="0" smtClean="0">
                <a:latin typeface="Arial" pitchFamily="34" charset="0"/>
                <a:cs typeface="Arial" pitchFamily="34" charset="0"/>
              </a:rPr>
            </a:br>
            <a:r>
              <a:rPr lang="ro-RO" sz="1300" dirty="0" smtClean="0">
                <a:latin typeface="Arial" pitchFamily="34" charset="0"/>
                <a:cs typeface="Arial" pitchFamily="34" charset="0"/>
              </a:rPr>
              <a:t>    </a:t>
            </a:r>
            <a:r>
              <a:rPr lang="ro-RO" sz="1300" b="1" dirty="0" smtClean="0">
                <a:latin typeface="Arial" panose="020B0604020202020204" pitchFamily="34" charset="0"/>
                <a:cs typeface="Arial" panose="020B0604020202020204" pitchFamily="34" charset="0"/>
              </a:rPr>
              <a:t>Beneficiarii centrului sunt </a:t>
            </a:r>
            <a:r>
              <a:rPr lang="it-IT" sz="1300" dirty="0" smtClean="0">
                <a:latin typeface="Arial" panose="020B0604020202020204" pitchFamily="34" charset="0"/>
                <a:cs typeface="Arial" panose="020B0604020202020204" pitchFamily="34" charset="0"/>
              </a:rPr>
              <a:t>copii</a:t>
            </a:r>
            <a:r>
              <a:rPr lang="ro-RO" sz="1300" dirty="0" smtClean="0">
                <a:latin typeface="Arial" panose="020B0604020202020204" pitchFamily="34" charset="0"/>
                <a:cs typeface="Arial" panose="020B0604020202020204" pitchFamily="34" charset="0"/>
              </a:rPr>
              <a:t> din familii</a:t>
            </a:r>
            <a:r>
              <a:rPr lang="it-IT" sz="1300" dirty="0" smtClean="0">
                <a:latin typeface="Arial" panose="020B0604020202020204" pitchFamily="34" charset="0"/>
                <a:cs typeface="Arial" panose="020B0604020202020204" pitchFamily="34" charset="0"/>
              </a:rPr>
              <a:t> </a:t>
            </a:r>
            <a:r>
              <a:rPr lang="it-IT" sz="1300" dirty="0">
                <a:latin typeface="Arial" panose="020B0604020202020204" pitchFamily="34" charset="0"/>
                <a:cs typeface="Arial" panose="020B0604020202020204" pitchFamily="34" charset="0"/>
              </a:rPr>
              <a:t>aflate in situaţie de risc social, dezorganizate, asistate social sau care beneficiază de o măsură de protecție specială, care din cauza condiţiilor socio-economice precare, a lipsei de educaţie, a stării de sănătate nu le pot oferi acestora condiţiile minime de subzistenţă, copiii fiind expuşi abandonului familial și şcolar.</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395536" y="2428868"/>
            <a:ext cx="8424936" cy="1504188"/>
          </a:xfrm>
        </p:spPr>
        <p:txBody>
          <a:bodyPr>
            <a:normAutofit fontScale="32500" lnSpcReduction="20000"/>
          </a:bodyPr>
          <a:lstStyle/>
          <a:p>
            <a:pPr marL="0" indent="0" algn="ctr">
              <a:buNone/>
            </a:pPr>
            <a:r>
              <a:rPr lang="ro-RO" sz="4800" b="1" dirty="0" smtClean="0">
                <a:latin typeface="Arial" panose="020B0604020202020204" pitchFamily="34" charset="0"/>
                <a:cs typeface="Arial" panose="020B0604020202020204" pitchFamily="34" charset="0"/>
              </a:rPr>
              <a:t>C</a:t>
            </a:r>
            <a:r>
              <a:rPr lang="fr-FR" sz="4800" b="1" dirty="0" err="1" smtClean="0">
                <a:latin typeface="Arial" panose="020B0604020202020204" pitchFamily="34" charset="0"/>
                <a:cs typeface="Arial" panose="020B0604020202020204" pitchFamily="34" charset="0"/>
              </a:rPr>
              <a:t>apacitatea</a:t>
            </a:r>
            <a:r>
              <a:rPr lang="fr-FR" sz="4800" b="1" dirty="0" smtClean="0">
                <a:latin typeface="Arial" panose="020B0604020202020204" pitchFamily="34" charset="0"/>
                <a:cs typeface="Arial" panose="020B0604020202020204" pitchFamily="34" charset="0"/>
              </a:rPr>
              <a:t> </a:t>
            </a:r>
            <a:r>
              <a:rPr lang="fr-FR" sz="4800" b="1" dirty="0" err="1">
                <a:latin typeface="Arial" panose="020B0604020202020204" pitchFamily="34" charset="0"/>
                <a:cs typeface="Arial" panose="020B0604020202020204" pitchFamily="34" charset="0"/>
              </a:rPr>
              <a:t>centrului</a:t>
            </a:r>
            <a:r>
              <a:rPr lang="fr-FR" sz="4800" b="1" dirty="0">
                <a:latin typeface="Arial" panose="020B0604020202020204" pitchFamily="34" charset="0"/>
                <a:cs typeface="Arial" panose="020B0604020202020204" pitchFamily="34" charset="0"/>
              </a:rPr>
              <a:t> este de</a:t>
            </a:r>
            <a:r>
              <a:rPr lang="fr-FR" sz="4800" dirty="0">
                <a:latin typeface="Arial" panose="020B0604020202020204" pitchFamily="34" charset="0"/>
                <a:cs typeface="Arial" panose="020B0604020202020204" pitchFamily="34" charset="0"/>
              </a:rPr>
              <a:t> </a:t>
            </a:r>
            <a:r>
              <a:rPr lang="fr-FR" sz="4800" b="1" dirty="0" smtClean="0">
                <a:latin typeface="Arial" panose="020B0604020202020204" pitchFamily="34" charset="0"/>
                <a:cs typeface="Arial" panose="020B0604020202020204" pitchFamily="34" charset="0"/>
              </a:rPr>
              <a:t>65 </a:t>
            </a:r>
            <a:r>
              <a:rPr lang="fr-FR" sz="4800" b="1" dirty="0">
                <a:latin typeface="Arial" panose="020B0604020202020204" pitchFamily="34" charset="0"/>
                <a:cs typeface="Arial" panose="020B0604020202020204" pitchFamily="34" charset="0"/>
              </a:rPr>
              <a:t>de </a:t>
            </a:r>
            <a:r>
              <a:rPr lang="fr-FR" sz="4800" b="1" dirty="0" err="1">
                <a:latin typeface="Arial" panose="020B0604020202020204" pitchFamily="34" charset="0"/>
                <a:cs typeface="Arial" panose="020B0604020202020204" pitchFamily="34" charset="0"/>
              </a:rPr>
              <a:t>locuri</a:t>
            </a:r>
            <a:r>
              <a:rPr lang="fr-FR" sz="4800" dirty="0">
                <a:latin typeface="Arial" panose="020B0604020202020204" pitchFamily="34" charset="0"/>
                <a:cs typeface="Arial" panose="020B0604020202020204" pitchFamily="34" charset="0"/>
              </a:rPr>
              <a:t> </a:t>
            </a:r>
            <a:r>
              <a:rPr lang="ro-RO" sz="4800" dirty="0" smtClean="0">
                <a:latin typeface="Arial" panose="020B0604020202020204" pitchFamily="34" charset="0"/>
                <a:cs typeface="Arial" panose="020B0604020202020204" pitchFamily="34" charset="0"/>
              </a:rPr>
              <a:t> pentru copii de vârstă şcolară (începând cu septembrie 2017 centrul si-a restrând activitatea oferind servicii doar copiilor de vârstă şcolară, fiind menţinută capacitatea de 65 de locuri)</a:t>
            </a:r>
            <a:r>
              <a:rPr lang="fr-FR" sz="4800" dirty="0" smtClean="0">
                <a:latin typeface="Arial" panose="020B0604020202020204" pitchFamily="34" charset="0"/>
                <a:cs typeface="Arial" panose="020B0604020202020204" pitchFamily="34" charset="0"/>
              </a:rPr>
              <a:t>: </a:t>
            </a:r>
            <a:endParaRPr lang="ro-RO" sz="4800" dirty="0" smtClean="0">
              <a:latin typeface="Arial" panose="020B0604020202020204" pitchFamily="34" charset="0"/>
              <a:cs typeface="Arial" panose="020B0604020202020204" pitchFamily="34" charset="0"/>
            </a:endParaRPr>
          </a:p>
          <a:p>
            <a:pPr marL="0" indent="0" algn="ctr">
              <a:buNone/>
            </a:pPr>
            <a:r>
              <a:rPr lang="ro-RO" sz="4800" dirty="0">
                <a:latin typeface="Arial" panose="020B0604020202020204" pitchFamily="34" charset="0"/>
                <a:cs typeface="Arial" panose="020B0604020202020204" pitchFamily="34" charset="0"/>
              </a:rPr>
              <a:t>	</a:t>
            </a:r>
            <a:endParaRPr lang="en-US" sz="4800" dirty="0">
              <a:latin typeface="Arial" panose="020B0604020202020204" pitchFamily="34" charset="0"/>
              <a:cs typeface="Arial" panose="020B0604020202020204" pitchFamily="34" charset="0"/>
            </a:endParaRPr>
          </a:p>
          <a:p>
            <a:pPr algn="ctr">
              <a:buFont typeface="Wingdings" panose="05000000000000000000" pitchFamily="2" charset="2"/>
              <a:buChar char="Ø"/>
            </a:pPr>
            <a:endParaRPr lang="ro-RO" sz="5600" b="1" dirty="0" smtClean="0">
              <a:latin typeface="Arial" panose="020B0604020202020204" pitchFamily="34" charset="0"/>
              <a:cs typeface="Arial" panose="020B0604020202020204" pitchFamily="34" charset="0"/>
            </a:endParaRPr>
          </a:p>
          <a:p>
            <a:pPr marL="0" indent="0" algn="ctr">
              <a:buNone/>
            </a:pPr>
            <a:r>
              <a:rPr lang="it-IT" sz="5600" dirty="0">
                <a:latin typeface="Arial" panose="020B0604020202020204" pitchFamily="34" charset="0"/>
                <a:cs typeface="Arial" panose="020B0604020202020204" pitchFamily="34" charset="0"/>
              </a:rPr>
              <a:t>		</a:t>
            </a:r>
            <a:endParaRPr lang="en-US" dirty="0"/>
          </a:p>
        </p:txBody>
      </p:sp>
      <p:pic>
        <p:nvPicPr>
          <p:cNvPr id="1026" name="Picture 2" descr="20171208_150513"/>
          <p:cNvPicPr>
            <a:picLocks noChangeAspect="1" noChangeArrowheads="1"/>
          </p:cNvPicPr>
          <p:nvPr/>
        </p:nvPicPr>
        <p:blipFill>
          <a:blip r:embed="rId2" cstate="print"/>
          <a:srcRect/>
          <a:stretch>
            <a:fillRect/>
          </a:stretch>
        </p:blipFill>
        <p:spPr bwMode="auto">
          <a:xfrm>
            <a:off x="357158" y="3643314"/>
            <a:ext cx="3981869" cy="2947980"/>
          </a:xfrm>
          <a:prstGeom prst="rect">
            <a:avLst/>
          </a:prstGeom>
          <a:noFill/>
          <a:ln w="9525">
            <a:noFill/>
            <a:miter lim="800000"/>
            <a:headEnd/>
            <a:tailEnd/>
          </a:ln>
        </p:spPr>
      </p:pic>
      <p:pic>
        <p:nvPicPr>
          <p:cNvPr id="1027" name="Picture 3" descr="20171206_151628"/>
          <p:cNvPicPr>
            <a:picLocks noChangeAspect="1" noChangeArrowheads="1"/>
          </p:cNvPicPr>
          <p:nvPr/>
        </p:nvPicPr>
        <p:blipFill>
          <a:blip r:embed="rId3" cstate="print"/>
          <a:srcRect/>
          <a:stretch>
            <a:fillRect/>
          </a:stretch>
        </p:blipFill>
        <p:spPr bwMode="auto">
          <a:xfrm>
            <a:off x="4714876" y="3786190"/>
            <a:ext cx="4143404" cy="2687988"/>
          </a:xfrm>
          <a:prstGeom prst="rect">
            <a:avLst/>
          </a:prstGeom>
          <a:noFill/>
          <a:ln w="9525">
            <a:noFill/>
            <a:miter lim="800000"/>
            <a:headEnd/>
            <a:tailEnd/>
          </a:ln>
        </p:spPr>
      </p:pic>
    </p:spTree>
    <p:extLst>
      <p:ext uri="{BB962C8B-B14F-4D97-AF65-F5344CB8AC3E}">
        <p14:creationId xmlns="" xmlns:p14="http://schemas.microsoft.com/office/powerpoint/2010/main" val="4869134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8243918" cy="714356"/>
          </a:xfrm>
        </p:spPr>
        <p:txBody>
          <a:bodyPr>
            <a:normAutofit/>
          </a:bodyPr>
          <a:lstStyle/>
          <a:p>
            <a:r>
              <a:rPr lang="ro-RO" sz="2800" b="1" dirty="0" smtClean="0"/>
              <a:t>Activitatea Centrulului de Îngrijire de zi în cifre</a:t>
            </a:r>
            <a:endParaRPr lang="en-US" sz="2800" b="1" dirty="0"/>
          </a:p>
        </p:txBody>
      </p:sp>
      <p:sp>
        <p:nvSpPr>
          <p:cNvPr id="3" name="Subtitle 2"/>
          <p:cNvSpPr>
            <a:spLocks noGrp="1"/>
          </p:cNvSpPr>
          <p:nvPr>
            <p:ph type="subTitle" idx="1"/>
          </p:nvPr>
        </p:nvSpPr>
        <p:spPr>
          <a:xfrm>
            <a:off x="357158" y="571480"/>
            <a:ext cx="8572560" cy="6286520"/>
          </a:xfrm>
        </p:spPr>
        <p:txBody>
          <a:bodyPr>
            <a:noAutofit/>
          </a:bodyPr>
          <a:lstStyle/>
          <a:p>
            <a:r>
              <a:rPr lang="en-US" sz="1400" b="1" dirty="0" smtClean="0">
                <a:solidFill>
                  <a:schemeClr val="tx1"/>
                </a:solidFill>
                <a:latin typeface="Arial Narrow" pitchFamily="34" charset="0"/>
              </a:rPr>
              <a:t>La data de 3 </a:t>
            </a:r>
            <a:r>
              <a:rPr lang="en-US" sz="1400" b="1" dirty="0" err="1" smtClean="0">
                <a:solidFill>
                  <a:schemeClr val="tx1"/>
                </a:solidFill>
                <a:latin typeface="Arial Narrow" pitchFamily="34" charset="0"/>
              </a:rPr>
              <a:t>ianuarie</a:t>
            </a:r>
            <a:r>
              <a:rPr lang="en-US" sz="1400" b="1" dirty="0" smtClean="0">
                <a:solidFill>
                  <a:schemeClr val="tx1"/>
                </a:solidFill>
                <a:latin typeface="Arial Narrow" pitchFamily="34" charset="0"/>
              </a:rPr>
              <a:t> 2017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erau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înscrisi</a:t>
            </a:r>
            <a:r>
              <a:rPr lang="en-US" sz="1400" b="1" dirty="0" smtClean="0">
                <a:solidFill>
                  <a:schemeClr val="tx1"/>
                </a:solidFill>
                <a:latin typeface="Arial Narrow" pitchFamily="34" charset="0"/>
              </a:rPr>
              <a:t> -  53 de </a:t>
            </a:r>
            <a:r>
              <a:rPr lang="en-US" sz="1400" b="1" dirty="0" err="1" smtClean="0">
                <a:solidFill>
                  <a:schemeClr val="tx1"/>
                </a:solidFill>
                <a:latin typeface="Arial Narrow" pitchFamily="34" charset="0"/>
              </a:rPr>
              <a:t>copii</a:t>
            </a:r>
            <a:r>
              <a:rPr lang="en-US" sz="1400" b="1" dirty="0" smtClean="0">
                <a:solidFill>
                  <a:schemeClr val="tx1"/>
                </a:solidFill>
                <a:latin typeface="Arial Narrow" pitchFamily="34" charset="0"/>
              </a:rPr>
              <a:t> </a:t>
            </a:r>
            <a:r>
              <a:rPr lang="en-US" sz="1400" dirty="0" smtClean="0">
                <a:solidFill>
                  <a:schemeClr val="tx1"/>
                </a:solidFill>
                <a:latin typeface="Arial Narrow" pitchFamily="34" charset="0"/>
              </a:rPr>
              <a:t>( 34 de </a:t>
            </a:r>
            <a:r>
              <a:rPr lang="en-US" sz="1400" dirty="0" err="1" smtClean="0">
                <a:solidFill>
                  <a:schemeClr val="tx1"/>
                </a:solidFill>
                <a:latin typeface="Arial Narrow" pitchFamily="34" charset="0"/>
              </a:rPr>
              <a:t>scolari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si</a:t>
            </a:r>
            <a:r>
              <a:rPr lang="en-US" sz="1400" dirty="0" smtClean="0">
                <a:solidFill>
                  <a:schemeClr val="tx1"/>
                </a:solidFill>
                <a:latin typeface="Arial Narrow" pitchFamily="34" charset="0"/>
              </a:rPr>
              <a:t> 19 </a:t>
            </a:r>
            <a:r>
              <a:rPr lang="en-US" sz="1400" dirty="0" err="1" smtClean="0">
                <a:solidFill>
                  <a:schemeClr val="tx1"/>
                </a:solidFill>
                <a:latin typeface="Arial Narrow" pitchFamily="34" charset="0"/>
              </a:rPr>
              <a:t>copii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prescolari</a:t>
            </a:r>
            <a:r>
              <a:rPr lang="en-US" sz="1400" dirty="0" smtClean="0">
                <a:solidFill>
                  <a:schemeClr val="tx1"/>
                </a:solidFill>
                <a:latin typeface="Arial Narrow" pitchFamily="34" charset="0"/>
              </a:rPr>
              <a:t>).</a:t>
            </a:r>
            <a:endParaRPr lang="ro-RO" sz="1400" dirty="0" smtClean="0">
              <a:solidFill>
                <a:schemeClr val="tx1"/>
              </a:solidFill>
              <a:latin typeface="Arial Narrow" pitchFamily="34" charset="0"/>
            </a:endParaRPr>
          </a:p>
          <a:p>
            <a:r>
              <a:rPr lang="en-US" sz="1400" b="1" dirty="0" smtClean="0">
                <a:solidFill>
                  <a:schemeClr val="tx1"/>
                </a:solidFill>
                <a:latin typeface="Arial Narrow" pitchFamily="34" charset="0"/>
              </a:rPr>
              <a:t> </a:t>
            </a:r>
            <a:r>
              <a:rPr lang="en-US" sz="1400" dirty="0" smtClean="0">
                <a:solidFill>
                  <a:schemeClr val="tx1"/>
                </a:solidFill>
                <a:latin typeface="Arial Narrow" pitchFamily="34" charset="0"/>
              </a:rPr>
              <a:t>-  </a:t>
            </a:r>
            <a:r>
              <a:rPr lang="en-US" sz="1400" b="1" dirty="0" smtClean="0">
                <a:solidFill>
                  <a:schemeClr val="tx1"/>
                </a:solidFill>
                <a:latin typeface="Arial Narrow" pitchFamily="34" charset="0"/>
              </a:rPr>
              <a:t>34 </a:t>
            </a:r>
            <a:r>
              <a:rPr lang="en-US" sz="1400" b="1" dirty="0" err="1" smtClean="0">
                <a:solidFill>
                  <a:schemeClr val="tx1"/>
                </a:solidFill>
                <a:latin typeface="Arial Narrow" pitchFamily="34" charset="0"/>
              </a:rPr>
              <a:t>admiteri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cazuri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noi</a:t>
            </a:r>
            <a:r>
              <a:rPr lang="en-US" sz="1400" dirty="0" smtClean="0">
                <a:solidFill>
                  <a:schemeClr val="tx1"/>
                </a:solidFill>
                <a:latin typeface="Arial Narrow" pitchFamily="34" charset="0"/>
              </a:rPr>
              <a:t> – </a:t>
            </a:r>
            <a:r>
              <a:rPr lang="en-US" sz="1400" dirty="0" err="1" smtClean="0">
                <a:solidFill>
                  <a:schemeClr val="tx1"/>
                </a:solidFill>
                <a:latin typeface="Arial Narrow" pitchFamily="34" charset="0"/>
              </a:rPr>
              <a:t>copii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vârstă</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şcolară</a:t>
            </a:r>
            <a:endParaRPr lang="en-US" sz="1400" dirty="0" smtClean="0">
              <a:solidFill>
                <a:schemeClr val="tx1"/>
              </a:solidFill>
              <a:latin typeface="Arial Narrow" pitchFamily="34" charset="0"/>
            </a:endParaRPr>
          </a:p>
          <a:p>
            <a:r>
              <a:rPr lang="en-US" sz="1400" dirty="0" smtClean="0">
                <a:solidFill>
                  <a:schemeClr val="tx1"/>
                </a:solidFill>
                <a:latin typeface="Arial Narrow" pitchFamily="34" charset="0"/>
              </a:rPr>
              <a:t> -  </a:t>
            </a:r>
            <a:r>
              <a:rPr lang="en-US" sz="1400" b="1" dirty="0" smtClean="0">
                <a:solidFill>
                  <a:schemeClr val="tx1"/>
                </a:solidFill>
                <a:latin typeface="Arial Narrow" pitchFamily="34" charset="0"/>
              </a:rPr>
              <a:t>37 </a:t>
            </a:r>
            <a:r>
              <a:rPr lang="en-US" sz="1400" b="1" dirty="0" err="1" smtClean="0">
                <a:solidFill>
                  <a:schemeClr val="tx1"/>
                </a:solidFill>
                <a:latin typeface="Arial Narrow" pitchFamily="34" charset="0"/>
              </a:rPr>
              <a:t>ieşiri</a:t>
            </a:r>
            <a:r>
              <a:rPr lang="en-US" sz="1400" dirty="0" smtClean="0">
                <a:solidFill>
                  <a:schemeClr val="tx1"/>
                </a:solidFill>
                <a:latin typeface="Arial Narrow" pitchFamily="34" charset="0"/>
              </a:rPr>
              <a:t> – </a:t>
            </a:r>
            <a:r>
              <a:rPr lang="en-US" sz="1400" dirty="0" err="1" smtClean="0">
                <a:solidFill>
                  <a:schemeClr val="tx1"/>
                </a:solidFill>
                <a:latin typeface="Arial Narrow" pitchFamily="34" charset="0"/>
              </a:rPr>
              <a:t>încetări</a:t>
            </a:r>
            <a:r>
              <a:rPr lang="en-US" sz="1400" dirty="0" smtClean="0">
                <a:solidFill>
                  <a:schemeClr val="tx1"/>
                </a:solidFill>
                <a:latin typeface="Arial Narrow" pitchFamily="34" charset="0"/>
              </a:rPr>
              <a:t> </a:t>
            </a:r>
            <a:r>
              <a:rPr lang="ro-RO" sz="1400" dirty="0" smtClean="0">
                <a:solidFill>
                  <a:schemeClr val="tx1"/>
                </a:solidFill>
                <a:latin typeface="Arial Narrow" pitchFamily="34" charset="0"/>
              </a:rPr>
              <a:t>şi rezilieri </a:t>
            </a:r>
            <a:r>
              <a:rPr lang="en-US" sz="1400" dirty="0" smtClean="0">
                <a:solidFill>
                  <a:schemeClr val="tx1"/>
                </a:solidFill>
                <a:latin typeface="Arial Narrow" pitchFamily="34" charset="0"/>
              </a:rPr>
              <a:t>de </a:t>
            </a:r>
            <a:r>
              <a:rPr lang="en-US" sz="1400" dirty="0" err="1" smtClean="0">
                <a:solidFill>
                  <a:schemeClr val="tx1"/>
                </a:solidFill>
                <a:latin typeface="Arial Narrow" pitchFamily="34" charset="0"/>
              </a:rPr>
              <a:t>contracte</a:t>
            </a:r>
            <a:r>
              <a:rPr lang="en-US" sz="1400" dirty="0" smtClean="0">
                <a:solidFill>
                  <a:schemeClr val="tx1"/>
                </a:solidFill>
                <a:latin typeface="Arial Narrow" pitchFamily="34" charset="0"/>
              </a:rPr>
              <a:t>( 18 </a:t>
            </a:r>
            <a:r>
              <a:rPr lang="en-US" sz="1400" dirty="0" err="1" smtClean="0">
                <a:solidFill>
                  <a:schemeClr val="tx1"/>
                </a:solidFill>
                <a:latin typeface="Arial Narrow" pitchFamily="34" charset="0"/>
              </a:rPr>
              <a:t>şcolari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19 </a:t>
            </a:r>
            <a:r>
              <a:rPr lang="en-US" sz="1400" dirty="0" err="1" smtClean="0">
                <a:solidFill>
                  <a:schemeClr val="tx1"/>
                </a:solidFill>
                <a:latin typeface="Arial Narrow" pitchFamily="34" charset="0"/>
              </a:rPr>
              <a:t>preşcolari</a:t>
            </a:r>
            <a:r>
              <a:rPr lang="en-US" sz="1400" dirty="0" smtClean="0">
                <a:solidFill>
                  <a:schemeClr val="tx1"/>
                </a:solidFill>
                <a:latin typeface="Arial Narrow" pitchFamily="34" charset="0"/>
              </a:rPr>
              <a:t>).</a:t>
            </a:r>
            <a:endParaRPr lang="ro-RO" sz="1400" dirty="0" smtClean="0">
              <a:solidFill>
                <a:schemeClr val="tx1"/>
              </a:solidFill>
              <a:latin typeface="Arial Narrow" pitchFamily="34" charset="0"/>
            </a:endParaRPr>
          </a:p>
          <a:p>
            <a:pPr>
              <a:buFont typeface="Wingdings" pitchFamily="2" charset="2"/>
              <a:buChar char="Ø"/>
            </a:pPr>
            <a:r>
              <a:rPr lang="ro-RO" sz="1400" dirty="0" smtClean="0">
                <a:solidFill>
                  <a:schemeClr val="tx1"/>
                </a:solidFill>
                <a:latin typeface="Arial Narrow" pitchFamily="34" charset="0"/>
              </a:rPr>
              <a:t> </a:t>
            </a:r>
            <a:r>
              <a:rPr lang="en-US" sz="1400" b="1" dirty="0" smtClean="0">
                <a:solidFill>
                  <a:schemeClr val="tx1"/>
                </a:solidFill>
                <a:latin typeface="Arial Narrow" pitchFamily="34" charset="0"/>
              </a:rPr>
              <a:t>34 de </a:t>
            </a:r>
            <a:r>
              <a:rPr lang="en-US" sz="1400" b="1" dirty="0" err="1" smtClean="0">
                <a:solidFill>
                  <a:schemeClr val="tx1"/>
                </a:solidFill>
                <a:latin typeface="Arial Narrow" pitchFamily="34" charset="0"/>
              </a:rPr>
              <a:t>anchete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sociale</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realizate</a:t>
            </a:r>
            <a:r>
              <a:rPr lang="en-US" sz="1400" dirty="0" smtClean="0">
                <a:solidFill>
                  <a:schemeClr val="tx1"/>
                </a:solidFill>
                <a:latin typeface="Arial Narrow" pitchFamily="34" charset="0"/>
              </a:rPr>
              <a:t> </a:t>
            </a:r>
            <a:r>
              <a:rPr lang="en-US" sz="1400" b="1" dirty="0" smtClean="0">
                <a:solidFill>
                  <a:schemeClr val="tx1"/>
                </a:solidFill>
                <a:latin typeface="Arial Narrow" pitchFamily="34" charset="0"/>
              </a:rPr>
              <a:t>la </a:t>
            </a:r>
            <a:r>
              <a:rPr lang="en-US" sz="1400" b="1" dirty="0" err="1" smtClean="0">
                <a:solidFill>
                  <a:schemeClr val="tx1"/>
                </a:solidFill>
                <a:latin typeface="Arial Narrow" pitchFamily="34" charset="0"/>
              </a:rPr>
              <a:t>cazurile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noi</a:t>
            </a:r>
            <a:r>
              <a:rPr lang="en-US" sz="1400" dirty="0" smtClean="0">
                <a:solidFill>
                  <a:schemeClr val="tx1"/>
                </a:solidFill>
                <a:latin typeface="Arial Narrow" pitchFamily="34" charset="0"/>
              </a:rPr>
              <a:t>, la </a:t>
            </a:r>
            <a:r>
              <a:rPr lang="en-US" sz="1400" dirty="0" err="1" smtClean="0">
                <a:solidFill>
                  <a:schemeClr val="tx1"/>
                </a:solidFill>
                <a:latin typeface="Arial Narrow" pitchFamily="34" charset="0"/>
              </a:rPr>
              <a:t>admiterea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p>
          <a:p>
            <a:pPr>
              <a:buFont typeface="Wingdings" pitchFamily="2" charset="2"/>
              <a:buChar char="Ø"/>
            </a:pPr>
            <a:r>
              <a:rPr lang="ro-RO" sz="1400" dirty="0" smtClean="0">
                <a:solidFill>
                  <a:schemeClr val="tx1"/>
                </a:solidFill>
                <a:latin typeface="Arial Narrow" pitchFamily="34" charset="0"/>
              </a:rPr>
              <a:t> </a:t>
            </a:r>
            <a:r>
              <a:rPr lang="en-US" sz="1400" b="1" dirty="0" smtClean="0">
                <a:solidFill>
                  <a:schemeClr val="tx1"/>
                </a:solidFill>
                <a:latin typeface="Arial Narrow" pitchFamily="34" charset="0"/>
              </a:rPr>
              <a:t>70 de </a:t>
            </a:r>
            <a:r>
              <a:rPr lang="en-US" sz="1400" b="1" dirty="0" err="1" smtClean="0">
                <a:solidFill>
                  <a:schemeClr val="tx1"/>
                </a:solidFill>
                <a:latin typeface="Arial Narrow" pitchFamily="34" charset="0"/>
              </a:rPr>
              <a:t>anchete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sociale</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realizate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scopul</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reactualizării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situaţiei</a:t>
            </a:r>
            <a:r>
              <a:rPr lang="en-US" sz="1400" dirty="0" smtClean="0">
                <a:solidFill>
                  <a:schemeClr val="tx1"/>
                </a:solidFill>
                <a:latin typeface="Arial Narrow" pitchFamily="34" charset="0"/>
              </a:rPr>
              <a:t> socio-familial</a:t>
            </a:r>
            <a:r>
              <a:rPr lang="ro-RO" sz="1400" dirty="0" smtClean="0">
                <a:solidFill>
                  <a:schemeClr val="tx1"/>
                </a:solidFill>
                <a:latin typeface="Arial Narrow" pitchFamily="34" charset="0"/>
              </a:rPr>
              <a:t>e</a:t>
            </a:r>
          </a:p>
          <a:p>
            <a:pPr>
              <a:buFont typeface="Wingdings" pitchFamily="2" charset="2"/>
              <a:buChar char="Ø"/>
            </a:pPr>
            <a:r>
              <a:rPr lang="ro-RO" sz="1400" b="1" dirty="0" smtClean="0">
                <a:solidFill>
                  <a:schemeClr val="tx1"/>
                </a:solidFill>
                <a:latin typeface="Arial Narrow" pitchFamily="34" charset="0"/>
              </a:rPr>
              <a:t> </a:t>
            </a:r>
            <a:r>
              <a:rPr lang="en-US" sz="1400" b="1" dirty="0" smtClean="0">
                <a:solidFill>
                  <a:schemeClr val="tx1"/>
                </a:solidFill>
                <a:latin typeface="Arial Narrow" pitchFamily="34" charset="0"/>
              </a:rPr>
              <a:t>34 </a:t>
            </a:r>
            <a:r>
              <a:rPr lang="en-US" sz="1400" b="1" dirty="0" err="1" smtClean="0">
                <a:solidFill>
                  <a:schemeClr val="tx1"/>
                </a:solidFill>
                <a:latin typeface="Arial Narrow" pitchFamily="34" charset="0"/>
              </a:rPr>
              <a:t>contracte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încheiate</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între</a:t>
            </a:r>
            <a:r>
              <a:rPr lang="en-US" sz="1400" dirty="0" smtClean="0">
                <a:solidFill>
                  <a:schemeClr val="tx1"/>
                </a:solidFill>
                <a:latin typeface="Arial Narrow" pitchFamily="34" charset="0"/>
              </a:rPr>
              <a:t> A.S.C.O - </a:t>
            </a:r>
            <a:r>
              <a:rPr lang="en-US" sz="1400" dirty="0" err="1" smtClean="0">
                <a:solidFill>
                  <a:schemeClr val="tx1"/>
                </a:solidFill>
                <a:latin typeface="Arial Narrow" pitchFamily="34" charset="0"/>
              </a:rPr>
              <a:t>Centrul</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Îngrijire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Zi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părinte</a:t>
            </a:r>
            <a:r>
              <a:rPr lang="en-US" sz="1400" dirty="0" smtClean="0">
                <a:solidFill>
                  <a:schemeClr val="tx1"/>
                </a:solidFill>
                <a:latin typeface="Arial Narrow" pitchFamily="34" charset="0"/>
              </a:rPr>
              <a:t>/</a:t>
            </a:r>
            <a:r>
              <a:rPr lang="en-US" sz="1400" dirty="0" err="1" smtClean="0">
                <a:solidFill>
                  <a:schemeClr val="tx1"/>
                </a:solidFill>
                <a:latin typeface="Arial Narrow" pitchFamily="34" charset="0"/>
              </a:rPr>
              <a:t>reprezentantul</a:t>
            </a:r>
            <a:r>
              <a:rPr lang="en-US" sz="1400" dirty="0" smtClean="0">
                <a:solidFill>
                  <a:schemeClr val="tx1"/>
                </a:solidFill>
                <a:latin typeface="Arial Narrow" pitchFamily="34" charset="0"/>
              </a:rPr>
              <a:t> legal al </a:t>
            </a:r>
            <a:r>
              <a:rPr lang="en-US" sz="1400" dirty="0" err="1" smtClean="0">
                <a:solidFill>
                  <a:schemeClr val="tx1"/>
                </a:solidFill>
                <a:latin typeface="Arial Narrow" pitchFamily="34" charset="0"/>
              </a:rPr>
              <a:t>copilului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prin</a:t>
            </a:r>
            <a:r>
              <a:rPr lang="en-US" sz="1400" dirty="0" smtClean="0">
                <a:solidFill>
                  <a:schemeClr val="tx1"/>
                </a:solidFill>
                <a:latin typeface="Arial Narrow" pitchFamily="34" charset="0"/>
              </a:rPr>
              <a:t> care </a:t>
            </a:r>
            <a:r>
              <a:rPr lang="en-US" sz="1400" dirty="0" err="1" smtClean="0">
                <a:solidFill>
                  <a:schemeClr val="tx1"/>
                </a:solidFill>
                <a:latin typeface="Arial Narrow" pitchFamily="34" charset="0"/>
              </a:rPr>
              <a:t>acesta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beneficiază</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serviciile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oferite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la </a:t>
            </a:r>
            <a:r>
              <a:rPr lang="en-US" sz="1400" b="1" dirty="0" err="1" smtClean="0">
                <a:solidFill>
                  <a:schemeClr val="tx1"/>
                </a:solidFill>
                <a:latin typeface="Arial Narrow" pitchFamily="34" charset="0"/>
              </a:rPr>
              <a:t>cazurile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noi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admise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p>
          <a:p>
            <a:pPr lvl="0">
              <a:buFont typeface="Wingdings" pitchFamily="2" charset="2"/>
              <a:buChar char="Ø"/>
            </a:pPr>
            <a:r>
              <a:rPr lang="en-US" sz="1400" b="1" dirty="0" smtClean="0">
                <a:solidFill>
                  <a:schemeClr val="tx1"/>
                </a:solidFill>
                <a:latin typeface="Arial Narrow" pitchFamily="34" charset="0"/>
              </a:rPr>
              <a:t>70</a:t>
            </a:r>
            <a:r>
              <a:rPr lang="en-US" sz="1400" dirty="0" smtClean="0">
                <a:solidFill>
                  <a:schemeClr val="tx1"/>
                </a:solidFill>
                <a:latin typeface="Arial Narrow" pitchFamily="34" charset="0"/>
              </a:rPr>
              <a:t> </a:t>
            </a:r>
            <a:r>
              <a:rPr lang="ro-RO" sz="1400" dirty="0" smtClean="0">
                <a:solidFill>
                  <a:schemeClr val="tx1"/>
                </a:solidFill>
                <a:latin typeface="Arial Narrow" pitchFamily="34" charset="0"/>
              </a:rPr>
              <a:t> de </a:t>
            </a:r>
            <a:r>
              <a:rPr lang="en-US" sz="1400" b="1" dirty="0" err="1" smtClean="0">
                <a:solidFill>
                  <a:schemeClr val="tx1"/>
                </a:solidFill>
                <a:latin typeface="Arial Narrow" pitchFamily="34" charset="0"/>
              </a:rPr>
              <a:t>prelungiri</a:t>
            </a:r>
            <a:r>
              <a:rPr lang="en-US" sz="1400" b="1" dirty="0" smtClean="0">
                <a:solidFill>
                  <a:schemeClr val="tx1"/>
                </a:solidFill>
                <a:latin typeface="Arial Narrow" pitchFamily="34" charset="0"/>
              </a:rPr>
              <a:t> </a:t>
            </a:r>
            <a:r>
              <a:rPr lang="en-US" sz="1400" dirty="0" smtClean="0">
                <a:solidFill>
                  <a:schemeClr val="tx1"/>
                </a:solidFill>
                <a:latin typeface="Arial Narrow" pitchFamily="34" charset="0"/>
              </a:rPr>
              <a:t>de </a:t>
            </a:r>
            <a:r>
              <a:rPr lang="en-US" sz="1400" dirty="0" err="1" smtClean="0">
                <a:solidFill>
                  <a:schemeClr val="tx1"/>
                </a:solidFill>
                <a:latin typeface="Arial Narrow" pitchFamily="34" charset="0"/>
              </a:rPr>
              <a:t>contracte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prin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acte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adiţionale</a:t>
            </a:r>
            <a:r>
              <a:rPr lang="en-US" sz="1400" dirty="0" smtClean="0">
                <a:solidFill>
                  <a:schemeClr val="tx1"/>
                </a:solidFill>
                <a:latin typeface="Arial Narrow" pitchFamily="34" charset="0"/>
              </a:rPr>
              <a:t>.</a:t>
            </a:r>
          </a:p>
          <a:p>
            <a:pPr lvl="0">
              <a:buFont typeface="Wingdings" pitchFamily="2" charset="2"/>
              <a:buChar char="Ø"/>
            </a:pPr>
            <a:r>
              <a:rPr lang="en-US" sz="1400" dirty="0" smtClean="0">
                <a:solidFill>
                  <a:schemeClr val="tx1"/>
                </a:solidFill>
                <a:latin typeface="Arial Narrow" pitchFamily="34" charset="0"/>
              </a:rPr>
              <a:t>  </a:t>
            </a:r>
            <a:r>
              <a:rPr lang="en-US" sz="1400" b="1" dirty="0" smtClean="0">
                <a:solidFill>
                  <a:schemeClr val="tx1"/>
                </a:solidFill>
                <a:latin typeface="Arial Narrow" pitchFamily="34" charset="0"/>
              </a:rPr>
              <a:t>37 </a:t>
            </a:r>
            <a:r>
              <a:rPr lang="en-US" sz="1400" b="1" dirty="0" err="1" smtClean="0">
                <a:solidFill>
                  <a:schemeClr val="tx1"/>
                </a:solidFill>
                <a:latin typeface="Arial Narrow" pitchFamily="34" charset="0"/>
              </a:rPr>
              <a:t>contracte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încetate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sau</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reziliate</a:t>
            </a:r>
            <a:r>
              <a:rPr lang="en-US" sz="1400" b="1" dirty="0" smtClean="0">
                <a:solidFill>
                  <a:schemeClr val="tx1"/>
                </a:solidFill>
                <a:latin typeface="Arial Narrow" pitchFamily="34" charset="0"/>
              </a:rPr>
              <a:t>,</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urma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cărora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copiii</a:t>
            </a:r>
            <a:r>
              <a:rPr lang="en-US" sz="1400" dirty="0" smtClean="0">
                <a:solidFill>
                  <a:schemeClr val="tx1"/>
                </a:solidFill>
                <a:latin typeface="Arial Narrow" pitchFamily="34" charset="0"/>
              </a:rPr>
              <a:t> n-au </a:t>
            </a:r>
            <a:r>
              <a:rPr lang="en-US" sz="1400" dirty="0" err="1" smtClean="0">
                <a:solidFill>
                  <a:schemeClr val="tx1"/>
                </a:solidFill>
                <a:latin typeface="Arial Narrow" pitchFamily="34" charset="0"/>
              </a:rPr>
              <a:t>mai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beneficiat</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serviciile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oferite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Centrul</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Îngrijire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Zi</a:t>
            </a:r>
            <a:r>
              <a:rPr lang="en-US" sz="1400" dirty="0" smtClean="0">
                <a:solidFill>
                  <a:schemeClr val="tx1"/>
                </a:solidFill>
                <a:latin typeface="Arial Narrow" pitchFamily="34" charset="0"/>
              </a:rPr>
              <a:t> . </a:t>
            </a:r>
          </a:p>
          <a:p>
            <a:pPr lvl="0">
              <a:buFont typeface="Wingdings" pitchFamily="2" charset="2"/>
              <a:buChar char="Ø"/>
            </a:pPr>
            <a:r>
              <a:rPr lang="en-US" sz="1400" dirty="0" smtClean="0">
                <a:solidFill>
                  <a:schemeClr val="tx1"/>
                </a:solidFill>
                <a:latin typeface="Arial Narrow" pitchFamily="34" charset="0"/>
              </a:rPr>
              <a:t>  </a:t>
            </a:r>
            <a:r>
              <a:rPr lang="en-US" sz="1400" b="1" dirty="0" smtClean="0">
                <a:solidFill>
                  <a:schemeClr val="tx1"/>
                </a:solidFill>
                <a:latin typeface="Arial Narrow" pitchFamily="34" charset="0"/>
              </a:rPr>
              <a:t>104  </a:t>
            </a:r>
            <a:r>
              <a:rPr lang="en-US" sz="1400" b="1" dirty="0" err="1" smtClean="0">
                <a:solidFill>
                  <a:schemeClr val="tx1"/>
                </a:solidFill>
                <a:latin typeface="Arial Narrow" pitchFamily="34" charset="0"/>
              </a:rPr>
              <a:t>planuri</a:t>
            </a:r>
            <a:r>
              <a:rPr lang="en-US" sz="1400" b="1" dirty="0" smtClean="0">
                <a:solidFill>
                  <a:schemeClr val="tx1"/>
                </a:solidFill>
                <a:latin typeface="Arial Narrow" pitchFamily="34" charset="0"/>
              </a:rPr>
              <a:t> de </a:t>
            </a:r>
            <a:r>
              <a:rPr lang="en-US" sz="1400" b="1" dirty="0" err="1" smtClean="0">
                <a:solidFill>
                  <a:schemeClr val="tx1"/>
                </a:solidFill>
                <a:latin typeface="Arial Narrow" pitchFamily="34" charset="0"/>
              </a:rPr>
              <a:t>servicii</a:t>
            </a:r>
            <a:r>
              <a:rPr lang="en-US" sz="1400" dirty="0" smtClean="0">
                <a:solidFill>
                  <a:schemeClr val="tx1"/>
                </a:solidFill>
                <a:latin typeface="Arial Narrow" pitchFamily="34" charset="0"/>
              </a:rPr>
              <a:t>, din care 34 </a:t>
            </a:r>
            <a:r>
              <a:rPr lang="en-US" sz="1400" dirty="0" err="1" smtClean="0">
                <a:solidFill>
                  <a:schemeClr val="tx1"/>
                </a:solidFill>
                <a:latin typeface="Arial Narrow" pitchFamily="34" charset="0"/>
              </a:rPr>
              <a:t>planuri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noi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admişi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70 de </a:t>
            </a:r>
            <a:r>
              <a:rPr lang="en-US" sz="1400" dirty="0" err="1" smtClean="0">
                <a:solidFill>
                  <a:schemeClr val="tx1"/>
                </a:solidFill>
                <a:latin typeface="Arial Narrow" pitchFamily="34" charset="0"/>
              </a:rPr>
              <a:t>planuri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cărora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li</a:t>
            </a:r>
            <a:r>
              <a:rPr lang="en-US" sz="1400" dirty="0" smtClean="0">
                <a:solidFill>
                  <a:schemeClr val="tx1"/>
                </a:solidFill>
                <a:latin typeface="Arial Narrow" pitchFamily="34" charset="0"/>
              </a:rPr>
              <a:t> s-au </a:t>
            </a:r>
            <a:r>
              <a:rPr lang="en-US" sz="1400" dirty="0" err="1" smtClean="0">
                <a:solidFill>
                  <a:schemeClr val="tx1"/>
                </a:solidFill>
                <a:latin typeface="Arial Narrow" pitchFamily="34" charset="0"/>
              </a:rPr>
              <a:t>prelungit</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contractele</a:t>
            </a:r>
            <a:r>
              <a:rPr lang="en-US" sz="1400" dirty="0" smtClean="0">
                <a:solidFill>
                  <a:schemeClr val="tx1"/>
                </a:solidFill>
                <a:latin typeface="Arial Narrow" pitchFamily="34" charset="0"/>
              </a:rPr>
              <a:t>, cu </a:t>
            </a:r>
            <a:r>
              <a:rPr lang="en-US" sz="1400" dirty="0" err="1" smtClean="0">
                <a:solidFill>
                  <a:schemeClr val="tx1"/>
                </a:solidFill>
                <a:latin typeface="Arial Narrow" pitchFamily="34" charset="0"/>
              </a:rPr>
              <a:t>actele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aferente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propunere</a:t>
            </a:r>
            <a:r>
              <a:rPr lang="en-US" sz="1400" dirty="0" smtClean="0">
                <a:solidFill>
                  <a:schemeClr val="tx1"/>
                </a:solidFill>
                <a:latin typeface="Arial Narrow" pitchFamily="34" charset="0"/>
              </a:rPr>
              <a:t> a </a:t>
            </a:r>
            <a:r>
              <a:rPr lang="en-US" sz="1400" dirty="0" err="1" smtClean="0">
                <a:solidFill>
                  <a:schemeClr val="tx1"/>
                </a:solidFill>
                <a:latin typeface="Arial Narrow" pitchFamily="34" charset="0"/>
              </a:rPr>
              <a:t>responsabilului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caz</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a </a:t>
            </a:r>
            <a:r>
              <a:rPr lang="en-US" sz="1400" dirty="0" err="1" smtClean="0">
                <a:solidFill>
                  <a:schemeClr val="tx1"/>
                </a:solidFill>
                <a:latin typeface="Arial Narrow" pitchFamily="34" charset="0"/>
              </a:rPr>
              <a:t>echipei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multidisciplinare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aprobare</a:t>
            </a:r>
            <a:r>
              <a:rPr lang="en-US" sz="1400" dirty="0" smtClean="0">
                <a:solidFill>
                  <a:schemeClr val="tx1"/>
                </a:solidFill>
                <a:latin typeface="Arial Narrow" pitchFamily="34" charset="0"/>
              </a:rPr>
              <a:t> a </a:t>
            </a:r>
            <a:r>
              <a:rPr lang="en-US" sz="1400" dirty="0" err="1" smtClean="0">
                <a:solidFill>
                  <a:schemeClr val="tx1"/>
                </a:solidFill>
                <a:latin typeface="Arial Narrow" pitchFamily="34" charset="0"/>
              </a:rPr>
              <a:t>planului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a:t>
            </a:r>
            <a:r>
              <a:rPr lang="en-US" sz="1400" dirty="0" smtClean="0">
                <a:solidFill>
                  <a:schemeClr val="tx1"/>
                </a:solidFill>
                <a:latin typeface="Arial Narrow" pitchFamily="34" charset="0"/>
              </a:rPr>
              <a:t> ,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baza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dispoziţiei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Primarului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Municipiului</a:t>
            </a:r>
            <a:r>
              <a:rPr lang="en-US" sz="1400" dirty="0" smtClean="0">
                <a:solidFill>
                  <a:schemeClr val="tx1"/>
                </a:solidFill>
                <a:latin typeface="Arial Narrow" pitchFamily="34" charset="0"/>
              </a:rPr>
              <a:t> Oradea</a:t>
            </a:r>
          </a:p>
          <a:p>
            <a:pPr lvl="0">
              <a:buFont typeface="Wingdings" pitchFamily="2" charset="2"/>
              <a:buChar char="Ø"/>
            </a:pPr>
            <a:r>
              <a:rPr lang="en-US" sz="1400" b="1" dirty="0" smtClean="0">
                <a:solidFill>
                  <a:schemeClr val="tx1"/>
                </a:solidFill>
                <a:latin typeface="Arial Narrow" pitchFamily="34" charset="0"/>
              </a:rPr>
              <a:t>  70 de </a:t>
            </a:r>
            <a:r>
              <a:rPr lang="en-US" sz="1400" b="1" dirty="0" err="1" smtClean="0">
                <a:solidFill>
                  <a:schemeClr val="tx1"/>
                </a:solidFill>
                <a:latin typeface="Arial Narrow" pitchFamily="34" charset="0"/>
              </a:rPr>
              <a:t>fişe</a:t>
            </a:r>
            <a:r>
              <a:rPr lang="en-US" sz="1400" b="1" dirty="0" smtClean="0">
                <a:solidFill>
                  <a:schemeClr val="tx1"/>
                </a:solidFill>
                <a:latin typeface="Arial Narrow" pitchFamily="34" charset="0"/>
              </a:rPr>
              <a:t> de </a:t>
            </a:r>
            <a:r>
              <a:rPr lang="en-US" sz="1400" b="1" dirty="0" err="1" smtClean="0">
                <a:solidFill>
                  <a:schemeClr val="tx1"/>
                </a:solidFill>
                <a:latin typeface="Arial Narrow" pitchFamily="34" charset="0"/>
              </a:rPr>
              <a:t>reevaluare</a:t>
            </a:r>
            <a:r>
              <a:rPr lang="en-US" sz="1400" b="1" dirty="0" smtClean="0">
                <a:solidFill>
                  <a:schemeClr val="tx1"/>
                </a:solidFill>
                <a:latin typeface="Arial Narrow" pitchFamily="34" charset="0"/>
              </a:rPr>
              <a:t> </a:t>
            </a:r>
            <a:r>
              <a:rPr lang="en-US" sz="1400" dirty="0" smtClean="0">
                <a:solidFill>
                  <a:schemeClr val="tx1"/>
                </a:solidFill>
                <a:latin typeface="Arial Narrow" pitchFamily="34" charset="0"/>
              </a:rPr>
              <a:t>a </a:t>
            </a:r>
            <a:r>
              <a:rPr lang="en-US" sz="1400" dirty="0" err="1" smtClean="0">
                <a:solidFill>
                  <a:schemeClr val="tx1"/>
                </a:solidFill>
                <a:latin typeface="Arial Narrow" pitchFamily="34" charset="0"/>
              </a:rPr>
              <a:t>situaţiei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fiecărui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copil</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parte,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contextul</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prelungirii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contractului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furnizare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a:t>
            </a:r>
            <a:r>
              <a:rPr lang="en-US" sz="1400" dirty="0" smtClean="0">
                <a:solidFill>
                  <a:schemeClr val="tx1"/>
                </a:solidFill>
                <a:latin typeface="Arial Narrow" pitchFamily="34" charset="0"/>
              </a:rPr>
              <a:t>.</a:t>
            </a:r>
          </a:p>
          <a:p>
            <a:pPr lvl="0">
              <a:buFont typeface="Wingdings" pitchFamily="2" charset="2"/>
              <a:buChar char="Ø"/>
            </a:pPr>
            <a:r>
              <a:rPr lang="en-US" sz="1400" dirty="0" smtClean="0">
                <a:solidFill>
                  <a:schemeClr val="tx1"/>
                </a:solidFill>
                <a:latin typeface="Arial Narrow" pitchFamily="34" charset="0"/>
              </a:rPr>
              <a:t>  </a:t>
            </a:r>
            <a:r>
              <a:rPr lang="en-US" sz="1400" b="1" dirty="0" smtClean="0">
                <a:solidFill>
                  <a:schemeClr val="tx1"/>
                </a:solidFill>
                <a:latin typeface="Arial Narrow" pitchFamily="34" charset="0"/>
              </a:rPr>
              <a:t> 104 </a:t>
            </a:r>
            <a:r>
              <a:rPr lang="en-US" sz="1400" b="1" dirty="0" err="1" smtClean="0">
                <a:solidFill>
                  <a:schemeClr val="tx1"/>
                </a:solidFill>
                <a:latin typeface="Arial Narrow" pitchFamily="34" charset="0"/>
              </a:rPr>
              <a:t>programe</a:t>
            </a:r>
            <a:r>
              <a:rPr lang="en-US" sz="1400" b="1" dirty="0" smtClean="0">
                <a:solidFill>
                  <a:schemeClr val="tx1"/>
                </a:solidFill>
                <a:latin typeface="Arial Narrow" pitchFamily="34" charset="0"/>
              </a:rPr>
              <a:t> </a:t>
            </a:r>
            <a:r>
              <a:rPr lang="fr-FR" sz="1400" b="1" dirty="0" err="1" smtClean="0">
                <a:solidFill>
                  <a:schemeClr val="tx1"/>
                </a:solidFill>
                <a:latin typeface="Arial Narrow" pitchFamily="34" charset="0"/>
              </a:rPr>
              <a:t>personalizate</a:t>
            </a:r>
            <a:r>
              <a:rPr lang="fr-FR" sz="1400" b="1" dirty="0" smtClean="0">
                <a:solidFill>
                  <a:schemeClr val="tx1"/>
                </a:solidFill>
                <a:latin typeface="Arial Narrow" pitchFamily="34" charset="0"/>
              </a:rPr>
              <a:t> de </a:t>
            </a:r>
            <a:r>
              <a:rPr lang="fr-FR" sz="1400" b="1" dirty="0" err="1" smtClean="0">
                <a:solidFill>
                  <a:schemeClr val="tx1"/>
                </a:solidFill>
                <a:latin typeface="Arial Narrow" pitchFamily="34" charset="0"/>
              </a:rPr>
              <a:t>intervenţie</a:t>
            </a:r>
            <a:r>
              <a:rPr lang="fr-FR" sz="1400" b="1" dirty="0" smtClean="0">
                <a:solidFill>
                  <a:schemeClr val="tx1"/>
                </a:solidFill>
                <a:latin typeface="Arial Narrow" pitchFamily="34" charset="0"/>
              </a:rPr>
              <a:t>,</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prin</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stabilirea</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unor</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obiective</a:t>
            </a:r>
            <a:r>
              <a:rPr lang="fr-FR" sz="1400" dirty="0" smtClean="0">
                <a:solidFill>
                  <a:schemeClr val="tx1"/>
                </a:solidFill>
                <a:latin typeface="Arial Narrow" pitchFamily="34" charset="0"/>
              </a:rPr>
              <a:t> , </a:t>
            </a:r>
            <a:r>
              <a:rPr lang="fr-FR" sz="1400" dirty="0" err="1" smtClean="0">
                <a:solidFill>
                  <a:schemeClr val="tx1"/>
                </a:solidFill>
                <a:latin typeface="Arial Narrow" pitchFamily="34" charset="0"/>
              </a:rPr>
              <a:t>în</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raport</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cu</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vârsta</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nivelul</a:t>
            </a:r>
            <a:r>
              <a:rPr lang="fr-FR" sz="1400" dirty="0" smtClean="0">
                <a:solidFill>
                  <a:schemeClr val="tx1"/>
                </a:solidFill>
                <a:latin typeface="Arial Narrow" pitchFamily="34" charset="0"/>
              </a:rPr>
              <a:t> de </a:t>
            </a:r>
            <a:r>
              <a:rPr lang="fr-FR" sz="1400" dirty="0" err="1" smtClean="0">
                <a:solidFill>
                  <a:schemeClr val="tx1"/>
                </a:solidFill>
                <a:latin typeface="Arial Narrow" pitchFamily="34" charset="0"/>
              </a:rPr>
              <a:t>dezvoltare</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şi</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nevoile</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fiecărui</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copil</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în</a:t>
            </a:r>
            <a:r>
              <a:rPr lang="fr-FR" sz="1400" dirty="0" smtClean="0">
                <a:solidFill>
                  <a:schemeClr val="tx1"/>
                </a:solidFill>
                <a:latin typeface="Arial Narrow" pitchFamily="34" charset="0"/>
              </a:rPr>
              <a:t> parte, </a:t>
            </a:r>
            <a:r>
              <a:rPr lang="fr-FR" sz="1400" dirty="0" err="1" smtClean="0">
                <a:solidFill>
                  <a:schemeClr val="tx1"/>
                </a:solidFill>
                <a:latin typeface="Arial Narrow" pitchFamily="34" charset="0"/>
              </a:rPr>
              <a:t>menite</a:t>
            </a:r>
            <a:r>
              <a:rPr lang="fr-FR" sz="1400" dirty="0" smtClean="0">
                <a:solidFill>
                  <a:schemeClr val="tx1"/>
                </a:solidFill>
                <a:latin typeface="Arial Narrow" pitchFamily="34" charset="0"/>
              </a:rPr>
              <a:t> a fi </a:t>
            </a:r>
            <a:r>
              <a:rPr lang="fr-FR" sz="1400" dirty="0" err="1" smtClean="0">
                <a:solidFill>
                  <a:schemeClr val="tx1"/>
                </a:solidFill>
                <a:latin typeface="Arial Narrow" pitchFamily="34" charset="0"/>
              </a:rPr>
              <a:t>îndeplinite</a:t>
            </a:r>
            <a:r>
              <a:rPr lang="fr-FR" sz="1400" dirty="0" smtClean="0">
                <a:solidFill>
                  <a:schemeClr val="tx1"/>
                </a:solidFill>
                <a:latin typeface="Arial Narrow" pitchFamily="34" charset="0"/>
              </a:rPr>
              <a:t>.</a:t>
            </a:r>
            <a:endParaRPr lang="ro-RO" sz="1400" dirty="0" smtClean="0">
              <a:solidFill>
                <a:schemeClr val="tx1"/>
              </a:solidFill>
              <a:latin typeface="Arial Narrow" pitchFamily="34" charset="0"/>
            </a:endParaRPr>
          </a:p>
          <a:p>
            <a:pPr lvl="0">
              <a:buFont typeface="Wingdings" pitchFamily="2" charset="2"/>
              <a:buChar char="Ø"/>
            </a:pPr>
            <a:r>
              <a:rPr lang="fr-FR" sz="1400" b="1" dirty="0" smtClean="0">
                <a:solidFill>
                  <a:schemeClr val="tx1"/>
                </a:solidFill>
                <a:latin typeface="Arial Narrow" pitchFamily="34" charset="0"/>
                <a:cs typeface="Arial" pitchFamily="34" charset="0"/>
              </a:rPr>
              <a:t>113  </a:t>
            </a:r>
            <a:r>
              <a:rPr lang="fr-FR" sz="1400" b="1" dirty="0" err="1" smtClean="0">
                <a:solidFill>
                  <a:schemeClr val="tx1"/>
                </a:solidFill>
                <a:latin typeface="Arial Narrow" pitchFamily="34" charset="0"/>
                <a:cs typeface="Arial" pitchFamily="34" charset="0"/>
              </a:rPr>
              <a:t>şedinţe</a:t>
            </a:r>
            <a:r>
              <a:rPr lang="fr-FR" sz="1400" b="1" dirty="0" smtClean="0">
                <a:solidFill>
                  <a:schemeClr val="tx1"/>
                </a:solidFill>
                <a:latin typeface="Arial Narrow" pitchFamily="34" charset="0"/>
                <a:cs typeface="Arial" pitchFamily="34" charset="0"/>
              </a:rPr>
              <a:t> de </a:t>
            </a:r>
            <a:r>
              <a:rPr lang="fr-FR" sz="1400" b="1" dirty="0" err="1" smtClean="0">
                <a:solidFill>
                  <a:schemeClr val="tx1"/>
                </a:solidFill>
                <a:latin typeface="Arial Narrow" pitchFamily="34" charset="0"/>
                <a:cs typeface="Arial" pitchFamily="34" charset="0"/>
              </a:rPr>
              <a:t>consiliere</a:t>
            </a:r>
            <a:r>
              <a:rPr lang="fr-FR" sz="1400" b="1" dirty="0" smtClean="0">
                <a:solidFill>
                  <a:schemeClr val="tx1"/>
                </a:solidFill>
                <a:latin typeface="Arial Narrow" pitchFamily="34" charset="0"/>
                <a:cs typeface="Arial" pitchFamily="34" charset="0"/>
              </a:rPr>
              <a:t> </a:t>
            </a:r>
            <a:r>
              <a:rPr lang="ro-RO" sz="1400" b="1" dirty="0" smtClean="0">
                <a:solidFill>
                  <a:schemeClr val="tx1"/>
                </a:solidFill>
                <a:latin typeface="Arial Narrow" pitchFamily="34" charset="0"/>
                <a:cs typeface="Arial" pitchFamily="34" charset="0"/>
              </a:rPr>
              <a:t> din care: </a:t>
            </a:r>
            <a:r>
              <a:rPr lang="fr-FR" sz="1400" b="1" dirty="0" smtClean="0">
                <a:solidFill>
                  <a:schemeClr val="tx1"/>
                </a:solidFill>
                <a:latin typeface="Arial Narrow" pitchFamily="34" charset="0"/>
                <a:cs typeface="Arial" pitchFamily="34" charset="0"/>
              </a:rPr>
              <a:t>52 </a:t>
            </a:r>
            <a:r>
              <a:rPr lang="fr-FR" sz="1400" dirty="0" smtClean="0">
                <a:solidFill>
                  <a:schemeClr val="tx1"/>
                </a:solidFill>
                <a:latin typeface="Arial Narrow" pitchFamily="34" charset="0"/>
                <a:cs typeface="Arial" pitchFamily="34" charset="0"/>
              </a:rPr>
              <a:t>ș</a:t>
            </a:r>
            <a:r>
              <a:rPr lang="fr-FR" sz="1400" dirty="0" err="1" smtClean="0">
                <a:solidFill>
                  <a:schemeClr val="tx1"/>
                </a:solidFill>
                <a:latin typeface="Arial Narrow" pitchFamily="34" charset="0"/>
                <a:cs typeface="Arial" pitchFamily="34" charset="0"/>
              </a:rPr>
              <a:t>edin</a:t>
            </a:r>
            <a:r>
              <a:rPr lang="fr-FR" sz="1400" dirty="0" smtClean="0">
                <a:solidFill>
                  <a:schemeClr val="tx1"/>
                </a:solidFill>
                <a:latin typeface="Arial Narrow" pitchFamily="34" charset="0"/>
                <a:cs typeface="Arial" pitchFamily="34" charset="0"/>
              </a:rPr>
              <a:t>țe </a:t>
            </a:r>
            <a:r>
              <a:rPr lang="fr-FR" sz="1400" dirty="0" err="1" smtClean="0">
                <a:solidFill>
                  <a:schemeClr val="tx1"/>
                </a:solidFill>
                <a:latin typeface="Arial Narrow" pitchFamily="34" charset="0"/>
                <a:cs typeface="Arial" pitchFamily="34" charset="0"/>
              </a:rPr>
              <a:t>consiliere</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individuală</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pentru</a:t>
            </a:r>
            <a:r>
              <a:rPr lang="fr-FR" sz="1400" b="1"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copii</a:t>
            </a:r>
            <a:r>
              <a:rPr lang="ro-RO" sz="1400" dirty="0" smtClean="0">
                <a:solidFill>
                  <a:schemeClr val="tx1"/>
                </a:solidFill>
                <a:latin typeface="Arial Narrow" pitchFamily="34" charset="0"/>
                <a:cs typeface="Arial" pitchFamily="34" charset="0"/>
              </a:rPr>
              <a:t>, </a:t>
            </a:r>
            <a:r>
              <a:rPr lang="fr-FR" sz="1400" b="1" dirty="0" smtClean="0">
                <a:solidFill>
                  <a:schemeClr val="tx1"/>
                </a:solidFill>
                <a:latin typeface="Arial Narrow" pitchFamily="34" charset="0"/>
                <a:cs typeface="Arial" pitchFamily="34" charset="0"/>
              </a:rPr>
              <a:t>11 </a:t>
            </a:r>
            <a:r>
              <a:rPr lang="fr-FR" sz="1400" dirty="0" smtClean="0">
                <a:solidFill>
                  <a:schemeClr val="tx1"/>
                </a:solidFill>
                <a:latin typeface="Arial Narrow" pitchFamily="34" charset="0"/>
                <a:cs typeface="Arial" pitchFamily="34" charset="0"/>
              </a:rPr>
              <a:t>ș</a:t>
            </a:r>
            <a:r>
              <a:rPr lang="fr-FR" sz="1400" dirty="0" err="1" smtClean="0">
                <a:solidFill>
                  <a:schemeClr val="tx1"/>
                </a:solidFill>
                <a:latin typeface="Arial Narrow" pitchFamily="34" charset="0"/>
                <a:cs typeface="Arial" pitchFamily="34" charset="0"/>
              </a:rPr>
              <a:t>edin</a:t>
            </a:r>
            <a:r>
              <a:rPr lang="fr-FR" sz="1400" dirty="0" smtClean="0">
                <a:solidFill>
                  <a:schemeClr val="tx1"/>
                </a:solidFill>
                <a:latin typeface="Arial Narrow" pitchFamily="34" charset="0"/>
                <a:cs typeface="Arial" pitchFamily="34" charset="0"/>
              </a:rPr>
              <a:t>țe de </a:t>
            </a:r>
            <a:r>
              <a:rPr lang="fr-FR" sz="1400" dirty="0" err="1" smtClean="0">
                <a:solidFill>
                  <a:schemeClr val="tx1"/>
                </a:solidFill>
                <a:latin typeface="Arial Narrow" pitchFamily="34" charset="0"/>
                <a:cs typeface="Arial" pitchFamily="34" charset="0"/>
              </a:rPr>
              <a:t>grup</a:t>
            </a:r>
            <a:r>
              <a:rPr lang="ro-RO" sz="1400" dirty="0" smtClean="0">
                <a:solidFill>
                  <a:schemeClr val="tx1"/>
                </a:solidFill>
                <a:latin typeface="Arial Narrow" pitchFamily="34" charset="0"/>
                <a:cs typeface="Arial" pitchFamily="34" charset="0"/>
              </a:rPr>
              <a:t>,</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obiectivul</a:t>
            </a:r>
            <a:r>
              <a:rPr lang="fr-FR" sz="1400" dirty="0" smtClean="0">
                <a:solidFill>
                  <a:schemeClr val="tx1"/>
                </a:solidFill>
                <a:latin typeface="Arial Narrow" pitchFamily="34" charset="0"/>
                <a:cs typeface="Arial" pitchFamily="34" charset="0"/>
              </a:rPr>
              <a:t> central </a:t>
            </a:r>
            <a:r>
              <a:rPr lang="fr-FR" sz="1400" dirty="0" err="1" smtClean="0">
                <a:solidFill>
                  <a:schemeClr val="tx1"/>
                </a:solidFill>
                <a:latin typeface="Arial Narrow" pitchFamily="34" charset="0"/>
                <a:cs typeface="Arial" pitchFamily="34" charset="0"/>
              </a:rPr>
              <a:t>fiind</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dezvoltarea</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personală</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cognitivă</a:t>
            </a:r>
            <a:r>
              <a:rPr lang="fr-FR" sz="1400" dirty="0" smtClean="0">
                <a:solidFill>
                  <a:schemeClr val="tx1"/>
                </a:solidFill>
                <a:latin typeface="Arial Narrow" pitchFamily="34" charset="0"/>
                <a:cs typeface="Arial" pitchFamily="34" charset="0"/>
              </a:rPr>
              <a:t> și </a:t>
            </a:r>
            <a:r>
              <a:rPr lang="fr-FR" sz="1400" dirty="0" err="1" smtClean="0">
                <a:solidFill>
                  <a:schemeClr val="tx1"/>
                </a:solidFill>
                <a:latin typeface="Arial Narrow" pitchFamily="34" charset="0"/>
                <a:cs typeface="Arial" pitchFamily="34" charset="0"/>
              </a:rPr>
              <a:t>emo</a:t>
            </a:r>
            <a:r>
              <a:rPr lang="fr-FR" sz="1400" dirty="0" smtClean="0">
                <a:solidFill>
                  <a:schemeClr val="tx1"/>
                </a:solidFill>
                <a:latin typeface="Arial Narrow" pitchFamily="34" charset="0"/>
                <a:cs typeface="Arial" pitchFamily="34" charset="0"/>
              </a:rPr>
              <a:t>ț</a:t>
            </a:r>
            <a:r>
              <a:rPr lang="fr-FR" sz="1400" dirty="0" err="1" smtClean="0">
                <a:solidFill>
                  <a:schemeClr val="tx1"/>
                </a:solidFill>
                <a:latin typeface="Arial Narrow" pitchFamily="34" charset="0"/>
                <a:cs typeface="Arial" pitchFamily="34" charset="0"/>
              </a:rPr>
              <a:t>ională</a:t>
            </a:r>
            <a:r>
              <a:rPr lang="fr-FR" sz="1400" dirty="0" smtClean="0">
                <a:solidFill>
                  <a:schemeClr val="tx1"/>
                </a:solidFill>
                <a:latin typeface="Arial Narrow" pitchFamily="34" charset="0"/>
                <a:cs typeface="Arial" pitchFamily="34" charset="0"/>
              </a:rPr>
              <a:t> </a:t>
            </a:r>
            <a:r>
              <a:rPr lang="ro-RO" sz="1400" dirty="0" smtClean="0">
                <a:solidFill>
                  <a:schemeClr val="tx1"/>
                </a:solidFill>
                <a:latin typeface="Arial Narrow" pitchFamily="34" charset="0"/>
                <a:cs typeface="Arial" pitchFamily="34" charset="0"/>
              </a:rPr>
              <a:t>, </a:t>
            </a:r>
            <a:r>
              <a:rPr lang="fr-FR" sz="1400" b="1" dirty="0" smtClean="0">
                <a:solidFill>
                  <a:schemeClr val="tx1"/>
                </a:solidFill>
                <a:latin typeface="Arial Narrow" pitchFamily="34" charset="0"/>
                <a:cs typeface="Arial" pitchFamily="34" charset="0"/>
              </a:rPr>
              <a:t>50 </a:t>
            </a:r>
            <a:r>
              <a:rPr lang="fr-FR" sz="1400" dirty="0" smtClean="0">
                <a:solidFill>
                  <a:schemeClr val="tx1"/>
                </a:solidFill>
                <a:latin typeface="Arial Narrow" pitchFamily="34" charset="0"/>
                <a:cs typeface="Arial" pitchFamily="34" charset="0"/>
              </a:rPr>
              <a:t>ș</a:t>
            </a:r>
            <a:r>
              <a:rPr lang="fr-FR" sz="1400" dirty="0" err="1" smtClean="0">
                <a:solidFill>
                  <a:schemeClr val="tx1"/>
                </a:solidFill>
                <a:latin typeface="Arial Narrow" pitchFamily="34" charset="0"/>
                <a:cs typeface="Arial" pitchFamily="34" charset="0"/>
              </a:rPr>
              <a:t>edinte</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consiliere</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pentru</a:t>
            </a:r>
            <a:r>
              <a:rPr lang="fr-FR" sz="1400" dirty="0" smtClean="0">
                <a:solidFill>
                  <a:schemeClr val="tx1"/>
                </a:solidFill>
                <a:latin typeface="Arial Narrow" pitchFamily="34" charset="0"/>
                <a:cs typeface="Arial" pitchFamily="34" charset="0"/>
              </a:rPr>
              <a:t> </a:t>
            </a:r>
            <a:r>
              <a:rPr lang="fr-FR" sz="1400" b="1" dirty="0" err="1" smtClean="0">
                <a:solidFill>
                  <a:schemeClr val="tx1"/>
                </a:solidFill>
                <a:latin typeface="Arial Narrow" pitchFamily="34" charset="0"/>
                <a:cs typeface="Arial" pitchFamily="34" charset="0"/>
              </a:rPr>
              <a:t>părin</a:t>
            </a:r>
            <a:r>
              <a:rPr lang="fr-FR" sz="1400" b="1" dirty="0" smtClean="0">
                <a:solidFill>
                  <a:schemeClr val="tx1"/>
                </a:solidFill>
                <a:latin typeface="Arial Narrow" pitchFamily="34" charset="0"/>
                <a:cs typeface="Arial" pitchFamily="34" charset="0"/>
              </a:rPr>
              <a:t>ți / </a:t>
            </a:r>
            <a:r>
              <a:rPr lang="fr-FR" sz="1400" b="1" dirty="0" err="1" smtClean="0">
                <a:solidFill>
                  <a:schemeClr val="tx1"/>
                </a:solidFill>
                <a:latin typeface="Arial Narrow" pitchFamily="34" charset="0"/>
                <a:cs typeface="Arial" pitchFamily="34" charset="0"/>
              </a:rPr>
              <a:t>reprezentan</a:t>
            </a:r>
            <a:r>
              <a:rPr lang="fr-FR" sz="1400" b="1" dirty="0" smtClean="0">
                <a:solidFill>
                  <a:schemeClr val="tx1"/>
                </a:solidFill>
                <a:latin typeface="Arial Narrow" pitchFamily="34" charset="0"/>
                <a:cs typeface="Arial" pitchFamily="34" charset="0"/>
              </a:rPr>
              <a:t>ți </a:t>
            </a:r>
            <a:r>
              <a:rPr lang="fr-FR" sz="1400" b="1" dirty="0" err="1" smtClean="0">
                <a:solidFill>
                  <a:schemeClr val="tx1"/>
                </a:solidFill>
                <a:latin typeface="Arial Narrow" pitchFamily="34" charset="0"/>
                <a:cs typeface="Arial" pitchFamily="34" charset="0"/>
              </a:rPr>
              <a:t>legali</a:t>
            </a:r>
            <a:r>
              <a:rPr lang="fr-FR" sz="1400" b="1" dirty="0" smtClean="0">
                <a:solidFill>
                  <a:schemeClr val="tx1"/>
                </a:solidFill>
                <a:latin typeface="Arial Narrow" pitchFamily="34" charset="0"/>
                <a:cs typeface="Arial" pitchFamily="34" charset="0"/>
              </a:rPr>
              <a:t> ai </a:t>
            </a:r>
            <a:r>
              <a:rPr lang="fr-FR" sz="1400" b="1" dirty="0" err="1" smtClean="0">
                <a:solidFill>
                  <a:schemeClr val="tx1"/>
                </a:solidFill>
                <a:latin typeface="Arial Narrow" pitchFamily="34" charset="0"/>
                <a:cs typeface="Arial" pitchFamily="34" charset="0"/>
              </a:rPr>
              <a:t>copiilor</a:t>
            </a:r>
            <a:endParaRPr lang="en-US" sz="1400" dirty="0" smtClean="0">
              <a:solidFill>
                <a:schemeClr val="tx1"/>
              </a:solidFill>
              <a:latin typeface="Arial Narrow" pitchFamily="34" charset="0"/>
              <a:cs typeface="Arial" pitchFamily="34" charset="0"/>
            </a:endParaRPr>
          </a:p>
          <a:p>
            <a:pPr>
              <a:buFont typeface="Wingdings" pitchFamily="2" charset="2"/>
              <a:buChar char="Ø"/>
            </a:pPr>
            <a:r>
              <a:rPr lang="it-IT" sz="1400" b="1" dirty="0" smtClean="0">
                <a:solidFill>
                  <a:schemeClr val="tx1"/>
                </a:solidFill>
                <a:latin typeface="Arial Narrow" pitchFamily="34" charset="0"/>
                <a:cs typeface="Arial" pitchFamily="34" charset="0"/>
              </a:rPr>
              <a:t> 2 întâlniri ”Școala Părinților” </a:t>
            </a:r>
            <a:endParaRPr lang="ro-RO" sz="1400" b="1" dirty="0" smtClean="0">
              <a:solidFill>
                <a:schemeClr val="tx1"/>
              </a:solidFill>
              <a:latin typeface="Arial Narrow" pitchFamily="34" charset="0"/>
              <a:cs typeface="Arial" pitchFamily="34" charset="0"/>
            </a:endParaRPr>
          </a:p>
          <a:p>
            <a:pPr>
              <a:buFont typeface="Wingdings" pitchFamily="2" charset="2"/>
              <a:buChar char="Ø"/>
            </a:pPr>
            <a:r>
              <a:rPr lang="fr-FR" sz="1400" b="1" dirty="0" smtClean="0">
                <a:solidFill>
                  <a:schemeClr val="tx1"/>
                </a:solidFill>
                <a:latin typeface="Arial Narrow" pitchFamily="34" charset="0"/>
                <a:cs typeface="Arial" pitchFamily="34" charset="0"/>
              </a:rPr>
              <a:t>103 </a:t>
            </a:r>
            <a:r>
              <a:rPr lang="fr-FR" sz="1400" b="1" dirty="0" err="1" smtClean="0">
                <a:solidFill>
                  <a:schemeClr val="tx1"/>
                </a:solidFill>
                <a:latin typeface="Arial Narrow" pitchFamily="34" charset="0"/>
                <a:cs typeface="Arial" pitchFamily="34" charset="0"/>
              </a:rPr>
              <a:t>evaluari</a:t>
            </a:r>
            <a:r>
              <a:rPr lang="fr-FR" sz="1400" b="1" dirty="0" smtClean="0">
                <a:solidFill>
                  <a:schemeClr val="tx1"/>
                </a:solidFill>
                <a:latin typeface="Arial Narrow" pitchFamily="34" charset="0"/>
                <a:cs typeface="Arial" pitchFamily="34" charset="0"/>
              </a:rPr>
              <a:t> </a:t>
            </a:r>
            <a:r>
              <a:rPr lang="fr-FR" sz="1400" b="1" dirty="0" err="1" smtClean="0">
                <a:solidFill>
                  <a:schemeClr val="tx1"/>
                </a:solidFill>
                <a:latin typeface="Arial Narrow" pitchFamily="34" charset="0"/>
                <a:cs typeface="Arial" pitchFamily="34" charset="0"/>
              </a:rPr>
              <a:t>psihologice</a:t>
            </a:r>
            <a:r>
              <a:rPr lang="fr-FR" sz="1400" b="1" dirty="0" smtClean="0">
                <a:solidFill>
                  <a:schemeClr val="tx1"/>
                </a:solidFill>
                <a:latin typeface="Arial Narrow" pitchFamily="34" charset="0"/>
                <a:cs typeface="Arial" pitchFamily="34" charset="0"/>
              </a:rPr>
              <a:t> </a:t>
            </a:r>
            <a:endParaRPr lang="ro-RO" sz="1400" b="1" dirty="0" smtClean="0">
              <a:solidFill>
                <a:schemeClr val="tx1"/>
              </a:solidFill>
              <a:latin typeface="Arial Narrow" pitchFamily="34" charset="0"/>
              <a:cs typeface="Arial" pitchFamily="34" charset="0"/>
            </a:endParaRPr>
          </a:p>
          <a:p>
            <a:pPr>
              <a:buFont typeface="Wingdings" pitchFamily="2" charset="2"/>
              <a:buChar char="Ø"/>
            </a:pPr>
            <a:r>
              <a:rPr lang="it-IT" sz="1400" b="1" dirty="0" smtClean="0">
                <a:solidFill>
                  <a:schemeClr val="tx1"/>
                </a:solidFill>
              </a:rPr>
              <a:t>13 acţiuni, cu scop  informativ – educativ</a:t>
            </a:r>
            <a:r>
              <a:rPr lang="it-IT" sz="1400" dirty="0" smtClean="0">
                <a:solidFill>
                  <a:schemeClr val="tx1"/>
                </a:solidFill>
              </a:rPr>
              <a:t>, </a:t>
            </a:r>
            <a:r>
              <a:rPr lang="ro-RO" sz="1400" dirty="0" smtClean="0">
                <a:solidFill>
                  <a:schemeClr val="tx1"/>
                </a:solidFill>
              </a:rPr>
              <a:t>pentru copiii şi părinţii acestora, acţiuni desfăşurate</a:t>
            </a:r>
            <a:r>
              <a:rPr lang="it-IT" sz="1400" dirty="0" smtClean="0">
                <a:solidFill>
                  <a:schemeClr val="tx1"/>
                </a:solidFill>
              </a:rPr>
              <a:t> at</a:t>
            </a:r>
            <a:r>
              <a:rPr lang="ro-RO" sz="1400" dirty="0" smtClean="0">
                <a:solidFill>
                  <a:schemeClr val="tx1"/>
                </a:solidFill>
              </a:rPr>
              <a:t>â</a:t>
            </a:r>
            <a:r>
              <a:rPr lang="it-IT" sz="1400" dirty="0" smtClean="0">
                <a:solidFill>
                  <a:schemeClr val="tx1"/>
                </a:solidFill>
              </a:rPr>
              <a:t>t în cadrul centrului cât şi la sediul instituţiilor partenere sau alte locaţii din comunitate, prin abordarea unor teme variate</a:t>
            </a:r>
            <a:endParaRPr lang="en-US" sz="1400" dirty="0" smtClean="0">
              <a:solidFill>
                <a:schemeClr val="tx1"/>
              </a:solidFill>
            </a:endParaRPr>
          </a:p>
          <a:p>
            <a:pPr>
              <a:buFont typeface="Wingdings" pitchFamily="2" charset="2"/>
              <a:buChar char="Ø"/>
            </a:pPr>
            <a:r>
              <a:rPr lang="ro-RO" sz="1400" b="1" dirty="0" smtClean="0">
                <a:solidFill>
                  <a:schemeClr val="tx1"/>
                </a:solidFill>
                <a:latin typeface="Arial Narrow" pitchFamily="34" charset="0"/>
                <a:cs typeface="Arial" pitchFamily="34" charset="0"/>
              </a:rPr>
              <a:t>20 de ore de educație pentru sănătate</a:t>
            </a:r>
          </a:p>
          <a:p>
            <a:pPr>
              <a:buFont typeface="Wingdings" pitchFamily="2" charset="2"/>
              <a:buChar char="Ø"/>
            </a:pPr>
            <a:r>
              <a:rPr lang="ro-RO" sz="1400" b="1" dirty="0" smtClean="0">
                <a:solidFill>
                  <a:schemeClr val="tx1"/>
                </a:solidFill>
                <a:latin typeface="Arial Narrow" pitchFamily="34" charset="0"/>
                <a:cs typeface="Arial" pitchFamily="34" charset="0"/>
              </a:rPr>
              <a:t>200 de examene de bilanț ale stării de sănătate</a:t>
            </a:r>
          </a:p>
          <a:p>
            <a:pPr>
              <a:buFont typeface="Wingdings" pitchFamily="2" charset="2"/>
              <a:buChar char="Ø"/>
            </a:pPr>
            <a:r>
              <a:rPr lang="ro-RO" sz="1400" b="1" dirty="0" smtClean="0">
                <a:solidFill>
                  <a:schemeClr val="tx1"/>
                </a:solidFill>
                <a:latin typeface="Arial Narrow" pitchFamily="34" charset="0"/>
                <a:cs typeface="Arial" pitchFamily="34" charset="0"/>
              </a:rPr>
              <a:t>170 de măsurători somatometrice</a:t>
            </a:r>
          </a:p>
          <a:p>
            <a:pPr>
              <a:buFont typeface="Wingdings" pitchFamily="2" charset="2"/>
              <a:buChar char="Ø"/>
            </a:pPr>
            <a:r>
              <a:rPr lang="ro-RO" sz="1400" b="1" dirty="0" smtClean="0">
                <a:solidFill>
                  <a:schemeClr val="tx1"/>
                </a:solidFill>
                <a:latin typeface="Arial Narrow" pitchFamily="34" charset="0"/>
                <a:cs typeface="Arial" pitchFamily="34" charset="0"/>
              </a:rPr>
              <a:t>53 de copii examinați cu ocazia triajului</a:t>
            </a:r>
            <a:endParaRPr lang="en-US" sz="1400" b="1" dirty="0" smtClean="0">
              <a:solidFill>
                <a:schemeClr val="tx1"/>
              </a:solidFill>
              <a:latin typeface="Arial Narrow" pitchFamily="34" charset="0"/>
              <a:cs typeface="Arial" pitchFamily="34" charset="0"/>
            </a:endParaRPr>
          </a:p>
          <a:p>
            <a:endParaRPr lang="en-US" sz="1400" dirty="0">
              <a:latin typeface="Arial Narrow"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2853"/>
            <a:ext cx="7886728" cy="1000131"/>
          </a:xfrm>
        </p:spPr>
        <p:txBody>
          <a:bodyPr/>
          <a:lstStyle/>
          <a:p>
            <a:r>
              <a:rPr lang="ro-RO" dirty="0" smtClean="0"/>
              <a:t>Programul </a:t>
            </a:r>
            <a:r>
              <a:rPr lang="en-US" dirty="0" smtClean="0"/>
              <a:t>“</a:t>
            </a:r>
            <a:r>
              <a:rPr lang="ro-RO" dirty="0" smtClean="0"/>
              <a:t>Şcoală după şcoală</a:t>
            </a:r>
            <a:r>
              <a:rPr lang="en-US" dirty="0" smtClean="0"/>
              <a:t>”</a:t>
            </a:r>
            <a:endParaRPr lang="en-US" dirty="0"/>
          </a:p>
        </p:txBody>
      </p:sp>
      <p:sp>
        <p:nvSpPr>
          <p:cNvPr id="3" name="Subtitle 2"/>
          <p:cNvSpPr>
            <a:spLocks noGrp="1"/>
          </p:cNvSpPr>
          <p:nvPr>
            <p:ph type="subTitle" idx="1"/>
          </p:nvPr>
        </p:nvSpPr>
        <p:spPr>
          <a:xfrm>
            <a:off x="571472" y="1071546"/>
            <a:ext cx="8286808" cy="5572164"/>
          </a:xfrm>
        </p:spPr>
        <p:txBody>
          <a:bodyPr>
            <a:noAutofit/>
          </a:bodyPr>
          <a:lstStyle/>
          <a:p>
            <a:r>
              <a:rPr lang="ro-RO" sz="1200" dirty="0" smtClean="0">
                <a:solidFill>
                  <a:schemeClr val="tx1"/>
                </a:solidFill>
                <a:latin typeface="Arial" pitchFamily="34" charset="0"/>
                <a:cs typeface="Arial" pitchFamily="34" charset="0"/>
              </a:rPr>
              <a:t>Derulat</a:t>
            </a:r>
            <a:r>
              <a:rPr lang="vi-VN" sz="1200" dirty="0" smtClean="0">
                <a:solidFill>
                  <a:schemeClr val="tx1"/>
                </a:solidFill>
                <a:latin typeface="Arial" pitchFamily="34" charset="0"/>
                <a:cs typeface="Arial" pitchFamily="34" charset="0"/>
              </a:rPr>
              <a:t> în perioada aprilie - iunie 2017</a:t>
            </a:r>
            <a:r>
              <a:rPr lang="ro-RO" sz="1200" dirty="0" smtClean="0">
                <a:solidFill>
                  <a:schemeClr val="tx1"/>
                </a:solidFill>
                <a:latin typeface="Arial" pitchFamily="34" charset="0"/>
                <a:cs typeface="Arial" pitchFamily="34" charset="0"/>
              </a:rPr>
              <a:t>, cu sprijinul voluntarilor, </a:t>
            </a:r>
            <a:r>
              <a:rPr lang="vi-VN" sz="1200" dirty="0" smtClean="0">
                <a:solidFill>
                  <a:schemeClr val="tx1"/>
                </a:solidFill>
                <a:latin typeface="Arial" pitchFamily="34" charset="0"/>
                <a:cs typeface="Arial" pitchFamily="34" charset="0"/>
              </a:rPr>
              <a:t> program</a:t>
            </a:r>
            <a:r>
              <a:rPr lang="ro-RO" sz="1200" dirty="0" smtClean="0">
                <a:solidFill>
                  <a:schemeClr val="tx1"/>
                </a:solidFill>
                <a:latin typeface="Arial" pitchFamily="34" charset="0"/>
                <a:cs typeface="Arial" pitchFamily="34" charset="0"/>
              </a:rPr>
              <a:t>ul</a:t>
            </a:r>
            <a:r>
              <a:rPr lang="vi-VN" sz="1200" dirty="0" smtClean="0">
                <a:solidFill>
                  <a:schemeClr val="tx1"/>
                </a:solidFill>
                <a:latin typeface="Arial" pitchFamily="34" charset="0"/>
                <a:cs typeface="Arial" pitchFamily="34" charset="0"/>
              </a:rPr>
              <a:t> pilot „ Şcoală după şcoală” a veni</a:t>
            </a:r>
            <a:r>
              <a:rPr lang="ro-RO" sz="1200" dirty="0" smtClean="0">
                <a:solidFill>
                  <a:schemeClr val="tx1"/>
                </a:solidFill>
                <a:latin typeface="Arial" pitchFamily="34" charset="0"/>
                <a:cs typeface="Arial" pitchFamily="34" charset="0"/>
              </a:rPr>
              <a:t>t</a:t>
            </a:r>
            <a:r>
              <a:rPr lang="vi-VN" sz="1200" dirty="0" smtClean="0">
                <a:solidFill>
                  <a:schemeClr val="tx1"/>
                </a:solidFill>
                <a:latin typeface="Arial" pitchFamily="34" charset="0"/>
                <a:cs typeface="Arial" pitchFamily="34" charset="0"/>
              </a:rPr>
              <a:t> în sprijinul familiilor cu o situaţie financiară precară din Centrele de Cazare Temporară şi în special pentru îmbunătăţirea </a:t>
            </a:r>
            <a:r>
              <a:rPr lang="vi-VN" sz="1200" dirty="0" smtClean="0">
                <a:solidFill>
                  <a:schemeClr val="tx1"/>
                </a:solidFill>
              </a:rPr>
              <a:t>rezultatelor şcolare </a:t>
            </a:r>
            <a:r>
              <a:rPr lang="vi-VN" sz="1200" dirty="0" smtClean="0">
                <a:solidFill>
                  <a:schemeClr val="tx1"/>
                </a:solidFill>
                <a:latin typeface="Arial" pitchFamily="34" charset="0"/>
                <a:cs typeface="Arial" pitchFamily="34" charset="0"/>
              </a:rPr>
              <a:t>ale copiilor care provin din aceste familii.</a:t>
            </a:r>
            <a:endParaRPr lang="ro-RO" sz="1200" dirty="0" smtClean="0">
              <a:solidFill>
                <a:schemeClr val="tx1"/>
              </a:solidFill>
              <a:latin typeface="Arial" pitchFamily="34" charset="0"/>
              <a:cs typeface="Arial" pitchFamily="34" charset="0"/>
            </a:endParaRPr>
          </a:p>
          <a:p>
            <a:r>
              <a:rPr lang="vi-VN" sz="1200" dirty="0" smtClean="0">
                <a:solidFill>
                  <a:schemeClr val="tx1"/>
                </a:solidFill>
                <a:latin typeface="Arial" pitchFamily="34" charset="0"/>
                <a:cs typeface="Arial" pitchFamily="34" charset="0"/>
              </a:rPr>
              <a:t/>
            </a:r>
            <a:br>
              <a:rPr lang="vi-VN" sz="1200" dirty="0" smtClean="0">
                <a:solidFill>
                  <a:schemeClr val="tx1"/>
                </a:solidFill>
                <a:latin typeface="Arial" pitchFamily="34" charset="0"/>
                <a:cs typeface="Arial" pitchFamily="34" charset="0"/>
              </a:rPr>
            </a:br>
            <a:r>
              <a:rPr lang="vi-VN" sz="1200" dirty="0" smtClean="0">
                <a:solidFill>
                  <a:schemeClr val="tx1"/>
                </a:solidFill>
                <a:latin typeface="Arial" pitchFamily="34" charset="0"/>
                <a:cs typeface="Arial" pitchFamily="34" charset="0"/>
              </a:rPr>
              <a:t>În cadrul programului s</a:t>
            </a:r>
            <a:r>
              <a:rPr lang="ro-RO" sz="1200" dirty="0" smtClean="0">
                <a:solidFill>
                  <a:schemeClr val="tx1"/>
                </a:solidFill>
                <a:latin typeface="Arial" pitchFamily="34" charset="0"/>
                <a:cs typeface="Arial" pitchFamily="34" charset="0"/>
              </a:rPr>
              <a:t>-au</a:t>
            </a:r>
            <a:r>
              <a:rPr lang="vi-VN" sz="1200" dirty="0" smtClean="0">
                <a:solidFill>
                  <a:schemeClr val="tx1"/>
                </a:solidFill>
                <a:latin typeface="Arial" pitchFamily="34" charset="0"/>
                <a:cs typeface="Arial" pitchFamily="34" charset="0"/>
              </a:rPr>
              <a:t> asigur</a:t>
            </a:r>
            <a:r>
              <a:rPr lang="ro-RO" sz="1200" dirty="0" smtClean="0">
                <a:solidFill>
                  <a:schemeClr val="tx1"/>
                </a:solidFill>
                <a:latin typeface="Arial" pitchFamily="34" charset="0"/>
                <a:cs typeface="Arial" pitchFamily="34" charset="0"/>
              </a:rPr>
              <a:t>at</a:t>
            </a:r>
            <a:r>
              <a:rPr lang="vi-VN" sz="1200" dirty="0" smtClean="0">
                <a:solidFill>
                  <a:schemeClr val="tx1"/>
                </a:solidFill>
                <a:latin typeface="Arial" pitchFamily="34" charset="0"/>
                <a:cs typeface="Arial" pitchFamily="34" charset="0"/>
              </a:rPr>
              <a:t> copiilor </a:t>
            </a:r>
            <a:r>
              <a:rPr lang="vi-VN" sz="1200" b="1" dirty="0" smtClean="0">
                <a:solidFill>
                  <a:schemeClr val="tx1"/>
                </a:solidFill>
                <a:latin typeface="Arial" pitchFamily="34" charset="0"/>
                <a:cs typeface="Arial" pitchFamily="34" charset="0"/>
              </a:rPr>
              <a:t>activităţi de efectuare a temelor, meditaţii pentru cei care urmează să susţină examenul de capacitate şi o masă caldă pe zi</a:t>
            </a:r>
            <a:r>
              <a:rPr lang="vi-VN" sz="1200" dirty="0" smtClean="0">
                <a:solidFill>
                  <a:schemeClr val="tx1"/>
                </a:solidFill>
                <a:latin typeface="Arial" pitchFamily="34" charset="0"/>
                <a:cs typeface="Arial" pitchFamily="34" charset="0"/>
              </a:rPr>
              <a:t>.</a:t>
            </a:r>
            <a:endParaRPr lang="ro-RO" sz="1200" dirty="0" smtClean="0">
              <a:solidFill>
                <a:schemeClr val="tx1"/>
              </a:solidFill>
              <a:latin typeface="Arial" pitchFamily="34" charset="0"/>
              <a:cs typeface="Arial" pitchFamily="34" charset="0"/>
            </a:endParaRPr>
          </a:p>
          <a:p>
            <a:pPr algn="l"/>
            <a:r>
              <a:rPr lang="ro-RO" sz="1400" b="1" dirty="0" smtClean="0">
                <a:solidFill>
                  <a:schemeClr val="tx1"/>
                </a:solidFill>
                <a:latin typeface="Arial" pitchFamily="34" charset="0"/>
                <a:cs typeface="Arial" pitchFamily="34" charset="0"/>
              </a:rPr>
              <a:t>Alte activităţi derulate:</a:t>
            </a:r>
          </a:p>
          <a:p>
            <a:r>
              <a:rPr lang="ro-RO" sz="1200" dirty="0" smtClean="0">
                <a:solidFill>
                  <a:schemeClr val="tx1"/>
                </a:solidFill>
              </a:rPr>
              <a:t>-</a:t>
            </a:r>
            <a:r>
              <a:rPr lang="vi-VN" sz="1200" dirty="0" smtClean="0">
                <a:solidFill>
                  <a:schemeClr val="tx1"/>
                </a:solidFill>
              </a:rPr>
              <a:t>copiii ajutaţi de voluntari, au învăţat tehnica vopsirii ouălor, aceasta reprezentând un străvechi obicei în tradiţia românească şi un important element de cultură spirituală specific românesc</a:t>
            </a:r>
            <a:endParaRPr lang="ro-RO" sz="1200" dirty="0" smtClean="0">
              <a:solidFill>
                <a:schemeClr val="tx1"/>
              </a:solidFill>
            </a:endParaRPr>
          </a:p>
          <a:p>
            <a:r>
              <a:rPr lang="vi-VN" sz="1200" dirty="0" smtClean="0">
                <a:solidFill>
                  <a:schemeClr val="tx1"/>
                </a:solidFill>
              </a:rPr>
              <a:t>.</a:t>
            </a:r>
            <a:br>
              <a:rPr lang="vi-VN" sz="1200" dirty="0" smtClean="0">
                <a:solidFill>
                  <a:schemeClr val="tx1"/>
                </a:solidFill>
              </a:rPr>
            </a:br>
            <a:r>
              <a:rPr lang="ro-RO" sz="1200" dirty="0" smtClean="0">
                <a:solidFill>
                  <a:schemeClr val="tx1"/>
                </a:solidFill>
                <a:latin typeface="Arial" pitchFamily="34" charset="0"/>
                <a:cs typeface="Arial" pitchFamily="34" charset="0"/>
              </a:rPr>
              <a:t>- pe perioada vacanţei de primăvară </a:t>
            </a:r>
            <a:r>
              <a:rPr lang="ro-RO" sz="1200" dirty="0" smtClean="0">
                <a:solidFill>
                  <a:schemeClr val="tx1"/>
                </a:solidFill>
              </a:rPr>
              <a:t>V</a:t>
            </a:r>
            <a:r>
              <a:rPr lang="vi-VN" sz="1200" dirty="0" smtClean="0">
                <a:solidFill>
                  <a:schemeClr val="tx1"/>
                </a:solidFill>
              </a:rPr>
              <a:t>oluntari de la S.C.Celestica SRL, au reprodus atmosfera specifică cinematografului, copiii delectându-se cu filme de desene animate, într-un cadru familial, vizionând desenele preferate pe un ecran imens.</a:t>
            </a:r>
          </a:p>
          <a:p>
            <a:r>
              <a:rPr lang="vi-VN" sz="1200" dirty="0" smtClean="0">
                <a:solidFill>
                  <a:schemeClr val="tx1"/>
                </a:solidFill>
              </a:rPr>
              <a:t/>
            </a:r>
            <a:br>
              <a:rPr lang="vi-VN" sz="1200" dirty="0" smtClean="0">
                <a:solidFill>
                  <a:schemeClr val="tx1"/>
                </a:solidFill>
              </a:rPr>
            </a:br>
            <a:r>
              <a:rPr lang="ro-RO" sz="1200" dirty="0" smtClean="0">
                <a:solidFill>
                  <a:schemeClr val="tx1"/>
                </a:solidFill>
              </a:rPr>
              <a:t>-</a:t>
            </a:r>
            <a:r>
              <a:rPr lang="vi-VN" sz="1200" dirty="0" smtClean="0">
                <a:solidFill>
                  <a:schemeClr val="tx1"/>
                </a:solidFill>
              </a:rPr>
              <a:t> </a:t>
            </a:r>
            <a:r>
              <a:rPr lang="ro-RO" sz="1200" dirty="0" smtClean="0">
                <a:solidFill>
                  <a:schemeClr val="tx1"/>
                </a:solidFill>
                <a:latin typeface="Arial" pitchFamily="34" charset="0"/>
                <a:cs typeface="Arial" pitchFamily="34" charset="0"/>
              </a:rPr>
              <a:t>s</a:t>
            </a:r>
            <a:r>
              <a:rPr lang="vi-VN" sz="1200" dirty="0" smtClean="0">
                <a:solidFill>
                  <a:schemeClr val="tx1"/>
                </a:solidFill>
              </a:rPr>
              <a:t>ala de teme s-a transformat, pentru o zi, în atelier de confecţionare a unor tablouri pe şerveţele, în alta, în laborator, micii cercetători păşind în lumea magică a chimiei şi a experimentelor  </a:t>
            </a:r>
          </a:p>
          <a:p>
            <a:r>
              <a:rPr lang="ro-RO" sz="1200" dirty="0" smtClean="0">
                <a:solidFill>
                  <a:schemeClr val="tx1"/>
                </a:solidFill>
              </a:rPr>
              <a:t>- </a:t>
            </a:r>
            <a:r>
              <a:rPr lang="ro-RO" sz="1200" dirty="0" smtClean="0">
                <a:solidFill>
                  <a:schemeClr val="tx1"/>
                </a:solidFill>
                <a:latin typeface="Arial" pitchFamily="34" charset="0"/>
                <a:cs typeface="Arial" pitchFamily="34" charset="0"/>
              </a:rPr>
              <a:t>p</a:t>
            </a:r>
            <a:r>
              <a:rPr lang="vi-VN" sz="1200" dirty="0" smtClean="0">
                <a:solidFill>
                  <a:schemeClr val="tx1"/>
                </a:solidFill>
              </a:rPr>
              <a:t>entru stimularea inteligenţei, creativităţii şi îndemânării, copiilor li s-a pregătit un spectacol interactiv, cu buclucaşul clovn, a cărui bucurie este să aducă copiilor o serie de jocuri distractive, le-a pictat feţele în diferite personaje îndrăgite şi au făcut baloane de săpun care pot anima un întreg loc de joacă în orice anotimp.</a:t>
            </a:r>
          </a:p>
          <a:p>
            <a:r>
              <a:rPr lang="vi-VN" sz="1200" dirty="0" smtClean="0">
                <a:solidFill>
                  <a:schemeClr val="tx1"/>
                </a:solidFill>
              </a:rPr>
              <a:t/>
            </a:r>
            <a:br>
              <a:rPr lang="vi-VN" sz="1200" dirty="0" smtClean="0">
                <a:solidFill>
                  <a:schemeClr val="tx1"/>
                </a:solidFill>
              </a:rPr>
            </a:br>
            <a:r>
              <a:rPr lang="ro-RO" sz="1200" dirty="0" smtClean="0">
                <a:solidFill>
                  <a:schemeClr val="tx1"/>
                </a:solidFill>
              </a:rPr>
              <a:t>- </a:t>
            </a:r>
            <a:r>
              <a:rPr lang="vi-VN" sz="1200" dirty="0" smtClean="0">
                <a:solidFill>
                  <a:schemeClr val="tx1"/>
                </a:solidFill>
              </a:rPr>
              <a:t>"atelierul de gătit" i-a entuziasmat pe copii, aceştia pătrunzând în lumea culinară, învăţând să prepare mâncarea şi aflând rolul alimentelor pentru sănătatea lor. Au învăţat să ansambleze un tort si să pregătească salam de biscuiţi.</a:t>
            </a:r>
          </a:p>
          <a:p>
            <a:endParaRPr lang="ro-RO" sz="1600" b="1" dirty="0" smtClean="0">
              <a:solidFill>
                <a:schemeClr val="tx1"/>
              </a:solidFill>
              <a:latin typeface="Arial" pitchFamily="34" charset="0"/>
              <a:cs typeface="Arial" pitchFamily="34" charset="0"/>
            </a:endParaRPr>
          </a:p>
          <a:p>
            <a:r>
              <a:rPr lang="ro-RO" sz="1600" b="1" dirty="0" smtClean="0">
                <a:solidFill>
                  <a:schemeClr val="tx1"/>
                </a:solidFill>
                <a:latin typeface="Arial" pitchFamily="34" charset="0"/>
                <a:cs typeface="Arial" pitchFamily="34" charset="0"/>
              </a:rPr>
              <a:t> 30 copii au beneficiat de acest program</a:t>
            </a:r>
          </a:p>
          <a:p>
            <a:r>
              <a:rPr lang="ro-RO" sz="1600" b="1" dirty="0" smtClean="0">
                <a:solidFill>
                  <a:schemeClr val="tx1"/>
                </a:solidFill>
                <a:latin typeface="Arial" pitchFamily="34" charset="0"/>
                <a:cs typeface="Arial" pitchFamily="34" charset="0"/>
              </a:rPr>
              <a:t>21 de voluntari implicaţi </a:t>
            </a:r>
            <a:endParaRPr lang="vi-VN" sz="1600" b="1" dirty="0" smtClean="0">
              <a:solidFill>
                <a:schemeClr val="tx1"/>
              </a:solidFill>
              <a:latin typeface="Arial" pitchFamily="34" charset="0"/>
              <a:cs typeface="Arial" pitchFamily="34" charset="0"/>
            </a:endParaRPr>
          </a:p>
          <a:p>
            <a:endParaRPr lang="vi-VN" sz="1200" dirty="0" smtClean="0">
              <a:solidFill>
                <a:schemeClr val="tx1"/>
              </a:solidFill>
            </a:endParaRPr>
          </a:p>
          <a:p>
            <a:endParaRPr lang="en-US" sz="1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PIII, COMUNITATEA ŞI BISERICA"/>
          <p:cNvPicPr>
            <a:picLocks noChangeAspect="1" noChangeArrowheads="1"/>
          </p:cNvPicPr>
          <p:nvPr/>
        </p:nvPicPr>
        <p:blipFill>
          <a:blip r:embed="rId2" cstate="print"/>
          <a:srcRect/>
          <a:stretch>
            <a:fillRect/>
          </a:stretch>
        </p:blipFill>
        <p:spPr bwMode="auto">
          <a:xfrm>
            <a:off x="285720" y="285728"/>
            <a:ext cx="4371077" cy="2752720"/>
          </a:xfrm>
          <a:prstGeom prst="rect">
            <a:avLst/>
          </a:prstGeom>
          <a:noFill/>
        </p:spPr>
      </p:pic>
      <p:pic>
        <p:nvPicPr>
          <p:cNvPr id="2051" name="Picture 3" descr="C:\Users\adinac\Desktop\ÎN VACANŢĂ NIMENI NU SE PLICTISEŞTE_files\IMG_20170420_112455.jpg"/>
          <p:cNvPicPr>
            <a:picLocks noChangeAspect="1" noChangeArrowheads="1"/>
          </p:cNvPicPr>
          <p:nvPr/>
        </p:nvPicPr>
        <p:blipFill>
          <a:blip r:embed="rId3" cstate="print"/>
          <a:srcRect/>
          <a:stretch>
            <a:fillRect/>
          </a:stretch>
        </p:blipFill>
        <p:spPr bwMode="auto">
          <a:xfrm>
            <a:off x="3428992" y="3286124"/>
            <a:ext cx="3000396" cy="2714644"/>
          </a:xfrm>
          <a:prstGeom prst="rect">
            <a:avLst/>
          </a:prstGeom>
          <a:noFill/>
        </p:spPr>
      </p:pic>
      <p:pic>
        <p:nvPicPr>
          <p:cNvPr id="2052" name="Picture 4" descr="C:\Users\adinac\Desktop\ÎN VACANŢĂ NIMENI NU SE PLICTISEŞTE_files\IMG_20170421_114321.jpg"/>
          <p:cNvPicPr>
            <a:picLocks noChangeAspect="1" noChangeArrowheads="1"/>
          </p:cNvPicPr>
          <p:nvPr/>
        </p:nvPicPr>
        <p:blipFill>
          <a:blip r:embed="rId4" cstate="print"/>
          <a:srcRect/>
          <a:stretch>
            <a:fillRect/>
          </a:stretch>
        </p:blipFill>
        <p:spPr bwMode="auto">
          <a:xfrm>
            <a:off x="285720" y="3214686"/>
            <a:ext cx="2780290" cy="2286016"/>
          </a:xfrm>
          <a:prstGeom prst="rect">
            <a:avLst/>
          </a:prstGeom>
          <a:noFill/>
        </p:spPr>
      </p:pic>
      <p:pic>
        <p:nvPicPr>
          <p:cNvPr id="2053" name="Picture 5" descr="C:\Users\adinac\Desktop\ÎN VACANŢĂ NIMENI NU SE PLICTISEŞTE_files\DSC05341.JPG"/>
          <p:cNvPicPr>
            <a:picLocks noChangeAspect="1" noChangeArrowheads="1"/>
          </p:cNvPicPr>
          <p:nvPr/>
        </p:nvPicPr>
        <p:blipFill>
          <a:blip r:embed="rId5" cstate="print"/>
          <a:srcRect/>
          <a:stretch>
            <a:fillRect/>
          </a:stretch>
        </p:blipFill>
        <p:spPr bwMode="auto">
          <a:xfrm>
            <a:off x="5286380" y="357166"/>
            <a:ext cx="3571900" cy="2643206"/>
          </a:xfrm>
          <a:prstGeom prst="rect">
            <a:avLst/>
          </a:prstGeom>
          <a:noFill/>
        </p:spPr>
      </p:pic>
      <p:pic>
        <p:nvPicPr>
          <p:cNvPr id="2055" name="Picture 7" descr="C:\Users\adinac\Desktop\ÎN VACANŢĂ NIMENI NU SE PLICTISEŞTE_files\DSC05291.JPG"/>
          <p:cNvPicPr>
            <a:picLocks noChangeAspect="1" noChangeArrowheads="1"/>
          </p:cNvPicPr>
          <p:nvPr/>
        </p:nvPicPr>
        <p:blipFill>
          <a:blip r:embed="rId6" cstate="print"/>
          <a:srcRect/>
          <a:stretch>
            <a:fillRect/>
          </a:stretch>
        </p:blipFill>
        <p:spPr bwMode="auto">
          <a:xfrm>
            <a:off x="6286512" y="3357562"/>
            <a:ext cx="2571768" cy="2381259"/>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u 1"/>
          <p:cNvSpPr>
            <a:spLocks noGrp="1"/>
          </p:cNvSpPr>
          <p:nvPr>
            <p:ph type="title"/>
          </p:nvPr>
        </p:nvSpPr>
        <p:spPr>
          <a:xfrm>
            <a:off x="395288" y="188913"/>
            <a:ext cx="8424862" cy="850900"/>
          </a:xfrm>
        </p:spPr>
        <p:txBody>
          <a:bodyPr>
            <a:normAutofit fontScale="90000"/>
          </a:bodyPr>
          <a:lstStyle/>
          <a:p>
            <a:pPr eaLnBrk="1" hangingPunct="1">
              <a:defRPr/>
            </a:pPr>
            <a:r>
              <a:rPr lang="ro-RO" sz="1300" b="1" dirty="0" smtClean="0">
                <a:latin typeface="Arial" charset="0"/>
                <a:cs typeface="Arial" charset="0"/>
              </a:rPr>
              <a:t> </a:t>
            </a:r>
            <a:r>
              <a:rPr lang="en-US" sz="1300" dirty="0" smtClean="0">
                <a:latin typeface="Arial" charset="0"/>
                <a:cs typeface="Arial" charset="0"/>
              </a:rPr>
              <a:t/>
            </a:r>
            <a:br>
              <a:rPr lang="en-US" sz="1300" dirty="0" smtClean="0">
                <a:latin typeface="Arial" charset="0"/>
                <a:cs typeface="Arial" charset="0"/>
              </a:rPr>
            </a:br>
            <a:r>
              <a:rPr lang="ro-RO" sz="1300" b="1" dirty="0" smtClean="0">
                <a:latin typeface="Arial" charset="0"/>
                <a:cs typeface="Arial" charset="0"/>
              </a:rPr>
              <a:t>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r>
              <a:rPr lang="en-US" sz="2100" b="1" u="sng" dirty="0" err="1" smtClean="0">
                <a:latin typeface="Arial" charset="0"/>
                <a:cs typeface="Arial" charset="0"/>
              </a:rPr>
              <a:t>Programul</a:t>
            </a:r>
            <a:r>
              <a:rPr lang="en-US" sz="2100" b="1" u="sng" dirty="0" smtClean="0">
                <a:latin typeface="Arial" charset="0"/>
                <a:cs typeface="Arial" charset="0"/>
              </a:rPr>
              <a:t> social</a:t>
            </a:r>
            <a:r>
              <a:rPr lang="en-US" sz="2100" b="1" u="sng" dirty="0" smtClean="0">
                <a:cs typeface="Arial" charset="0"/>
              </a:rPr>
              <a:t> “</a:t>
            </a:r>
            <a:r>
              <a:rPr lang="ro-RO" sz="2100" b="1" u="sng" dirty="0" smtClean="0">
                <a:cs typeface="Arial" charset="0"/>
              </a:rPr>
              <a:t>Prânzul pe roţi pentru oamenii străzii</a:t>
            </a:r>
            <a:r>
              <a:rPr lang="en-US" sz="2100" b="1" u="sng" dirty="0" smtClean="0">
                <a:cs typeface="Arial" charset="0"/>
              </a:rPr>
              <a:t>”</a:t>
            </a:r>
            <a:r>
              <a:rPr lang="ro-RO" sz="1300" b="1" u="sng" dirty="0" smtClean="0">
                <a:cs typeface="Arial" charset="0"/>
              </a:rPr>
              <a:t/>
            </a:r>
            <a:br>
              <a:rPr lang="ro-RO" sz="1300" b="1" u="sng" dirty="0" smtClean="0">
                <a:cs typeface="Arial" charset="0"/>
              </a:rPr>
            </a:br>
            <a:r>
              <a:rPr lang="ro-RO" sz="1300" b="1" dirty="0" smtClean="0">
                <a:latin typeface="Arial" charset="0"/>
                <a:cs typeface="Arial" charset="0"/>
              </a:rPr>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r>
              <a:rPr lang="ro-RO" sz="1300" b="1" dirty="0" smtClean="0">
                <a:latin typeface="Arial" charset="0"/>
                <a:cs typeface="Arial" charset="0"/>
              </a:rPr>
              <a:t/>
            </a:r>
            <a:br>
              <a:rPr lang="ro-RO" sz="1300" b="1" dirty="0" smtClean="0">
                <a:latin typeface="Arial" charset="0"/>
                <a:cs typeface="Arial" charset="0"/>
              </a:rPr>
            </a:br>
            <a:endParaRPr lang="en-US" sz="2900" dirty="0" smtClean="0"/>
          </a:p>
        </p:txBody>
      </p:sp>
      <p:sp>
        <p:nvSpPr>
          <p:cNvPr id="8195" name="Substituent conținut 6"/>
          <p:cNvSpPr>
            <a:spLocks noGrp="1"/>
          </p:cNvSpPr>
          <p:nvPr>
            <p:ph sz="half" idx="1"/>
          </p:nvPr>
        </p:nvSpPr>
        <p:spPr>
          <a:xfrm>
            <a:off x="457200" y="3581401"/>
            <a:ext cx="7901014" cy="2871788"/>
          </a:xfrm>
        </p:spPr>
        <p:txBody>
          <a:bodyPr>
            <a:normAutofit/>
          </a:bodyPr>
          <a:lstStyle/>
          <a:p>
            <a:pPr marL="0" indent="0" algn="ctr">
              <a:buNone/>
            </a:pPr>
            <a:r>
              <a:rPr lang="ro-RO" sz="1800" dirty="0" smtClean="0"/>
              <a:t> </a:t>
            </a:r>
            <a:r>
              <a:rPr lang="en-US" sz="1800" b="1" u="sng" dirty="0" smtClean="0">
                <a:cs typeface="Arial" charset="0"/>
              </a:rPr>
              <a:t>“</a:t>
            </a:r>
            <a:r>
              <a:rPr lang="ro-RO" sz="1800" b="1" u="sng" dirty="0" smtClean="0">
                <a:cs typeface="Arial" charset="0"/>
              </a:rPr>
              <a:t>Prânzul pe roţi pentru oamenii străzii</a:t>
            </a:r>
            <a:r>
              <a:rPr lang="en-US" sz="1800" b="1" u="sng" dirty="0" smtClean="0">
                <a:cs typeface="Arial" charset="0"/>
              </a:rPr>
              <a:t>”</a:t>
            </a:r>
          </a:p>
          <a:p>
            <a:pPr marL="0" indent="0" algn="ctr">
              <a:buNone/>
            </a:pPr>
            <a:r>
              <a:rPr lang="ro-RO" sz="1100" b="1" u="sng" dirty="0" smtClean="0">
                <a:cs typeface="Arial" charset="0"/>
              </a:rPr>
              <a:t/>
            </a:r>
            <a:br>
              <a:rPr lang="ro-RO" sz="1100" b="1" u="sng" dirty="0" smtClean="0">
                <a:cs typeface="Arial" charset="0"/>
              </a:rPr>
            </a:br>
            <a:r>
              <a:rPr lang="ro-RO" sz="1800" dirty="0" smtClean="0"/>
              <a:t>s</a:t>
            </a:r>
            <a:r>
              <a:rPr lang="en-US" sz="1800" dirty="0" smtClean="0"/>
              <a:t>-a</a:t>
            </a:r>
            <a:r>
              <a:rPr lang="ro-RO" sz="1800" dirty="0" smtClean="0"/>
              <a:t> desfăş</a:t>
            </a:r>
            <a:r>
              <a:rPr lang="en-US" sz="1800" dirty="0" err="1" smtClean="0"/>
              <a:t>urat</a:t>
            </a:r>
            <a:r>
              <a:rPr lang="ro-RO" sz="1800" dirty="0" smtClean="0"/>
              <a:t> în perioada sezonului rece decembrie </a:t>
            </a:r>
            <a:r>
              <a:rPr lang="en-US" sz="1800" dirty="0" smtClean="0"/>
              <a:t>2016</a:t>
            </a:r>
            <a:r>
              <a:rPr lang="ro-RO" sz="1800" dirty="0" smtClean="0"/>
              <a:t>– martie </a:t>
            </a:r>
            <a:r>
              <a:rPr lang="en-US" sz="1800" dirty="0" smtClean="0"/>
              <a:t>2017</a:t>
            </a:r>
          </a:p>
          <a:p>
            <a:pPr marL="0" indent="0" algn="ctr">
              <a:buNone/>
            </a:pPr>
            <a:endParaRPr lang="en-US" sz="1800" dirty="0" smtClean="0"/>
          </a:p>
          <a:p>
            <a:pPr algn="ctr"/>
            <a:r>
              <a:rPr lang="en-US" sz="1800" dirty="0" smtClean="0"/>
              <a:t>s-au </a:t>
            </a:r>
            <a:r>
              <a:rPr lang="en-US" sz="1800" dirty="0" err="1" smtClean="0"/>
              <a:t>acordat</a:t>
            </a:r>
            <a:r>
              <a:rPr lang="en-US" sz="1800" dirty="0" smtClean="0"/>
              <a:t> </a:t>
            </a:r>
            <a:r>
              <a:rPr lang="ro-RO" sz="1800" dirty="0" smtClean="0"/>
              <a:t>zilnic de luni până vineri,   </a:t>
            </a:r>
            <a:r>
              <a:rPr lang="en-US" sz="1800" dirty="0" smtClean="0"/>
              <a:t>4</a:t>
            </a:r>
            <a:r>
              <a:rPr lang="ro-RO" sz="1800" dirty="0" smtClean="0"/>
              <a:t>0 de porţii de mâncare constând în felul I şi II pentru oamenii străzii</a:t>
            </a:r>
            <a:endParaRPr lang="en-US" sz="1800" dirty="0" smtClean="0"/>
          </a:p>
          <a:p>
            <a:pPr algn="ctr"/>
            <a:r>
              <a:rPr lang="ro-RO" sz="1800" dirty="0" smtClean="0"/>
              <a:t>î</a:t>
            </a:r>
            <a:r>
              <a:rPr lang="en-US" sz="1800" dirty="0" smtClean="0"/>
              <a:t>n </a:t>
            </a:r>
            <a:r>
              <a:rPr lang="en-US" sz="1800" dirty="0" err="1" smtClean="0"/>
              <a:t>anul</a:t>
            </a:r>
            <a:r>
              <a:rPr lang="en-US" sz="1800" dirty="0" smtClean="0"/>
              <a:t> 2017, au </a:t>
            </a:r>
            <a:r>
              <a:rPr lang="en-US" sz="1800" dirty="0" err="1" smtClean="0"/>
              <a:t>fost</a:t>
            </a:r>
            <a:r>
              <a:rPr lang="en-US" sz="1800" dirty="0" smtClean="0"/>
              <a:t> </a:t>
            </a:r>
            <a:r>
              <a:rPr lang="en-US" sz="1800" dirty="0" err="1" smtClean="0"/>
              <a:t>distribuite</a:t>
            </a:r>
            <a:r>
              <a:rPr lang="en-US" sz="1800" dirty="0" smtClean="0"/>
              <a:t> 2576</a:t>
            </a:r>
            <a:r>
              <a:rPr lang="en-US" sz="1800" dirty="0" smtClean="0">
                <a:solidFill>
                  <a:srgbClr val="FF0000"/>
                </a:solidFill>
              </a:rPr>
              <a:t> </a:t>
            </a:r>
            <a:r>
              <a:rPr lang="en-US" sz="1800" dirty="0" smtClean="0"/>
              <a:t>de </a:t>
            </a:r>
            <a:r>
              <a:rPr lang="en-US" sz="1800" dirty="0" err="1" smtClean="0"/>
              <a:t>por</a:t>
            </a:r>
            <a:r>
              <a:rPr lang="ro-RO" sz="1800" dirty="0" smtClean="0"/>
              <a:t>ţ</a:t>
            </a:r>
            <a:r>
              <a:rPr lang="en-US" sz="1800" dirty="0" smtClean="0"/>
              <a:t>ii de m</a:t>
            </a:r>
            <a:r>
              <a:rPr lang="ro-RO" sz="1800" dirty="0" smtClean="0"/>
              <a:t>â</a:t>
            </a:r>
            <a:r>
              <a:rPr lang="en-US" sz="1800" dirty="0" err="1" smtClean="0"/>
              <a:t>ncare</a:t>
            </a:r>
            <a:r>
              <a:rPr lang="en-US" sz="1800" dirty="0" smtClean="0"/>
              <a:t> </a:t>
            </a:r>
            <a:r>
              <a:rPr lang="en-US" sz="1800" dirty="0" err="1" smtClean="0"/>
              <a:t>pentru</a:t>
            </a:r>
            <a:r>
              <a:rPr lang="en-US" sz="1800" dirty="0" smtClean="0"/>
              <a:t> </a:t>
            </a:r>
            <a:r>
              <a:rPr lang="en-US" sz="1800" dirty="0" err="1" smtClean="0"/>
              <a:t>oamenii</a:t>
            </a:r>
            <a:r>
              <a:rPr lang="en-US" sz="1800" dirty="0" smtClean="0"/>
              <a:t> </a:t>
            </a:r>
            <a:r>
              <a:rPr lang="en-US" sz="1800" dirty="0" err="1" smtClean="0"/>
              <a:t>str</a:t>
            </a:r>
            <a:r>
              <a:rPr lang="ro-RO" sz="1800" dirty="0" smtClean="0"/>
              <a:t>ă</a:t>
            </a:r>
            <a:r>
              <a:rPr lang="en-US" sz="1800" dirty="0" err="1" smtClean="0"/>
              <a:t>zii</a:t>
            </a:r>
            <a:endParaRPr lang="ro-RO" sz="1800" dirty="0" smtClean="0"/>
          </a:p>
          <a:p>
            <a:pPr marL="0" indent="0" algn="just">
              <a:buNone/>
            </a:pPr>
            <a:endParaRPr lang="ro-RO" sz="1800" dirty="0" smtClean="0"/>
          </a:p>
        </p:txBody>
      </p:sp>
      <p:pic>
        <p:nvPicPr>
          <p:cNvPr id="3074"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57201" y="1143000"/>
            <a:ext cx="3886200" cy="230124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786314" y="928670"/>
            <a:ext cx="3810000" cy="257176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36935578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58204" cy="857232"/>
          </a:xfrm>
        </p:spPr>
        <p:txBody>
          <a:bodyPr>
            <a:normAutofit fontScale="90000"/>
          </a:bodyPr>
          <a:lstStyle/>
          <a:p>
            <a:r>
              <a:rPr lang="en-US" sz="3600" dirty="0" smtClean="0"/>
              <a:t/>
            </a:r>
            <a:br>
              <a:rPr lang="en-US" sz="3600" dirty="0" smtClean="0"/>
            </a:br>
            <a:r>
              <a:rPr lang="ro-RO" sz="3600" dirty="0" smtClean="0"/>
              <a:t/>
            </a:r>
            <a:br>
              <a:rPr lang="ro-RO" sz="3600" dirty="0" smtClean="0"/>
            </a:br>
            <a:r>
              <a:rPr lang="ro-RO" sz="3600" dirty="0" smtClean="0"/>
              <a:t/>
            </a:r>
            <a:br>
              <a:rPr lang="ro-RO" sz="3600" dirty="0" smtClean="0"/>
            </a:br>
            <a:r>
              <a:rPr lang="ro-RO" sz="3600" dirty="0" smtClean="0"/>
              <a:t>Adăpostul  de</a:t>
            </a:r>
            <a:r>
              <a:rPr lang="en-US" sz="3600" dirty="0" smtClean="0"/>
              <a:t> </a:t>
            </a:r>
            <a:r>
              <a:rPr lang="ro-RO" sz="3600" dirty="0" smtClean="0"/>
              <a:t> </a:t>
            </a:r>
            <a:r>
              <a:rPr lang="en-US" sz="3600" dirty="0" err="1" smtClean="0"/>
              <a:t>Noapte</a:t>
            </a:r>
            <a:r>
              <a:rPr lang="en-US" sz="3600" dirty="0" smtClean="0"/>
              <a:t> - </a:t>
            </a:r>
            <a:r>
              <a:rPr lang="ro-RO" sz="3600" dirty="0" smtClean="0"/>
              <a:t>str. J. </a:t>
            </a:r>
            <a:r>
              <a:rPr lang="ro-RO" sz="3600" smtClean="0"/>
              <a:t>Gutenberg </a:t>
            </a:r>
            <a:r>
              <a:rPr lang="ro-RO" sz="3600" dirty="0" smtClean="0"/>
              <a:t>nr.</a:t>
            </a:r>
            <a:r>
              <a:rPr lang="en-US" sz="3600" dirty="0" smtClean="0"/>
              <a:t>8</a:t>
            </a:r>
            <a:br>
              <a:rPr lang="en-US" sz="3600" dirty="0" smtClean="0"/>
            </a:br>
            <a:r>
              <a:rPr lang="en-US" sz="2000" dirty="0" err="1" smtClean="0"/>
              <a:t>serviciu</a:t>
            </a:r>
            <a:r>
              <a:rPr lang="en-US" sz="2000" dirty="0" smtClean="0"/>
              <a:t> social </a:t>
            </a:r>
            <a:r>
              <a:rPr lang="en-US" sz="2000" dirty="0" err="1" smtClean="0"/>
              <a:t>acreditat</a:t>
            </a:r>
            <a:r>
              <a:rPr lang="en-US" sz="2000" dirty="0" smtClean="0"/>
              <a:t> </a:t>
            </a:r>
            <a:r>
              <a:rPr lang="ro-RO" sz="2000" dirty="0" smtClean="0"/>
              <a:t>în anul 2017</a:t>
            </a:r>
            <a:r>
              <a:rPr lang="en-US" dirty="0" smtClean="0"/>
              <a:t/>
            </a:r>
            <a:br>
              <a:rPr lang="en-US" dirty="0" smtClean="0"/>
            </a:br>
            <a:r>
              <a:rPr lang="en-US" sz="4800" dirty="0" smtClean="0"/>
              <a:t/>
            </a:r>
            <a:br>
              <a:rPr lang="en-US" sz="4800" dirty="0" smtClean="0"/>
            </a:br>
            <a:endParaRPr lang="en-US" dirty="0"/>
          </a:p>
        </p:txBody>
      </p:sp>
      <p:sp>
        <p:nvSpPr>
          <p:cNvPr id="3" name="Content Placeholder 2"/>
          <p:cNvSpPr>
            <a:spLocks noGrp="1"/>
          </p:cNvSpPr>
          <p:nvPr>
            <p:ph idx="1"/>
          </p:nvPr>
        </p:nvSpPr>
        <p:spPr>
          <a:xfrm>
            <a:off x="457200" y="1000108"/>
            <a:ext cx="8401080" cy="5715040"/>
          </a:xfrm>
        </p:spPr>
        <p:txBody>
          <a:bodyPr>
            <a:noAutofit/>
          </a:bodyPr>
          <a:lstStyle/>
          <a:p>
            <a:r>
              <a:rPr lang="ro-RO" sz="1400" dirty="0" smtClean="0"/>
              <a:t>Au fost cazate un număr de </a:t>
            </a:r>
            <a:r>
              <a:rPr lang="ro-RO" sz="1400" b="1" dirty="0" smtClean="0"/>
              <a:t>122</a:t>
            </a:r>
            <a:r>
              <a:rPr lang="ro-RO" sz="1400" dirty="0" smtClean="0"/>
              <a:t> de persoane pe parcursul anului.</a:t>
            </a:r>
            <a:endParaRPr lang="en-US" sz="1400" dirty="0" smtClean="0"/>
          </a:p>
          <a:p>
            <a:pPr lvl="0"/>
            <a:r>
              <a:rPr lang="ro-RO" sz="1400" dirty="0" smtClean="0"/>
              <a:t>Au fost sprijinite in vederea obţinerii  unui act de identitate un nr. de </a:t>
            </a:r>
            <a:r>
              <a:rPr lang="ro-RO" sz="1400" b="1" dirty="0" smtClean="0"/>
              <a:t>38</a:t>
            </a:r>
            <a:r>
              <a:rPr lang="ro-RO" sz="1400" dirty="0" smtClean="0"/>
              <a:t> persoane.</a:t>
            </a:r>
            <a:endParaRPr lang="en-US" sz="1400" dirty="0" smtClean="0"/>
          </a:p>
          <a:p>
            <a:pPr lvl="0"/>
            <a:r>
              <a:rPr lang="ro-RO" sz="1400" dirty="0" smtClean="0"/>
              <a:t>Au fost consiliate şi sprijinite în vederea obţinerii unui loc de muncă, </a:t>
            </a:r>
            <a:r>
              <a:rPr lang="ro-RO" sz="1400" b="1" dirty="0" smtClean="0"/>
              <a:t>42</a:t>
            </a:r>
            <a:r>
              <a:rPr lang="ro-RO" sz="1400" dirty="0" smtClean="0"/>
              <a:t> de persoane, din care </a:t>
            </a:r>
            <a:r>
              <a:rPr lang="ro-RO" sz="1400" b="1" dirty="0" smtClean="0"/>
              <a:t>14</a:t>
            </a:r>
            <a:r>
              <a:rPr lang="ro-RO" sz="1400" dirty="0" smtClean="0"/>
              <a:t> au fost încadrate in munca.</a:t>
            </a:r>
            <a:endParaRPr lang="en-US" sz="1400" dirty="0" smtClean="0"/>
          </a:p>
          <a:p>
            <a:pPr lvl="0"/>
            <a:r>
              <a:rPr lang="ro-RO" sz="1400" dirty="0" smtClean="0"/>
              <a:t>Din cele </a:t>
            </a:r>
            <a:r>
              <a:rPr lang="ro-RO" sz="1400" b="1" dirty="0" smtClean="0"/>
              <a:t>14</a:t>
            </a:r>
            <a:r>
              <a:rPr lang="ro-RO" sz="1400" dirty="0" smtClean="0"/>
              <a:t> persoane încadrate in munca, </a:t>
            </a:r>
            <a:r>
              <a:rPr lang="ro-RO" sz="1400" b="1" dirty="0" smtClean="0"/>
              <a:t>9</a:t>
            </a:r>
            <a:r>
              <a:rPr lang="ro-RO" sz="1400" dirty="0" smtClean="0"/>
              <a:t> au fost  reintegrate social şi s-au mutat in chirie.</a:t>
            </a:r>
            <a:endParaRPr lang="en-US" sz="1400" dirty="0" smtClean="0"/>
          </a:p>
          <a:p>
            <a:pPr lvl="0"/>
            <a:r>
              <a:rPr lang="ro-RO" sz="1400" dirty="0" smtClean="0"/>
              <a:t>Au fost consiliate şi sprijinite în vederea întocmirii dosarului de ajutor social </a:t>
            </a:r>
            <a:r>
              <a:rPr lang="ro-RO" sz="1400" b="1" dirty="0" smtClean="0"/>
              <a:t>16</a:t>
            </a:r>
            <a:r>
              <a:rPr lang="ro-RO" sz="1400" dirty="0" smtClean="0"/>
              <a:t> persoane.</a:t>
            </a:r>
            <a:endParaRPr lang="en-US" sz="1400" dirty="0" smtClean="0"/>
          </a:p>
          <a:p>
            <a:pPr lvl="0"/>
            <a:r>
              <a:rPr lang="ro-RO" sz="1400" dirty="0" smtClean="0"/>
              <a:t>Au fost consiliate şi sprijinite în vederea întocmirii dosarului de solicitare a gradului de handicap un număr de </a:t>
            </a:r>
            <a:r>
              <a:rPr lang="ro-RO" sz="1400" b="1" dirty="0" smtClean="0"/>
              <a:t>15</a:t>
            </a:r>
            <a:r>
              <a:rPr lang="ro-RO" sz="1400" dirty="0" smtClean="0"/>
              <a:t> persoane.</a:t>
            </a:r>
            <a:endParaRPr lang="en-US" sz="1400" dirty="0" smtClean="0"/>
          </a:p>
          <a:p>
            <a:pPr lvl="0"/>
            <a:r>
              <a:rPr lang="ro-RO" sz="1400" dirty="0" smtClean="0"/>
              <a:t>Au fost internaţi în cămine de asistenţă socială pentru persoane vârstnice un număr de </a:t>
            </a:r>
            <a:r>
              <a:rPr lang="ro-RO" sz="1400" b="1" dirty="0" smtClean="0"/>
              <a:t>16</a:t>
            </a:r>
            <a:r>
              <a:rPr lang="ro-RO" sz="1400" dirty="0" smtClean="0"/>
              <a:t> persoane.</a:t>
            </a:r>
            <a:endParaRPr lang="en-US" sz="1400" dirty="0" smtClean="0"/>
          </a:p>
          <a:p>
            <a:pPr lvl="0"/>
            <a:r>
              <a:rPr lang="ro-RO" sz="1400" dirty="0" smtClean="0"/>
              <a:t>Au fost sprijinite în vederea unui consult medical si obţinerea medicaţiei un nr. de </a:t>
            </a:r>
            <a:r>
              <a:rPr lang="ro-RO" sz="1400" b="1" dirty="0" smtClean="0"/>
              <a:t>42</a:t>
            </a:r>
            <a:r>
              <a:rPr lang="ro-RO" sz="1400" dirty="0" smtClean="0"/>
              <a:t> de persoane.</a:t>
            </a:r>
            <a:endParaRPr lang="en-US" sz="1400" dirty="0" smtClean="0"/>
          </a:p>
          <a:p>
            <a:pPr lvl="0"/>
            <a:r>
              <a:rPr lang="ro-RO" sz="1400" dirty="0" smtClean="0"/>
              <a:t>S-au împărţit pături îmbrăcăminte şi încălţăminte provenite din donaţii, atât pentru asistaţii din Adăpostul de noapte cât şi pentru persoanele fără adăpost de pe raza Municipiului Oradea.</a:t>
            </a:r>
            <a:endParaRPr lang="en-US" sz="1400" dirty="0" smtClean="0"/>
          </a:p>
          <a:p>
            <a:pPr lvl="0"/>
            <a:r>
              <a:rPr lang="ro-RO" sz="1400" dirty="0" smtClean="0"/>
              <a:t>Până în luna septembrie 2017, zilnic asistaţii au asigurat igienizarea străzii Guttenberg şi a staţiei de autobus din apropiere.</a:t>
            </a:r>
            <a:endParaRPr lang="en-US" sz="1400" dirty="0" smtClean="0"/>
          </a:p>
          <a:p>
            <a:pPr lvl="0"/>
            <a:r>
              <a:rPr lang="ro-RO" sz="1400" dirty="0" smtClean="0"/>
              <a:t>Asistaţii din Adăpostul de noapte au participat la depozitarea şi pregătirea materialului lemnos pentru  sezonul rece şi la alimentarea  şi întreţinerea cazanului pe timpul iernii.</a:t>
            </a:r>
            <a:endParaRPr lang="en-US" sz="1400" dirty="0" smtClean="0"/>
          </a:p>
          <a:p>
            <a:pPr lvl="0"/>
            <a:r>
              <a:rPr lang="ro-RO" sz="1400" dirty="0" smtClean="0"/>
              <a:t>Asistaţilor li s-au asigurat condiţii optime de cazare, respectiv curăţenie în dormitoare şi spaţiile comune, căldură pe perioada sezonului rece şi posibilitatea de a face duş cu apă caldă, pe tot parcursul anului.</a:t>
            </a:r>
            <a:endParaRPr lang="en-US" sz="1400" dirty="0" smtClean="0"/>
          </a:p>
          <a:p>
            <a:pPr lvl="0"/>
            <a:r>
              <a:rPr lang="ro-RO" sz="1400" dirty="0" smtClean="0"/>
              <a:t>Asistaţilor li s-au asigurat servicii de consiliere psiho-socială individuală şi de grup, activităţi de socializare, sprijin şi suport în vederea deprinderii unui mod de viaţă independent, precum şi condiţii de igienă personală conform normelor de igienă şi posibilitatea spălării rufelor şi a altor obiecte de uz personal.</a:t>
            </a:r>
            <a:endParaRPr lang="en-US" sz="1400" dirty="0" smtClean="0"/>
          </a:p>
          <a:p>
            <a:pPr lvl="0"/>
            <a:r>
              <a:rPr lang="ro-RO" sz="1400" dirty="0" smtClean="0"/>
              <a:t>S-a înlocuit tâmplăria veche din lemn cu tâmplărie PVC nouă.</a:t>
            </a:r>
            <a:endParaRPr lang="en-US" sz="1400" dirty="0" smtClean="0"/>
          </a:p>
          <a:p>
            <a:pPr lvl="0"/>
            <a:r>
              <a:rPr lang="ro-RO" sz="1400" dirty="0" smtClean="0"/>
              <a:t>S-au achiziţionat 3 containere de locuit.</a:t>
            </a:r>
            <a:endParaRPr lang="en-US" sz="1400" dirty="0" smtClean="0"/>
          </a:p>
          <a:p>
            <a:endParaRPr lang="en-US" sz="1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smtClean="0"/>
              <a:t>Situaţie beneficiari</a:t>
            </a:r>
            <a:br>
              <a:rPr lang="ro-RO" dirty="0" smtClean="0"/>
            </a:br>
            <a:r>
              <a:rPr lang="ro-RO" dirty="0" smtClean="0"/>
              <a:t>Adăpost de Noapte</a:t>
            </a:r>
            <a:endParaRPr lang="en-US" dirty="0"/>
          </a:p>
        </p:txBody>
      </p:sp>
      <p:sp>
        <p:nvSpPr>
          <p:cNvPr id="3" name="Text Placeholder 2"/>
          <p:cNvSpPr>
            <a:spLocks noGrp="1"/>
          </p:cNvSpPr>
          <p:nvPr>
            <p:ph type="body" idx="1"/>
          </p:nvPr>
        </p:nvSpPr>
        <p:spPr/>
        <p:txBody>
          <a:bodyPr>
            <a:normAutofit fontScale="92500"/>
          </a:bodyPr>
          <a:lstStyle/>
          <a:p>
            <a:r>
              <a:rPr lang="ro-RO" dirty="0" smtClean="0"/>
              <a:t>Nr. beneficiari /luna în anul 2017</a:t>
            </a:r>
            <a:endParaRPr lang="en-US" dirty="0"/>
          </a:p>
        </p:txBody>
      </p:sp>
      <p:graphicFrame>
        <p:nvGraphicFramePr>
          <p:cNvPr id="8" name="Content Placeholder 7"/>
          <p:cNvGraphicFramePr>
            <a:graphicFrameLocks noGrp="1"/>
          </p:cNvGraphicFramePr>
          <p:nvPr>
            <p:ph sz="half" idx="2"/>
          </p:nvPr>
        </p:nvGraphicFramePr>
        <p:xfrm>
          <a:off x="142844" y="2214554"/>
          <a:ext cx="5257808" cy="425452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 Placeholder 4"/>
          <p:cNvSpPr>
            <a:spLocks noGrp="1"/>
          </p:cNvSpPr>
          <p:nvPr>
            <p:ph type="body" sz="quarter" idx="3"/>
          </p:nvPr>
        </p:nvSpPr>
        <p:spPr>
          <a:xfrm>
            <a:off x="5500694" y="1535113"/>
            <a:ext cx="3186106" cy="639762"/>
          </a:xfrm>
        </p:spPr>
        <p:txBody>
          <a:bodyPr>
            <a:normAutofit fontScale="92500" lnSpcReduction="20000"/>
          </a:bodyPr>
          <a:lstStyle/>
          <a:p>
            <a:pPr algn="ctr"/>
            <a:r>
              <a:rPr lang="ro-RO" dirty="0" smtClean="0"/>
              <a:t>Situaţie comparativă 2014-2017</a:t>
            </a:r>
            <a:endParaRPr lang="en-US" dirty="0"/>
          </a:p>
        </p:txBody>
      </p:sp>
      <p:graphicFrame>
        <p:nvGraphicFramePr>
          <p:cNvPr id="7" name="Content Placeholder 6"/>
          <p:cNvGraphicFramePr>
            <a:graphicFrameLocks noGrp="1"/>
          </p:cNvGraphicFramePr>
          <p:nvPr>
            <p:ph sz="quarter" idx="4"/>
          </p:nvPr>
        </p:nvGraphicFramePr>
        <p:xfrm>
          <a:off x="5357818" y="2428875"/>
          <a:ext cx="3786182" cy="380841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fontScale="90000"/>
          </a:bodyPr>
          <a:lstStyle/>
          <a:p>
            <a:r>
              <a:rPr lang="en-US" b="1" dirty="0" smtClean="0"/>
              <a:t/>
            </a:r>
            <a:br>
              <a:rPr lang="en-US" b="1" dirty="0" smtClean="0"/>
            </a:br>
            <a:r>
              <a:rPr lang="en-US" b="1" dirty="0" smtClean="0"/>
              <a:t/>
            </a:r>
            <a:br>
              <a:rPr lang="en-US" b="1" dirty="0" smtClean="0"/>
            </a:br>
            <a:r>
              <a:rPr lang="ro-RO" sz="2200" b="1" dirty="0" smtClean="0"/>
              <a:t>CENTRUL </a:t>
            </a:r>
            <a:r>
              <a:rPr lang="en-US" sz="2200" b="1" dirty="0" smtClean="0"/>
              <a:t>SOCIAL CU DESTINATIE MULTIFUNCTIONALA </a:t>
            </a:r>
            <a:r>
              <a:rPr lang="ro-RO" sz="2200" b="1" dirty="0" smtClean="0"/>
              <a:t>“CANDEO”</a:t>
            </a:r>
            <a:r>
              <a:rPr lang="en-US" sz="2200" b="1" dirty="0" smtClean="0"/>
              <a:t> </a:t>
            </a:r>
            <a:br>
              <a:rPr lang="en-US" sz="2200" b="1" dirty="0" smtClean="0"/>
            </a:br>
            <a:r>
              <a:rPr lang="en-US" sz="2200" b="1" dirty="0" smtClean="0"/>
              <a:t> str. Iuliu </a:t>
            </a:r>
            <a:r>
              <a:rPr lang="en-US" sz="2200" b="1" dirty="0" err="1" smtClean="0"/>
              <a:t>Maniu</a:t>
            </a:r>
            <a:r>
              <a:rPr lang="en-US" sz="2200" b="1" dirty="0" smtClean="0"/>
              <a:t> </a:t>
            </a:r>
            <a:r>
              <a:rPr lang="en-US" sz="2200" b="1" dirty="0" err="1" smtClean="0"/>
              <a:t>nr</a:t>
            </a:r>
            <a:r>
              <a:rPr lang="en-US" sz="2200" b="1" dirty="0"/>
              <a:t>.</a:t>
            </a:r>
            <a:r>
              <a:rPr lang="en-US" sz="2200" b="1" dirty="0" smtClean="0"/>
              <a:t> 20</a:t>
            </a:r>
            <a:r>
              <a:rPr lang="en-US" dirty="0"/>
              <a:t/>
            </a:r>
            <a:br>
              <a:rPr lang="en-US" dirty="0"/>
            </a:br>
            <a:r>
              <a:rPr lang="ro-RO" b="1" dirty="0"/>
              <a:t> </a:t>
            </a:r>
            <a:r>
              <a:rPr lang="en-US" dirty="0" smtClean="0"/>
              <a:t/>
            </a:r>
            <a:br>
              <a:rPr lang="en-US" dirty="0" smtClean="0"/>
            </a:br>
            <a:endParaRPr lang="en-US" dirty="0"/>
          </a:p>
        </p:txBody>
      </p:sp>
      <p:sp>
        <p:nvSpPr>
          <p:cNvPr id="3" name="Content Placeholder 2"/>
          <p:cNvSpPr>
            <a:spLocks noGrp="1"/>
          </p:cNvSpPr>
          <p:nvPr>
            <p:ph idx="1"/>
          </p:nvPr>
        </p:nvSpPr>
        <p:spPr>
          <a:xfrm>
            <a:off x="0" y="714356"/>
            <a:ext cx="8812088" cy="4071966"/>
          </a:xfrm>
        </p:spPr>
        <p:txBody>
          <a:bodyPr>
            <a:normAutofit fontScale="25000" lnSpcReduction="20000"/>
          </a:bodyPr>
          <a:lstStyle/>
          <a:p>
            <a:pPr lvl="0" algn="just">
              <a:buNone/>
            </a:pPr>
            <a:r>
              <a:rPr lang="ro-RO" sz="5600" b="1" dirty="0" smtClean="0">
                <a:latin typeface="Arial" panose="020B0604020202020204" pitchFamily="34" charset="0"/>
                <a:cs typeface="Arial" panose="020B0604020202020204" pitchFamily="34" charset="0"/>
              </a:rPr>
              <a:t>Capacitatea centrului este de 36 de locuri, iar persoanele beneficiaza</a:t>
            </a:r>
            <a:r>
              <a:rPr lang="en-US" sz="5600" dirty="0" smtClean="0">
                <a:latin typeface="Arial" panose="020B0604020202020204" pitchFamily="34" charset="0"/>
                <a:cs typeface="Arial" panose="020B0604020202020204" pitchFamily="34" charset="0"/>
              </a:rPr>
              <a:t> </a:t>
            </a:r>
            <a:r>
              <a:rPr lang="en-US" sz="5600" b="1" dirty="0" smtClean="0">
                <a:latin typeface="Arial" panose="020B0604020202020204" pitchFamily="34" charset="0"/>
                <a:cs typeface="Arial" panose="020B0604020202020204" pitchFamily="34" charset="0"/>
              </a:rPr>
              <a:t>de</a:t>
            </a:r>
            <a:r>
              <a:rPr lang="ro-RO" sz="5600" b="1" dirty="0" smtClean="0">
                <a:latin typeface="Arial" panose="020B0604020202020204" pitchFamily="34" charset="0"/>
                <a:cs typeface="Arial" panose="020B0604020202020204" pitchFamily="34" charset="0"/>
              </a:rPr>
              <a:t>:</a:t>
            </a:r>
          </a:p>
          <a:p>
            <a:pPr lvl="0" algn="just">
              <a:buFont typeface="Wingdings" panose="05000000000000000000" pitchFamily="2" charset="2"/>
              <a:buChar char="§"/>
            </a:pPr>
            <a:r>
              <a:rPr lang="en-US" sz="5600" b="1" dirty="0" err="1" smtClean="0">
                <a:latin typeface="Arial" panose="020B0604020202020204" pitchFamily="34" charset="0"/>
                <a:cs typeface="Arial" panose="020B0604020202020204" pitchFamily="34" charset="0"/>
              </a:rPr>
              <a:t>servicii</a:t>
            </a:r>
            <a:r>
              <a:rPr lang="en-US" sz="5600" b="1" dirty="0" smtClean="0">
                <a:latin typeface="Arial" panose="020B0604020202020204" pitchFamily="34" charset="0"/>
                <a:cs typeface="Arial" panose="020B0604020202020204" pitchFamily="34" charset="0"/>
              </a:rPr>
              <a:t> de </a:t>
            </a:r>
            <a:r>
              <a:rPr lang="en-US" sz="5600" b="1" dirty="0" err="1" smtClean="0">
                <a:latin typeface="Arial" panose="020B0604020202020204" pitchFamily="34" charset="0"/>
                <a:cs typeface="Arial" panose="020B0604020202020204" pitchFamily="34" charset="0"/>
              </a:rPr>
              <a:t>cazare</a:t>
            </a:r>
            <a:r>
              <a:rPr lang="en-US" sz="5600" b="1" dirty="0" smtClean="0">
                <a:latin typeface="Arial" panose="020B0604020202020204" pitchFamily="34" charset="0"/>
                <a:cs typeface="Arial" panose="020B0604020202020204" pitchFamily="34" charset="0"/>
              </a:rPr>
              <a:t> </a:t>
            </a:r>
            <a:endParaRPr lang="ro-RO" sz="5600" b="1" dirty="0" smtClean="0">
              <a:latin typeface="Arial" panose="020B0604020202020204" pitchFamily="34" charset="0"/>
              <a:cs typeface="Arial" panose="020B0604020202020204" pitchFamily="34" charset="0"/>
            </a:endParaRPr>
          </a:p>
          <a:p>
            <a:pPr lvl="0" algn="just">
              <a:buFont typeface="Wingdings" panose="05000000000000000000" pitchFamily="2" charset="2"/>
              <a:buChar char="§"/>
            </a:pPr>
            <a:r>
              <a:rPr lang="ro-RO" sz="5600" b="1" dirty="0" smtClean="0">
                <a:latin typeface="Arial" panose="020B0604020202020204" pitchFamily="34" charset="0"/>
                <a:cs typeface="Arial" panose="020B0604020202020204" pitchFamily="34" charset="0"/>
              </a:rPr>
              <a:t>consiliere  </a:t>
            </a:r>
            <a:r>
              <a:rPr lang="ro-RO" sz="5600" b="1" dirty="0">
                <a:latin typeface="Arial" panose="020B0604020202020204" pitchFamily="34" charset="0"/>
                <a:cs typeface="Arial" panose="020B0604020202020204" pitchFamily="34" charset="0"/>
              </a:rPr>
              <a:t>psiho-socială individuală</a:t>
            </a:r>
            <a:r>
              <a:rPr lang="en-US" sz="5600" dirty="0">
                <a:latin typeface="Arial" panose="020B0604020202020204" pitchFamily="34" charset="0"/>
                <a:cs typeface="Arial" panose="020B0604020202020204" pitchFamily="34" charset="0"/>
              </a:rPr>
              <a:t>: </a:t>
            </a:r>
            <a:r>
              <a:rPr lang="ro-RO" sz="5600" dirty="0">
                <a:latin typeface="Arial" panose="020B0604020202020204" pitchFamily="34" charset="0"/>
                <a:cs typeface="Arial" panose="020B0604020202020204" pitchFamily="34" charset="0"/>
              </a:rPr>
              <a:t>echipa interdisciplinară, în baza planului de intervenţie, urmăreşte reabilitarea emoţională, cognitivă şi comportamentală a tinerilor în şedinţe de consiliere individuală şi de grup</a:t>
            </a:r>
            <a:r>
              <a:rPr lang="en-US" sz="5600" dirty="0">
                <a:latin typeface="Arial" panose="020B0604020202020204" pitchFamily="34" charset="0"/>
                <a:cs typeface="Arial" panose="020B0604020202020204" pitchFamily="34" charset="0"/>
              </a:rPr>
              <a:t>: </a:t>
            </a:r>
            <a:r>
              <a:rPr lang="ro-RO" sz="5600" b="1" dirty="0" smtClean="0">
                <a:latin typeface="Arial" panose="020B0604020202020204" pitchFamily="34" charset="0"/>
                <a:cs typeface="Arial" panose="020B0604020202020204" pitchFamily="34" charset="0"/>
              </a:rPr>
              <a:t>16 persoane consiliate in cursul anului 2016</a:t>
            </a:r>
            <a:endParaRPr lang="en-US" sz="5600" b="1"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ro-RO" sz="5600" b="1" dirty="0" smtClean="0">
                <a:latin typeface="Arial" panose="020B0604020202020204" pitchFamily="34" charset="0"/>
                <a:cs typeface="Arial" panose="020B0604020202020204" pitchFamily="34" charset="0"/>
              </a:rPr>
              <a:t>informare/consiliere şi </a:t>
            </a:r>
            <a:r>
              <a:rPr lang="ro-RO" sz="5600" b="1" dirty="0">
                <a:latin typeface="Arial" panose="020B0604020202020204" pitchFamily="34" charset="0"/>
                <a:cs typeface="Arial" panose="020B0604020202020204" pitchFamily="34" charset="0"/>
              </a:rPr>
              <a:t>suport în găsirea unui loc de muncă</a:t>
            </a:r>
            <a:r>
              <a:rPr lang="ro-RO" sz="5600" dirty="0">
                <a:latin typeface="Arial" panose="020B0604020202020204" pitchFamily="34" charset="0"/>
                <a:cs typeface="Arial" panose="020B0604020202020204" pitchFamily="34" charset="0"/>
              </a:rPr>
              <a:t>: </a:t>
            </a:r>
            <a:r>
              <a:rPr lang="ro-RO" sz="5600" b="1" dirty="0" smtClean="0">
                <a:latin typeface="Arial" panose="020B0604020202020204" pitchFamily="34" charset="0"/>
                <a:cs typeface="Arial" panose="020B0604020202020204" pitchFamily="34" charset="0"/>
              </a:rPr>
              <a:t>15 </a:t>
            </a:r>
            <a:r>
              <a:rPr lang="ro-RO" sz="5600" b="1" dirty="0">
                <a:latin typeface="Arial" panose="020B0604020202020204" pitchFamily="34" charset="0"/>
                <a:cs typeface="Arial" panose="020B0604020202020204" pitchFamily="34" charset="0"/>
              </a:rPr>
              <a:t>beneficiari angajați în </a:t>
            </a:r>
            <a:r>
              <a:rPr lang="ro-RO" sz="5600" b="1" dirty="0" smtClean="0">
                <a:latin typeface="Arial" panose="020B0604020202020204" pitchFamily="34" charset="0"/>
                <a:cs typeface="Arial" panose="020B0604020202020204" pitchFamily="34" charset="0"/>
              </a:rPr>
              <a:t>2017</a:t>
            </a:r>
            <a:endParaRPr lang="en-US" sz="5600" b="1"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ro-RO" sz="5600" b="1" dirty="0" smtClean="0">
                <a:latin typeface="Arial" panose="020B0604020202020204" pitchFamily="34" charset="0"/>
                <a:cs typeface="Arial" panose="020B0604020202020204" pitchFamily="34" charset="0"/>
              </a:rPr>
              <a:t>clarificarea </a:t>
            </a:r>
            <a:r>
              <a:rPr lang="ro-RO" sz="5600" b="1" dirty="0">
                <a:latin typeface="Arial" panose="020B0604020202020204" pitchFamily="34" charset="0"/>
                <a:cs typeface="Arial" panose="020B0604020202020204" pitchFamily="34" charset="0"/>
              </a:rPr>
              <a:t>situaţiei juridice a beneficiarului</a:t>
            </a:r>
            <a:r>
              <a:rPr lang="ro-RO" sz="5600" dirty="0">
                <a:latin typeface="Arial" panose="020B0604020202020204" pitchFamily="34" charset="0"/>
                <a:cs typeface="Arial" panose="020B0604020202020204" pitchFamily="34" charset="0"/>
              </a:rPr>
              <a:t>: </a:t>
            </a:r>
            <a:r>
              <a:rPr lang="ro-RO" sz="5600" dirty="0" smtClean="0">
                <a:latin typeface="Arial" panose="020B0604020202020204" pitchFamily="34" charset="0"/>
                <a:cs typeface="Arial" panose="020B0604020202020204" pitchFamily="34" charset="0"/>
              </a:rPr>
              <a:t>asistarea </a:t>
            </a:r>
            <a:r>
              <a:rPr lang="ro-RO" sz="5600" dirty="0">
                <a:latin typeface="Arial" panose="020B0604020202020204" pitchFamily="34" charset="0"/>
                <a:cs typeface="Arial" panose="020B0604020202020204" pitchFamily="34" charset="0"/>
              </a:rPr>
              <a:t>şi medierea relaţiei beneficiarilor cu autorităţile competente pentru a asigura intrarea în legalitate a acestora, din punctul de vedere al actelor de identitate şi stare civilă: </a:t>
            </a:r>
            <a:r>
              <a:rPr lang="ro-RO" sz="5600" b="1" dirty="0" smtClean="0">
                <a:latin typeface="Arial" panose="020B0604020202020204" pitchFamily="34" charset="0"/>
                <a:cs typeface="Arial" panose="020B0604020202020204" pitchFamily="34" charset="0"/>
              </a:rPr>
              <a:t>5 cazuri rezolvate</a:t>
            </a:r>
            <a:endParaRPr lang="en-US" sz="5600" b="1"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n-US" sz="5600" b="1" dirty="0" smtClean="0">
                <a:latin typeface="Arial" panose="020B0604020202020204" pitchFamily="34" charset="0"/>
                <a:cs typeface="Arial" panose="020B0604020202020204" pitchFamily="34" charset="0"/>
              </a:rPr>
              <a:t>f</a:t>
            </a:r>
            <a:r>
              <a:rPr lang="ro-RO" sz="5600" b="1" dirty="0" smtClean="0">
                <a:latin typeface="Arial" panose="020B0604020202020204" pitchFamily="34" charset="0"/>
                <a:cs typeface="Arial" panose="020B0604020202020204" pitchFamily="34" charset="0"/>
              </a:rPr>
              <a:t>acilitarea </a:t>
            </a:r>
            <a:r>
              <a:rPr lang="ro-RO" sz="5600" b="1" dirty="0">
                <a:latin typeface="Arial" panose="020B0604020202020204" pitchFamily="34" charset="0"/>
                <a:cs typeface="Arial" panose="020B0604020202020204" pitchFamily="34" charset="0"/>
              </a:rPr>
              <a:t>întocmirii dosarelor pentru obținerea de </a:t>
            </a:r>
            <a:r>
              <a:rPr lang="ro-RO" sz="5600" b="1" dirty="0" smtClean="0">
                <a:latin typeface="Arial" panose="020B0604020202020204" pitchFamily="34" charset="0"/>
                <a:cs typeface="Arial" panose="020B0604020202020204" pitchFamily="34" charset="0"/>
              </a:rPr>
              <a:t>beneficii/servicii </a:t>
            </a:r>
            <a:r>
              <a:rPr lang="ro-RO" sz="5600" b="1" dirty="0">
                <a:latin typeface="Arial" panose="020B0604020202020204" pitchFamily="34" charset="0"/>
                <a:cs typeface="Arial" panose="020B0604020202020204" pitchFamily="34" charset="0"/>
              </a:rPr>
              <a:t>sociale: </a:t>
            </a:r>
            <a:r>
              <a:rPr lang="ro-RO" sz="5600" b="1" dirty="0" smtClean="0">
                <a:latin typeface="Arial" panose="020B0604020202020204" pitchFamily="34" charset="0"/>
                <a:cs typeface="Arial" panose="020B0604020202020204" pitchFamily="34" charset="0"/>
              </a:rPr>
              <a:t>8 beneficiari</a:t>
            </a:r>
            <a:endParaRPr lang="en-US" sz="56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ro-RO" sz="5600" b="1" dirty="0" smtClean="0">
                <a:latin typeface="Arial" panose="020B0604020202020204" pitchFamily="34" charset="0"/>
                <a:cs typeface="Arial" panose="020B0604020202020204" pitchFamily="34" charset="0"/>
              </a:rPr>
              <a:t>sprijin </a:t>
            </a:r>
            <a:r>
              <a:rPr lang="ro-RO" sz="5600" b="1" dirty="0">
                <a:latin typeface="Arial" panose="020B0604020202020204" pitchFamily="34" charset="0"/>
                <a:cs typeface="Arial" panose="020B0604020202020204" pitchFamily="34" charset="0"/>
              </a:rPr>
              <a:t>şi suport în vederea dezvoltării deprinderilor de viaţă independentă</a:t>
            </a:r>
            <a:r>
              <a:rPr lang="ro-RO" sz="5600" dirty="0">
                <a:latin typeface="Arial" panose="020B0604020202020204" pitchFamily="34" charset="0"/>
                <a:cs typeface="Arial" panose="020B0604020202020204" pitchFamily="34" charset="0"/>
              </a:rPr>
              <a:t>: acest sprijin are ca scop dobândirea deprinderilor pentru o viaţă independentă, abilităţi tehnice şi psihosociale care îi permit individului să ducă o existenţă normală, fără a depinde de asistenţă din partea </a:t>
            </a:r>
            <a:r>
              <a:rPr lang="ro-RO" sz="5600" dirty="0" smtClean="0">
                <a:latin typeface="Arial" panose="020B0604020202020204" pitchFamily="34" charset="0"/>
                <a:cs typeface="Arial" panose="020B0604020202020204" pitchFamily="34" charset="0"/>
              </a:rPr>
              <a:t>societăţii (pentru </a:t>
            </a:r>
            <a:r>
              <a:rPr lang="ro-RO" sz="5600" b="1" dirty="0" smtClean="0">
                <a:latin typeface="Arial" panose="020B0604020202020204" pitchFamily="34" charset="0"/>
                <a:cs typeface="Arial" panose="020B0604020202020204" pitchFamily="34" charset="0"/>
              </a:rPr>
              <a:t>16</a:t>
            </a:r>
            <a:r>
              <a:rPr lang="ro-RO" sz="5600" dirty="0" smtClean="0">
                <a:latin typeface="Arial" panose="020B0604020202020204" pitchFamily="34" charset="0"/>
                <a:cs typeface="Arial" panose="020B0604020202020204" pitchFamily="34" charset="0"/>
              </a:rPr>
              <a:t> persoane):</a:t>
            </a:r>
            <a:endParaRPr lang="en-US" sz="5600" dirty="0" smtClean="0">
              <a:latin typeface="Arial" panose="020B0604020202020204" pitchFamily="34" charset="0"/>
              <a:cs typeface="Arial" panose="020B0604020202020204" pitchFamily="34" charset="0"/>
            </a:endParaRPr>
          </a:p>
          <a:p>
            <a:pPr lvl="1" algn="just"/>
            <a:r>
              <a:rPr lang="ro-RO" sz="5600" dirty="0" smtClean="0">
                <a:latin typeface="Arial" panose="020B0604020202020204" pitchFamily="34" charset="0"/>
                <a:cs typeface="Arial" panose="020B0604020202020204" pitchFamily="34" charset="0"/>
              </a:rPr>
              <a:t>consiliere în vederea accesului la servicii medicale (pașii care trebuie urmați)</a:t>
            </a:r>
            <a:endParaRPr lang="en-US" sz="5600" dirty="0" smtClean="0">
              <a:latin typeface="Arial" panose="020B0604020202020204" pitchFamily="34" charset="0"/>
              <a:cs typeface="Arial" panose="020B0604020202020204" pitchFamily="34" charset="0"/>
            </a:endParaRPr>
          </a:p>
          <a:p>
            <a:pPr lvl="1" algn="just"/>
            <a:r>
              <a:rPr lang="ro-RO" sz="5600" dirty="0" smtClean="0">
                <a:latin typeface="Arial" panose="020B0604020202020204" pitchFamily="34" charset="0"/>
                <a:cs typeface="Arial" panose="020B0604020202020204" pitchFamily="34" charset="0"/>
              </a:rPr>
              <a:t>consiliere </a:t>
            </a:r>
            <a:r>
              <a:rPr lang="ro-RO" sz="5600" dirty="0">
                <a:latin typeface="Arial" panose="020B0604020202020204" pitchFamily="34" charset="0"/>
                <a:cs typeface="Arial" panose="020B0604020202020204" pitchFamily="34" charset="0"/>
              </a:rPr>
              <a:t>cu privire la menținerea atât a ordinii și curățeniei în centru, cât și a igienei corporale</a:t>
            </a:r>
            <a:endParaRPr lang="en-US" sz="5600" dirty="0">
              <a:latin typeface="Arial" panose="020B0604020202020204" pitchFamily="34" charset="0"/>
              <a:cs typeface="Arial" panose="020B0604020202020204" pitchFamily="34" charset="0"/>
            </a:endParaRPr>
          </a:p>
          <a:p>
            <a:pPr lvl="1" algn="just"/>
            <a:r>
              <a:rPr lang="ro-RO" sz="5600" dirty="0">
                <a:latin typeface="Arial" panose="020B0604020202020204" pitchFamily="34" charset="0"/>
                <a:cs typeface="Arial" panose="020B0604020202020204" pitchFamily="34" charset="0"/>
              </a:rPr>
              <a:t>consiliere în vederea dezvoltării deprinderilor pentru o viață sănătoasă: pregătirea hranei, informații despre alimentația sănătoasă.</a:t>
            </a:r>
            <a:endParaRPr lang="en-US" sz="5600" dirty="0">
              <a:latin typeface="Arial" panose="020B0604020202020204" pitchFamily="34" charset="0"/>
              <a:cs typeface="Arial" panose="020B0604020202020204" pitchFamily="34" charset="0"/>
            </a:endParaRPr>
          </a:p>
          <a:p>
            <a:pPr lvl="1" algn="just"/>
            <a:r>
              <a:rPr lang="ro-RO" sz="5600" dirty="0">
                <a:latin typeface="Arial" panose="020B0604020202020204" pitchFamily="34" charset="0"/>
                <a:cs typeface="Arial" panose="020B0604020202020204" pitchFamily="34" charset="0"/>
              </a:rPr>
              <a:t>consiliere în vederea utilizării eficiente a resurselor financiare: facilitarea obținerii cardurilor și deschiderea unor conturi </a:t>
            </a:r>
            <a:r>
              <a:rPr lang="ro-RO" sz="5600" dirty="0" smtClean="0">
                <a:latin typeface="Arial" panose="020B0604020202020204" pitchFamily="34" charset="0"/>
                <a:cs typeface="Arial" panose="020B0604020202020204" pitchFamily="34" charset="0"/>
              </a:rPr>
              <a:t>bancare.</a:t>
            </a:r>
          </a:p>
          <a:p>
            <a:pPr algn="just">
              <a:buFont typeface="Wingdings" pitchFamily="2" charset="2"/>
              <a:buChar char="§"/>
            </a:pPr>
            <a:r>
              <a:rPr lang="ro-RO" sz="6000" dirty="0" smtClean="0">
                <a:latin typeface="Arial" panose="020B0604020202020204" pitchFamily="34" charset="0"/>
                <a:cs typeface="Arial" panose="020B0604020202020204" pitchFamily="34" charset="0"/>
              </a:rPr>
              <a:t>6 beneficiari au părăsit centrul, aceştia fiind integraţi socio-profesional</a:t>
            </a:r>
            <a:endParaRPr lang="en-US" sz="6000" dirty="0">
              <a:latin typeface="Arial" panose="020B0604020202020204" pitchFamily="34" charset="0"/>
              <a:cs typeface="Arial" panose="020B0604020202020204" pitchFamily="34" charset="0"/>
            </a:endParaRPr>
          </a:p>
          <a:p>
            <a:endParaRPr lang="en-US" sz="3000" dirty="0"/>
          </a:p>
        </p:txBody>
      </p:sp>
      <p:pic>
        <p:nvPicPr>
          <p:cNvPr id="1229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55576" y="4833155"/>
            <a:ext cx="3600400" cy="194421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004048" y="4869160"/>
            <a:ext cx="3490184" cy="187220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1615505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fontScale="90000"/>
          </a:bodyPr>
          <a:lstStyle/>
          <a:p>
            <a:r>
              <a:rPr lang="en-US" b="1" dirty="0" smtClean="0"/>
              <a:t/>
            </a:r>
            <a:br>
              <a:rPr lang="en-US" b="1" dirty="0" smtClean="0"/>
            </a:br>
            <a:r>
              <a:rPr lang="en-US" b="1" dirty="0" smtClean="0"/>
              <a:t/>
            </a:r>
            <a:br>
              <a:rPr lang="en-US" b="1" dirty="0" smtClean="0"/>
            </a:br>
            <a:r>
              <a:rPr lang="ro-RO" sz="2200" b="1" dirty="0" smtClean="0"/>
              <a:t>CENTRUL </a:t>
            </a:r>
            <a:r>
              <a:rPr lang="en-US" sz="2200" b="1" dirty="0" smtClean="0"/>
              <a:t>SOCIAL CU DESTINATIE MULTIFUNCTIONALA </a:t>
            </a:r>
            <a:r>
              <a:rPr lang="ro-RO" sz="2200" b="1" dirty="0" smtClean="0"/>
              <a:t>“</a:t>
            </a:r>
            <a:r>
              <a:rPr lang="en-US" sz="2200" b="1" dirty="0" smtClean="0"/>
              <a:t>DIGNITAS</a:t>
            </a:r>
            <a:r>
              <a:rPr lang="ro-RO" sz="2200" b="1" dirty="0" smtClean="0"/>
              <a:t>”</a:t>
            </a:r>
            <a:r>
              <a:rPr lang="en-US" sz="2200" b="1" dirty="0" smtClean="0"/>
              <a:t/>
            </a:r>
            <a:br>
              <a:rPr lang="en-US" sz="2200" b="1" dirty="0" smtClean="0"/>
            </a:br>
            <a:r>
              <a:rPr lang="en-US" sz="2200" b="1" dirty="0" smtClean="0"/>
              <a:t> str. </a:t>
            </a:r>
            <a:r>
              <a:rPr lang="en-US" sz="2200" b="1" dirty="0" err="1" smtClean="0"/>
              <a:t>Eftimie</a:t>
            </a:r>
            <a:r>
              <a:rPr lang="en-US" sz="2200" b="1" dirty="0" smtClean="0"/>
              <a:t> </a:t>
            </a:r>
            <a:r>
              <a:rPr lang="en-US" sz="2200" b="1" dirty="0" err="1" smtClean="0"/>
              <a:t>Murgu</a:t>
            </a:r>
            <a:r>
              <a:rPr lang="en-US" sz="2200" b="1" dirty="0" smtClean="0"/>
              <a:t> </a:t>
            </a:r>
            <a:r>
              <a:rPr lang="en-US" sz="2200" b="1" dirty="0" err="1" smtClean="0"/>
              <a:t>nr</a:t>
            </a:r>
            <a:r>
              <a:rPr lang="en-US" sz="2200" b="1" dirty="0"/>
              <a:t>.</a:t>
            </a:r>
            <a:r>
              <a:rPr lang="en-US" sz="2200" b="1" dirty="0" smtClean="0"/>
              <a:t> 20</a:t>
            </a:r>
            <a:r>
              <a:rPr lang="en-US" dirty="0"/>
              <a:t/>
            </a:r>
            <a:br>
              <a:rPr lang="en-US" dirty="0"/>
            </a:br>
            <a:r>
              <a:rPr lang="ro-RO" b="1" dirty="0"/>
              <a:t> </a:t>
            </a:r>
            <a:r>
              <a:rPr lang="en-US" dirty="0" smtClean="0"/>
              <a:t/>
            </a:r>
            <a:br>
              <a:rPr lang="en-US" dirty="0" smtClean="0"/>
            </a:br>
            <a:endParaRPr lang="en-US" dirty="0"/>
          </a:p>
        </p:txBody>
      </p:sp>
      <p:sp>
        <p:nvSpPr>
          <p:cNvPr id="3" name="Content Placeholder 2"/>
          <p:cNvSpPr>
            <a:spLocks noGrp="1"/>
          </p:cNvSpPr>
          <p:nvPr>
            <p:ph idx="1"/>
          </p:nvPr>
        </p:nvSpPr>
        <p:spPr>
          <a:xfrm>
            <a:off x="152400" y="685801"/>
            <a:ext cx="8839200" cy="4191000"/>
          </a:xfrm>
        </p:spPr>
        <p:txBody>
          <a:bodyPr>
            <a:normAutofit fontScale="92500" lnSpcReduction="10000"/>
          </a:bodyPr>
          <a:lstStyle/>
          <a:p>
            <a:pPr lvl="0" algn="just">
              <a:buNone/>
            </a:pPr>
            <a:r>
              <a:rPr lang="ro-RO" sz="1600" b="1" dirty="0" smtClean="0">
                <a:latin typeface="Arial" panose="020B0604020202020204" pitchFamily="34" charset="0"/>
                <a:cs typeface="Arial" panose="020B0604020202020204" pitchFamily="34" charset="0"/>
              </a:rPr>
              <a:t>Capacitatea centrului este de 28 de locuri, iar persoanele beneficiaza</a:t>
            </a:r>
            <a:r>
              <a:rPr lang="en-US" sz="1600" dirty="0" smtClean="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de</a:t>
            </a:r>
            <a:r>
              <a:rPr lang="ro-RO" sz="1600" b="1" dirty="0" smtClean="0">
                <a:latin typeface="Arial" panose="020B0604020202020204" pitchFamily="34" charset="0"/>
                <a:cs typeface="Arial" panose="020B0604020202020204" pitchFamily="34" charset="0"/>
              </a:rPr>
              <a:t>:</a:t>
            </a:r>
          </a:p>
          <a:p>
            <a:pPr lvl="0" algn="just">
              <a:buFont typeface="Wingdings" panose="05000000000000000000" pitchFamily="2" charset="2"/>
              <a:buChar char="§"/>
            </a:pPr>
            <a:r>
              <a:rPr lang="en-US" sz="1600" b="1" dirty="0" err="1" smtClean="0">
                <a:latin typeface="Arial" panose="020B0604020202020204" pitchFamily="34" charset="0"/>
                <a:cs typeface="Arial" panose="020B0604020202020204" pitchFamily="34" charset="0"/>
              </a:rPr>
              <a:t>servicii</a:t>
            </a:r>
            <a:r>
              <a:rPr lang="en-US" sz="1600" b="1" dirty="0" smtClean="0">
                <a:latin typeface="Arial" panose="020B0604020202020204" pitchFamily="34" charset="0"/>
                <a:cs typeface="Arial" panose="020B0604020202020204" pitchFamily="34" charset="0"/>
              </a:rPr>
              <a:t> de </a:t>
            </a:r>
            <a:r>
              <a:rPr lang="en-US" sz="1600" b="1" dirty="0" err="1" smtClean="0">
                <a:latin typeface="Arial" panose="020B0604020202020204" pitchFamily="34" charset="0"/>
                <a:cs typeface="Arial" panose="020B0604020202020204" pitchFamily="34" charset="0"/>
              </a:rPr>
              <a:t>cazare</a:t>
            </a:r>
            <a:endParaRPr lang="ro-RO" sz="1600" b="1" dirty="0" smtClean="0">
              <a:latin typeface="Arial" panose="020B0604020202020204" pitchFamily="34" charset="0"/>
              <a:cs typeface="Arial" panose="020B0604020202020204" pitchFamily="34" charset="0"/>
            </a:endParaRPr>
          </a:p>
          <a:p>
            <a:r>
              <a:rPr lang="ro-RO" sz="1600" b="1" dirty="0" smtClean="0">
                <a:latin typeface="Arial" panose="020B0604020202020204" pitchFamily="34" charset="0"/>
                <a:cs typeface="Arial" panose="020B0604020202020204" pitchFamily="34" charset="0"/>
              </a:rPr>
              <a:t>informare/consiliere </a:t>
            </a:r>
            <a:r>
              <a:rPr lang="ro-RO" sz="1600" b="1" dirty="0">
                <a:latin typeface="Arial" panose="020B0604020202020204" pitchFamily="34" charset="0"/>
                <a:cs typeface="Arial" panose="020B0604020202020204" pitchFamily="34" charset="0"/>
              </a:rPr>
              <a:t>profesională şi suport în găsirea unui loc de muncă</a:t>
            </a:r>
            <a:r>
              <a:rPr lang="ro-RO" sz="1600" dirty="0">
                <a:latin typeface="Arial" panose="020B0604020202020204" pitchFamily="34" charset="0"/>
                <a:cs typeface="Arial" panose="020B0604020202020204" pitchFamily="34" charset="0"/>
              </a:rPr>
              <a:t>: </a:t>
            </a:r>
            <a:r>
              <a:rPr lang="ro-RO" sz="1600" b="1" dirty="0" smtClean="0">
                <a:latin typeface="Arial" panose="020B0604020202020204" pitchFamily="34" charset="0"/>
                <a:cs typeface="Arial" panose="020B0604020202020204" pitchFamily="34" charset="0"/>
              </a:rPr>
              <a:t>20 de </a:t>
            </a:r>
            <a:r>
              <a:rPr lang="ro-RO" sz="1600" b="1" dirty="0">
                <a:latin typeface="Arial" panose="020B0604020202020204" pitchFamily="34" charset="0"/>
                <a:cs typeface="Arial" panose="020B0604020202020204" pitchFamily="34" charset="0"/>
              </a:rPr>
              <a:t>beneficiari angajați în </a:t>
            </a:r>
            <a:r>
              <a:rPr lang="ro-RO" sz="1600" b="1" dirty="0" smtClean="0">
                <a:latin typeface="Arial" panose="020B0604020202020204" pitchFamily="34" charset="0"/>
                <a:cs typeface="Arial" panose="020B0604020202020204" pitchFamily="34" charset="0"/>
              </a:rPr>
              <a:t>2016</a:t>
            </a:r>
            <a:endParaRPr lang="en-US" sz="1600" b="1" dirty="0">
              <a:latin typeface="Arial" panose="020B0604020202020204" pitchFamily="34" charset="0"/>
              <a:cs typeface="Arial" panose="020B0604020202020204" pitchFamily="34" charset="0"/>
            </a:endParaRPr>
          </a:p>
          <a:p>
            <a:r>
              <a:rPr lang="ro-RO" sz="1600" b="1" dirty="0" smtClean="0">
                <a:latin typeface="Arial" panose="020B0604020202020204" pitchFamily="34" charset="0"/>
                <a:cs typeface="Arial" panose="020B0604020202020204" pitchFamily="34" charset="0"/>
              </a:rPr>
              <a:t>consiliere  </a:t>
            </a:r>
            <a:r>
              <a:rPr lang="ro-RO" sz="1600" b="1" dirty="0">
                <a:latin typeface="Arial" panose="020B0604020202020204" pitchFamily="34" charset="0"/>
                <a:cs typeface="Arial" panose="020B0604020202020204" pitchFamily="34" charset="0"/>
              </a:rPr>
              <a:t>psiho-socială individuală</a:t>
            </a:r>
            <a:r>
              <a:rPr lang="en-US" sz="1600" dirty="0">
                <a:latin typeface="Arial" panose="020B0604020202020204" pitchFamily="34" charset="0"/>
                <a:cs typeface="Arial" panose="020B0604020202020204" pitchFamily="34" charset="0"/>
              </a:rPr>
              <a:t>: </a:t>
            </a:r>
            <a:r>
              <a:rPr lang="ro-RO" sz="1600" dirty="0">
                <a:latin typeface="Arial" panose="020B0604020202020204" pitchFamily="34" charset="0"/>
                <a:cs typeface="Arial" panose="020B0604020202020204" pitchFamily="34" charset="0"/>
              </a:rPr>
              <a:t>echipa interdisciplinară, în baza planului de </a:t>
            </a:r>
            <a:r>
              <a:rPr lang="ro-RO" sz="1600" dirty="0" smtClean="0">
                <a:latin typeface="Arial" panose="020B0604020202020204" pitchFamily="34" charset="0"/>
                <a:cs typeface="Arial" panose="020B0604020202020204" pitchFamily="34" charset="0"/>
              </a:rPr>
              <a:t>intervenţie</a:t>
            </a:r>
            <a:r>
              <a:rPr lang="ro-RO" sz="1600" dirty="0">
                <a:latin typeface="Arial" panose="020B0604020202020204" pitchFamily="34" charset="0"/>
                <a:cs typeface="Arial" panose="020B0604020202020204" pitchFamily="34" charset="0"/>
              </a:rPr>
              <a:t>, urmăreşte reabilitarea emoţională, cognitivă şi comportamentală a tinerilor în şedinţe de consiliere individuală şi de grup</a:t>
            </a:r>
            <a:r>
              <a:rPr lang="en-US" sz="1600" dirty="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2</a:t>
            </a:r>
            <a:r>
              <a:rPr lang="ro-RO" sz="1600" b="1" dirty="0" smtClean="0">
                <a:latin typeface="Arial" panose="020B0604020202020204" pitchFamily="34" charset="0"/>
                <a:cs typeface="Arial" panose="020B0604020202020204" pitchFamily="34" charset="0"/>
              </a:rPr>
              <a:t>8 de persoane</a:t>
            </a:r>
            <a:r>
              <a:rPr lang="en-US" sz="1600" b="1" dirty="0" smtClean="0">
                <a:latin typeface="Arial" panose="020B0604020202020204" pitchFamily="34" charset="0"/>
                <a:cs typeface="Arial" panose="020B0604020202020204" pitchFamily="34" charset="0"/>
              </a:rPr>
              <a:t> </a:t>
            </a:r>
            <a:r>
              <a:rPr lang="ro-RO" sz="1600" b="1" dirty="0" smtClean="0">
                <a:latin typeface="Arial" panose="020B0604020202020204" pitchFamily="34" charset="0"/>
                <a:cs typeface="Arial" panose="020B0604020202020204" pitchFamily="34" charset="0"/>
              </a:rPr>
              <a:t>consiliate</a:t>
            </a:r>
            <a:endParaRPr lang="en-US" sz="1600" b="1"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ro-RO" sz="1600" b="1" dirty="0">
                <a:latin typeface="Arial" panose="020B0604020202020204" pitchFamily="34" charset="0"/>
                <a:cs typeface="Arial" panose="020B0604020202020204" pitchFamily="34" charset="0"/>
              </a:rPr>
              <a:t>clarificarea situaţiei juridice a beneficiarului</a:t>
            </a:r>
            <a:r>
              <a:rPr lang="ro-RO" sz="1600" dirty="0">
                <a:latin typeface="Arial" panose="020B0604020202020204" pitchFamily="34" charset="0"/>
                <a:cs typeface="Arial" panose="020B0604020202020204" pitchFamily="34" charset="0"/>
              </a:rPr>
              <a:t>: asistarea şi medierea relaţiei beneficiarilor cu autorităţile competente pentru a asigura intrarea în legalitate a acestora, din punctul de vedere al actelor de identitate şi stare civilă: </a:t>
            </a:r>
            <a:r>
              <a:rPr lang="ro-RO" sz="1600" b="1" dirty="0" smtClean="0">
                <a:latin typeface="Arial" panose="020B0604020202020204" pitchFamily="34" charset="0"/>
                <a:cs typeface="Arial" panose="020B0604020202020204" pitchFamily="34" charset="0"/>
              </a:rPr>
              <a:t>3 beneficiari</a:t>
            </a:r>
          </a:p>
          <a:p>
            <a:pPr algn="just">
              <a:buFont typeface="Wingdings" panose="05000000000000000000" pitchFamily="2" charset="2"/>
              <a:buChar char="§"/>
            </a:pPr>
            <a:r>
              <a:rPr lang="ro-RO" sz="1600" b="1" dirty="0" smtClean="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f</a:t>
            </a:r>
            <a:r>
              <a:rPr lang="ro-RO" sz="1600" b="1" dirty="0">
                <a:latin typeface="Arial" panose="020B0604020202020204" pitchFamily="34" charset="0"/>
                <a:cs typeface="Arial" panose="020B0604020202020204" pitchFamily="34" charset="0"/>
              </a:rPr>
              <a:t>acilitarea întocmirii dosarelor pentru obținerea de beneficii/servicii sociale</a:t>
            </a:r>
            <a:r>
              <a:rPr lang="ro-RO" sz="1600" b="1" dirty="0" smtClean="0">
                <a:latin typeface="Arial" panose="020B0604020202020204" pitchFamily="34" charset="0"/>
                <a:cs typeface="Arial" panose="020B0604020202020204" pitchFamily="34" charset="0"/>
              </a:rPr>
              <a:t>: 3 beneficiari</a:t>
            </a:r>
            <a:endParaRPr lang="ro-RO" sz="1600" b="1"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ro-RO" sz="1600" b="1" dirty="0" smtClean="0">
                <a:latin typeface="Arial" panose="020B0604020202020204" pitchFamily="34" charset="0"/>
                <a:cs typeface="Arial" panose="020B0604020202020204" pitchFamily="34" charset="0"/>
              </a:rPr>
              <a:t> facilitarea </a:t>
            </a:r>
            <a:r>
              <a:rPr lang="ro-RO" sz="1600" b="1" dirty="0">
                <a:latin typeface="Arial" panose="020B0604020202020204" pitchFamily="34" charset="0"/>
                <a:cs typeface="Arial" panose="020B0604020202020204" pitchFamily="34" charset="0"/>
              </a:rPr>
              <a:t>întocmirii dosarelor </a:t>
            </a:r>
            <a:r>
              <a:rPr lang="ro-RO" sz="1600" dirty="0">
                <a:latin typeface="Arial" panose="020B0604020202020204" pitchFamily="34" charset="0"/>
                <a:cs typeface="Arial" panose="020B0604020202020204" pitchFamily="34" charset="0"/>
              </a:rPr>
              <a:t>pentru solicitarea unei locuințe din spațiul locativ al municipiului Oradea (locuințe sociale, ANL, cămine): </a:t>
            </a:r>
            <a:r>
              <a:rPr lang="ro-RO" sz="1600" b="1" dirty="0" smtClean="0">
                <a:latin typeface="Arial" panose="020B0604020202020204" pitchFamily="34" charset="0"/>
                <a:cs typeface="Arial" panose="020B0604020202020204" pitchFamily="34" charset="0"/>
              </a:rPr>
              <a:t>5 </a:t>
            </a:r>
            <a:r>
              <a:rPr lang="ro-RO" sz="1600" b="1" dirty="0">
                <a:latin typeface="Arial" panose="020B0604020202020204" pitchFamily="34" charset="0"/>
                <a:cs typeface="Arial" panose="020B0604020202020204" pitchFamily="34" charset="0"/>
              </a:rPr>
              <a:t>beneficiari</a:t>
            </a:r>
          </a:p>
          <a:p>
            <a:r>
              <a:rPr lang="ro-RO" sz="1600" b="1" dirty="0" smtClean="0">
                <a:latin typeface="Arial" panose="020B0604020202020204" pitchFamily="34" charset="0"/>
                <a:cs typeface="Arial" panose="020B0604020202020204" pitchFamily="34" charset="0"/>
              </a:rPr>
              <a:t>sprijin </a:t>
            </a:r>
            <a:r>
              <a:rPr lang="ro-RO" sz="1600" b="1" dirty="0">
                <a:latin typeface="Arial" panose="020B0604020202020204" pitchFamily="34" charset="0"/>
                <a:cs typeface="Arial" panose="020B0604020202020204" pitchFamily="34" charset="0"/>
              </a:rPr>
              <a:t>şi suport în vederea dezvoltării deprinderilor de viaţă independentă</a:t>
            </a:r>
            <a:r>
              <a:rPr lang="ro-RO" sz="1600" dirty="0">
                <a:latin typeface="Arial" panose="020B0604020202020204" pitchFamily="34" charset="0"/>
                <a:cs typeface="Arial" panose="020B0604020202020204" pitchFamily="34" charset="0"/>
              </a:rPr>
              <a:t>: acest sprijin are ca scop dobândirea deprinderilor pentru o viaţă independentă, abilităţi tehnice şi psihosociale care îi permit individului să ducă o existenţă normală, fără a depinde de asistenţă din partea societăţii: </a:t>
            </a:r>
            <a:r>
              <a:rPr lang="ro-RO" sz="1600" b="1" dirty="0" smtClean="0">
                <a:latin typeface="Arial" panose="020B0604020202020204" pitchFamily="34" charset="0"/>
                <a:cs typeface="Arial" panose="020B0604020202020204" pitchFamily="34" charset="0"/>
              </a:rPr>
              <a:t>28 de persoane.</a:t>
            </a:r>
          </a:p>
          <a:p>
            <a:r>
              <a:rPr lang="ro-RO" sz="1600" dirty="0" smtClean="0">
                <a:latin typeface="Arial" panose="020B0604020202020204" pitchFamily="34" charset="0"/>
                <a:cs typeface="Arial" panose="020B0604020202020204" pitchFamily="34" charset="0"/>
              </a:rPr>
              <a:t>4 beneficiari au părăsit centrul, aceştia fiind integraţi socio-profesional</a:t>
            </a:r>
            <a:endParaRPr lang="en-US" sz="1600" dirty="0" smtClean="0">
              <a:latin typeface="Arial" panose="020B0604020202020204" pitchFamily="34" charset="0"/>
              <a:cs typeface="Arial" panose="020B0604020202020204" pitchFamily="34" charset="0"/>
            </a:endParaRPr>
          </a:p>
          <a:p>
            <a:endParaRPr lang="en-US" sz="1600" b="1"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tretch>
            <a:fillRect/>
          </a:stretch>
        </p:blipFill>
        <p:spPr bwMode="auto">
          <a:xfrm>
            <a:off x="5286380" y="4876800"/>
            <a:ext cx="3357586" cy="183834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39552" y="4835211"/>
            <a:ext cx="3672408" cy="187113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1940888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363272" cy="720080"/>
          </a:xfrm>
        </p:spPr>
        <p:txBody>
          <a:bodyPr>
            <a:noAutofit/>
          </a:bodyPr>
          <a:lstStyle/>
          <a:p>
            <a:r>
              <a:rPr lang="en-US" altLang="en-US" sz="2400" b="1" dirty="0" err="1"/>
              <a:t>Centrul</a:t>
            </a:r>
            <a:r>
              <a:rPr lang="en-US" altLang="en-US" sz="2400" b="1" dirty="0"/>
              <a:t> de ca</a:t>
            </a:r>
            <a:r>
              <a:rPr lang="ro-RO" altLang="en-US" sz="2400" b="1" dirty="0"/>
              <a:t>z</a:t>
            </a:r>
            <a:r>
              <a:rPr lang="en-US" altLang="en-US" sz="2400" b="1" dirty="0"/>
              <a:t>are </a:t>
            </a:r>
            <a:r>
              <a:rPr lang="en-US" altLang="en-US" sz="2400" b="1" dirty="0" err="1"/>
              <a:t>temporar</a:t>
            </a:r>
            <a:r>
              <a:rPr lang="ro-RO" altLang="en-US" sz="2400" b="1" dirty="0"/>
              <a:t>ă nr. 1</a:t>
            </a:r>
            <a:br>
              <a:rPr lang="ro-RO" altLang="en-US" sz="2400" b="1" dirty="0"/>
            </a:br>
            <a:r>
              <a:rPr lang="ro-RO" altLang="en-US" sz="2400" b="1" dirty="0"/>
              <a:t>str. Octavian Goga nr. </a:t>
            </a:r>
            <a:r>
              <a:rPr lang="ro-RO" altLang="en-US" sz="2400" b="1" dirty="0" smtClean="0"/>
              <a:t>4</a:t>
            </a:r>
            <a:endParaRPr lang="en-US" sz="2400" b="1" dirty="0"/>
          </a:p>
        </p:txBody>
      </p:sp>
      <p:sp>
        <p:nvSpPr>
          <p:cNvPr id="3" name="Content Placeholder 2"/>
          <p:cNvSpPr>
            <a:spLocks noGrp="1"/>
          </p:cNvSpPr>
          <p:nvPr>
            <p:ph sz="half" idx="1"/>
          </p:nvPr>
        </p:nvSpPr>
        <p:spPr>
          <a:xfrm>
            <a:off x="152400" y="1052736"/>
            <a:ext cx="5787752" cy="5688632"/>
          </a:xfrm>
        </p:spPr>
        <p:txBody>
          <a:bodyPr>
            <a:noAutofit/>
          </a:bodyPr>
          <a:lstStyle/>
          <a:p>
            <a:pPr marL="0" indent="0">
              <a:buNone/>
            </a:pPr>
            <a:r>
              <a:rPr lang="ro-RO" sz="1400" b="1" dirty="0"/>
              <a:t>Serviciile sociale </a:t>
            </a:r>
            <a:r>
              <a:rPr lang="ro-RO" sz="1400" dirty="0"/>
              <a:t>prestate prin intermediul centrului constau în:</a:t>
            </a:r>
            <a:endParaRPr lang="en-US" sz="1400" dirty="0"/>
          </a:p>
          <a:p>
            <a:pPr marL="0" lvl="0" indent="0" algn="just"/>
            <a:r>
              <a:rPr lang="ro-RO" sz="1400" dirty="0">
                <a:latin typeface="Arial" panose="020B0604020202020204" pitchFamily="34" charset="0"/>
                <a:cs typeface="Arial" panose="020B0604020202020204" pitchFamily="34" charset="0"/>
              </a:rPr>
              <a:t>asigurarea cazării temporare </a:t>
            </a:r>
            <a:r>
              <a:rPr lang="en-US" sz="1400" dirty="0" err="1" smtClean="0">
                <a:latin typeface="Arial" panose="020B0604020202020204" pitchFamily="34" charset="0"/>
                <a:cs typeface="Arial" panose="020B0604020202020204" pitchFamily="34" charset="0"/>
              </a:rPr>
              <a:t>pentru</a:t>
            </a:r>
            <a:r>
              <a:rPr lang="en-US" sz="1400" dirty="0" smtClean="0">
                <a:latin typeface="Arial" panose="020B0604020202020204" pitchFamily="34" charset="0"/>
                <a:cs typeface="Arial" panose="020B0604020202020204" pitchFamily="34" charset="0"/>
              </a:rPr>
              <a:t> </a:t>
            </a:r>
            <a:r>
              <a:rPr lang="en-US" sz="1400" b="1" dirty="0" smtClean="0">
                <a:latin typeface="Arial" panose="020B0604020202020204" pitchFamily="34" charset="0"/>
                <a:cs typeface="Arial" panose="020B0604020202020204" pitchFamily="34" charset="0"/>
              </a:rPr>
              <a:t>9</a:t>
            </a:r>
            <a:r>
              <a:rPr lang="ro-RO" sz="1400" b="1" dirty="0" smtClean="0">
                <a:latin typeface="Arial" panose="020B0604020202020204" pitchFamily="34" charset="0"/>
                <a:cs typeface="Arial" panose="020B0604020202020204" pitchFamily="34" charset="0"/>
              </a:rPr>
              <a:t>1</a:t>
            </a:r>
            <a:r>
              <a:rPr lang="en-US" sz="1400" b="1" dirty="0" smtClean="0">
                <a:latin typeface="Arial" panose="020B0604020202020204" pitchFamily="34" charset="0"/>
                <a:cs typeface="Arial" panose="020B0604020202020204" pitchFamily="34" charset="0"/>
              </a:rPr>
              <a:t> de</a:t>
            </a:r>
            <a:r>
              <a:rPr lang="ro-RO" sz="1400" b="1" dirty="0" smtClean="0">
                <a:latin typeface="Arial" panose="020B0604020202020204" pitchFamily="34" charset="0"/>
                <a:cs typeface="Arial" panose="020B0604020202020204" pitchFamily="34" charset="0"/>
              </a:rPr>
              <a:t> </a:t>
            </a:r>
            <a:r>
              <a:rPr lang="en-US" sz="1400" b="1" dirty="0" err="1" smtClean="0">
                <a:latin typeface="Arial" panose="020B0604020202020204" pitchFamily="34" charset="0"/>
                <a:cs typeface="Arial" panose="020B0604020202020204" pitchFamily="34" charset="0"/>
              </a:rPr>
              <a:t>persoane</a:t>
            </a:r>
            <a:endParaRPr lang="en-US" sz="1400" b="1" dirty="0">
              <a:latin typeface="Arial" panose="020B0604020202020204" pitchFamily="34" charset="0"/>
              <a:cs typeface="Arial" panose="020B0604020202020204" pitchFamily="34" charset="0"/>
            </a:endParaRPr>
          </a:p>
          <a:p>
            <a:pPr marL="0" lvl="0" indent="0" algn="just"/>
            <a:r>
              <a:rPr lang="ro-RO" sz="1400" dirty="0" smtClean="0">
                <a:latin typeface="Arial" panose="020B0604020202020204" pitchFamily="34" charset="0"/>
                <a:cs typeface="Arial" panose="020B0604020202020204" pitchFamily="34" charset="0"/>
              </a:rPr>
              <a:t>consiliere </a:t>
            </a:r>
            <a:r>
              <a:rPr lang="ro-RO" sz="1400" dirty="0">
                <a:latin typeface="Arial" panose="020B0604020202020204" pitchFamily="34" charset="0"/>
                <a:cs typeface="Arial" panose="020B0604020202020204" pitchFamily="34" charset="0"/>
              </a:rPr>
              <a:t>individuală şi de grup: întocmirea anchetelor sociale, fișelor de evaluare/reevaluare, planuri de intervenție: </a:t>
            </a:r>
            <a:r>
              <a:rPr lang="ro-RO" sz="1400" b="1" dirty="0" smtClean="0">
                <a:latin typeface="Arial" panose="020B0604020202020204" pitchFamily="34" charset="0"/>
                <a:cs typeface="Arial" panose="020B0604020202020204" pitchFamily="34" charset="0"/>
              </a:rPr>
              <a:t>34 de  cazuri</a:t>
            </a:r>
            <a:endParaRPr lang="en-US" sz="1400" b="1" dirty="0">
              <a:latin typeface="Arial" panose="020B0604020202020204" pitchFamily="34" charset="0"/>
              <a:cs typeface="Arial" panose="020B0604020202020204" pitchFamily="34" charset="0"/>
            </a:endParaRPr>
          </a:p>
          <a:p>
            <a:pPr marL="0" lvl="0" indent="0" algn="just"/>
            <a:r>
              <a:rPr lang="ro-RO" sz="1400" dirty="0" smtClean="0">
                <a:latin typeface="Arial" panose="020B0604020202020204" pitchFamily="34" charset="0"/>
                <a:cs typeface="Arial" panose="020B0604020202020204" pitchFamily="34" charset="0"/>
              </a:rPr>
              <a:t>implicarea </a:t>
            </a:r>
            <a:r>
              <a:rPr lang="ro-RO" sz="1400" dirty="0">
                <a:latin typeface="Arial" panose="020B0604020202020204" pitchFamily="34" charset="0"/>
                <a:cs typeface="Arial" panose="020B0604020202020204" pitchFamily="34" charset="0"/>
              </a:rPr>
              <a:t>în activităţi gospodăreşti şi activităţi în folosul </a:t>
            </a:r>
            <a:r>
              <a:rPr lang="ro-RO" sz="1400" dirty="0" smtClean="0">
                <a:latin typeface="Arial" panose="020B0604020202020204" pitchFamily="34" charset="0"/>
                <a:cs typeface="Arial" panose="020B0604020202020204" pitchFamily="34" charset="0"/>
              </a:rPr>
              <a:t>comunităţii: </a:t>
            </a:r>
            <a:r>
              <a:rPr lang="ro-RO" sz="1400" b="1" dirty="0" smtClean="0">
                <a:latin typeface="Arial" panose="020B0604020202020204" pitchFamily="34" charset="0"/>
                <a:cs typeface="Arial" panose="020B0604020202020204" pitchFamily="34" charset="0"/>
              </a:rPr>
              <a:t>32 de persoane</a:t>
            </a:r>
            <a:endParaRPr lang="en-US" sz="1400" b="1" dirty="0">
              <a:latin typeface="Arial" panose="020B0604020202020204" pitchFamily="34" charset="0"/>
              <a:cs typeface="Arial" panose="020B0604020202020204" pitchFamily="34" charset="0"/>
            </a:endParaRPr>
          </a:p>
          <a:p>
            <a:pPr marL="0" lvl="0" indent="0" algn="just"/>
            <a:r>
              <a:rPr lang="ro-RO" sz="1400" dirty="0" smtClean="0">
                <a:latin typeface="Arial" panose="020B0604020202020204" pitchFamily="34" charset="0"/>
                <a:cs typeface="Arial" panose="020B0604020202020204" pitchFamily="34" charset="0"/>
              </a:rPr>
              <a:t>deprinderea </a:t>
            </a:r>
            <a:r>
              <a:rPr lang="ro-RO" sz="1400" dirty="0">
                <a:latin typeface="Arial" panose="020B0604020202020204" pitchFamily="34" charset="0"/>
                <a:cs typeface="Arial" panose="020B0604020202020204" pitchFamily="34" charset="0"/>
              </a:rPr>
              <a:t>chiriaşilor cu un mod de viaţă </a:t>
            </a:r>
            <a:r>
              <a:rPr lang="ro-RO" sz="1400" dirty="0" smtClean="0">
                <a:latin typeface="Arial" panose="020B0604020202020204" pitchFamily="34" charset="0"/>
                <a:cs typeface="Arial" panose="020B0604020202020204" pitchFamily="34" charset="0"/>
              </a:rPr>
              <a:t>organizat: </a:t>
            </a:r>
            <a:r>
              <a:rPr lang="ro-RO" sz="1400" b="1" dirty="0" smtClean="0">
                <a:latin typeface="Arial" panose="020B0604020202020204" pitchFamily="34" charset="0"/>
                <a:cs typeface="Arial" panose="020B0604020202020204" pitchFamily="34" charset="0"/>
              </a:rPr>
              <a:t>55 de persoane consiliate;</a:t>
            </a:r>
            <a:endParaRPr lang="en-US" sz="1400" b="1" dirty="0">
              <a:latin typeface="Arial" panose="020B0604020202020204" pitchFamily="34" charset="0"/>
              <a:cs typeface="Arial" panose="020B0604020202020204" pitchFamily="34" charset="0"/>
            </a:endParaRPr>
          </a:p>
          <a:p>
            <a:pPr marL="0" indent="0" algn="just"/>
            <a:r>
              <a:rPr lang="ro-RO" sz="1400" dirty="0" smtClean="0">
                <a:latin typeface="Arial" panose="020B0604020202020204" pitchFamily="34" charset="0"/>
                <a:cs typeface="Arial" panose="020B0604020202020204" pitchFamily="34" charset="0"/>
              </a:rPr>
              <a:t>formarea </a:t>
            </a:r>
            <a:r>
              <a:rPr lang="ro-RO" sz="1400" dirty="0">
                <a:latin typeface="Arial" panose="020B0604020202020204" pitchFamily="34" charset="0"/>
                <a:cs typeface="Arial" panose="020B0604020202020204" pitchFamily="34" charset="0"/>
              </a:rPr>
              <a:t>abilităţilor necesare unei relaţionări eficiente cu instituţiile furnizoare de servicii </a:t>
            </a:r>
            <a:r>
              <a:rPr lang="ro-RO" sz="1400" dirty="0" smtClean="0">
                <a:latin typeface="Arial" panose="020B0604020202020204" pitchFamily="34" charset="0"/>
                <a:cs typeface="Arial" panose="020B0604020202020204" pitchFamily="34" charset="0"/>
              </a:rPr>
              <a:t>sociale: </a:t>
            </a:r>
            <a:r>
              <a:rPr lang="ro-RO" sz="1400" b="1" dirty="0" smtClean="0">
                <a:latin typeface="Arial" panose="020B0604020202020204" pitchFamily="34" charset="0"/>
                <a:cs typeface="Arial" panose="020B0604020202020204" pitchFamily="34" charset="0"/>
              </a:rPr>
              <a:t>54 </a:t>
            </a:r>
            <a:r>
              <a:rPr lang="ro-RO" sz="1400" b="1" dirty="0">
                <a:latin typeface="Arial" panose="020B0604020202020204" pitchFamily="34" charset="0"/>
                <a:cs typeface="Arial" panose="020B0604020202020204" pitchFamily="34" charset="0"/>
              </a:rPr>
              <a:t>de persoane </a:t>
            </a:r>
            <a:r>
              <a:rPr lang="ro-RO" sz="1400" b="1" dirty="0" smtClean="0">
                <a:latin typeface="Arial" panose="020B0604020202020204" pitchFamily="34" charset="0"/>
                <a:cs typeface="Arial" panose="020B0604020202020204" pitchFamily="34" charset="0"/>
              </a:rPr>
              <a:t>consiliate</a:t>
            </a:r>
            <a:r>
              <a:rPr lang="ro-RO" sz="1400" b="1" dirty="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0" lvl="0" indent="0" algn="just"/>
            <a:r>
              <a:rPr lang="ro-RO" sz="1400" dirty="0">
                <a:latin typeface="Arial" panose="020B0604020202020204" pitchFamily="34" charset="0"/>
                <a:cs typeface="Arial" panose="020B0604020202020204" pitchFamily="34" charset="0"/>
              </a:rPr>
              <a:t>sprijin în integrarea în muncă a chiriaşilor, în limita posibilităţilor existente, prin îndrumarea acestora către serviciul public specializat în medierea muncii – Agenţia Judeţeană pentru Ocupare şi Formare Profesională Bihor, crearea şi menţinerea unor relaţii de colaborare cu unităţile care angajează aceste persoane: </a:t>
            </a:r>
            <a:r>
              <a:rPr lang="ro-RO" sz="1400" b="1" dirty="0" smtClean="0">
                <a:latin typeface="Arial" panose="020B0604020202020204" pitchFamily="34" charset="0"/>
                <a:cs typeface="Arial" panose="020B0604020202020204" pitchFamily="34" charset="0"/>
              </a:rPr>
              <a:t>13 persoane</a:t>
            </a:r>
            <a:endParaRPr lang="en-US" sz="1400" b="1" dirty="0">
              <a:latin typeface="Arial" panose="020B0604020202020204" pitchFamily="34" charset="0"/>
              <a:cs typeface="Arial" panose="020B0604020202020204" pitchFamily="34" charset="0"/>
            </a:endParaRPr>
          </a:p>
          <a:p>
            <a:pPr marL="0" lvl="0" indent="0" algn="just"/>
            <a:r>
              <a:rPr lang="ro-RO" sz="1400" dirty="0" smtClean="0">
                <a:latin typeface="Arial" panose="020B0604020202020204" pitchFamily="34" charset="0"/>
                <a:cs typeface="Arial" panose="020B0604020202020204" pitchFamily="34" charset="0"/>
              </a:rPr>
              <a:t>îndrumare </a:t>
            </a:r>
            <a:r>
              <a:rPr lang="ro-RO" sz="1400" dirty="0">
                <a:latin typeface="Arial" panose="020B0604020202020204" pitchFamily="34" charset="0"/>
                <a:cs typeface="Arial" panose="020B0604020202020204" pitchFamily="34" charset="0"/>
              </a:rPr>
              <a:t>pt. înscriere la cursuri de calificare/recalificare: </a:t>
            </a:r>
            <a:r>
              <a:rPr lang="ro-RO" sz="1400" b="1" dirty="0" smtClean="0">
                <a:latin typeface="Arial" panose="020B0604020202020204" pitchFamily="34" charset="0"/>
                <a:cs typeface="Arial" panose="020B0604020202020204" pitchFamily="34" charset="0"/>
              </a:rPr>
              <a:t>4 persoane</a:t>
            </a:r>
            <a:endParaRPr lang="en-US" sz="1400" b="1" dirty="0">
              <a:latin typeface="Arial" panose="020B0604020202020204" pitchFamily="34" charset="0"/>
              <a:cs typeface="Arial" panose="020B0604020202020204" pitchFamily="34" charset="0"/>
            </a:endParaRPr>
          </a:p>
          <a:p>
            <a:pPr marL="0" indent="0" algn="just"/>
            <a:r>
              <a:rPr lang="ro-RO" sz="1400" dirty="0" smtClean="0">
                <a:latin typeface="Arial" panose="020B0604020202020204" pitchFamily="34" charset="0"/>
                <a:cs typeface="Arial" panose="020B0604020202020204" pitchFamily="34" charset="0"/>
              </a:rPr>
              <a:t>sprijin </a:t>
            </a:r>
            <a:r>
              <a:rPr lang="ro-RO" sz="1400" dirty="0">
                <a:latin typeface="Arial" panose="020B0604020202020204" pitchFamily="34" charset="0"/>
                <a:cs typeface="Arial" panose="020B0604020202020204" pitchFamily="34" charset="0"/>
              </a:rPr>
              <a:t>în obţinerea unei locuinţe, în limita posibilităţilor existente şi în condiţiile legii: </a:t>
            </a:r>
            <a:r>
              <a:rPr lang="ro-RO" sz="1400" b="1" dirty="0" smtClean="0">
                <a:latin typeface="Arial" panose="020B0604020202020204" pitchFamily="34" charset="0"/>
                <a:cs typeface="Arial" panose="020B0604020202020204" pitchFamily="34" charset="0"/>
              </a:rPr>
              <a:t>29 de persoane</a:t>
            </a:r>
            <a:endParaRPr lang="en-US" sz="1400" b="1" dirty="0">
              <a:latin typeface="Arial" panose="020B0604020202020204" pitchFamily="34" charset="0"/>
              <a:cs typeface="Arial" panose="020B0604020202020204" pitchFamily="34" charset="0"/>
            </a:endParaRPr>
          </a:p>
          <a:p>
            <a:pPr marL="0" indent="0" algn="just"/>
            <a:r>
              <a:rPr lang="ro-RO" sz="1400" dirty="0" smtClean="0">
                <a:latin typeface="Arial" panose="020B0604020202020204" pitchFamily="34" charset="0"/>
                <a:cs typeface="Arial" panose="020B0604020202020204" pitchFamily="34" charset="0"/>
              </a:rPr>
              <a:t> </a:t>
            </a:r>
            <a:r>
              <a:rPr lang="ro-RO" sz="1400" dirty="0">
                <a:latin typeface="Arial" panose="020B0604020202020204" pitchFamily="34" charset="0"/>
                <a:cs typeface="Arial" panose="020B0604020202020204" pitchFamily="34" charset="0"/>
              </a:rPr>
              <a:t>intermedierea obţinerii unor servicii prestate de alte instituţii, astfel:</a:t>
            </a:r>
            <a:endParaRPr lang="en-US" sz="1400" dirty="0">
              <a:latin typeface="Arial" panose="020B0604020202020204" pitchFamily="34" charset="0"/>
              <a:cs typeface="Arial" panose="020B0604020202020204" pitchFamily="34" charset="0"/>
            </a:endParaRPr>
          </a:p>
          <a:p>
            <a:pPr marL="0" lvl="0" indent="0" algn="just"/>
            <a:r>
              <a:rPr lang="ro-RO" sz="1400" dirty="0">
                <a:latin typeface="Arial" panose="020B0604020202020204" pitchFamily="34" charset="0"/>
                <a:cs typeface="Arial" panose="020B0604020202020204" pitchFamily="34" charset="0"/>
              </a:rPr>
              <a:t>sprijin în obţinerea actelor de identitate: </a:t>
            </a:r>
            <a:r>
              <a:rPr lang="ro-RO" sz="1400" b="1" dirty="0" smtClean="0">
                <a:latin typeface="Arial" panose="020B0604020202020204" pitchFamily="34" charset="0"/>
                <a:cs typeface="Arial" panose="020B0604020202020204" pitchFamily="34" charset="0"/>
              </a:rPr>
              <a:t>5 </a:t>
            </a:r>
            <a:r>
              <a:rPr lang="ro-RO" sz="1400" b="1" dirty="0">
                <a:latin typeface="Arial" panose="020B0604020202020204" pitchFamily="34" charset="0"/>
                <a:cs typeface="Arial" panose="020B0604020202020204" pitchFamily="34" charset="0"/>
              </a:rPr>
              <a:t>persoane</a:t>
            </a:r>
            <a:endParaRPr lang="en-US" sz="1400" b="1" dirty="0">
              <a:latin typeface="Arial" panose="020B0604020202020204" pitchFamily="34" charset="0"/>
              <a:cs typeface="Arial" panose="020B0604020202020204" pitchFamily="34" charset="0"/>
            </a:endParaRPr>
          </a:p>
          <a:p>
            <a:pPr marL="0" lvl="0" indent="0" algn="just"/>
            <a:r>
              <a:rPr lang="ro-RO" sz="1400" dirty="0">
                <a:latin typeface="Arial" panose="020B0604020202020204" pitchFamily="34" charset="0"/>
                <a:cs typeface="Arial" panose="020B0604020202020204" pitchFamily="34" charset="0"/>
              </a:rPr>
              <a:t>sprijinirea familiilor defavorizate în vederea înscrierii copiilor la centrul de zi: </a:t>
            </a:r>
            <a:r>
              <a:rPr lang="ro-RO" sz="1400" b="1" dirty="0">
                <a:latin typeface="Arial" panose="020B0604020202020204" pitchFamily="34" charset="0"/>
                <a:cs typeface="Arial" panose="020B0604020202020204" pitchFamily="34" charset="0"/>
              </a:rPr>
              <a:t>3</a:t>
            </a:r>
            <a:r>
              <a:rPr lang="ro-RO" sz="1400" b="1" dirty="0" smtClean="0">
                <a:latin typeface="Arial" panose="020B0604020202020204" pitchFamily="34" charset="0"/>
                <a:cs typeface="Arial" panose="020B0604020202020204" pitchFamily="34" charset="0"/>
              </a:rPr>
              <a:t> </a:t>
            </a:r>
            <a:r>
              <a:rPr lang="ro-RO" sz="1400" b="1" dirty="0">
                <a:latin typeface="Arial" panose="020B0604020202020204" pitchFamily="34" charset="0"/>
                <a:cs typeface="Arial" panose="020B0604020202020204" pitchFamily="34" charset="0"/>
              </a:rPr>
              <a:t>cazuri</a:t>
            </a:r>
            <a:endParaRPr lang="en-US" sz="1400" b="1" dirty="0">
              <a:latin typeface="Arial" panose="020B0604020202020204" pitchFamily="34" charset="0"/>
              <a:cs typeface="Arial" panose="020B0604020202020204" pitchFamily="34" charset="0"/>
            </a:endParaRPr>
          </a:p>
          <a:p>
            <a:pPr marL="0" lvl="0" indent="0" algn="just"/>
            <a:r>
              <a:rPr lang="ro-RO" sz="1400" dirty="0">
                <a:latin typeface="Arial" panose="020B0604020202020204" pitchFamily="34" charset="0"/>
                <a:cs typeface="Arial" panose="020B0604020202020204" pitchFamily="34" charset="0"/>
              </a:rPr>
              <a:t>întocmirea dosarului de ajutor social, pentru persoanele care nu realizează nici un fel de </a:t>
            </a:r>
            <a:r>
              <a:rPr lang="ro-RO" sz="1400" dirty="0" smtClean="0">
                <a:latin typeface="Arial" panose="020B0604020202020204" pitchFamily="34" charset="0"/>
                <a:cs typeface="Arial" panose="020B0604020202020204" pitchFamily="34" charset="0"/>
              </a:rPr>
              <a:t>venit: </a:t>
            </a:r>
            <a:r>
              <a:rPr lang="ro-RO" sz="1400" b="1" dirty="0" smtClean="0">
                <a:latin typeface="Arial" panose="020B0604020202020204" pitchFamily="34" charset="0"/>
                <a:cs typeface="Arial" panose="020B0604020202020204" pitchFamily="34" charset="0"/>
              </a:rPr>
              <a:t>1 caz</a:t>
            </a:r>
            <a:endParaRPr lang="en-US" sz="1400" b="1" dirty="0">
              <a:latin typeface="Arial" panose="020B0604020202020204" pitchFamily="34" charset="0"/>
              <a:cs typeface="Arial" panose="020B0604020202020204" pitchFamily="34" charset="0"/>
            </a:endParaRPr>
          </a:p>
          <a:p>
            <a:endParaRPr lang="en-US" sz="1400" dirty="0"/>
          </a:p>
        </p:txBody>
      </p:sp>
      <p:pic>
        <p:nvPicPr>
          <p:cNvPr id="2051" name="Picture 3"/>
          <p:cNvPicPr>
            <a:picLocks noGrp="1" noChangeAspect="1" noChangeArrowheads="1"/>
          </p:cNvPicPr>
          <p:nvPr>
            <p:ph sz="half" idx="2"/>
          </p:nvPr>
        </p:nvPicPr>
        <p:blipFill>
          <a:blip r:embed="rId2" cstate="print">
            <a:extLst>
              <a:ext uri="{28A0092B-C50C-407E-A947-70E740481C1C}">
                <a14:useLocalDpi xmlns="" xmlns:a14="http://schemas.microsoft.com/office/drawing/2010/main" val="0"/>
              </a:ext>
            </a:extLst>
          </a:blip>
          <a:srcRect/>
          <a:stretch>
            <a:fillRect/>
          </a:stretch>
        </p:blipFill>
        <p:spPr bwMode="auto">
          <a:xfrm>
            <a:off x="5940152" y="1340768"/>
            <a:ext cx="3055099" cy="453650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8691996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noAutofit/>
          </a:bodyPr>
          <a:lstStyle/>
          <a:p>
            <a:r>
              <a:rPr lang="en-US" altLang="en-US" sz="2400" b="1" dirty="0" err="1" smtClean="0"/>
              <a:t>Centr</a:t>
            </a:r>
            <a:r>
              <a:rPr lang="ro-RO" altLang="en-US" sz="2400" b="1" dirty="0" smtClean="0"/>
              <a:t>u</a:t>
            </a:r>
            <a:r>
              <a:rPr lang="en-US" altLang="en-US" sz="2400" b="1" dirty="0" smtClean="0"/>
              <a:t>l </a:t>
            </a:r>
            <a:r>
              <a:rPr lang="en-US" altLang="en-US" sz="2400" b="1" dirty="0"/>
              <a:t>de ca</a:t>
            </a:r>
            <a:r>
              <a:rPr lang="ro-RO" altLang="en-US" sz="2400" b="1" dirty="0"/>
              <a:t>z</a:t>
            </a:r>
            <a:r>
              <a:rPr lang="en-US" altLang="en-US" sz="2400" b="1" dirty="0"/>
              <a:t>are </a:t>
            </a:r>
            <a:r>
              <a:rPr lang="en-US" altLang="en-US" sz="2400" b="1" dirty="0" err="1"/>
              <a:t>temporar</a:t>
            </a:r>
            <a:r>
              <a:rPr lang="ro-RO" altLang="en-US" sz="2400" b="1" dirty="0"/>
              <a:t>ă nr. </a:t>
            </a:r>
            <a:r>
              <a:rPr lang="en-US" altLang="en-US" sz="2400" b="1" dirty="0"/>
              <a:t>2</a:t>
            </a:r>
            <a:r>
              <a:rPr lang="en-US" altLang="en-US" sz="2400" b="1" dirty="0" smtClean="0"/>
              <a:t> </a:t>
            </a:r>
            <a:r>
              <a:rPr lang="ro-RO" altLang="en-US" sz="2400" b="1" dirty="0" smtClean="0"/>
              <a:t/>
            </a:r>
            <a:br>
              <a:rPr lang="ro-RO" altLang="en-US" sz="2400" b="1" dirty="0" smtClean="0"/>
            </a:br>
            <a:r>
              <a:rPr lang="ro-RO" altLang="en-US" sz="2400" b="1" dirty="0" smtClean="0"/>
              <a:t> str</a:t>
            </a:r>
            <a:r>
              <a:rPr lang="ro-RO" altLang="en-US" sz="2400" b="1" dirty="0"/>
              <a:t>. </a:t>
            </a:r>
            <a:r>
              <a:rPr lang="en-US" altLang="en-US" sz="2400" b="1" dirty="0" err="1" smtClean="0"/>
              <a:t>Atelierelor</a:t>
            </a:r>
            <a:r>
              <a:rPr lang="en-US" altLang="en-US" sz="2400" b="1" dirty="0" smtClean="0"/>
              <a:t> </a:t>
            </a:r>
            <a:r>
              <a:rPr lang="ro-RO" altLang="en-US" sz="2400" b="1" dirty="0" smtClean="0"/>
              <a:t>nr</a:t>
            </a:r>
            <a:r>
              <a:rPr lang="ro-RO" altLang="en-US" sz="2400" b="1" dirty="0"/>
              <a:t>. </a:t>
            </a:r>
            <a:r>
              <a:rPr lang="en-US" altLang="en-US" sz="2400" b="1" dirty="0" smtClean="0"/>
              <a:t>13 </a:t>
            </a:r>
            <a:r>
              <a:rPr lang="ro-RO" altLang="en-US" sz="2400" b="1" dirty="0" smtClean="0"/>
              <a:t> </a:t>
            </a:r>
            <a:endParaRPr lang="en-US" sz="2400" b="1" dirty="0"/>
          </a:p>
        </p:txBody>
      </p:sp>
      <p:sp>
        <p:nvSpPr>
          <p:cNvPr id="4" name="Content Placeholder 3"/>
          <p:cNvSpPr>
            <a:spLocks noGrp="1"/>
          </p:cNvSpPr>
          <p:nvPr>
            <p:ph sz="half" idx="2"/>
          </p:nvPr>
        </p:nvSpPr>
        <p:spPr>
          <a:xfrm>
            <a:off x="4267200" y="4725144"/>
            <a:ext cx="4409256" cy="2056656"/>
          </a:xfrm>
        </p:spPr>
        <p:txBody>
          <a:bodyPr>
            <a:normAutofit/>
          </a:bodyPr>
          <a:lstStyle/>
          <a:p>
            <a:pPr marL="0" indent="0">
              <a:lnSpc>
                <a:spcPct val="120000"/>
              </a:lnSpc>
              <a:buNone/>
            </a:pPr>
            <a:r>
              <a:rPr lang="en-US" dirty="0" smtClean="0"/>
              <a:t>	</a:t>
            </a:r>
            <a:endParaRPr lang="en-US" sz="5600" dirty="0"/>
          </a:p>
        </p:txBody>
      </p:sp>
      <p:sp>
        <p:nvSpPr>
          <p:cNvPr id="3" name="Rectangle 2"/>
          <p:cNvSpPr/>
          <p:nvPr/>
        </p:nvSpPr>
        <p:spPr>
          <a:xfrm>
            <a:off x="428596" y="764704"/>
            <a:ext cx="8463884" cy="3970318"/>
          </a:xfrm>
          <a:prstGeom prst="rect">
            <a:avLst/>
          </a:prstGeom>
        </p:spPr>
        <p:txBody>
          <a:bodyPr wrap="square">
            <a:spAutoFit/>
          </a:bodyPr>
          <a:lstStyle/>
          <a:p>
            <a:r>
              <a:rPr lang="ro-RO" sz="1400" b="1" dirty="0">
                <a:latin typeface="Arial" panose="020B0604020202020204" pitchFamily="34" charset="0"/>
                <a:cs typeface="Arial" panose="020B0604020202020204" pitchFamily="34" charset="0"/>
              </a:rPr>
              <a:t>Serviciile sociale </a:t>
            </a:r>
            <a:r>
              <a:rPr lang="ro-RO" sz="1400" dirty="0">
                <a:latin typeface="Arial" panose="020B0604020202020204" pitchFamily="34" charset="0"/>
                <a:cs typeface="Arial" panose="020B0604020202020204" pitchFamily="34" charset="0"/>
              </a:rPr>
              <a:t>prestate prin intermediul centrului constau în:</a:t>
            </a:r>
            <a:endParaRPr lang="en-US" sz="1400"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asigurarea cazării temporare </a:t>
            </a:r>
            <a:r>
              <a:rPr lang="en-US" sz="1400" dirty="0" err="1" smtClean="0">
                <a:latin typeface="Arial" panose="020B0604020202020204" pitchFamily="34" charset="0"/>
                <a:cs typeface="Arial" panose="020B0604020202020204" pitchFamily="34" charset="0"/>
              </a:rPr>
              <a:t>pentru</a:t>
            </a:r>
            <a:r>
              <a:rPr lang="en-US" sz="1400" dirty="0" smtClean="0">
                <a:latin typeface="Arial" panose="020B0604020202020204" pitchFamily="34" charset="0"/>
                <a:cs typeface="Arial" panose="020B0604020202020204" pitchFamily="34" charset="0"/>
              </a:rPr>
              <a:t> </a:t>
            </a:r>
            <a:r>
              <a:rPr lang="ro-RO" sz="1400" b="1" dirty="0" smtClean="0">
                <a:latin typeface="Arial" panose="020B0604020202020204" pitchFamily="34" charset="0"/>
                <a:cs typeface="Arial" panose="020B0604020202020204" pitchFamily="34" charset="0"/>
              </a:rPr>
              <a:t>65 </a:t>
            </a:r>
            <a:r>
              <a:rPr lang="en-US" sz="1400" b="1" dirty="0" smtClean="0">
                <a:latin typeface="Arial" panose="020B0604020202020204" pitchFamily="34" charset="0"/>
                <a:cs typeface="Arial" panose="020B0604020202020204" pitchFamily="34" charset="0"/>
              </a:rPr>
              <a:t>de</a:t>
            </a:r>
            <a:r>
              <a:rPr lang="ro-RO" sz="1400" b="1" dirty="0" smtClean="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persoane</a:t>
            </a:r>
            <a:endParaRPr lang="en-US" sz="1400" b="1"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consiliere individuală şi de grup: întocmirea anchetelor sociale, fișelor de evaluare/reevaluare, planuri de </a:t>
            </a:r>
            <a:r>
              <a:rPr lang="ro-RO" sz="1400" dirty="0" smtClean="0">
                <a:latin typeface="Arial" panose="020B0604020202020204" pitchFamily="34" charset="0"/>
                <a:cs typeface="Arial" panose="020B0604020202020204" pitchFamily="34" charset="0"/>
              </a:rPr>
              <a:t>intervenție: </a:t>
            </a:r>
            <a:r>
              <a:rPr lang="en-US" sz="1400" b="1" dirty="0" smtClean="0">
                <a:latin typeface="Arial" panose="020B0604020202020204" pitchFamily="34" charset="0"/>
                <a:cs typeface="Arial" panose="020B0604020202020204" pitchFamily="34" charset="0"/>
              </a:rPr>
              <a:t>18</a:t>
            </a:r>
            <a:r>
              <a:rPr lang="ro-RO" sz="1400" b="1" dirty="0" smtClean="0">
                <a:latin typeface="Arial" panose="020B0604020202020204" pitchFamily="34" charset="0"/>
                <a:cs typeface="Arial" panose="020B0604020202020204" pitchFamily="34" charset="0"/>
              </a:rPr>
              <a:t>  </a:t>
            </a:r>
            <a:r>
              <a:rPr lang="ro-RO" sz="1400" b="1" dirty="0">
                <a:latin typeface="Arial" panose="020B0604020202020204" pitchFamily="34" charset="0"/>
                <a:cs typeface="Arial" panose="020B0604020202020204" pitchFamily="34" charset="0"/>
              </a:rPr>
              <a:t>cazuri</a:t>
            </a:r>
            <a:endParaRPr lang="en-US" sz="1400" b="1"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implicarea în activităţi gospodăreşti şi activităţi în folosul comunităţii: </a:t>
            </a:r>
            <a:r>
              <a:rPr lang="en-US" sz="1400" b="1" dirty="0" smtClean="0">
                <a:latin typeface="Arial" panose="020B0604020202020204" pitchFamily="34" charset="0"/>
                <a:cs typeface="Arial" panose="020B0604020202020204" pitchFamily="34" charset="0"/>
              </a:rPr>
              <a:t>18</a:t>
            </a:r>
            <a:r>
              <a:rPr lang="ro-RO" sz="1400" b="1" dirty="0" smtClean="0">
                <a:latin typeface="Arial" panose="020B0604020202020204" pitchFamily="34" charset="0"/>
                <a:cs typeface="Arial" panose="020B0604020202020204" pitchFamily="34" charset="0"/>
              </a:rPr>
              <a:t> persoane</a:t>
            </a:r>
            <a:endParaRPr lang="en-US" sz="1400" b="1"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deprinderea chiriaşilor cu un mod de viaţă organizat: </a:t>
            </a:r>
            <a:r>
              <a:rPr lang="en-US" sz="1400" b="1" dirty="0" smtClean="0">
                <a:latin typeface="Arial" panose="020B0604020202020204" pitchFamily="34" charset="0"/>
                <a:cs typeface="Arial" panose="020B0604020202020204" pitchFamily="34" charset="0"/>
              </a:rPr>
              <a:t>3</a:t>
            </a:r>
            <a:r>
              <a:rPr lang="ro-RO" sz="1400" b="1" dirty="0" smtClean="0">
                <a:latin typeface="Arial" panose="020B0604020202020204" pitchFamily="34" charset="0"/>
                <a:cs typeface="Arial" panose="020B0604020202020204" pitchFamily="34" charset="0"/>
              </a:rPr>
              <a:t>0</a:t>
            </a:r>
            <a:r>
              <a:rPr lang="en-US" sz="1400" b="1" dirty="0" smtClean="0">
                <a:latin typeface="Arial" panose="020B0604020202020204" pitchFamily="34" charset="0"/>
                <a:cs typeface="Arial" panose="020B0604020202020204" pitchFamily="34" charset="0"/>
              </a:rPr>
              <a:t> de </a:t>
            </a:r>
            <a:r>
              <a:rPr lang="ro-RO" sz="1400" b="1" dirty="0" smtClean="0">
                <a:latin typeface="Arial" panose="020B0604020202020204" pitchFamily="34" charset="0"/>
                <a:cs typeface="Arial" panose="020B0604020202020204" pitchFamily="34" charset="0"/>
              </a:rPr>
              <a:t>persoane </a:t>
            </a:r>
            <a:r>
              <a:rPr lang="ro-RO" sz="1400" b="1" dirty="0">
                <a:latin typeface="Arial" panose="020B0604020202020204" pitchFamily="34" charset="0"/>
                <a:cs typeface="Arial" panose="020B0604020202020204" pitchFamily="34" charset="0"/>
              </a:rPr>
              <a:t>consiliate;</a:t>
            </a:r>
            <a:endParaRPr lang="en-US" sz="14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formarea abilităţilor necesare unei relaţionări eficiente cu instituţiile furnizoare de servicii sociale: </a:t>
            </a:r>
            <a:r>
              <a:rPr lang="en-US" sz="1400" b="1" dirty="0" smtClean="0">
                <a:latin typeface="Arial" panose="020B0604020202020204" pitchFamily="34" charset="0"/>
                <a:cs typeface="Arial" panose="020B0604020202020204" pitchFamily="34" charset="0"/>
              </a:rPr>
              <a:t>3</a:t>
            </a:r>
            <a:r>
              <a:rPr lang="ro-RO" sz="1400" b="1" dirty="0" smtClean="0">
                <a:latin typeface="Arial" panose="020B0604020202020204" pitchFamily="34" charset="0"/>
                <a:cs typeface="Arial" panose="020B0604020202020204" pitchFamily="34" charset="0"/>
              </a:rPr>
              <a:t>0 de </a:t>
            </a:r>
            <a:r>
              <a:rPr lang="ro-RO" sz="1400" b="1" dirty="0">
                <a:latin typeface="Arial" panose="020B0604020202020204" pitchFamily="34" charset="0"/>
                <a:cs typeface="Arial" panose="020B0604020202020204" pitchFamily="34" charset="0"/>
              </a:rPr>
              <a:t>persoane consiliate.</a:t>
            </a:r>
            <a:endParaRPr lang="en-US" sz="1400"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sprijin în integrarea în muncă a chiriaşilor, în limita posibilităţilor existente, prin îndrumarea acestora către serviciul public specializat în medierea muncii – Agenţia Judeţeană pentru Ocupare şi Formare Profesională Bihor, crearea şi menţinerea unor relaţii de colaborare cu unităţile care angajează aceste persoane: </a:t>
            </a:r>
            <a:r>
              <a:rPr lang="ro-RO" sz="1400" b="1" dirty="0" smtClean="0">
                <a:latin typeface="Arial" panose="020B0604020202020204" pitchFamily="34" charset="0"/>
                <a:cs typeface="Arial" panose="020B0604020202020204" pitchFamily="34" charset="0"/>
              </a:rPr>
              <a:t>9 persoane</a:t>
            </a:r>
          </a:p>
          <a:p>
            <a:pPr marL="285750" indent="-285750" algn="just">
              <a:buFont typeface="Wingdings" panose="05000000000000000000" pitchFamily="2" charset="2"/>
              <a:buChar char="§"/>
            </a:pPr>
            <a:r>
              <a:rPr lang="ro-RO" sz="1400" dirty="0" smtClean="0">
                <a:latin typeface="Arial" panose="020B0604020202020204" pitchFamily="34" charset="0"/>
                <a:cs typeface="Arial" panose="020B0604020202020204" pitchFamily="34" charset="0"/>
              </a:rPr>
              <a:t>consiliere în vederea depunerii dosarului pentru oţinerea unei locuinţe sociale: </a:t>
            </a:r>
            <a:r>
              <a:rPr lang="ro-RO" sz="1400" b="1" dirty="0" smtClean="0">
                <a:latin typeface="Arial" panose="020B0604020202020204" pitchFamily="34" charset="0"/>
                <a:cs typeface="Arial" panose="020B0604020202020204" pitchFamily="34" charset="0"/>
              </a:rPr>
              <a:t>18 persoane</a:t>
            </a:r>
            <a:endParaRPr lang="en-US" sz="1400" b="1"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ro-RO" sz="1400" dirty="0" smtClean="0">
                <a:latin typeface="Arial" panose="020B0604020202020204" pitchFamily="34" charset="0"/>
                <a:cs typeface="Arial" panose="020B0604020202020204" pitchFamily="34" charset="0"/>
              </a:rPr>
              <a:t>intermedierea </a:t>
            </a:r>
            <a:r>
              <a:rPr lang="ro-RO" sz="1400" dirty="0">
                <a:latin typeface="Arial" panose="020B0604020202020204" pitchFamily="34" charset="0"/>
                <a:cs typeface="Arial" panose="020B0604020202020204" pitchFamily="34" charset="0"/>
              </a:rPr>
              <a:t>obţinerii unor servicii prestate de alte instituţii, astfel</a:t>
            </a:r>
            <a:r>
              <a:rPr lang="ro-RO"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3657600" lvl="0" algn="just" defTabSz="1828800">
              <a:buFont typeface="Wingdings" panose="05000000000000000000" pitchFamily="2" charset="2"/>
              <a:buChar char="ü"/>
            </a:pPr>
            <a:r>
              <a:rPr lang="ro-RO" sz="1400" dirty="0">
                <a:latin typeface="Arial" panose="020B0604020202020204" pitchFamily="34" charset="0"/>
                <a:cs typeface="Arial" panose="020B0604020202020204" pitchFamily="34" charset="0"/>
              </a:rPr>
              <a:t>sprijin în obţinerea actelor de identitate: </a:t>
            </a:r>
            <a:r>
              <a:rPr lang="ro-RO" sz="1400" b="1" dirty="0" smtClean="0">
                <a:latin typeface="Arial" panose="020B0604020202020204" pitchFamily="34" charset="0"/>
                <a:cs typeface="Arial" panose="020B0604020202020204" pitchFamily="34" charset="0"/>
              </a:rPr>
              <a:t>6 </a:t>
            </a:r>
            <a:r>
              <a:rPr lang="ro-RO" sz="1400" b="1" dirty="0">
                <a:latin typeface="Arial" panose="020B0604020202020204" pitchFamily="34" charset="0"/>
                <a:cs typeface="Arial" panose="020B0604020202020204" pitchFamily="34" charset="0"/>
              </a:rPr>
              <a:t>persoane</a:t>
            </a:r>
            <a:endParaRPr lang="en-US" sz="1400" b="1" dirty="0">
              <a:latin typeface="Arial" panose="020B0604020202020204" pitchFamily="34" charset="0"/>
              <a:cs typeface="Arial" panose="020B0604020202020204" pitchFamily="34" charset="0"/>
            </a:endParaRPr>
          </a:p>
          <a:p>
            <a:pPr marL="3657600" lvl="0" indent="-58738" algn="just" defTabSz="1828800">
              <a:buFont typeface="Wingdings" panose="05000000000000000000" pitchFamily="2" charset="2"/>
              <a:buChar char="ü"/>
            </a:pPr>
            <a:r>
              <a:rPr lang="ro-RO" sz="1400" dirty="0">
                <a:latin typeface="Arial" panose="020B0604020202020204" pitchFamily="34" charset="0"/>
                <a:cs typeface="Arial" panose="020B0604020202020204" pitchFamily="34" charset="0"/>
              </a:rPr>
              <a:t>sprijinirea familiilor defavorizate în vederea înscrierii copiilor la </a:t>
            </a:r>
            <a:r>
              <a:rPr lang="ro-RO" sz="1400" dirty="0" smtClean="0">
                <a:latin typeface="Arial" panose="020B0604020202020204" pitchFamily="34" charset="0"/>
                <a:cs typeface="Arial" panose="020B0604020202020204" pitchFamily="34" charset="0"/>
              </a:rPr>
              <a:t>Centrul de Ingrijire de Zi</a:t>
            </a:r>
            <a:r>
              <a:rPr lang="ro-RO" sz="1400" dirty="0">
                <a:latin typeface="Arial" panose="020B0604020202020204" pitchFamily="34" charset="0"/>
                <a:cs typeface="Arial" panose="020B0604020202020204" pitchFamily="34" charset="0"/>
              </a:rPr>
              <a:t>: </a:t>
            </a:r>
            <a:r>
              <a:rPr lang="en-US" sz="1400" b="1" dirty="0" smtClean="0">
                <a:latin typeface="Arial" panose="020B0604020202020204" pitchFamily="34" charset="0"/>
                <a:cs typeface="Arial" panose="020B0604020202020204" pitchFamily="34" charset="0"/>
              </a:rPr>
              <a:t>4</a:t>
            </a:r>
            <a:r>
              <a:rPr lang="ro-RO" sz="1400" b="1" dirty="0" smtClean="0">
                <a:latin typeface="Arial" panose="020B0604020202020204" pitchFamily="34" charset="0"/>
                <a:cs typeface="Arial" panose="020B0604020202020204" pitchFamily="34" charset="0"/>
              </a:rPr>
              <a:t> cazuri</a:t>
            </a:r>
            <a:endParaRPr lang="en-US" sz="1400" b="1" dirty="0">
              <a:latin typeface="Arial" panose="020B0604020202020204" pitchFamily="34" charset="0"/>
              <a:cs typeface="Arial" panose="020B0604020202020204" pitchFamily="34" charset="0"/>
            </a:endParaRPr>
          </a:p>
          <a:p>
            <a:endParaRPr lang="en-US" sz="1400" dirty="0">
              <a:latin typeface="Arial" panose="020B0604020202020204" pitchFamily="34" charset="0"/>
              <a:cs typeface="Arial" panose="020B0604020202020204" pitchFamily="34" charset="0"/>
            </a:endParaRPr>
          </a:p>
        </p:txBody>
      </p:sp>
      <p:pic>
        <p:nvPicPr>
          <p:cNvPr id="7170" name="Picture 2"/>
          <p:cNvPicPr>
            <a:picLocks noGrp="1" noChangeAspect="1" noChangeArrowheads="1"/>
          </p:cNvPicPr>
          <p:nvPr>
            <p:ph sz="half" idx="1"/>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3828212"/>
            <a:ext cx="3749546" cy="291776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286248" y="4524072"/>
            <a:ext cx="4100832" cy="233392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4010073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Grp="1" noChangeAspect="1" noChangeArrowheads="1"/>
          </p:cNvPicPr>
          <p:nvPr>
            <p:ph idx="1"/>
          </p:nvPr>
        </p:nvPicPr>
        <p:blipFill>
          <a:blip r:embed="rId3" cstate="print">
            <a:extLst>
              <a:ext uri="{BEBA8EAE-BF5A-486C-A8C5-ECC9F3942E4B}">
                <a14:imgProps xmlns="" xmlns:a14="http://schemas.microsoft.com/office/drawing/2010/main">
                  <a14:imgLayer r:embed="">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a:off x="357158" y="4357694"/>
            <a:ext cx="2741491" cy="1988840"/>
          </a:xfrm>
          <a:prstGeom prst="rect">
            <a:avLst/>
          </a:prstGeom>
          <a:ln>
            <a:noFill/>
          </a:ln>
          <a:effectLst>
            <a:outerShdw dist="35921" dir="2700000" algn="ctr" rotWithShape="0">
              <a:schemeClr val="bg2">
                <a:alpha val="34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28596" y="285728"/>
            <a:ext cx="8229600" cy="778098"/>
          </a:xfrm>
        </p:spPr>
        <p:txBody>
          <a:bodyPr>
            <a:normAutofit fontScale="90000"/>
          </a:bodyPr>
          <a:lstStyle/>
          <a:p>
            <a:r>
              <a:rPr lang="en-US" altLang="en-US" sz="2800" b="1" dirty="0" err="1"/>
              <a:t>Centr</a:t>
            </a:r>
            <a:r>
              <a:rPr lang="ro-RO" altLang="en-US" sz="2800" b="1" dirty="0"/>
              <a:t>u</a:t>
            </a:r>
            <a:r>
              <a:rPr lang="en-US" altLang="en-US" sz="2800" b="1" dirty="0"/>
              <a:t>l de ca</a:t>
            </a:r>
            <a:r>
              <a:rPr lang="ro-RO" altLang="en-US" sz="2800" b="1" dirty="0"/>
              <a:t>z</a:t>
            </a:r>
            <a:r>
              <a:rPr lang="en-US" altLang="en-US" sz="2800" b="1" dirty="0"/>
              <a:t>are </a:t>
            </a:r>
            <a:r>
              <a:rPr lang="en-US" altLang="en-US" sz="2800" b="1" dirty="0" err="1"/>
              <a:t>temporar</a:t>
            </a:r>
            <a:r>
              <a:rPr lang="ro-RO" altLang="en-US" sz="2800" b="1" dirty="0"/>
              <a:t>ă nr. </a:t>
            </a:r>
            <a:r>
              <a:rPr lang="ro-RO" altLang="en-US" sz="2800" b="1" dirty="0" smtClean="0"/>
              <a:t>3</a:t>
            </a:r>
            <a:br>
              <a:rPr lang="ro-RO" altLang="en-US" sz="2800" b="1" dirty="0" smtClean="0"/>
            </a:br>
            <a:r>
              <a:rPr lang="ro-RO" altLang="en-US" sz="2800" b="1" dirty="0" smtClean="0"/>
              <a:t> </a:t>
            </a:r>
            <a:r>
              <a:rPr lang="ro-RO" altLang="en-US" sz="2800" b="1" dirty="0"/>
              <a:t>str. </a:t>
            </a:r>
            <a:r>
              <a:rPr lang="en-US" altLang="en-US" sz="2800" b="1" dirty="0" err="1"/>
              <a:t>Atelierelor</a:t>
            </a:r>
            <a:r>
              <a:rPr lang="en-US" altLang="en-US" sz="2800" b="1" dirty="0"/>
              <a:t> </a:t>
            </a:r>
            <a:r>
              <a:rPr lang="ro-RO" altLang="en-US" sz="2800" b="1" dirty="0" smtClean="0"/>
              <a:t> nr</a:t>
            </a:r>
            <a:r>
              <a:rPr lang="ro-RO" altLang="en-US" sz="2800" b="1" dirty="0"/>
              <a:t>. </a:t>
            </a:r>
            <a:r>
              <a:rPr lang="en-US" altLang="en-US" sz="2800" b="1" dirty="0"/>
              <a:t>13 </a:t>
            </a:r>
            <a:endParaRPr lang="en-US" sz="2800" b="1" dirty="0"/>
          </a:p>
        </p:txBody>
      </p:sp>
      <p:sp>
        <p:nvSpPr>
          <p:cNvPr id="4" name="Rectangle 3"/>
          <p:cNvSpPr/>
          <p:nvPr/>
        </p:nvSpPr>
        <p:spPr>
          <a:xfrm>
            <a:off x="428596" y="980728"/>
            <a:ext cx="8535892" cy="4185761"/>
          </a:xfrm>
          <a:prstGeom prst="rect">
            <a:avLst/>
          </a:prstGeom>
        </p:spPr>
        <p:txBody>
          <a:bodyPr wrap="square">
            <a:spAutoFit/>
          </a:bodyPr>
          <a:lstStyle/>
          <a:p>
            <a:endParaRPr lang="ro-RO" sz="1400" b="1" dirty="0" smtClean="0">
              <a:latin typeface="Arial" panose="020B0604020202020204" pitchFamily="34" charset="0"/>
              <a:cs typeface="Arial" panose="020B0604020202020204" pitchFamily="34" charset="0"/>
            </a:endParaRPr>
          </a:p>
          <a:p>
            <a:r>
              <a:rPr lang="ro-RO" sz="1400" b="1" dirty="0" smtClean="0">
                <a:latin typeface="Arial" panose="020B0604020202020204" pitchFamily="34" charset="0"/>
                <a:cs typeface="Arial" panose="020B0604020202020204" pitchFamily="34" charset="0"/>
              </a:rPr>
              <a:t>Serviciile </a:t>
            </a:r>
            <a:r>
              <a:rPr lang="ro-RO" sz="1400" b="1" dirty="0">
                <a:latin typeface="Arial" panose="020B0604020202020204" pitchFamily="34" charset="0"/>
                <a:cs typeface="Arial" panose="020B0604020202020204" pitchFamily="34" charset="0"/>
              </a:rPr>
              <a:t>sociale </a:t>
            </a:r>
            <a:r>
              <a:rPr lang="ro-RO" sz="1400" dirty="0">
                <a:latin typeface="Arial" panose="020B0604020202020204" pitchFamily="34" charset="0"/>
                <a:cs typeface="Arial" panose="020B0604020202020204" pitchFamily="34" charset="0"/>
              </a:rPr>
              <a:t>prestate prin intermediul centrului constau în:</a:t>
            </a:r>
            <a:endParaRPr lang="en-US" sz="1400"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asigurarea cazării temporare a</a:t>
            </a:r>
            <a:r>
              <a:rPr lang="en-US" sz="1400" dirty="0">
                <a:latin typeface="Arial" panose="020B0604020202020204" pitchFamily="34" charset="0"/>
                <a:cs typeface="Arial" panose="020B0604020202020204" pitchFamily="34" charset="0"/>
              </a:rPr>
              <a:t> </a:t>
            </a:r>
            <a:r>
              <a:rPr lang="en-US" sz="1400" b="1" dirty="0" smtClean="0">
                <a:latin typeface="Arial" panose="020B0604020202020204" pitchFamily="34" charset="0"/>
                <a:cs typeface="Arial" panose="020B0604020202020204" pitchFamily="34" charset="0"/>
              </a:rPr>
              <a:t>7</a:t>
            </a:r>
            <a:r>
              <a:rPr lang="ro-RO" sz="1400" b="1" dirty="0" smtClean="0">
                <a:latin typeface="Arial" panose="020B0604020202020204" pitchFamily="34" charset="0"/>
                <a:cs typeface="Arial" panose="020B0604020202020204" pitchFamily="34" charset="0"/>
              </a:rPr>
              <a:t>7</a:t>
            </a:r>
            <a:r>
              <a:rPr lang="en-US" sz="1400" b="1" dirty="0" smtClean="0">
                <a:latin typeface="Arial" panose="020B0604020202020204" pitchFamily="34" charset="0"/>
                <a:cs typeface="Arial" panose="020B0604020202020204" pitchFamily="34" charset="0"/>
              </a:rPr>
              <a:t> de</a:t>
            </a:r>
            <a:r>
              <a:rPr lang="ro-RO" sz="1400" b="1" dirty="0" smtClean="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persoane</a:t>
            </a:r>
            <a:endParaRPr lang="en-US" sz="1400" b="1"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consiliere individuală şi de grup: întocmirea anchetelor sociale, fișelor de evaluare/reevaluare, planuri de </a:t>
            </a:r>
            <a:r>
              <a:rPr lang="ro-RO" sz="1400" dirty="0" smtClean="0">
                <a:latin typeface="Arial" panose="020B0604020202020204" pitchFamily="34" charset="0"/>
                <a:cs typeface="Arial" panose="020B0604020202020204" pitchFamily="34" charset="0"/>
              </a:rPr>
              <a:t>intervenție: </a:t>
            </a:r>
            <a:r>
              <a:rPr lang="en-US" sz="1400" b="1" dirty="0" smtClean="0">
                <a:latin typeface="Arial" panose="020B0604020202020204" pitchFamily="34" charset="0"/>
                <a:cs typeface="Arial" panose="020B0604020202020204" pitchFamily="34" charset="0"/>
              </a:rPr>
              <a:t>23</a:t>
            </a:r>
            <a:r>
              <a:rPr lang="en-US" sz="1400" dirty="0" smtClean="0">
                <a:latin typeface="Arial" panose="020B0604020202020204" pitchFamily="34" charset="0"/>
                <a:cs typeface="Arial" panose="020B0604020202020204" pitchFamily="34" charset="0"/>
              </a:rPr>
              <a:t> </a:t>
            </a:r>
            <a:r>
              <a:rPr lang="ro-RO" sz="1400" b="1" dirty="0" smtClean="0">
                <a:latin typeface="Arial" panose="020B0604020202020204" pitchFamily="34" charset="0"/>
                <a:cs typeface="Arial" panose="020B0604020202020204" pitchFamily="34" charset="0"/>
              </a:rPr>
              <a:t>de  </a:t>
            </a:r>
            <a:r>
              <a:rPr lang="ro-RO" sz="1400" b="1" dirty="0">
                <a:latin typeface="Arial" panose="020B0604020202020204" pitchFamily="34" charset="0"/>
                <a:cs typeface="Arial" panose="020B0604020202020204" pitchFamily="34" charset="0"/>
              </a:rPr>
              <a:t>cazuri</a:t>
            </a:r>
            <a:endParaRPr lang="en-US" sz="1400" b="1"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implicarea în activităţi gospodăreşti şi activităţi în folosul comunităţii: </a:t>
            </a:r>
            <a:r>
              <a:rPr lang="ro-RO" sz="1400" b="1" dirty="0" smtClean="0">
                <a:latin typeface="Arial" panose="020B0604020202020204" pitchFamily="34" charset="0"/>
                <a:cs typeface="Arial" panose="020B0604020202020204" pitchFamily="34" charset="0"/>
              </a:rPr>
              <a:t>2</a:t>
            </a:r>
            <a:r>
              <a:rPr lang="en-US" sz="1400" b="1" dirty="0" smtClean="0">
                <a:latin typeface="Arial" panose="020B0604020202020204" pitchFamily="34" charset="0"/>
                <a:cs typeface="Arial" panose="020B0604020202020204" pitchFamily="34" charset="0"/>
              </a:rPr>
              <a:t>3</a:t>
            </a:r>
            <a:r>
              <a:rPr lang="ro-RO" sz="1400" b="1" dirty="0" smtClean="0">
                <a:latin typeface="Arial" panose="020B0604020202020204" pitchFamily="34" charset="0"/>
                <a:cs typeface="Arial" panose="020B0604020202020204" pitchFamily="34" charset="0"/>
              </a:rPr>
              <a:t> </a:t>
            </a:r>
            <a:r>
              <a:rPr lang="ro-RO" sz="1400" b="1" dirty="0">
                <a:latin typeface="Arial" panose="020B0604020202020204" pitchFamily="34" charset="0"/>
                <a:cs typeface="Arial" panose="020B0604020202020204" pitchFamily="34" charset="0"/>
              </a:rPr>
              <a:t>de persoane</a:t>
            </a:r>
            <a:endParaRPr lang="en-US" sz="1400" b="1"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deprinderea chiriaşilor cu un mod de viaţă organizat: </a:t>
            </a:r>
            <a:r>
              <a:rPr lang="ro-RO" sz="1400" b="1" dirty="0" smtClean="0">
                <a:latin typeface="Arial" panose="020B0604020202020204" pitchFamily="34" charset="0"/>
                <a:cs typeface="Arial" panose="020B0604020202020204" pitchFamily="34" charset="0"/>
              </a:rPr>
              <a:t>32 </a:t>
            </a:r>
            <a:r>
              <a:rPr lang="ro-RO" sz="1400" b="1" dirty="0">
                <a:latin typeface="Arial" panose="020B0604020202020204" pitchFamily="34" charset="0"/>
                <a:cs typeface="Arial" panose="020B0604020202020204" pitchFamily="34" charset="0"/>
              </a:rPr>
              <a:t>de persoane consiliate;</a:t>
            </a:r>
            <a:endParaRPr lang="en-US" sz="14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formarea abilităţilor necesare unei relaţionări eficiente cu instituţiile furnizoare de servicii sociale: </a:t>
            </a:r>
            <a:r>
              <a:rPr lang="ro-RO" sz="1400" b="1" dirty="0" smtClean="0">
                <a:latin typeface="Arial" panose="020B0604020202020204" pitchFamily="34" charset="0"/>
                <a:cs typeface="Arial" panose="020B0604020202020204" pitchFamily="34" charset="0"/>
              </a:rPr>
              <a:t>32 de </a:t>
            </a:r>
            <a:r>
              <a:rPr lang="ro-RO" sz="1400" b="1" dirty="0">
                <a:latin typeface="Arial" panose="020B0604020202020204" pitchFamily="34" charset="0"/>
                <a:cs typeface="Arial" panose="020B0604020202020204" pitchFamily="34" charset="0"/>
              </a:rPr>
              <a:t>persoane consiliate.</a:t>
            </a:r>
            <a:endParaRPr lang="en-US" sz="1400" dirty="0">
              <a:latin typeface="Arial" panose="020B0604020202020204" pitchFamily="34" charset="0"/>
              <a:cs typeface="Arial" panose="020B0604020202020204" pitchFamily="34" charset="0"/>
            </a:endParaRPr>
          </a:p>
          <a:p>
            <a:pPr marL="285750" lvl="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sprijin în integrarea în muncă a chiriaşilor, în limita posibilităţilor existente, prin îndrumarea acestora către serviciul public specializat în medierea muncii – Agenţia Judeţeană pentru Ocupare şi Formare Profesională Bihor, crearea şi menţinerea unor relaţii de colaborare cu unităţile care angajează aceste persoane: </a:t>
            </a:r>
            <a:r>
              <a:rPr lang="ro-RO" sz="1400" b="1" dirty="0" smtClean="0">
                <a:latin typeface="Arial" panose="020B0604020202020204" pitchFamily="34" charset="0"/>
                <a:cs typeface="Arial" panose="020B0604020202020204" pitchFamily="34" charset="0"/>
              </a:rPr>
              <a:t>11 persoane</a:t>
            </a:r>
            <a:endParaRPr lang="en-US" sz="14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ro-RO" sz="1400" dirty="0" smtClean="0">
                <a:latin typeface="Arial" panose="020B0604020202020204" pitchFamily="34" charset="0"/>
                <a:cs typeface="Arial" panose="020B0604020202020204" pitchFamily="34" charset="0"/>
              </a:rPr>
              <a:t>consiliere în vederea depunerii dosarului pentru oţinerea unei locuinţe sociale: 23</a:t>
            </a:r>
            <a:r>
              <a:rPr lang="ro-RO" sz="1400" b="1" dirty="0" smtClean="0">
                <a:latin typeface="Arial" panose="020B0604020202020204" pitchFamily="34" charset="0"/>
                <a:cs typeface="Arial" panose="020B0604020202020204" pitchFamily="34" charset="0"/>
              </a:rPr>
              <a:t> </a:t>
            </a:r>
            <a:r>
              <a:rPr lang="ro-RO" sz="1400" b="1" dirty="0">
                <a:latin typeface="Arial" panose="020B0604020202020204" pitchFamily="34" charset="0"/>
                <a:cs typeface="Arial" panose="020B0604020202020204" pitchFamily="34" charset="0"/>
              </a:rPr>
              <a:t>de </a:t>
            </a:r>
            <a:r>
              <a:rPr lang="ro-RO" sz="1400" b="1" dirty="0" smtClean="0">
                <a:latin typeface="Arial" panose="020B0604020202020204" pitchFamily="34" charset="0"/>
                <a:cs typeface="Arial" panose="020B0604020202020204" pitchFamily="34" charset="0"/>
              </a:rPr>
              <a:t>persoane</a:t>
            </a:r>
            <a:endParaRPr lang="en-US" sz="14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ro-RO" sz="1400" dirty="0">
                <a:latin typeface="Arial" panose="020B0604020202020204" pitchFamily="34" charset="0"/>
                <a:cs typeface="Arial" panose="020B0604020202020204" pitchFamily="34" charset="0"/>
              </a:rPr>
              <a:t> intermedierea obţinerii unor servicii prestate de alte instituţii, astfel</a:t>
            </a:r>
            <a:r>
              <a:rPr lang="ro-RO" sz="1400" dirty="0" smtClean="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
            </a:pPr>
            <a:endParaRPr lang="en-US" sz="1400" dirty="0">
              <a:latin typeface="Arial" panose="020B0604020202020204" pitchFamily="34" charset="0"/>
              <a:cs typeface="Arial" panose="020B0604020202020204" pitchFamily="34" charset="0"/>
            </a:endParaRPr>
          </a:p>
          <a:p>
            <a:pPr marL="2684463" lvl="2" algn="just">
              <a:buFont typeface="Wingdings" panose="05000000000000000000" pitchFamily="2" charset="2"/>
              <a:buChar char="ü"/>
            </a:pPr>
            <a:r>
              <a:rPr lang="ro-RO" sz="1400" dirty="0">
                <a:latin typeface="Arial" panose="020B0604020202020204" pitchFamily="34" charset="0"/>
                <a:cs typeface="Arial" panose="020B0604020202020204" pitchFamily="34" charset="0"/>
              </a:rPr>
              <a:t>sprijin în obţinerea actelor de identitate: </a:t>
            </a:r>
            <a:r>
              <a:rPr lang="ro-RO" sz="1400" dirty="0" smtClean="0">
                <a:latin typeface="Arial" panose="020B0604020202020204" pitchFamily="34" charset="0"/>
                <a:cs typeface="Arial" panose="020B0604020202020204" pitchFamily="34" charset="0"/>
              </a:rPr>
              <a:t>5 </a:t>
            </a:r>
            <a:r>
              <a:rPr lang="ro-RO" sz="1400" dirty="0">
                <a:latin typeface="Arial" panose="020B0604020202020204" pitchFamily="34" charset="0"/>
                <a:cs typeface="Arial" panose="020B0604020202020204" pitchFamily="34" charset="0"/>
              </a:rPr>
              <a:t>persoane</a:t>
            </a:r>
            <a:endParaRPr lang="en-US" sz="1400" dirty="0">
              <a:latin typeface="Arial" panose="020B0604020202020204" pitchFamily="34" charset="0"/>
              <a:cs typeface="Arial" panose="020B0604020202020204" pitchFamily="34" charset="0"/>
            </a:endParaRPr>
          </a:p>
          <a:p>
            <a:pPr marL="2684463" lvl="2" algn="just">
              <a:buFont typeface="Wingdings" panose="05000000000000000000" pitchFamily="2" charset="2"/>
              <a:buChar char="ü"/>
            </a:pPr>
            <a:r>
              <a:rPr lang="ro-RO" sz="1400" dirty="0">
                <a:latin typeface="Arial" panose="020B0604020202020204" pitchFamily="34" charset="0"/>
                <a:cs typeface="Arial" panose="020B0604020202020204" pitchFamily="34" charset="0"/>
              </a:rPr>
              <a:t>sprijinirea familiilor defavorizate în vederea înscrierii copiilor la </a:t>
            </a:r>
            <a:r>
              <a:rPr lang="ro-RO" sz="1400" dirty="0" smtClean="0">
                <a:latin typeface="Arial" panose="020B0604020202020204" pitchFamily="34" charset="0"/>
                <a:cs typeface="Arial" panose="020B0604020202020204" pitchFamily="34" charset="0"/>
              </a:rPr>
              <a:t>Centrul de Ingrijire de Zi</a:t>
            </a:r>
            <a:r>
              <a:rPr lang="ro-RO" sz="1400" dirty="0">
                <a:latin typeface="Arial" panose="020B0604020202020204" pitchFamily="34" charset="0"/>
                <a:cs typeface="Arial" panose="020B0604020202020204" pitchFamily="34" charset="0"/>
              </a:rPr>
              <a:t>: </a:t>
            </a:r>
            <a:r>
              <a:rPr lang="ro-RO" sz="1400" dirty="0" smtClean="0">
                <a:latin typeface="Arial" panose="020B0604020202020204" pitchFamily="34" charset="0"/>
                <a:cs typeface="Arial" panose="020B0604020202020204" pitchFamily="34" charset="0"/>
              </a:rPr>
              <a:t>4</a:t>
            </a:r>
            <a:r>
              <a:rPr lang="ro-RO" sz="1400" b="1" dirty="0" smtClean="0">
                <a:latin typeface="Arial" panose="020B0604020202020204" pitchFamily="34" charset="0"/>
                <a:cs typeface="Arial" panose="020B0604020202020204" pitchFamily="34" charset="0"/>
              </a:rPr>
              <a:t> cazuri</a:t>
            </a:r>
          </a:p>
        </p:txBody>
      </p:sp>
    </p:spTree>
    <p:extLst>
      <p:ext uri="{BB962C8B-B14F-4D97-AF65-F5344CB8AC3E}">
        <p14:creationId xmlns="" xmlns:p14="http://schemas.microsoft.com/office/powerpoint/2010/main" val="28529041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838200"/>
          </a:xfrm>
        </p:spPr>
        <p:txBody>
          <a:bodyPr>
            <a:normAutofit/>
          </a:bodyPr>
          <a:lstStyle/>
          <a:p>
            <a:r>
              <a:rPr lang="ro-RO" altLang="en-US" sz="2000" b="1" dirty="0"/>
              <a:t>Centrul de Reintegrare </a:t>
            </a:r>
            <a:r>
              <a:rPr lang="ro-RO" altLang="en-US" sz="2000" b="1" dirty="0" smtClean="0"/>
              <a:t>Socială - str</a:t>
            </a:r>
            <a:r>
              <a:rPr lang="ro-RO" altLang="en-US" sz="2000" b="1" dirty="0"/>
              <a:t>. Vămii nr. 34/A</a:t>
            </a:r>
            <a:br>
              <a:rPr lang="ro-RO" altLang="en-US" sz="2000" b="1" dirty="0"/>
            </a:br>
            <a:r>
              <a:rPr lang="ro-RO" altLang="en-US" sz="2000" dirty="0"/>
              <a:t>- </a:t>
            </a:r>
            <a:r>
              <a:rPr lang="ro-RO" altLang="en-US" sz="2000" b="1" dirty="0"/>
              <a:t>cu o capacitate de 48 de locuri-</a:t>
            </a:r>
            <a:endParaRPr lang="en-US" sz="2000" dirty="0"/>
          </a:p>
        </p:txBody>
      </p:sp>
      <p:sp>
        <p:nvSpPr>
          <p:cNvPr id="3" name="Content Placeholder 2"/>
          <p:cNvSpPr>
            <a:spLocks noGrp="1"/>
          </p:cNvSpPr>
          <p:nvPr>
            <p:ph sz="half" idx="1"/>
          </p:nvPr>
        </p:nvSpPr>
        <p:spPr>
          <a:xfrm>
            <a:off x="304800" y="836712"/>
            <a:ext cx="5059288" cy="2736304"/>
          </a:xfrm>
        </p:spPr>
        <p:txBody>
          <a:bodyPr>
            <a:normAutofit fontScale="25000" lnSpcReduction="20000"/>
          </a:bodyPr>
          <a:lstStyle/>
          <a:p>
            <a:pPr marL="0" indent="0" algn="just">
              <a:spcBef>
                <a:spcPct val="0"/>
              </a:spcBef>
              <a:buFont typeface="Arial" charset="0"/>
              <a:buNone/>
              <a:tabLst>
                <a:tab pos="342900" algn="l"/>
              </a:tabLst>
            </a:pPr>
            <a:r>
              <a:rPr lang="ro-RO" altLang="en-US" sz="1400" dirty="0" smtClean="0"/>
              <a:t>	</a:t>
            </a:r>
            <a:r>
              <a:rPr lang="ro-RO" altLang="en-US" sz="5600" dirty="0" smtClean="0">
                <a:latin typeface="Arial" panose="020B0604020202020204" pitchFamily="34" charset="0"/>
                <a:cs typeface="Arial" panose="020B0604020202020204" pitchFamily="34" charset="0"/>
              </a:rPr>
              <a:t>Prin </a:t>
            </a:r>
            <a:r>
              <a:rPr lang="ro-RO" altLang="en-US" sz="5600" dirty="0">
                <a:latin typeface="Arial" panose="020B0604020202020204" pitchFamily="34" charset="0"/>
                <a:cs typeface="Arial" panose="020B0604020202020204" pitchFamily="34" charset="0"/>
              </a:rPr>
              <a:t>HCL nr. 625 din 30 iulie 2014  a fost aprobat acordul de colaborare încheiat între Administraţia Socială Comunitară Oradea, Municipiul Oradea şi Asociaţia Smiles, având ca obiect reintegrarea socială a persoanelor aflate în dificultate, prin acordarea de servicii sociale integrate, în </a:t>
            </a:r>
            <a:r>
              <a:rPr lang="ro-RO" altLang="en-US" sz="5600" b="1" dirty="0">
                <a:latin typeface="Arial" panose="020B0604020202020204" pitchFamily="34" charset="0"/>
                <a:cs typeface="Arial" panose="020B0604020202020204" pitchFamily="34" charset="0"/>
              </a:rPr>
              <a:t>Centrul de Reintegrare Socială situat în Oradea</a:t>
            </a:r>
            <a:r>
              <a:rPr lang="ro-RO" altLang="en-US" sz="5600" dirty="0">
                <a:latin typeface="Arial" panose="020B0604020202020204" pitchFamily="34" charset="0"/>
                <a:cs typeface="Arial" panose="020B0604020202020204" pitchFamily="34" charset="0"/>
              </a:rPr>
              <a:t>, strada Vămii nr. 34/A. Astfel,  </a:t>
            </a:r>
            <a:r>
              <a:rPr lang="ro-RO" altLang="en-US" sz="5600" b="1" dirty="0">
                <a:latin typeface="Arial" panose="020B0604020202020204" pitchFamily="34" charset="0"/>
                <a:cs typeface="Arial" panose="020B0604020202020204" pitchFamily="34" charset="0"/>
              </a:rPr>
              <a:t>c</a:t>
            </a:r>
            <a:r>
              <a:rPr lang="vi-VN" altLang="en-US" sz="5600" b="1" dirty="0">
                <a:latin typeface="Arial" panose="020B0604020202020204" pitchFamily="34" charset="0"/>
                <a:cs typeface="Arial" panose="020B0604020202020204" pitchFamily="34" charset="0"/>
              </a:rPr>
              <a:t>entrul </a:t>
            </a:r>
            <a:r>
              <a:rPr lang="ro-RO" altLang="en-US" sz="5600" b="1" dirty="0">
                <a:latin typeface="Arial" panose="020B0604020202020204" pitchFamily="34" charset="0"/>
                <a:cs typeface="Arial" panose="020B0604020202020204" pitchFamily="34" charset="0"/>
              </a:rPr>
              <a:t>este </a:t>
            </a:r>
            <a:r>
              <a:rPr lang="vi-VN" altLang="en-US" sz="5600" b="1" dirty="0">
                <a:latin typeface="Arial" panose="020B0604020202020204" pitchFamily="34" charset="0"/>
                <a:cs typeface="Arial" panose="020B0604020202020204" pitchFamily="34" charset="0"/>
              </a:rPr>
              <a:t>administrat în totalitate de către Asociația </a:t>
            </a:r>
            <a:r>
              <a:rPr lang="vi-VN" altLang="en-US" sz="5600" b="1" dirty="0" smtClean="0">
                <a:latin typeface="Arial" panose="020B0604020202020204" pitchFamily="34" charset="0"/>
                <a:cs typeface="Arial" panose="020B0604020202020204" pitchFamily="34" charset="0"/>
              </a:rPr>
              <a:t>Smiles</a:t>
            </a:r>
            <a:r>
              <a:rPr lang="vi-VN" altLang="en-US" sz="5600" dirty="0" smtClean="0">
                <a:latin typeface="Arial" panose="020B0604020202020204" pitchFamily="34" charset="0"/>
                <a:cs typeface="Arial" panose="020B0604020202020204" pitchFamily="34" charset="0"/>
              </a:rPr>
              <a:t>,care </a:t>
            </a:r>
            <a:r>
              <a:rPr lang="vi-VN" altLang="en-US" sz="5600" dirty="0">
                <a:latin typeface="Arial" panose="020B0604020202020204" pitchFamily="34" charset="0"/>
                <a:cs typeface="Arial" panose="020B0604020202020204" pitchFamily="34" charset="0"/>
              </a:rPr>
              <a:t>asigura</a:t>
            </a:r>
            <a:r>
              <a:rPr lang="ro-RO" altLang="en-US" sz="5600" dirty="0">
                <a:latin typeface="Arial" panose="020B0604020202020204" pitchFamily="34" charset="0"/>
                <a:cs typeface="Arial" panose="020B0604020202020204" pitchFamily="34" charset="0"/>
              </a:rPr>
              <a:t> următoarele servicii : </a:t>
            </a:r>
          </a:p>
          <a:p>
            <a:pPr marL="0" indent="0" algn="ctr">
              <a:spcBef>
                <a:spcPct val="0"/>
              </a:spcBef>
            </a:pPr>
            <a:r>
              <a:rPr lang="ro-RO" altLang="en-US" sz="5600" dirty="0">
                <a:latin typeface="Arial" panose="020B0604020202020204" pitchFamily="34" charset="0"/>
                <a:cs typeface="Arial" panose="020B0604020202020204" pitchFamily="34" charset="0"/>
              </a:rPr>
              <a:t>servicii de asistenţă socială, </a:t>
            </a:r>
          </a:p>
          <a:p>
            <a:pPr marL="0" indent="0" algn="ctr">
              <a:spcBef>
                <a:spcPct val="0"/>
              </a:spcBef>
            </a:pPr>
            <a:r>
              <a:rPr lang="ro-RO" altLang="en-US" sz="5600" dirty="0">
                <a:latin typeface="Arial" panose="020B0604020202020204" pitchFamily="34" charset="0"/>
                <a:cs typeface="Arial" panose="020B0604020202020204" pitchFamily="34" charset="0"/>
              </a:rPr>
              <a:t>servicii de cazare, alimentaţie adecvată, </a:t>
            </a:r>
          </a:p>
          <a:p>
            <a:pPr marL="0" indent="0" algn="ctr">
              <a:spcBef>
                <a:spcPct val="0"/>
              </a:spcBef>
            </a:pPr>
            <a:r>
              <a:rPr lang="ro-RO" altLang="en-US" sz="5600" dirty="0">
                <a:latin typeface="Arial" panose="020B0604020202020204" pitchFamily="34" charset="0"/>
                <a:cs typeface="Arial" panose="020B0604020202020204" pitchFamily="34" charset="0"/>
              </a:rPr>
              <a:t>servicii de îngrijire personală, </a:t>
            </a:r>
          </a:p>
          <a:p>
            <a:pPr marL="0" indent="0" algn="ctr">
              <a:spcBef>
                <a:spcPct val="0"/>
              </a:spcBef>
            </a:pPr>
            <a:r>
              <a:rPr lang="ro-RO" altLang="en-US" sz="5600" dirty="0">
                <a:latin typeface="Arial" panose="020B0604020202020204" pitchFamily="34" charset="0"/>
                <a:cs typeface="Arial" panose="020B0604020202020204" pitchFamily="34" charset="0"/>
              </a:rPr>
              <a:t>consiliere psihologică şi juridică, </a:t>
            </a:r>
          </a:p>
          <a:p>
            <a:pPr marL="0" indent="0" algn="ctr">
              <a:spcBef>
                <a:spcPct val="0"/>
              </a:spcBef>
            </a:pPr>
            <a:r>
              <a:rPr lang="ro-RO" altLang="en-US" sz="5600" dirty="0">
                <a:latin typeface="Arial" panose="020B0604020202020204" pitchFamily="34" charset="0"/>
                <a:cs typeface="Arial" panose="020B0604020202020204" pitchFamily="34" charset="0"/>
              </a:rPr>
              <a:t>servicii de recuperare/dezvoltare,</a:t>
            </a:r>
          </a:p>
          <a:p>
            <a:pPr marL="0" indent="0" algn="ctr">
              <a:spcBef>
                <a:spcPct val="0"/>
              </a:spcBef>
            </a:pPr>
            <a:r>
              <a:rPr lang="ro-RO" altLang="en-US" sz="5600" dirty="0">
                <a:latin typeface="Arial" panose="020B0604020202020204" pitchFamily="34" charset="0"/>
                <a:cs typeface="Arial" panose="020B0604020202020204" pitchFamily="34" charset="0"/>
              </a:rPr>
              <a:t>asistenţă medicală, </a:t>
            </a:r>
          </a:p>
          <a:p>
            <a:pPr marL="0" indent="0" algn="ctr">
              <a:spcBef>
                <a:spcPct val="0"/>
              </a:spcBef>
            </a:pPr>
            <a:r>
              <a:rPr lang="ro-RO" altLang="en-US" sz="5600" dirty="0">
                <a:latin typeface="Arial" panose="020B0604020202020204" pitchFamily="34" charset="0"/>
                <a:cs typeface="Arial" panose="020B0604020202020204" pitchFamily="34" charset="0"/>
              </a:rPr>
              <a:t>activităţi de </a:t>
            </a:r>
            <a:r>
              <a:rPr lang="ro-RO" altLang="en-US" sz="5600" dirty="0" smtClean="0">
                <a:latin typeface="Arial" panose="020B0604020202020204" pitchFamily="34" charset="0"/>
                <a:cs typeface="Arial" panose="020B0604020202020204" pitchFamily="34" charset="0"/>
              </a:rPr>
              <a:t>socializare</a:t>
            </a:r>
          </a:p>
          <a:p>
            <a:pPr marL="0" indent="0" algn="ctr">
              <a:spcBef>
                <a:spcPct val="0"/>
              </a:spcBef>
              <a:buNone/>
            </a:pPr>
            <a:endParaRPr lang="ro-RO" altLang="en-US" sz="6400" dirty="0" smtClean="0">
              <a:latin typeface="Arial" panose="020B0604020202020204" pitchFamily="34" charset="0"/>
              <a:cs typeface="Arial" panose="020B0604020202020204" pitchFamily="34" charset="0"/>
            </a:endParaRPr>
          </a:p>
          <a:p>
            <a:pPr marL="0" indent="0" algn="just">
              <a:buNone/>
            </a:pPr>
            <a:r>
              <a:rPr lang="ro-RO" sz="6400" dirty="0" smtClean="0">
                <a:latin typeface="Arial" panose="020B0604020202020204" pitchFamily="34" charset="0"/>
                <a:cs typeface="Arial" panose="020B0604020202020204" pitchFamily="34" charset="0"/>
              </a:rPr>
              <a:t>	</a:t>
            </a:r>
            <a:endParaRPr lang="en-US" sz="1400" dirty="0"/>
          </a:p>
        </p:txBody>
      </p:sp>
      <p:sp>
        <p:nvSpPr>
          <p:cNvPr id="4" name="Rectangle 3"/>
          <p:cNvSpPr/>
          <p:nvPr/>
        </p:nvSpPr>
        <p:spPr>
          <a:xfrm>
            <a:off x="143260" y="3717032"/>
            <a:ext cx="8856984" cy="4185761"/>
          </a:xfrm>
          <a:prstGeom prst="rect">
            <a:avLst/>
          </a:prstGeom>
        </p:spPr>
        <p:txBody>
          <a:bodyPr wrap="square">
            <a:spAutoFit/>
          </a:bodyPr>
          <a:lstStyle/>
          <a:p>
            <a:r>
              <a:rPr lang="ro-RO" sz="1400" dirty="0" smtClean="0">
                <a:latin typeface="Arial" panose="020B0604020202020204" pitchFamily="34" charset="0"/>
                <a:cs typeface="Arial" panose="020B0604020202020204" pitchFamily="34" charset="0"/>
              </a:rPr>
              <a:t>	</a:t>
            </a:r>
            <a:r>
              <a:rPr lang="en-US" sz="1400" dirty="0" smtClean="0">
                <a:latin typeface="Arial" pitchFamily="34" charset="0"/>
                <a:cs typeface="Arial" pitchFamily="34" charset="0"/>
              </a:rPr>
              <a:t> La data de 01.01.2017, </a:t>
            </a:r>
            <a:r>
              <a:rPr lang="en-US" sz="1400" dirty="0" err="1" smtClean="0">
                <a:latin typeface="Arial" pitchFamily="34" charset="0"/>
                <a:cs typeface="Arial" pitchFamily="34" charset="0"/>
              </a:rPr>
              <a:t>beneficiau</a:t>
            </a:r>
            <a:r>
              <a:rPr lang="en-US" sz="1400" dirty="0" smtClean="0">
                <a:latin typeface="Arial" pitchFamily="34" charset="0"/>
                <a:cs typeface="Arial" pitchFamily="34" charset="0"/>
              </a:rPr>
              <a:t> de </a:t>
            </a:r>
            <a:r>
              <a:rPr lang="en-US" sz="1400" dirty="0" err="1" smtClean="0">
                <a:latin typeface="Arial" pitchFamily="34" charset="0"/>
                <a:cs typeface="Arial" pitchFamily="34" charset="0"/>
              </a:rPr>
              <a:t>serviciile</a:t>
            </a:r>
            <a:r>
              <a:rPr lang="en-US" sz="1400" dirty="0" smtClean="0">
                <a:latin typeface="Arial" pitchFamily="34" charset="0"/>
                <a:cs typeface="Arial" pitchFamily="34" charset="0"/>
              </a:rPr>
              <a:t> </a:t>
            </a:r>
            <a:r>
              <a:rPr lang="it-IT" sz="1400" dirty="0" smtClean="0">
                <a:latin typeface="Arial" pitchFamily="34" charset="0"/>
                <a:cs typeface="Arial" pitchFamily="34" charset="0"/>
              </a:rPr>
              <a:t>Centrului de reintegrare socială – Cămin pentru persoane vârstnice un număr de 42 persoane.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anul</a:t>
            </a:r>
            <a:r>
              <a:rPr lang="en-US" sz="1400" dirty="0" smtClean="0">
                <a:latin typeface="Arial" pitchFamily="34" charset="0"/>
                <a:cs typeface="Arial" pitchFamily="34" charset="0"/>
              </a:rPr>
              <a:t> 2017 </a:t>
            </a:r>
            <a:r>
              <a:rPr lang="en-US" sz="1400" dirty="0" err="1" smtClean="0">
                <a:latin typeface="Arial" pitchFamily="34" charset="0"/>
                <a:cs typeface="Arial" pitchFamily="34" charset="0"/>
              </a:rPr>
              <a:t>centrul</a:t>
            </a:r>
            <a:r>
              <a:rPr lang="en-US" sz="1400" dirty="0" smtClean="0">
                <a:latin typeface="Arial" pitchFamily="34" charset="0"/>
                <a:cs typeface="Arial" pitchFamily="34" charset="0"/>
              </a:rPr>
              <a:t> a </a:t>
            </a:r>
            <a:r>
              <a:rPr lang="en-US" sz="1400" dirty="0" err="1" smtClean="0">
                <a:latin typeface="Arial" pitchFamily="34" charset="0"/>
                <a:cs typeface="Arial" pitchFamily="34" charset="0"/>
              </a:rPr>
              <a:t>înregistrat</a:t>
            </a:r>
            <a:r>
              <a:rPr lang="en-US" sz="1400" dirty="0" smtClean="0">
                <a:latin typeface="Arial" pitchFamily="34" charset="0"/>
                <a:cs typeface="Arial" pitchFamily="34" charset="0"/>
              </a:rPr>
              <a:t> un </a:t>
            </a:r>
            <a:r>
              <a:rPr lang="en-US" sz="1400" dirty="0" err="1" smtClean="0">
                <a:latin typeface="Arial" pitchFamily="34" charset="0"/>
                <a:cs typeface="Arial" pitchFamily="34" charset="0"/>
              </a:rPr>
              <a:t>număr</a:t>
            </a:r>
            <a:r>
              <a:rPr lang="en-US" sz="1400" dirty="0" smtClean="0">
                <a:latin typeface="Arial" pitchFamily="34" charset="0"/>
                <a:cs typeface="Arial" pitchFamily="34" charset="0"/>
              </a:rPr>
              <a:t> de 149 de </a:t>
            </a:r>
            <a:r>
              <a:rPr lang="en-US" sz="1400" dirty="0" err="1" smtClean="0">
                <a:latin typeface="Arial" pitchFamily="34" charset="0"/>
                <a:cs typeface="Arial" pitchFamily="34" charset="0"/>
              </a:rPr>
              <a:t>cereri</a:t>
            </a:r>
            <a:r>
              <a:rPr lang="en-US" sz="1400" dirty="0" smtClean="0">
                <a:latin typeface="Arial" pitchFamily="34" charset="0"/>
                <a:cs typeface="Arial" pitchFamily="34" charset="0"/>
              </a:rPr>
              <a:t> din care 94 </a:t>
            </a:r>
            <a:r>
              <a:rPr lang="en-US" sz="1400" dirty="0" err="1" smtClean="0">
                <a:latin typeface="Arial" pitchFamily="34" charset="0"/>
                <a:cs typeface="Arial" pitchFamily="34" charset="0"/>
              </a:rPr>
              <a:t>cereri</a:t>
            </a:r>
            <a:r>
              <a:rPr lang="en-US" sz="1400" dirty="0" smtClean="0">
                <a:latin typeface="Arial" pitchFamily="34" charset="0"/>
                <a:cs typeface="Arial" pitchFamily="34" charset="0"/>
              </a:rPr>
              <a:t> nu au </a:t>
            </a:r>
            <a:r>
              <a:rPr lang="en-US" sz="1400" dirty="0" err="1" smtClean="0">
                <a:latin typeface="Arial" pitchFamily="34" charset="0"/>
                <a:cs typeface="Arial" pitchFamily="34" charset="0"/>
              </a:rPr>
              <a:t>putut</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fi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onorate</a:t>
            </a:r>
            <a:r>
              <a:rPr lang="en-US" sz="1400" dirty="0" smtClean="0">
                <a:latin typeface="Arial" pitchFamily="34" charset="0"/>
                <a:cs typeface="Arial" pitchFamily="34" charset="0"/>
              </a:rPr>
              <a:t> de </a:t>
            </a:r>
            <a:r>
              <a:rPr lang="en-US" sz="1400" dirty="0" err="1" smtClean="0">
                <a:latin typeface="Arial" pitchFamily="34" charset="0"/>
                <a:cs typeface="Arial" pitchFamily="34" charset="0"/>
              </a:rPr>
              <a:t>către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Asociația</a:t>
            </a:r>
            <a:r>
              <a:rPr lang="en-US" sz="1400" dirty="0" smtClean="0">
                <a:latin typeface="Arial" pitchFamily="34" charset="0"/>
                <a:cs typeface="Arial" pitchFamily="34" charset="0"/>
              </a:rPr>
              <a:t> Smiles, din diverse motive :</a:t>
            </a:r>
          </a:p>
          <a:p>
            <a:pPr>
              <a:buFontTx/>
              <a:buChar char="-"/>
            </a:pPr>
            <a:r>
              <a:rPr lang="en-US" sz="1400" dirty="0" err="1" smtClean="0">
                <a:latin typeface="Arial" pitchFamily="34" charset="0"/>
                <a:cs typeface="Arial" pitchFamily="34" charset="0"/>
              </a:rPr>
              <a:t>neîndeplinirii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criteriilor</a:t>
            </a:r>
            <a:r>
              <a:rPr lang="en-US" sz="1400" dirty="0" smtClean="0">
                <a:latin typeface="Arial" pitchFamily="34" charset="0"/>
                <a:cs typeface="Arial" pitchFamily="34" charset="0"/>
              </a:rPr>
              <a:t> de </a:t>
            </a:r>
            <a:r>
              <a:rPr lang="en-US" sz="1400" dirty="0" err="1" smtClean="0">
                <a:latin typeface="Arial" pitchFamily="34" charset="0"/>
                <a:cs typeface="Arial" pitchFamily="34" charset="0"/>
              </a:rPr>
              <a:t>eligibilitate</a:t>
            </a:r>
            <a:r>
              <a:rPr lang="en-US" sz="1400" dirty="0" smtClean="0">
                <a:latin typeface="Arial" pitchFamily="34" charset="0"/>
                <a:cs typeface="Arial" pitchFamily="34" charset="0"/>
              </a:rPr>
              <a:t>, </a:t>
            </a:r>
          </a:p>
          <a:p>
            <a:pPr>
              <a:buFontTx/>
              <a:buChar char="-"/>
            </a:pPr>
            <a:r>
              <a:rPr lang="en-US" sz="1400" dirty="0" err="1" smtClean="0">
                <a:latin typeface="Arial" pitchFamily="34" charset="0"/>
                <a:cs typeface="Arial" pitchFamily="34" charset="0"/>
              </a:rPr>
              <a:t>după</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depunerea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cereri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familia</a:t>
            </a:r>
            <a:r>
              <a:rPr lang="en-US" sz="1400" dirty="0" smtClean="0">
                <a:latin typeface="Arial" pitchFamily="34" charset="0"/>
                <a:cs typeface="Arial" pitchFamily="34" charset="0"/>
              </a:rPr>
              <a:t> a </a:t>
            </a:r>
            <a:r>
              <a:rPr lang="en-US" sz="1400" dirty="0" err="1" smtClean="0">
                <a:latin typeface="Arial" pitchFamily="34" charset="0"/>
                <a:cs typeface="Arial" pitchFamily="34" charset="0"/>
              </a:rPr>
              <a:t>decis</a:t>
            </a:r>
            <a:r>
              <a:rPr lang="en-US" sz="1400" dirty="0" smtClean="0">
                <a:latin typeface="Arial" pitchFamily="34" charset="0"/>
                <a:cs typeface="Arial" pitchFamily="34" charset="0"/>
              </a:rPr>
              <a:t> ca </a:t>
            </a:r>
            <a:r>
              <a:rPr lang="en-US" sz="1400" dirty="0" err="1" smtClean="0">
                <a:latin typeface="Arial" pitchFamily="34" charset="0"/>
                <a:cs typeface="Arial" pitchFamily="34" charset="0"/>
              </a:rPr>
              <a:t>îngrijirea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vârstnicului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să</a:t>
            </a:r>
            <a:r>
              <a:rPr lang="en-US" sz="1400" dirty="0" smtClean="0">
                <a:latin typeface="Arial" pitchFamily="34" charset="0"/>
                <a:cs typeface="Arial" pitchFamily="34" charset="0"/>
              </a:rPr>
              <a:t> fie </a:t>
            </a:r>
            <a:r>
              <a:rPr lang="en-US" sz="1400" dirty="0" err="1" smtClean="0">
                <a:latin typeface="Arial" pitchFamily="34" charset="0"/>
                <a:cs typeface="Arial" pitchFamily="34" charset="0"/>
              </a:rPr>
              <a:t>făcută</a:t>
            </a:r>
            <a:r>
              <a:rPr lang="en-US" sz="1400" dirty="0" smtClean="0">
                <a:latin typeface="Arial" pitchFamily="34" charset="0"/>
                <a:cs typeface="Arial" pitchFamily="34" charset="0"/>
              </a:rPr>
              <a:t> la </a:t>
            </a:r>
            <a:r>
              <a:rPr lang="en-US" sz="1400" dirty="0" err="1" smtClean="0">
                <a:latin typeface="Arial" pitchFamily="34" charset="0"/>
                <a:cs typeface="Arial" pitchFamily="34" charset="0"/>
              </a:rPr>
              <a:t>domiciliu</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sau</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alt </a:t>
            </a:r>
            <a:r>
              <a:rPr lang="en-US" sz="1400" dirty="0" err="1" smtClean="0">
                <a:latin typeface="Arial" pitchFamily="34" charset="0"/>
                <a:cs typeface="Arial" pitchFamily="34" charset="0"/>
              </a:rPr>
              <a:t>centru</a:t>
            </a:r>
            <a:r>
              <a:rPr lang="en-US" sz="1400" dirty="0" smtClean="0">
                <a:latin typeface="Arial" pitchFamily="34" charset="0"/>
                <a:cs typeface="Arial" pitchFamily="34" charset="0"/>
              </a:rPr>
              <a:t>, </a:t>
            </a:r>
          </a:p>
          <a:p>
            <a:pPr>
              <a:buFontTx/>
              <a:buChar char="-"/>
            </a:pP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refuzul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vârstnicului</a:t>
            </a:r>
            <a:r>
              <a:rPr lang="en-US" sz="1400" dirty="0" smtClean="0">
                <a:latin typeface="Arial" pitchFamily="34" charset="0"/>
                <a:cs typeface="Arial" pitchFamily="34" charset="0"/>
              </a:rPr>
              <a:t> de-a </a:t>
            </a:r>
            <a:r>
              <a:rPr lang="en-US" sz="1400" dirty="0" err="1" smtClean="0">
                <a:latin typeface="Arial" pitchFamily="34" charset="0"/>
                <a:cs typeface="Arial" pitchFamily="34" charset="0"/>
              </a:rPr>
              <a:t>fi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integrat</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într</a:t>
            </a:r>
            <a:r>
              <a:rPr lang="en-US" sz="1400" dirty="0" smtClean="0">
                <a:latin typeface="Arial" pitchFamily="34" charset="0"/>
                <a:cs typeface="Arial" pitchFamily="34" charset="0"/>
              </a:rPr>
              <a:t>-un </a:t>
            </a:r>
            <a:r>
              <a:rPr lang="en-US" sz="1400" dirty="0" err="1" smtClean="0">
                <a:latin typeface="Arial" pitchFamily="34" charset="0"/>
                <a:cs typeface="Arial" pitchFamily="34" charset="0"/>
              </a:rPr>
              <a:t>cămin</a:t>
            </a:r>
            <a:r>
              <a:rPr lang="en-US" sz="1400" dirty="0" smtClean="0">
                <a:latin typeface="Arial" pitchFamily="34" charset="0"/>
                <a:cs typeface="Arial" pitchFamily="34" charset="0"/>
              </a:rPr>
              <a:t>,</a:t>
            </a:r>
          </a:p>
          <a:p>
            <a:pPr>
              <a:buFontTx/>
              <a:buChar char="-"/>
            </a:pP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decesul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vârstnicului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înainte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sau</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după</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efectuarea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evaluării</a:t>
            </a:r>
            <a:r>
              <a:rPr lang="en-US" sz="1400" dirty="0" smtClean="0">
                <a:latin typeface="Arial" pitchFamily="34" charset="0"/>
                <a:cs typeface="Arial" pitchFamily="34" charset="0"/>
              </a:rPr>
              <a:t> socio-</a:t>
            </a:r>
            <a:r>
              <a:rPr lang="en-US" sz="1400" dirty="0" err="1" smtClean="0">
                <a:latin typeface="Arial" pitchFamily="34" charset="0"/>
                <a:cs typeface="Arial" pitchFamily="34" charset="0"/>
              </a:rPr>
              <a:t>medicale</a:t>
            </a:r>
            <a:r>
              <a:rPr lang="en-US" sz="1400" dirty="0" smtClean="0">
                <a:latin typeface="Arial" pitchFamily="34" charset="0"/>
                <a:cs typeface="Arial" pitchFamily="34" charset="0"/>
              </a:rPr>
              <a:t>, etc. </a:t>
            </a:r>
          </a:p>
          <a:p>
            <a:endParaRPr lang="en-US" sz="1400" dirty="0" smtClean="0">
              <a:latin typeface="Arial" pitchFamily="34" charset="0"/>
              <a:cs typeface="Arial" pitchFamily="34" charset="0"/>
            </a:endParaRPr>
          </a:p>
          <a:p>
            <a:r>
              <a:rPr lang="en-US" sz="1400" dirty="0" smtClean="0">
                <a:latin typeface="Arial" pitchFamily="34" charset="0"/>
                <a:cs typeface="Arial" pitchFamily="34" charset="0"/>
              </a:rPr>
              <a:t>	</a:t>
            </a:r>
            <a:r>
              <a:rPr lang="en-US" sz="1400" dirty="0" err="1" smtClean="0">
                <a:latin typeface="Arial" pitchFamily="34" charset="0"/>
                <a:cs typeface="Arial" pitchFamily="34" charset="0"/>
              </a:rPr>
              <a:t>Pe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perioada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anului</a:t>
            </a:r>
            <a:r>
              <a:rPr lang="en-US" sz="1400" dirty="0" smtClean="0">
                <a:latin typeface="Arial" pitchFamily="34" charset="0"/>
                <a:cs typeface="Arial" pitchFamily="34" charset="0"/>
              </a:rPr>
              <a:t> au </a:t>
            </a:r>
            <a:r>
              <a:rPr lang="en-US" sz="1400" dirty="0" err="1" smtClean="0">
                <a:latin typeface="Arial" pitchFamily="34" charset="0"/>
                <a:cs typeface="Arial" pitchFamily="34" charset="0"/>
              </a:rPr>
              <a:t>beneficiat</a:t>
            </a:r>
            <a:r>
              <a:rPr lang="en-US" sz="1400" dirty="0" smtClean="0">
                <a:latin typeface="Arial" pitchFamily="34" charset="0"/>
                <a:cs typeface="Arial" pitchFamily="34" charset="0"/>
              </a:rPr>
              <a:t> de </a:t>
            </a:r>
            <a:r>
              <a:rPr lang="en-US" sz="1400" dirty="0" err="1" smtClean="0">
                <a:latin typeface="Arial" pitchFamily="34" charset="0"/>
                <a:cs typeface="Arial" pitchFamily="34" charset="0"/>
              </a:rPr>
              <a:t>servicile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centrului</a:t>
            </a:r>
            <a:r>
              <a:rPr lang="en-US" sz="1400" dirty="0" smtClean="0">
                <a:latin typeface="Arial" pitchFamily="34" charset="0"/>
                <a:cs typeface="Arial" pitchFamily="34" charset="0"/>
              </a:rPr>
              <a:t> un </a:t>
            </a:r>
            <a:r>
              <a:rPr lang="en-US" sz="1400" dirty="0" err="1" smtClean="0">
                <a:latin typeface="Arial" pitchFamily="34" charset="0"/>
                <a:cs typeface="Arial" pitchFamily="34" charset="0"/>
              </a:rPr>
              <a:t>număr</a:t>
            </a:r>
            <a:r>
              <a:rPr lang="en-US" sz="1400" dirty="0" smtClean="0">
                <a:latin typeface="Arial" pitchFamily="34" charset="0"/>
                <a:cs typeface="Arial" pitchFamily="34" charset="0"/>
              </a:rPr>
              <a:t> de 87 </a:t>
            </a:r>
            <a:r>
              <a:rPr lang="en-US" sz="1400" dirty="0" err="1" smtClean="0">
                <a:latin typeface="Arial" pitchFamily="34" charset="0"/>
                <a:cs typeface="Arial" pitchFamily="34" charset="0"/>
              </a:rPr>
              <a:t>persoane</a:t>
            </a:r>
            <a:r>
              <a:rPr lang="en-US" sz="1400" dirty="0" smtClean="0">
                <a:latin typeface="Arial" pitchFamily="34" charset="0"/>
                <a:cs typeface="Arial" pitchFamily="34" charset="0"/>
              </a:rPr>
              <a:t>, din </a:t>
            </a:r>
            <a:r>
              <a:rPr lang="en-US" sz="1400" dirty="0" err="1" smtClean="0">
                <a:latin typeface="Arial" pitchFamily="34" charset="0"/>
                <a:cs typeface="Arial" pitchFamily="34" charset="0"/>
              </a:rPr>
              <a:t>mediul</a:t>
            </a:r>
            <a:r>
              <a:rPr lang="en-US" sz="1400" dirty="0" smtClean="0">
                <a:latin typeface="Arial" pitchFamily="34" charset="0"/>
                <a:cs typeface="Arial" pitchFamily="34" charset="0"/>
              </a:rPr>
              <a:t> rural </a:t>
            </a:r>
            <a:r>
              <a:rPr lang="en-US" sz="1400" dirty="0" err="1" smtClean="0">
                <a:latin typeface="Arial" pitchFamily="34" charset="0"/>
                <a:cs typeface="Arial" pitchFamily="34" charset="0"/>
              </a:rPr>
              <a:t>provenind</a:t>
            </a:r>
            <a:r>
              <a:rPr lang="en-US" sz="1400" dirty="0" smtClean="0">
                <a:latin typeface="Arial" pitchFamily="34" charset="0"/>
                <a:cs typeface="Arial" pitchFamily="34" charset="0"/>
              </a:rPr>
              <a:t> 23 </a:t>
            </a:r>
            <a:r>
              <a:rPr lang="en-US" sz="1400" dirty="0" err="1" smtClean="0">
                <a:latin typeface="Arial" pitchFamily="34" charset="0"/>
                <a:cs typeface="Arial" pitchFamily="34" charset="0"/>
              </a:rPr>
              <a:t>beneficiari</a:t>
            </a:r>
            <a:r>
              <a:rPr lang="en-US" sz="1400" dirty="0" smtClean="0">
                <a:latin typeface="Arial" pitchFamily="34" charset="0"/>
                <a:cs typeface="Arial" pitchFamily="34" charset="0"/>
              </a:rPr>
              <a:t>, din urban 64 de </a:t>
            </a:r>
            <a:r>
              <a:rPr lang="en-US" sz="1400" dirty="0" err="1" smtClean="0">
                <a:latin typeface="Arial" pitchFamily="34" charset="0"/>
                <a:cs typeface="Arial" pitchFamily="34" charset="0"/>
              </a:rPr>
              <a:t>persoane</a:t>
            </a:r>
            <a:r>
              <a:rPr lang="en-US" sz="1400" dirty="0" smtClean="0">
                <a:latin typeface="Arial" pitchFamily="34" charset="0"/>
                <a:cs typeface="Arial" pitchFamily="34" charset="0"/>
              </a:rPr>
              <a:t>. </a:t>
            </a:r>
          </a:p>
          <a:p>
            <a:r>
              <a:rPr lang="en-US" sz="1400" dirty="0" smtClean="0">
                <a:latin typeface="Arial" pitchFamily="34" charset="0"/>
                <a:cs typeface="Arial" pitchFamily="34" charset="0"/>
              </a:rPr>
              <a:t>	</a:t>
            </a:r>
            <a:r>
              <a:rPr lang="en-US" sz="1400" dirty="0" err="1" smtClean="0">
                <a:latin typeface="Arial" pitchFamily="34" charset="0"/>
                <a:cs typeface="Arial" pitchFamily="34" charset="0"/>
              </a:rPr>
              <a:t>Beneficiarii</a:t>
            </a:r>
            <a:r>
              <a:rPr lang="en-US" sz="1400" dirty="0" smtClean="0">
                <a:latin typeface="Arial" pitchFamily="34" charset="0"/>
                <a:cs typeface="Arial" pitchFamily="34" charset="0"/>
              </a:rPr>
              <a:t> au </a:t>
            </a:r>
            <a:r>
              <a:rPr lang="en-US" sz="1400" dirty="0" err="1" smtClean="0">
                <a:latin typeface="Arial" pitchFamily="34" charset="0"/>
                <a:cs typeface="Arial" pitchFamily="34" charset="0"/>
              </a:rPr>
              <a:t>avut</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vârsta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cuprinsă</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între</a:t>
            </a:r>
            <a:r>
              <a:rPr lang="en-US" sz="1400" dirty="0" smtClean="0">
                <a:latin typeface="Arial" pitchFamily="34" charset="0"/>
                <a:cs typeface="Arial" pitchFamily="34" charset="0"/>
              </a:rPr>
              <a:t> 65-104 de </a:t>
            </a:r>
            <a:r>
              <a:rPr lang="en-US" sz="1400" dirty="0" err="1" smtClean="0">
                <a:latin typeface="Arial" pitchFamily="34" charset="0"/>
                <a:cs typeface="Arial" pitchFamily="34" charset="0"/>
              </a:rPr>
              <a:t>ani</a:t>
            </a:r>
            <a:r>
              <a:rPr lang="en-US" sz="1400" dirty="0" smtClean="0">
                <a:latin typeface="Arial" pitchFamily="34" charset="0"/>
                <a:cs typeface="Arial" pitchFamily="34" charset="0"/>
              </a:rPr>
              <a:t>.</a:t>
            </a:r>
          </a:p>
          <a:p>
            <a:r>
              <a:rPr lang="en-US" sz="1400" dirty="0" smtClean="0">
                <a:latin typeface="Arial" pitchFamily="34" charset="0"/>
                <a:cs typeface="Arial" pitchFamily="34" charset="0"/>
              </a:rPr>
              <a:t>	S-au </a:t>
            </a:r>
            <a:r>
              <a:rPr lang="en-US" sz="1400" dirty="0" err="1" smtClean="0">
                <a:latin typeface="Arial" pitchFamily="34" charset="0"/>
                <a:cs typeface="Arial" pitchFamily="34" charset="0"/>
              </a:rPr>
              <a:t>înregistrat</a:t>
            </a:r>
            <a:r>
              <a:rPr lang="en-US" sz="1400" dirty="0" smtClean="0">
                <a:latin typeface="Arial" pitchFamily="34" charset="0"/>
                <a:cs typeface="Arial" pitchFamily="34" charset="0"/>
              </a:rPr>
              <a:t> 35 </a:t>
            </a:r>
            <a:r>
              <a:rPr lang="en-US" sz="1400" dirty="0" err="1" smtClean="0">
                <a:latin typeface="Arial" pitchFamily="34" charset="0"/>
                <a:cs typeface="Arial" pitchFamily="34" charset="0"/>
              </a:rPr>
              <a:t>decese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decursul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anului</a:t>
            </a:r>
            <a:r>
              <a:rPr lang="en-US" sz="1400" dirty="0" smtClean="0">
                <a:latin typeface="Arial" pitchFamily="34" charset="0"/>
                <a:cs typeface="Arial" pitchFamily="34" charset="0"/>
              </a:rPr>
              <a:t> din care 5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spital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decursul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anului</a:t>
            </a:r>
            <a:r>
              <a:rPr lang="en-US" sz="1400" dirty="0" smtClean="0">
                <a:latin typeface="Arial" pitchFamily="34" charset="0"/>
                <a:cs typeface="Arial" pitchFamily="34" charset="0"/>
              </a:rPr>
              <a:t> un </a:t>
            </a:r>
            <a:r>
              <a:rPr lang="en-US" sz="1400" dirty="0" err="1" smtClean="0">
                <a:latin typeface="Arial" pitchFamily="34" charset="0"/>
                <a:cs typeface="Arial" pitchFamily="34" charset="0"/>
              </a:rPr>
              <a:t>numar</a:t>
            </a:r>
            <a:r>
              <a:rPr lang="en-US" sz="1400" dirty="0" smtClean="0">
                <a:latin typeface="Arial" pitchFamily="34" charset="0"/>
                <a:cs typeface="Arial" pitchFamily="34" charset="0"/>
              </a:rPr>
              <a:t> de 4</a:t>
            </a:r>
            <a:r>
              <a:rPr lang="en-US" sz="1400" b="1" dirty="0" smtClean="0">
                <a:latin typeface="Arial" pitchFamily="34" charset="0"/>
                <a:cs typeface="Arial" pitchFamily="34" charset="0"/>
              </a:rPr>
              <a:t> </a:t>
            </a:r>
            <a:r>
              <a:rPr lang="en-US" sz="1400" dirty="0" err="1" smtClean="0">
                <a:latin typeface="Arial" pitchFamily="34" charset="0"/>
                <a:cs typeface="Arial" pitchFamily="34" charset="0"/>
              </a:rPr>
              <a:t>beneficiari</a:t>
            </a:r>
            <a:r>
              <a:rPr lang="en-US" sz="1400" dirty="0" smtClean="0">
                <a:latin typeface="Arial" pitchFamily="34" charset="0"/>
                <a:cs typeface="Arial" pitchFamily="34" charset="0"/>
              </a:rPr>
              <a:t> au </a:t>
            </a:r>
            <a:r>
              <a:rPr lang="en-US" sz="1400" dirty="0" err="1" smtClean="0">
                <a:latin typeface="Arial" pitchFamily="34" charset="0"/>
                <a:cs typeface="Arial" pitchFamily="34" charset="0"/>
              </a:rPr>
              <a:t>fost</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reintegrați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familie</a:t>
            </a:r>
            <a:r>
              <a:rPr lang="en-US" sz="1400" dirty="0" smtClean="0">
                <a:latin typeface="Arial" pitchFamily="34" charset="0"/>
                <a:cs typeface="Arial" pitchFamily="34" charset="0"/>
              </a:rPr>
              <a:t>. </a:t>
            </a:r>
          </a:p>
          <a:p>
            <a:r>
              <a:rPr lang="en-US" sz="1400" dirty="0" smtClean="0">
                <a:latin typeface="Arial" pitchFamily="34" charset="0"/>
                <a:cs typeface="Arial" pitchFamily="34" charset="0"/>
              </a:rPr>
              <a:t>	La 31.12.2017 </a:t>
            </a:r>
            <a:r>
              <a:rPr lang="en-US" sz="1400" dirty="0" err="1" smtClean="0">
                <a:latin typeface="Arial" pitchFamily="34" charset="0"/>
                <a:cs typeface="Arial" pitchFamily="34" charset="0"/>
              </a:rPr>
              <a:t>în</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centru</a:t>
            </a:r>
            <a:r>
              <a:rPr lang="en-US" sz="1400" dirty="0" smtClean="0">
                <a:latin typeface="Arial" pitchFamily="34" charset="0"/>
                <a:cs typeface="Arial" pitchFamily="34" charset="0"/>
              </a:rPr>
              <a:t> se </a:t>
            </a:r>
            <a:r>
              <a:rPr lang="en-US" sz="1400" dirty="0" err="1" smtClean="0">
                <a:latin typeface="Arial" pitchFamily="34" charset="0"/>
                <a:cs typeface="Arial" pitchFamily="34" charset="0"/>
              </a:rPr>
              <a:t>aflau</a:t>
            </a:r>
            <a:r>
              <a:rPr lang="en-US" sz="1400" dirty="0" smtClean="0">
                <a:latin typeface="Arial" pitchFamily="34" charset="0"/>
                <a:cs typeface="Arial" pitchFamily="34" charset="0"/>
              </a:rPr>
              <a:t> un </a:t>
            </a:r>
            <a:r>
              <a:rPr lang="en-US" sz="1400" dirty="0" err="1" smtClean="0">
                <a:latin typeface="Arial" pitchFamily="34" charset="0"/>
                <a:cs typeface="Arial" pitchFamily="34" charset="0"/>
              </a:rPr>
              <a:t>numar</a:t>
            </a:r>
            <a:r>
              <a:rPr lang="en-US" sz="1400" dirty="0" smtClean="0">
                <a:latin typeface="Arial" pitchFamily="34" charset="0"/>
                <a:cs typeface="Arial" pitchFamily="34" charset="0"/>
              </a:rPr>
              <a:t> de 43 </a:t>
            </a:r>
            <a:r>
              <a:rPr lang="en-US" sz="1400" dirty="0" err="1" smtClean="0">
                <a:latin typeface="Arial" pitchFamily="34" charset="0"/>
                <a:cs typeface="Arial" pitchFamily="34" charset="0"/>
              </a:rPr>
              <a:t>beneficiari</a:t>
            </a:r>
            <a:r>
              <a:rPr lang="en-US" sz="1400" dirty="0" smtClean="0">
                <a:latin typeface="Arial" pitchFamily="34" charset="0"/>
                <a:cs typeface="Arial" pitchFamily="34" charset="0"/>
              </a:rPr>
              <a:t>.</a:t>
            </a:r>
          </a:p>
          <a:p>
            <a:r>
              <a:rPr lang="en-US" sz="1400" b="1" dirty="0" smtClean="0">
                <a:latin typeface="Arial" pitchFamily="34" charset="0"/>
                <a:cs typeface="Arial" pitchFamily="34" charset="0"/>
              </a:rPr>
              <a:t>	</a:t>
            </a:r>
            <a:endParaRPr lang="en-US" sz="1400" dirty="0" smtClean="0">
              <a:latin typeface="Arial" pitchFamily="34" charset="0"/>
              <a:cs typeface="Arial" pitchFamily="34" charset="0"/>
            </a:endParaRPr>
          </a:p>
          <a:p>
            <a:pPr algn="just"/>
            <a:r>
              <a:rPr lang="ro-RO" sz="1400" dirty="0">
                <a:latin typeface="Arial" pitchFamily="34" charset="0"/>
                <a:cs typeface="Arial" pitchFamily="34" charset="0"/>
              </a:rPr>
              <a:t> </a:t>
            </a:r>
            <a:endParaRPr lang="en-US" sz="1400" dirty="0">
              <a:latin typeface="Arial" pitchFamily="34" charset="0"/>
              <a:cs typeface="Arial" pitchFamily="34" charset="0"/>
            </a:endParaRPr>
          </a:p>
          <a:p>
            <a:pPr algn="just" defTabSz="457200">
              <a:spcBef>
                <a:spcPct val="0"/>
              </a:spcBef>
            </a:pPr>
            <a:endParaRPr lang="en-US" sz="1400" dirty="0">
              <a:latin typeface="Arial" pitchFamily="34" charset="0"/>
              <a:cs typeface="Arial" pitchFamily="34" charset="0"/>
            </a:endParaRPr>
          </a:p>
          <a:p>
            <a:pPr algn="just">
              <a:spcBef>
                <a:spcPct val="0"/>
              </a:spcBef>
            </a:pPr>
            <a:endParaRPr lang="en-US" sz="1400" dirty="0">
              <a:latin typeface="Arial" pitchFamily="34" charset="0"/>
              <a:cs typeface="Arial" pitchFamily="34" charset="0"/>
            </a:endParaRPr>
          </a:p>
          <a:p>
            <a:pPr algn="ctr">
              <a:spcBef>
                <a:spcPct val="0"/>
              </a:spcBef>
            </a:pPr>
            <a:endParaRPr lang="en-US" sz="1400" dirty="0">
              <a:latin typeface="Arial" pitchFamily="34" charset="0"/>
              <a:cs typeface="Arial" pitchFamily="34" charset="0"/>
            </a:endParaRP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5302967" y="908720"/>
            <a:ext cx="3517505" cy="273630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075979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7772400" cy="685799"/>
          </a:xfrm>
        </p:spPr>
        <p:txBody>
          <a:bodyPr>
            <a:normAutofit fontScale="90000"/>
          </a:bodyPr>
          <a:lstStyle/>
          <a:p>
            <a:r>
              <a:rPr lang="ro-RO" sz="2700" b="1" dirty="0" smtClean="0"/>
              <a:t/>
            </a:r>
            <a:br>
              <a:rPr lang="ro-RO" sz="2700" b="1" dirty="0" smtClean="0"/>
            </a:br>
            <a:r>
              <a:rPr lang="ro-RO" sz="2700" b="1" dirty="0" smtClean="0"/>
              <a:t/>
            </a:r>
            <a:br>
              <a:rPr lang="ro-RO" sz="2700" b="1" dirty="0" smtClean="0"/>
            </a:br>
            <a:r>
              <a:rPr lang="ro-RO" sz="2700" b="1" dirty="0" smtClean="0"/>
              <a:t>PARTENERIATE  ÎN  DESFĂŞURARE  ÎN  ANUL  2017</a:t>
            </a:r>
            <a:r>
              <a:rPr lang="en-US" dirty="0"/>
              <a:t/>
            </a:r>
            <a:br>
              <a:rPr lang="en-US" dirty="0"/>
            </a:br>
            <a:endParaRPr lang="en-US" dirty="0"/>
          </a:p>
        </p:txBody>
      </p:sp>
      <p:sp>
        <p:nvSpPr>
          <p:cNvPr id="3" name="Subtitle 2"/>
          <p:cNvSpPr>
            <a:spLocks noGrp="1"/>
          </p:cNvSpPr>
          <p:nvPr>
            <p:ph type="subTitle" idx="1"/>
          </p:nvPr>
        </p:nvSpPr>
        <p:spPr>
          <a:xfrm>
            <a:off x="179512" y="914400"/>
            <a:ext cx="8856984" cy="5826968"/>
          </a:xfrm>
        </p:spPr>
        <p:txBody>
          <a:bodyPr>
            <a:noAutofit/>
          </a:bodyPr>
          <a:lstStyle/>
          <a:p>
            <a:pPr marL="171450" lvl="0" indent="-171450" algn="just">
              <a:buFont typeface="Arial" panose="020B0604020202020204" pitchFamily="34" charset="0"/>
              <a:buChar char="•"/>
            </a:pPr>
            <a:r>
              <a:rPr lang="ro-RO" sz="1200" dirty="0">
                <a:solidFill>
                  <a:schemeClr val="tx1"/>
                </a:solidFill>
                <a:latin typeface="Arial" panose="020B0604020202020204" pitchFamily="34" charset="0"/>
                <a:cs typeface="Arial" panose="020B0604020202020204" pitchFamily="34" charset="0"/>
              </a:rPr>
              <a:t>Acord de parteneriat încheiat între Administraţia Socială Comunitară Oradea şi Direcţia Generală de Asistenţă Socială şi Protecţia Copilului Bihor privind acordarea furnizării de servicii de recuperare pentru copiii cu dizabilităţi din municipiul Oradea, în vederea prevenirii unor situaţii de dificultate sau vulnerabilitate, care pot duce la marginalizare sau excludere socială.</a:t>
            </a:r>
            <a:endParaRPr lang="en-US" sz="1200" dirty="0">
              <a:solidFill>
                <a:schemeClr val="tx1"/>
              </a:solidFill>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ro-RO" sz="1200" dirty="0" smtClean="0">
                <a:solidFill>
                  <a:schemeClr val="tx1"/>
                </a:solidFill>
                <a:latin typeface="Arial" panose="020B0604020202020204" pitchFamily="34" charset="0"/>
                <a:cs typeface="Arial" panose="020B0604020202020204" pitchFamily="34" charset="0"/>
              </a:rPr>
              <a:t>Acord </a:t>
            </a:r>
            <a:r>
              <a:rPr lang="ro-RO" sz="1200" dirty="0">
                <a:solidFill>
                  <a:schemeClr val="tx1"/>
                </a:solidFill>
                <a:latin typeface="Arial" panose="020B0604020202020204" pitchFamily="34" charset="0"/>
                <a:cs typeface="Arial" panose="020B0604020202020204" pitchFamily="34" charset="0"/>
              </a:rPr>
              <a:t>de parteneriat încheiat între Administraţia Socială Comunitară Oradea şi Inspectoratul Şcolar Judeţean Bihor, având în vedere asigurarea asistenţei medicale preşcolarilor şi elevilor din unităţile de învăţământ din municipiul Oradea, în vederea participării acestora la concursurile/ competiţiile sportive cu caracter de masă, comunicate de către Inspectoratul Şcolar Judeţean Bihor.</a:t>
            </a:r>
            <a:endParaRPr lang="en-US" sz="1200" dirty="0">
              <a:solidFill>
                <a:schemeClr val="tx1"/>
              </a:solidFill>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ro-RO" sz="1200" dirty="0">
                <a:solidFill>
                  <a:schemeClr val="tx1"/>
                </a:solidFill>
                <a:latin typeface="Arial" panose="020B0604020202020204" pitchFamily="34" charset="0"/>
                <a:cs typeface="Arial" panose="020B0604020202020204" pitchFamily="34" charset="0"/>
              </a:rPr>
              <a:t>Acord de parteneriat între Administraţia Socială Comunitară Oradea şi Univesitatea din Oradea având ca obiect darea în folosinţă gratuită de către Univesitatea din Oradea a spaţiului situat în Oradea str. Universităţii nr. 1, în vederea funcţionării unui cabinet medical studenţesc necesar asigurării asistenţei medicale preventive şi curative studenţilor din Univesitatea din Oradea.</a:t>
            </a:r>
            <a:endParaRPr lang="en-US" sz="1200" dirty="0">
              <a:solidFill>
                <a:schemeClr val="tx1"/>
              </a:solidFill>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ro-RO" sz="1200" dirty="0">
                <a:solidFill>
                  <a:schemeClr val="tx1"/>
                </a:solidFill>
                <a:latin typeface="Arial" panose="020B0604020202020204" pitchFamily="34" charset="0"/>
                <a:cs typeface="Arial" panose="020B0604020202020204" pitchFamily="34" charset="0"/>
              </a:rPr>
              <a:t>Acord de parteneriat între Administraţia Socială Comunitară Oradea şi Asociaţia SOS Autism Bihor, având ca obiect dezvoltarea serviciilor de asistenţă socială care au ca scop integrarea socială şi educaţională a copiilor şi adulţilor cu tulburări din spectrul autist din municipiul Oradea şi sprijinirea familiilor acestora.</a:t>
            </a:r>
            <a:endParaRPr lang="en-US" sz="1200" dirty="0">
              <a:solidFill>
                <a:schemeClr val="tx1"/>
              </a:solidFill>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ro-RO" sz="1200" dirty="0" smtClean="0">
                <a:solidFill>
                  <a:schemeClr val="tx1"/>
                </a:solidFill>
                <a:latin typeface="Arial" panose="020B0604020202020204" pitchFamily="34" charset="0"/>
                <a:cs typeface="Arial" panose="020B0604020202020204" pitchFamily="34" charset="0"/>
              </a:rPr>
              <a:t>Acord de colaborare între Administraţia Socială Comunitară Oradea şi Asociaţia Caritas Catolica Oradea, având ca obiect desfăşurarea unor activităţi comune cu scopul creşterii şanselor de integrare a persoanelor vulnerabile din municipiul Oradea, în vederea prevenirii/limitării marginalizării lor.</a:t>
            </a:r>
            <a:endParaRPr lang="en-US" sz="1200" dirty="0" smtClean="0">
              <a:solidFill>
                <a:schemeClr val="tx1"/>
              </a:solidFill>
              <a:latin typeface="Arial" panose="020B0604020202020204" pitchFamily="34" charset="0"/>
              <a:cs typeface="Arial" panose="020B0604020202020204" pitchFamily="34" charset="0"/>
            </a:endParaRPr>
          </a:p>
          <a:p>
            <a:pPr marL="171450" indent="-171450" algn="just">
              <a:buFont typeface="Arial" pitchFamily="34" charset="0"/>
              <a:buChar char="•"/>
            </a:pPr>
            <a:r>
              <a:rPr lang="ro-RO" sz="1200" dirty="0" smtClean="0">
                <a:solidFill>
                  <a:schemeClr val="tx1"/>
                </a:solidFill>
                <a:latin typeface="Arial" panose="020B0604020202020204" pitchFamily="34" charset="0"/>
                <a:cs typeface="Arial" panose="020B0604020202020204" pitchFamily="34" charset="0"/>
              </a:rPr>
              <a:t>Convenţie </a:t>
            </a:r>
            <a:r>
              <a:rPr lang="ro-RO" sz="1200" dirty="0">
                <a:solidFill>
                  <a:schemeClr val="tx1"/>
                </a:solidFill>
                <a:latin typeface="Arial" panose="020B0604020202020204" pitchFamily="34" charset="0"/>
                <a:cs typeface="Arial" panose="020B0604020202020204" pitchFamily="34" charset="0"/>
              </a:rPr>
              <a:t>de colaborare între Administraţia Socială Comunitară Oradea şi Asociaţia Down  Oradea România, având ca obiect colaborarea instituţională a părţilor, asistenţă reciprocă prin sprijin metodologic şi de specialitate, în domeniile în care Asociaţia este acreditată ca furnizor de servicii sociale specializate, respectiv în domeniile în care ASCO are competenţe</a:t>
            </a:r>
            <a:r>
              <a:rPr lang="ro-RO" sz="1200" dirty="0" smtClean="0">
                <a:solidFill>
                  <a:schemeClr val="tx1"/>
                </a:solidFill>
                <a:latin typeface="Arial" panose="020B0604020202020204" pitchFamily="34" charset="0"/>
                <a:cs typeface="Arial" panose="020B0604020202020204" pitchFamily="34" charset="0"/>
              </a:rPr>
              <a:t>.</a:t>
            </a:r>
          </a:p>
          <a:p>
            <a:pPr marL="171450" indent="-171450" algn="just">
              <a:buFont typeface="Arial" pitchFamily="34" charset="0"/>
              <a:buChar char="•"/>
            </a:pPr>
            <a:r>
              <a:rPr lang="ro-RO" sz="1200" dirty="0" smtClean="0">
                <a:solidFill>
                  <a:schemeClr val="tx1"/>
                </a:solidFill>
                <a:latin typeface="Arial" panose="020B0604020202020204" pitchFamily="34" charset="0"/>
                <a:cs typeface="Arial" panose="020B0604020202020204" pitchFamily="34" charset="0"/>
              </a:rPr>
              <a:t>Protocol de colaborare între Administraţia Socială Comunitară Oradea şi Inspectoratul de Poliţie Judeţean Bihor, având ca obiect dezvoltarea şi implementarea unor activităţi comune destinate unor categorii de beneficiari ASCO, în scopul victimizării acestora pe diferite segmente: prevenirea violenţei domestice, prevenirea victimizării persoanelor vârstnice, prevenirea delicvenţei juvenile.</a:t>
            </a:r>
          </a:p>
          <a:p>
            <a:pPr marL="171450" indent="-171450" algn="just">
              <a:buFont typeface="Arial" pitchFamily="34" charset="0"/>
              <a:buChar char="•"/>
            </a:pPr>
            <a:r>
              <a:rPr lang="ro-RO" sz="1200" dirty="0" smtClean="0">
                <a:solidFill>
                  <a:schemeClr val="tx1"/>
                </a:solidFill>
                <a:latin typeface="Arial" panose="020B0604020202020204" pitchFamily="34" charset="0"/>
                <a:cs typeface="Arial" panose="020B0604020202020204" pitchFamily="34" charset="0"/>
              </a:rPr>
              <a:t>Acord de colaborare între Administraţia Socială Comunitară Oradea şi Penitenciarul Oradea,  având ca obiect creşterea şanselor de integrare a persoanelor private de libertate în perioada post detenţie</a:t>
            </a:r>
            <a:endParaRPr lang="en-US"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18394702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76201"/>
            <a:ext cx="8382000" cy="685799"/>
          </a:xfrm>
        </p:spPr>
        <p:txBody>
          <a:bodyPr>
            <a:noAutofit/>
          </a:bodyPr>
          <a:lstStyle/>
          <a:p>
            <a:r>
              <a:rPr lang="ro-RO" sz="2000" b="1" dirty="0"/>
              <a:t>PARTENERIATE ÎN </a:t>
            </a:r>
            <a:r>
              <a:rPr lang="ro-RO" sz="2000" b="1" dirty="0" smtClean="0"/>
              <a:t>DESFĂŞURARE</a:t>
            </a:r>
            <a:r>
              <a:rPr lang="ro-RO" sz="2000" dirty="0" smtClean="0"/>
              <a:t> </a:t>
            </a:r>
            <a:r>
              <a:rPr lang="ro-RO" sz="2000" b="1" dirty="0" smtClean="0"/>
              <a:t>ÎN </a:t>
            </a:r>
            <a:r>
              <a:rPr lang="ro-RO" sz="2000" b="1" dirty="0"/>
              <a:t>ANUL </a:t>
            </a:r>
            <a:r>
              <a:rPr lang="ro-RO" sz="2000" b="1" dirty="0" smtClean="0"/>
              <a:t>2017</a:t>
            </a:r>
            <a:endParaRPr lang="en-US" sz="2000" dirty="0"/>
          </a:p>
        </p:txBody>
      </p:sp>
      <p:sp>
        <p:nvSpPr>
          <p:cNvPr id="3" name="Subtitle 2"/>
          <p:cNvSpPr>
            <a:spLocks noGrp="1"/>
          </p:cNvSpPr>
          <p:nvPr>
            <p:ph type="subTitle" idx="1"/>
          </p:nvPr>
        </p:nvSpPr>
        <p:spPr>
          <a:xfrm>
            <a:off x="304800" y="609600"/>
            <a:ext cx="8610600" cy="6172200"/>
          </a:xfrm>
        </p:spPr>
        <p:txBody>
          <a:bodyPr>
            <a:noAutofit/>
          </a:bodyPr>
          <a:lstStyle/>
          <a:p>
            <a:pPr marL="228600" lvl="0" indent="-228600" algn="just">
              <a:buFont typeface="Arial" panose="020B0604020202020204" pitchFamily="34" charset="0"/>
              <a:buChar char="•"/>
            </a:pPr>
            <a:r>
              <a:rPr lang="ro-RO" sz="1200" dirty="0">
                <a:solidFill>
                  <a:schemeClr val="tx1"/>
                </a:solidFill>
                <a:latin typeface="Arial" panose="020B0604020202020204" pitchFamily="34" charset="0"/>
                <a:cs typeface="Arial" panose="020B0604020202020204" pitchFamily="34" charset="0"/>
              </a:rPr>
              <a:t>Protocol de colaborare între Administraţia Socială Comunitară Oradea şi Cabinetul Medical Individual dr. Frăţilă Anca </a:t>
            </a:r>
            <a:r>
              <a:rPr lang="ro-RO" sz="1200" dirty="0" smtClean="0">
                <a:solidFill>
                  <a:schemeClr val="tx1"/>
                </a:solidFill>
                <a:latin typeface="Arial" panose="020B0604020202020204" pitchFamily="34" charset="0"/>
                <a:cs typeface="Arial" panose="020B0604020202020204" pitchFamily="34" charset="0"/>
              </a:rPr>
              <a:t>Rodica </a:t>
            </a:r>
            <a:r>
              <a:rPr lang="ro-RO" sz="1200" dirty="0">
                <a:solidFill>
                  <a:schemeClr val="tx1"/>
                </a:solidFill>
                <a:latin typeface="Arial" panose="020B0604020202020204" pitchFamily="34" charset="0"/>
                <a:cs typeface="Arial" panose="020B0604020202020204" pitchFamily="34" charset="0"/>
              </a:rPr>
              <a:t>având ca obiect </a:t>
            </a:r>
            <a:r>
              <a:rPr lang="ro-RO" sz="1200" dirty="0" smtClean="0">
                <a:solidFill>
                  <a:schemeClr val="tx1"/>
                </a:solidFill>
                <a:latin typeface="Arial" panose="020B0604020202020204" pitchFamily="34" charset="0"/>
                <a:cs typeface="Arial" panose="020B0604020202020204" pitchFamily="34" charset="0"/>
              </a:rPr>
              <a:t>promovarea </a:t>
            </a:r>
            <a:r>
              <a:rPr lang="ro-RO" sz="1200" dirty="0">
                <a:solidFill>
                  <a:schemeClr val="tx1"/>
                </a:solidFill>
                <a:latin typeface="Arial" panose="020B0604020202020204" pitchFamily="34" charset="0"/>
                <a:cs typeface="Arial" panose="020B0604020202020204" pitchFamily="34" charset="0"/>
              </a:rPr>
              <a:t>şi realizarea obiectivelor comune în ceea ce priveşte susţinerea copiilor rămaşi singuri acasă ca urmare a plecării părinţilor la muncă în străinătate, activitate desfăşurată în cadrul campaniei de informare publică </a:t>
            </a:r>
            <a:r>
              <a:rPr lang="en-US" sz="1200" dirty="0">
                <a:solidFill>
                  <a:schemeClr val="tx1"/>
                </a:solidFill>
                <a:latin typeface="Arial" panose="020B0604020202020204" pitchFamily="34" charset="0"/>
                <a:cs typeface="Arial" panose="020B0604020202020204" pitchFamily="34" charset="0"/>
              </a:rPr>
              <a:t>“</a:t>
            </a:r>
            <a:r>
              <a:rPr lang="en-US" sz="1200" dirty="0" err="1">
                <a:solidFill>
                  <a:schemeClr val="tx1"/>
                </a:solidFill>
                <a:latin typeface="Arial" panose="020B0604020202020204" pitchFamily="34" charset="0"/>
                <a:cs typeface="Arial" panose="020B0604020202020204" pitchFamily="34" charset="0"/>
              </a:rPr>
              <a:t>Singuri</a:t>
            </a:r>
            <a:r>
              <a:rPr lang="en-US" sz="1200" dirty="0">
                <a:solidFill>
                  <a:schemeClr val="tx1"/>
                </a:solidFill>
                <a:latin typeface="Arial" panose="020B0604020202020204" pitchFamily="34" charset="0"/>
                <a:cs typeface="Arial" panose="020B0604020202020204" pitchFamily="34" charset="0"/>
              </a:rPr>
              <a:t> </a:t>
            </a:r>
            <a:r>
              <a:rPr lang="en-US" sz="1200" dirty="0" err="1">
                <a:solidFill>
                  <a:schemeClr val="tx1"/>
                </a:solidFill>
                <a:latin typeface="Arial" panose="020B0604020202020204" pitchFamily="34" charset="0"/>
                <a:cs typeface="Arial" panose="020B0604020202020204" pitchFamily="34" charset="0"/>
              </a:rPr>
              <a:t>acasă</a:t>
            </a:r>
            <a:r>
              <a:rPr lang="en-US" sz="1200" dirty="0">
                <a:solidFill>
                  <a:schemeClr val="tx1"/>
                </a:solidFill>
                <a:latin typeface="Arial" panose="020B0604020202020204" pitchFamily="34" charset="0"/>
                <a:cs typeface="Arial" panose="020B0604020202020204" pitchFamily="34" charset="0"/>
              </a:rPr>
              <a:t> – </a:t>
            </a:r>
            <a:r>
              <a:rPr lang="en-US" sz="1200" dirty="0" err="1">
                <a:solidFill>
                  <a:schemeClr val="tx1"/>
                </a:solidFill>
                <a:latin typeface="Arial" panose="020B0604020202020204" pitchFamily="34" charset="0"/>
                <a:cs typeface="Arial" panose="020B0604020202020204" pitchFamily="34" charset="0"/>
              </a:rPr>
              <a:t>ai</a:t>
            </a:r>
            <a:r>
              <a:rPr lang="en-US" sz="1200" dirty="0">
                <a:solidFill>
                  <a:schemeClr val="tx1"/>
                </a:solidFill>
                <a:latin typeface="Arial" panose="020B0604020202020204" pitchFamily="34" charset="0"/>
                <a:cs typeface="Arial" panose="020B0604020202020204" pitchFamily="34" charset="0"/>
              </a:rPr>
              <a:t> </a:t>
            </a:r>
            <a:r>
              <a:rPr lang="en-US" sz="1200" dirty="0" err="1">
                <a:solidFill>
                  <a:schemeClr val="tx1"/>
                </a:solidFill>
                <a:latin typeface="Arial" panose="020B0604020202020204" pitchFamily="34" charset="0"/>
                <a:cs typeface="Arial" panose="020B0604020202020204" pitchFamily="34" charset="0"/>
              </a:rPr>
              <a:t>grijă</a:t>
            </a:r>
            <a:r>
              <a:rPr lang="en-US" sz="1200" dirty="0">
                <a:solidFill>
                  <a:schemeClr val="tx1"/>
                </a:solidFill>
                <a:latin typeface="Arial" panose="020B0604020202020204" pitchFamily="34" charset="0"/>
                <a:cs typeface="Arial" panose="020B0604020202020204" pitchFamily="34" charset="0"/>
              </a:rPr>
              <a:t> de </a:t>
            </a:r>
            <a:r>
              <a:rPr lang="en-US" sz="1200" dirty="0" err="1">
                <a:solidFill>
                  <a:schemeClr val="tx1"/>
                </a:solidFill>
                <a:latin typeface="Arial" panose="020B0604020202020204" pitchFamily="34" charset="0"/>
                <a:cs typeface="Arial" panose="020B0604020202020204" pitchFamily="34" charset="0"/>
              </a:rPr>
              <a:t>copiii</a:t>
            </a:r>
            <a:r>
              <a:rPr lang="en-US" sz="1200" dirty="0">
                <a:solidFill>
                  <a:schemeClr val="tx1"/>
                </a:solidFill>
                <a:latin typeface="Arial" panose="020B0604020202020204" pitchFamily="34" charset="0"/>
                <a:cs typeface="Arial" panose="020B0604020202020204" pitchFamily="34" charset="0"/>
              </a:rPr>
              <a:t> </a:t>
            </a:r>
            <a:r>
              <a:rPr lang="en-US" sz="1200" dirty="0" err="1">
                <a:solidFill>
                  <a:schemeClr val="tx1"/>
                </a:solidFill>
                <a:latin typeface="Arial" panose="020B0604020202020204" pitchFamily="34" charset="0"/>
                <a:cs typeface="Arial" panose="020B0604020202020204" pitchFamily="34" charset="0"/>
              </a:rPr>
              <a:t>tăi</a:t>
            </a:r>
            <a:r>
              <a:rPr lang="en-US" sz="1200" dirty="0">
                <a:solidFill>
                  <a:schemeClr val="tx1"/>
                </a:solidFill>
                <a:latin typeface="Arial" panose="020B0604020202020204" pitchFamily="34" charset="0"/>
                <a:cs typeface="Arial" panose="020B0604020202020204" pitchFamily="34" charset="0"/>
              </a:rPr>
              <a:t> </a:t>
            </a:r>
            <a:r>
              <a:rPr lang="en-US" sz="1200" dirty="0" err="1">
                <a:solidFill>
                  <a:schemeClr val="tx1"/>
                </a:solidFill>
                <a:latin typeface="Arial" panose="020B0604020202020204" pitchFamily="34" charset="0"/>
                <a:cs typeface="Arial" panose="020B0604020202020204" pitchFamily="34" charset="0"/>
              </a:rPr>
              <a:t>oriunde</a:t>
            </a:r>
            <a:r>
              <a:rPr lang="en-US" sz="1200" dirty="0">
                <a:solidFill>
                  <a:schemeClr val="tx1"/>
                </a:solidFill>
                <a:latin typeface="Arial" panose="020B0604020202020204" pitchFamily="34" charset="0"/>
                <a:cs typeface="Arial" panose="020B0604020202020204" pitchFamily="34" charset="0"/>
              </a:rPr>
              <a:t> </a:t>
            </a:r>
            <a:r>
              <a:rPr lang="en-US" sz="1200" dirty="0" err="1">
                <a:solidFill>
                  <a:schemeClr val="tx1"/>
                </a:solidFill>
                <a:latin typeface="Arial" panose="020B0604020202020204" pitchFamily="34" charset="0"/>
                <a:cs typeface="Arial" panose="020B0604020202020204" pitchFamily="34" charset="0"/>
              </a:rPr>
              <a:t>te</a:t>
            </a:r>
            <a:r>
              <a:rPr lang="en-US" sz="1200" dirty="0">
                <a:solidFill>
                  <a:schemeClr val="tx1"/>
                </a:solidFill>
                <a:latin typeface="Arial" panose="020B0604020202020204" pitchFamily="34" charset="0"/>
                <a:cs typeface="Arial" panose="020B0604020202020204" pitchFamily="34" charset="0"/>
              </a:rPr>
              <a:t> </a:t>
            </a:r>
            <a:r>
              <a:rPr lang="en-US" sz="1200" dirty="0" err="1">
                <a:solidFill>
                  <a:schemeClr val="tx1"/>
                </a:solidFill>
                <a:latin typeface="Arial" panose="020B0604020202020204" pitchFamily="34" charset="0"/>
                <a:cs typeface="Arial" panose="020B0604020202020204" pitchFamily="34" charset="0"/>
              </a:rPr>
              <a:t>afli</a:t>
            </a:r>
            <a:r>
              <a:rPr lang="en-US" sz="1200" dirty="0">
                <a:solidFill>
                  <a:schemeClr val="tx1"/>
                </a:solidFill>
                <a:latin typeface="Arial" panose="020B0604020202020204" pitchFamily="34" charset="0"/>
                <a:cs typeface="Arial" panose="020B0604020202020204" pitchFamily="34" charset="0"/>
              </a:rPr>
              <a:t>”, </a:t>
            </a:r>
            <a:endParaRPr lang="ro-RO" sz="1200" dirty="0">
              <a:solidFill>
                <a:schemeClr val="tx1"/>
              </a:solidFill>
              <a:latin typeface="Arial" panose="020B0604020202020204" pitchFamily="34" charset="0"/>
              <a:cs typeface="Arial" panose="020B0604020202020204" pitchFamily="34" charset="0"/>
            </a:endParaRPr>
          </a:p>
          <a:p>
            <a:pPr marL="228600" lvl="0" indent="-228600" algn="just">
              <a:buFont typeface="Arial" panose="020B0604020202020204" pitchFamily="34" charset="0"/>
              <a:buChar char="•"/>
            </a:pPr>
            <a:r>
              <a:rPr lang="ro-RO" sz="1200" dirty="0" smtClean="0">
                <a:solidFill>
                  <a:schemeClr val="tx1"/>
                </a:solidFill>
                <a:latin typeface="Arial" panose="020B0604020202020204" pitchFamily="34" charset="0"/>
                <a:cs typeface="Arial" panose="020B0604020202020204" pitchFamily="34" charset="0"/>
              </a:rPr>
              <a:t>Acord </a:t>
            </a:r>
            <a:r>
              <a:rPr lang="ro-RO" sz="1200" dirty="0">
                <a:solidFill>
                  <a:schemeClr val="tx1"/>
                </a:solidFill>
                <a:latin typeface="Arial" panose="020B0604020202020204" pitchFamily="34" charset="0"/>
                <a:cs typeface="Arial" panose="020B0604020202020204" pitchFamily="34" charset="0"/>
              </a:rPr>
              <a:t>de parteneriat între Administraţia Socială Comunitară Oradea şi Asociaţia Naţională a Surzilor din România, Filiala Bihor, având ca obiect asigurarea de interpreţi autorizaţi ai limbajului mimico-gestual şi ai limbajului specific persoanelor cu surdocecitate, şi creşterea calităţii serviciilor sociale acordate persoanelor cu deficienţe de auz din municipiul Oradea, care se adresează instituţiei de interes public local </a:t>
            </a:r>
            <a:r>
              <a:rPr lang="ro-RO" sz="1200" dirty="0" smtClean="0">
                <a:solidFill>
                  <a:schemeClr val="tx1"/>
                </a:solidFill>
                <a:latin typeface="Arial" panose="020B0604020202020204" pitchFamily="34" charset="0"/>
                <a:cs typeface="Arial" panose="020B0604020202020204" pitchFamily="34" charset="0"/>
              </a:rPr>
              <a:t>- </a:t>
            </a:r>
            <a:r>
              <a:rPr lang="ro-RO" sz="1200" dirty="0">
                <a:solidFill>
                  <a:schemeClr val="tx1"/>
                </a:solidFill>
                <a:latin typeface="Arial" panose="020B0604020202020204" pitchFamily="34" charset="0"/>
                <a:cs typeface="Arial" panose="020B0604020202020204" pitchFamily="34" charset="0"/>
              </a:rPr>
              <a:t>ASCO.</a:t>
            </a:r>
            <a:endParaRPr lang="en-US" sz="1200" dirty="0">
              <a:solidFill>
                <a:schemeClr val="tx1"/>
              </a:solidFill>
              <a:latin typeface="Arial" panose="020B0604020202020204" pitchFamily="34" charset="0"/>
              <a:cs typeface="Arial" panose="020B0604020202020204" pitchFamily="34" charset="0"/>
            </a:endParaRPr>
          </a:p>
          <a:p>
            <a:pPr marL="228600" lvl="0" indent="-228600" algn="just">
              <a:buFont typeface="Arial" panose="020B0604020202020204" pitchFamily="34" charset="0"/>
              <a:buChar char="•"/>
            </a:pPr>
            <a:r>
              <a:rPr lang="ro-RO" sz="1200" dirty="0">
                <a:solidFill>
                  <a:schemeClr val="tx1"/>
                </a:solidFill>
                <a:latin typeface="Arial" panose="020B0604020202020204" pitchFamily="34" charset="0"/>
                <a:cs typeface="Arial" panose="020B0604020202020204" pitchFamily="34" charset="0"/>
              </a:rPr>
              <a:t>Acord de parteneriat între Administraţia Socială Comunitară Oradea, Administraţia Imobiliară Oradea şi Asociaţia Româno-Germană  Alsterdorf, obiectul </a:t>
            </a:r>
            <a:r>
              <a:rPr lang="ro-RO" sz="1200">
                <a:solidFill>
                  <a:schemeClr val="tx1"/>
                </a:solidFill>
                <a:latin typeface="Arial" panose="020B0604020202020204" pitchFamily="34" charset="0"/>
                <a:cs typeface="Arial" panose="020B0604020202020204" pitchFamily="34" charset="0"/>
              </a:rPr>
              <a:t>contractului </a:t>
            </a:r>
            <a:r>
              <a:rPr lang="ro-RO" sz="1200" smtClean="0">
                <a:solidFill>
                  <a:schemeClr val="tx1"/>
                </a:solidFill>
                <a:latin typeface="Arial" panose="020B0604020202020204" pitchFamily="34" charset="0"/>
                <a:cs typeface="Arial" panose="020B0604020202020204" pitchFamily="34" charset="0"/>
              </a:rPr>
              <a:t>constând </a:t>
            </a:r>
            <a:r>
              <a:rPr lang="ro-RO" sz="1200" dirty="0" smtClean="0">
                <a:solidFill>
                  <a:schemeClr val="tx1"/>
                </a:solidFill>
                <a:latin typeface="Arial" panose="020B0604020202020204" pitchFamily="34" charset="0"/>
                <a:cs typeface="Arial" panose="020B0604020202020204" pitchFamily="34" charset="0"/>
              </a:rPr>
              <a:t>în sprijinirea </a:t>
            </a:r>
            <a:r>
              <a:rPr lang="ro-RO" sz="1200" dirty="0">
                <a:solidFill>
                  <a:schemeClr val="tx1"/>
                </a:solidFill>
                <a:latin typeface="Arial" panose="020B0604020202020204" pitchFamily="34" charset="0"/>
                <a:cs typeface="Arial" panose="020B0604020202020204" pitchFamily="34" charset="0"/>
              </a:rPr>
              <a:t>integrării persoanelor cu dizabilităţi mintale şi psihice din Oradea prin acordarea de asistenţă la domiciliu şi la locul de muncă şi antrenarea în programe de training a competenţelor sociale, organizarea unor ateliere de activităţi ocupaţionale, exersarea şi învăţarea unor activităţi practice de viaţă şi gospodăreşti, ajutor în structurarea vieţii de zi cu zi, consiliere </a:t>
            </a:r>
            <a:r>
              <a:rPr lang="ro-RO" sz="1200" dirty="0" smtClean="0">
                <a:solidFill>
                  <a:schemeClr val="tx1"/>
                </a:solidFill>
                <a:latin typeface="Arial" panose="020B0604020202020204" pitchFamily="34" charset="0"/>
                <a:cs typeface="Arial" panose="020B0604020202020204" pitchFamily="34" charset="0"/>
              </a:rPr>
              <a:t>psiho-socială </a:t>
            </a:r>
            <a:r>
              <a:rPr lang="ro-RO" sz="1200" dirty="0">
                <a:solidFill>
                  <a:schemeClr val="tx1"/>
                </a:solidFill>
                <a:latin typeface="Arial" panose="020B0604020202020204" pitchFamily="34" charset="0"/>
                <a:cs typeface="Arial" panose="020B0604020202020204" pitchFamily="34" charset="0"/>
              </a:rPr>
              <a:t>în perioade de criză, terapie ocupaţională şi o gustare pe zi, pregătită împreună în cadrul Centrului de zi pentru persoane cu dizabilităţi psihice şi mintale</a:t>
            </a:r>
            <a:r>
              <a:rPr lang="ro-RO" sz="1200" dirty="0" smtClean="0">
                <a:solidFill>
                  <a:schemeClr val="tx1"/>
                </a:solidFill>
                <a:latin typeface="Arial" panose="020B0604020202020204" pitchFamily="34" charset="0"/>
                <a:cs typeface="Arial" panose="020B0604020202020204" pitchFamily="34" charset="0"/>
              </a:rPr>
              <a:t>.</a:t>
            </a:r>
          </a:p>
          <a:p>
            <a:pPr marL="228600" indent="-228600" algn="just">
              <a:buFont typeface="Arial" pitchFamily="34" charset="0"/>
              <a:buChar char="•"/>
            </a:pPr>
            <a:r>
              <a:rPr lang="ro-RO" sz="1200" dirty="0">
                <a:solidFill>
                  <a:schemeClr val="tx1"/>
                </a:solidFill>
                <a:latin typeface="Arial" panose="020B0604020202020204" pitchFamily="34" charset="0"/>
                <a:cs typeface="Arial" panose="020B0604020202020204" pitchFamily="34" charset="0"/>
              </a:rPr>
              <a:t>Convenţie de colaborare între Administraţia Socială Comunitară Oradea și Fundația Comunităților Evreiești din România, având ca obiect colaborarea instituţională a părţilor, asistenţă reciprocă prin sprijin metodologic şi de specialitate, în domeniile în care Fundația acordă servicii sociale , respectiv în domeniile în care ASCO are competenţe</a:t>
            </a:r>
            <a:endParaRPr lang="en-US" sz="1200" dirty="0">
              <a:latin typeface="Arial" panose="020B0604020202020204" pitchFamily="34" charset="0"/>
              <a:cs typeface="Arial" panose="020B0604020202020204" pitchFamily="34" charset="0"/>
            </a:endParaRPr>
          </a:p>
          <a:p>
            <a:pPr marL="228600" indent="-228600" algn="just">
              <a:buFont typeface="Arial" pitchFamily="34" charset="0"/>
              <a:buChar char="•"/>
            </a:pPr>
            <a:r>
              <a:rPr lang="ro-RO" sz="1200" dirty="0" smtClean="0">
                <a:solidFill>
                  <a:schemeClr val="tx1"/>
                </a:solidFill>
                <a:latin typeface="Arial" panose="020B0604020202020204" pitchFamily="34" charset="0"/>
                <a:cs typeface="Arial" panose="020B0604020202020204" pitchFamily="34" charset="0"/>
              </a:rPr>
              <a:t>Protocol de colaborare între Administraţia Socială Comunitară Oradea şi Inspectoratul Şcolar Judeţean Bihor, </a:t>
            </a:r>
            <a:r>
              <a:rPr lang="en-US" sz="1200" dirty="0" err="1" smtClean="0">
                <a:solidFill>
                  <a:schemeClr val="tx1"/>
                </a:solidFill>
                <a:latin typeface="Arial" panose="020B0604020202020204" pitchFamily="34" charset="0"/>
                <a:cs typeface="Arial" panose="020B0604020202020204" pitchFamily="34" charset="0"/>
              </a:rPr>
              <a:t>având</a:t>
            </a:r>
            <a:r>
              <a:rPr lang="en-US" sz="1200" dirty="0" smtClean="0">
                <a:solidFill>
                  <a:schemeClr val="tx1"/>
                </a:solidFill>
                <a:latin typeface="Arial" panose="020B0604020202020204" pitchFamily="34" charset="0"/>
                <a:cs typeface="Arial" panose="020B0604020202020204" pitchFamily="34" charset="0"/>
              </a:rPr>
              <a:t> ca </a:t>
            </a:r>
            <a:r>
              <a:rPr lang="en-US" sz="1200" dirty="0" err="1" smtClean="0">
                <a:solidFill>
                  <a:schemeClr val="tx1"/>
                </a:solidFill>
                <a:latin typeface="Arial" panose="020B0604020202020204" pitchFamily="34" charset="0"/>
                <a:cs typeface="Arial" panose="020B0604020202020204" pitchFamily="34" charset="0"/>
              </a:rPr>
              <a:t>obiect</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colabor</a:t>
            </a:r>
            <a:r>
              <a:rPr lang="ro-RO" sz="1200" dirty="0" smtClean="0">
                <a:solidFill>
                  <a:schemeClr val="tx1"/>
                </a:solidFill>
                <a:latin typeface="Arial" panose="020B0604020202020204" pitchFamily="34" charset="0"/>
                <a:cs typeface="Arial" panose="020B0604020202020204" pitchFamily="34" charset="0"/>
              </a:rPr>
              <a:t>area privind</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promovarea</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şi</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realizarea</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campaniei</a:t>
            </a:r>
            <a:r>
              <a:rPr lang="en-US" sz="1200" dirty="0" smtClean="0">
                <a:solidFill>
                  <a:schemeClr val="tx1"/>
                </a:solidFill>
                <a:latin typeface="Arial" panose="020B0604020202020204" pitchFamily="34" charset="0"/>
                <a:cs typeface="Arial" panose="020B0604020202020204" pitchFamily="34" charset="0"/>
              </a:rPr>
              <a:t> de </a:t>
            </a:r>
            <a:r>
              <a:rPr lang="en-US" sz="1200" dirty="0" err="1" smtClean="0">
                <a:solidFill>
                  <a:schemeClr val="tx1"/>
                </a:solidFill>
                <a:latin typeface="Arial" panose="020B0604020202020204" pitchFamily="34" charset="0"/>
                <a:cs typeface="Arial" panose="020B0604020202020204" pitchFamily="34" charset="0"/>
              </a:rPr>
              <a:t>informare</a:t>
            </a:r>
            <a:r>
              <a:rPr lang="en-US" sz="1200" dirty="0" smtClean="0">
                <a:solidFill>
                  <a:schemeClr val="tx1"/>
                </a:solidFill>
                <a:latin typeface="Arial" panose="020B0604020202020204" pitchFamily="34" charset="0"/>
                <a:cs typeface="Arial" panose="020B0604020202020204" pitchFamily="34" charset="0"/>
              </a:rPr>
              <a:t> public</a:t>
            </a:r>
            <a:r>
              <a:rPr lang="ro-RO" sz="1200" dirty="0" smtClean="0">
                <a:solidFill>
                  <a:schemeClr val="tx1"/>
                </a:solidFill>
                <a:latin typeface="Arial" panose="020B0604020202020204" pitchFamily="34" charset="0"/>
                <a:cs typeface="Arial" panose="020B0604020202020204" pitchFamily="34" charset="0"/>
              </a:rPr>
              <a:t>ă</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Singuri</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acasă</a:t>
            </a:r>
            <a:r>
              <a:rPr lang="en-US" sz="1200" dirty="0" smtClean="0">
                <a:solidFill>
                  <a:schemeClr val="tx1"/>
                </a:solidFill>
                <a:latin typeface="Arial" panose="020B0604020202020204" pitchFamily="34" charset="0"/>
                <a:cs typeface="Arial" panose="020B0604020202020204" pitchFamily="34" charset="0"/>
              </a:rPr>
              <a:t> – </a:t>
            </a:r>
            <a:r>
              <a:rPr lang="en-US" sz="1200" dirty="0" err="1" smtClean="0">
                <a:solidFill>
                  <a:schemeClr val="tx1"/>
                </a:solidFill>
                <a:latin typeface="Arial" panose="020B0604020202020204" pitchFamily="34" charset="0"/>
                <a:cs typeface="Arial" panose="020B0604020202020204" pitchFamily="34" charset="0"/>
              </a:rPr>
              <a:t>ai</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grijă</a:t>
            </a:r>
            <a:r>
              <a:rPr lang="en-US" sz="1200" dirty="0" smtClean="0">
                <a:solidFill>
                  <a:schemeClr val="tx1"/>
                </a:solidFill>
                <a:latin typeface="Arial" panose="020B0604020202020204" pitchFamily="34" charset="0"/>
                <a:cs typeface="Arial" panose="020B0604020202020204" pitchFamily="34" charset="0"/>
              </a:rPr>
              <a:t> de </a:t>
            </a:r>
            <a:r>
              <a:rPr lang="en-US" sz="1200" dirty="0" err="1" smtClean="0">
                <a:solidFill>
                  <a:schemeClr val="tx1"/>
                </a:solidFill>
                <a:latin typeface="Arial" panose="020B0604020202020204" pitchFamily="34" charset="0"/>
                <a:cs typeface="Arial" panose="020B0604020202020204" pitchFamily="34" charset="0"/>
              </a:rPr>
              <a:t>copiii</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tăi</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oriunde</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te</a:t>
            </a:r>
            <a:r>
              <a:rPr lang="en-US" sz="1200" dirty="0" smtClean="0">
                <a:solidFill>
                  <a:schemeClr val="tx1"/>
                </a:solidFill>
                <a:latin typeface="Arial" panose="020B0604020202020204" pitchFamily="34" charset="0"/>
                <a:cs typeface="Arial" panose="020B0604020202020204" pitchFamily="34" charset="0"/>
              </a:rPr>
              <a:t> </a:t>
            </a:r>
            <a:r>
              <a:rPr lang="en-US" sz="1200" dirty="0" err="1" smtClean="0">
                <a:solidFill>
                  <a:schemeClr val="tx1"/>
                </a:solidFill>
                <a:latin typeface="Arial" panose="020B0604020202020204" pitchFamily="34" charset="0"/>
                <a:cs typeface="Arial" panose="020B0604020202020204" pitchFamily="34" charset="0"/>
              </a:rPr>
              <a:t>afli</a:t>
            </a:r>
            <a:r>
              <a:rPr lang="en-US" sz="1200" dirty="0" smtClean="0">
                <a:solidFill>
                  <a:schemeClr val="tx1"/>
                </a:solidFill>
                <a:latin typeface="Arial" panose="020B0604020202020204" pitchFamily="34" charset="0"/>
                <a:cs typeface="Arial" panose="020B0604020202020204" pitchFamily="34" charset="0"/>
              </a:rPr>
              <a:t>”.</a:t>
            </a:r>
          </a:p>
          <a:p>
            <a:pPr marL="228600" lvl="0" indent="-228600" algn="just">
              <a:buFont typeface="Arial" panose="020B0604020202020204" pitchFamily="34" charset="0"/>
              <a:buChar char="•"/>
            </a:pPr>
            <a:r>
              <a:rPr lang="ro-RO" sz="1200" dirty="0" smtClean="0">
                <a:solidFill>
                  <a:schemeClr val="tx1"/>
                </a:solidFill>
                <a:latin typeface="Arial" panose="020B0604020202020204" pitchFamily="34" charset="0"/>
                <a:cs typeface="Arial" panose="020B0604020202020204" pitchFamily="34" charset="0"/>
              </a:rPr>
              <a:t>Acord de parteneriat încheiat între Administraţia Socială Comunitară Oradea şi Parohia Romano- Catolică Sfântul Iosif care pune la dispoziţie în folosinţă gratuită spaţiul de la mandarda imobilului, situat în Oradea, str. Traian Lalescu nr. 39 (Bârsei nr. 20) şi Primăria Municipiului Oradea  - Direcţia Patrimoniu Imobiliar în vederea înfiinţării Creşei nr. 11 Sfântul Iosif</a:t>
            </a:r>
            <a:endParaRPr lang="en-US" sz="1200" dirty="0">
              <a:solidFill>
                <a:schemeClr val="tx1"/>
              </a:solidFill>
              <a:latin typeface="Arial" panose="020B0604020202020204" pitchFamily="34" charset="0"/>
              <a:cs typeface="Arial" panose="020B0604020202020204" pitchFamily="34" charset="0"/>
            </a:endParaRPr>
          </a:p>
          <a:p>
            <a:pPr marL="228600" indent="-228600"/>
            <a:endParaRPr lang="en-US" sz="1200"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28827642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76200"/>
            <a:ext cx="7772400" cy="914401"/>
          </a:xfrm>
        </p:spPr>
        <p:txBody>
          <a:bodyPr>
            <a:normAutofit fontScale="90000"/>
          </a:bodyPr>
          <a:lstStyle/>
          <a:p>
            <a:pPr lvl="1" algn="ctr"/>
            <a:r>
              <a:rPr lang="ro-RO" altLang="en-US" sz="1400" b="1" dirty="0" smtClean="0">
                <a:latin typeface="Calibri" pitchFamily="34" charset="0"/>
                <a:ea typeface="Times New Roman" pitchFamily="18" charset="0"/>
                <a:cs typeface="Arial" charset="0"/>
              </a:rPr>
              <a:t/>
            </a:r>
            <a:br>
              <a:rPr lang="ro-RO" altLang="en-US" sz="1400" b="1" dirty="0" smtClean="0">
                <a:latin typeface="Calibri" pitchFamily="34" charset="0"/>
                <a:ea typeface="Times New Roman" pitchFamily="18" charset="0"/>
                <a:cs typeface="Arial" charset="0"/>
              </a:rPr>
            </a:br>
            <a:r>
              <a:rPr lang="ro-RO" altLang="en-US" sz="1400" b="1" dirty="0" smtClean="0">
                <a:latin typeface="Calibri" pitchFamily="34" charset="0"/>
                <a:ea typeface="Times New Roman" pitchFamily="18" charset="0"/>
                <a:cs typeface="Arial" charset="0"/>
              </a:rPr>
              <a:t>ACORDAREA DE SUBVENŢII ÎN BAZA LEGII NR. 34/1998,  </a:t>
            </a:r>
            <a:br>
              <a:rPr lang="ro-RO" altLang="en-US" sz="1400" b="1" dirty="0" smtClean="0">
                <a:latin typeface="Calibri" pitchFamily="34" charset="0"/>
                <a:ea typeface="Times New Roman" pitchFamily="18" charset="0"/>
                <a:cs typeface="Arial" charset="0"/>
              </a:rPr>
            </a:br>
            <a:r>
              <a:rPr lang="ro-RO" altLang="en-US" sz="1400" b="1" dirty="0" smtClean="0">
                <a:latin typeface="Calibri" pitchFamily="34" charset="0"/>
                <a:ea typeface="Times New Roman" pitchFamily="18" charset="0"/>
                <a:cs typeface="Arial" charset="0"/>
              </a:rPr>
              <a:t>ASOCIAŢIILOR ŞI FUNDAŢIILOR ROMÂNE CU PERSONALITATE JURIDICĂ,  CARE ÎNFIINŢEAZĂ ŞI ADMINISTREAZĂ UNITĂŢI DE ASISTENŢĂ SOCIALĂ </a:t>
            </a:r>
            <a:br>
              <a:rPr lang="ro-RO" altLang="en-US" sz="1400" b="1" dirty="0" smtClean="0">
                <a:latin typeface="Calibri" pitchFamily="34" charset="0"/>
                <a:ea typeface="Times New Roman" pitchFamily="18" charset="0"/>
                <a:cs typeface="Arial" charset="0"/>
              </a:rPr>
            </a:br>
            <a:r>
              <a:rPr lang="ro-RO" altLang="en-US" sz="1400" b="1" dirty="0" smtClean="0">
                <a:latin typeface="Calibri" pitchFamily="34" charset="0"/>
                <a:ea typeface="Times New Roman" pitchFamily="18" charset="0"/>
                <a:cs typeface="Arial" charset="0"/>
              </a:rPr>
              <a:t> PE RAZA MUNICIPIULUI ORADEA</a:t>
            </a:r>
            <a:br>
              <a:rPr lang="ro-RO" altLang="en-US" sz="1400" b="1" dirty="0" smtClean="0">
                <a:latin typeface="Calibri" pitchFamily="34" charset="0"/>
                <a:ea typeface="Times New Roman" pitchFamily="18" charset="0"/>
                <a:cs typeface="Arial" charset="0"/>
              </a:rPr>
            </a:br>
            <a:endParaRPr lang="en-US" sz="1400" dirty="0"/>
          </a:p>
        </p:txBody>
      </p:sp>
      <p:sp>
        <p:nvSpPr>
          <p:cNvPr id="3" name="Subtitle 2"/>
          <p:cNvSpPr>
            <a:spLocks noGrp="1"/>
          </p:cNvSpPr>
          <p:nvPr>
            <p:ph type="subTitle" idx="1"/>
          </p:nvPr>
        </p:nvSpPr>
        <p:spPr>
          <a:xfrm>
            <a:off x="457200" y="990600"/>
            <a:ext cx="8458200" cy="5486400"/>
          </a:xfrm>
        </p:spPr>
        <p:txBody>
          <a:bodyPr/>
          <a:lstStyle/>
          <a:p>
            <a:endParaRPr lang="en-US" dirty="0"/>
          </a:p>
        </p:txBody>
      </p:sp>
      <p:graphicFrame>
        <p:nvGraphicFramePr>
          <p:cNvPr id="4" name="Table 3"/>
          <p:cNvGraphicFramePr>
            <a:graphicFrameLocks noGrp="1"/>
          </p:cNvGraphicFramePr>
          <p:nvPr>
            <p:extLst>
              <p:ext uri="{D42A27DB-BD31-4B8C-83A1-F6EECF244321}">
                <p14:modId xmlns="" xmlns:p14="http://schemas.microsoft.com/office/powerpoint/2010/main" val="1996252048"/>
              </p:ext>
            </p:extLst>
          </p:nvPr>
        </p:nvGraphicFramePr>
        <p:xfrm>
          <a:off x="457200" y="990598"/>
          <a:ext cx="8458200" cy="5486405"/>
        </p:xfrm>
        <a:graphic>
          <a:graphicData uri="http://schemas.openxmlformats.org/drawingml/2006/table">
            <a:tbl>
              <a:tblPr firstRow="1" bandRow="1">
                <a:tableStyleId>{5C22544A-7EE6-4342-B048-85BDC9FD1C3A}</a:tableStyleId>
              </a:tblPr>
              <a:tblGrid>
                <a:gridCol w="685776"/>
                <a:gridCol w="4953024"/>
                <a:gridCol w="2819400"/>
              </a:tblGrid>
              <a:tr h="1150733">
                <a:tc>
                  <a:txBody>
                    <a:bodyPr/>
                    <a:lstStyle/>
                    <a:p>
                      <a:pPr marL="0" marR="0" algn="just">
                        <a:spcBef>
                          <a:spcPts val="0"/>
                        </a:spcBef>
                        <a:spcAft>
                          <a:spcPts val="0"/>
                        </a:spcAft>
                      </a:pPr>
                      <a:r>
                        <a:rPr lang="ro-RO" sz="1100" b="1" dirty="0">
                          <a:effectLst/>
                          <a:latin typeface="Arial"/>
                          <a:ea typeface="Times New Roman"/>
                        </a:rPr>
                        <a:t>Nr. crt.</a:t>
                      </a:r>
                      <a:endParaRPr lang="en-US" sz="1200" dirty="0">
                        <a:effectLst/>
                        <a:latin typeface="Times New Roman"/>
                        <a:ea typeface="Times New Roman"/>
                      </a:endParaRPr>
                    </a:p>
                  </a:txBody>
                  <a:tcPr marL="68580" marR="68580" marT="0" marB="0" anchor="ctr"/>
                </a:tc>
                <a:tc>
                  <a:txBody>
                    <a:bodyPr/>
                    <a:lstStyle/>
                    <a:p>
                      <a:pPr marL="0" marR="180340" algn="just">
                        <a:spcBef>
                          <a:spcPts val="0"/>
                        </a:spcBef>
                        <a:spcAft>
                          <a:spcPts val="0"/>
                        </a:spcAft>
                      </a:pPr>
                      <a:r>
                        <a:rPr lang="ro-RO" sz="1100" b="1" dirty="0">
                          <a:effectLst/>
                          <a:latin typeface="Arial"/>
                          <a:ea typeface="Times New Roman"/>
                        </a:rPr>
                        <a:t>Denumirea asociaţiei/fundaţiei care </a:t>
                      </a:r>
                      <a:r>
                        <a:rPr lang="ro-RO" sz="1100" b="1" dirty="0" smtClean="0">
                          <a:effectLst/>
                          <a:latin typeface="Arial"/>
                          <a:ea typeface="Times New Roman"/>
                        </a:rPr>
                        <a:t>a beneficiat </a:t>
                      </a:r>
                      <a:r>
                        <a:rPr lang="ro-RO" sz="1100" b="1" dirty="0">
                          <a:effectLst/>
                          <a:latin typeface="Arial"/>
                          <a:ea typeface="Times New Roman"/>
                        </a:rPr>
                        <a:t>de subvenţii de la bugetul local al municipiului Oradea în anul </a:t>
                      </a:r>
                      <a:r>
                        <a:rPr lang="ro-RO" sz="1100" b="1" dirty="0" smtClean="0">
                          <a:effectLst/>
                          <a:latin typeface="Arial"/>
                          <a:ea typeface="Times New Roman"/>
                        </a:rPr>
                        <a:t>2017</a:t>
                      </a:r>
                      <a:endParaRPr lang="en-US" sz="1200" dirty="0">
                        <a:effectLst/>
                        <a:latin typeface="Times New Roman"/>
                        <a:ea typeface="Times New Roman"/>
                      </a:endParaRPr>
                    </a:p>
                  </a:txBody>
                  <a:tcPr marL="68580" marR="68580" marT="0" marB="0" anchor="ctr"/>
                </a:tc>
                <a:tc>
                  <a:txBody>
                    <a:bodyPr/>
                    <a:lstStyle/>
                    <a:p>
                      <a:pPr marL="0" marR="0" algn="just">
                        <a:spcBef>
                          <a:spcPts val="0"/>
                        </a:spcBef>
                        <a:spcAft>
                          <a:spcPts val="0"/>
                        </a:spcAft>
                      </a:pPr>
                      <a:r>
                        <a:rPr lang="ro-RO" sz="1100" b="1" dirty="0" smtClean="0">
                          <a:effectLst/>
                          <a:latin typeface="Arial"/>
                          <a:ea typeface="Times New Roman"/>
                        </a:rPr>
                        <a:t>         Cuantumul</a:t>
                      </a:r>
                      <a:r>
                        <a:rPr lang="ro-RO" sz="1100" b="1" baseline="0" dirty="0" smtClean="0">
                          <a:effectLst/>
                          <a:latin typeface="Arial"/>
                          <a:ea typeface="Times New Roman"/>
                        </a:rPr>
                        <a:t> </a:t>
                      </a:r>
                      <a:r>
                        <a:rPr lang="ro-RO" sz="1100" b="1" dirty="0" smtClean="0">
                          <a:effectLst/>
                          <a:latin typeface="Arial"/>
                          <a:ea typeface="Times New Roman"/>
                        </a:rPr>
                        <a:t>subvenţiei </a:t>
                      </a:r>
                      <a:r>
                        <a:rPr lang="ro-RO" sz="1100" b="1" dirty="0">
                          <a:effectLst/>
                          <a:latin typeface="Arial"/>
                          <a:ea typeface="Times New Roman"/>
                        </a:rPr>
                        <a:t>aprobate</a:t>
                      </a:r>
                      <a:endParaRPr lang="en-US" sz="1200" dirty="0">
                        <a:effectLst/>
                        <a:latin typeface="Times New Roman"/>
                        <a:ea typeface="Times New Roman"/>
                      </a:endParaRPr>
                    </a:p>
                  </a:txBody>
                  <a:tcPr marL="68580" marR="68580" marT="0" marB="0" anchor="ctr"/>
                </a:tc>
              </a:tr>
              <a:tr h="541959">
                <a:tc>
                  <a:txBody>
                    <a:bodyPr/>
                    <a:lstStyle/>
                    <a:p>
                      <a:pPr marL="0" marR="0" algn="just">
                        <a:spcBef>
                          <a:spcPts val="0"/>
                        </a:spcBef>
                        <a:spcAft>
                          <a:spcPts val="0"/>
                        </a:spcAft>
                      </a:pPr>
                      <a:r>
                        <a:rPr lang="ro-RO" sz="1800" dirty="0">
                          <a:effectLst/>
                          <a:latin typeface="Arial"/>
                          <a:ea typeface="Times New Roman"/>
                        </a:rPr>
                        <a:t>1</a:t>
                      </a:r>
                      <a:endParaRPr lang="en-US" sz="18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Caritas Catolica</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21.700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pPr marL="0" marR="0" algn="just">
                        <a:spcBef>
                          <a:spcPts val="0"/>
                        </a:spcBef>
                        <a:spcAft>
                          <a:spcPts val="0"/>
                        </a:spcAft>
                      </a:pPr>
                      <a:r>
                        <a:rPr lang="ro-RO" sz="1800" dirty="0">
                          <a:effectLst/>
                          <a:latin typeface="Arial"/>
                          <a:ea typeface="Times New Roman"/>
                        </a:rPr>
                        <a:t>2</a:t>
                      </a:r>
                      <a:endParaRPr lang="en-US" sz="18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SOS Autism </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3.150 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pPr marL="0" marR="0" algn="just">
                        <a:spcBef>
                          <a:spcPts val="0"/>
                        </a:spcBef>
                        <a:spcAft>
                          <a:spcPts val="0"/>
                        </a:spcAft>
                      </a:pPr>
                      <a:r>
                        <a:rPr lang="ro-RO" sz="1800">
                          <a:effectLst/>
                          <a:latin typeface="Arial"/>
                          <a:ea typeface="Times New Roman"/>
                        </a:rPr>
                        <a:t>3</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Down</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15.300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pPr marL="0" marR="0" algn="just">
                        <a:spcBef>
                          <a:spcPts val="0"/>
                        </a:spcBef>
                        <a:spcAft>
                          <a:spcPts val="0"/>
                        </a:spcAft>
                      </a:pPr>
                      <a:r>
                        <a:rPr lang="ro-RO" sz="1800">
                          <a:effectLst/>
                          <a:latin typeface="Arial"/>
                          <a:ea typeface="Times New Roman"/>
                        </a:rPr>
                        <a:t>4</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Caritas Eparhial</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26.340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pPr marL="0" marR="0" algn="just">
                        <a:spcBef>
                          <a:spcPts val="0"/>
                        </a:spcBef>
                        <a:spcAft>
                          <a:spcPts val="0"/>
                        </a:spcAft>
                      </a:pPr>
                      <a:r>
                        <a:rPr lang="ro-RO" sz="1800">
                          <a:effectLst/>
                          <a:latin typeface="Arial"/>
                          <a:ea typeface="Times New Roman"/>
                        </a:rPr>
                        <a:t>5</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Fundaţia </a:t>
                      </a:r>
                      <a:r>
                        <a:rPr lang="ro-RO" sz="1800" dirty="0" smtClean="0">
                          <a:effectLst/>
                          <a:latin typeface="Arial" panose="020B0604020202020204" pitchFamily="34" charset="0"/>
                          <a:ea typeface="Times New Roman"/>
                          <a:cs typeface="Arial" panose="020B0604020202020204" pitchFamily="34" charset="0"/>
                        </a:rPr>
                        <a:t>Est Europa</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800" dirty="0" smtClean="0">
                          <a:effectLst/>
                          <a:latin typeface="Arial" panose="020B0604020202020204" pitchFamily="34" charset="0"/>
                          <a:ea typeface="Times New Roman"/>
                          <a:cs typeface="Arial" panose="020B0604020202020204" pitchFamily="34" charset="0"/>
                        </a:rPr>
                        <a:t>8.100</a:t>
                      </a:r>
                      <a:r>
                        <a:rPr lang="ro-RO" sz="1800" dirty="0" smtClean="0">
                          <a:effectLst/>
                          <a:latin typeface="Arial" panose="020B0604020202020204" pitchFamily="34" charset="0"/>
                          <a:ea typeface="Times New Roman"/>
                          <a:cs typeface="Arial" panose="020B0604020202020204" pitchFamily="34" charset="0"/>
                        </a:rPr>
                        <a:t>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pPr marL="0" marR="0" algn="just">
                        <a:spcBef>
                          <a:spcPts val="0"/>
                        </a:spcBef>
                        <a:spcAft>
                          <a:spcPts val="0"/>
                        </a:spcAft>
                      </a:pPr>
                      <a:r>
                        <a:rPr lang="ro-RO" sz="1800">
                          <a:effectLst/>
                          <a:latin typeface="Arial"/>
                          <a:ea typeface="Times New Roman"/>
                        </a:rPr>
                        <a:t>6</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Fundaţia </a:t>
                      </a:r>
                      <a:r>
                        <a:rPr lang="ro-RO" sz="1800" dirty="0" smtClean="0">
                          <a:effectLst/>
                          <a:latin typeface="Arial" panose="020B0604020202020204" pitchFamily="34" charset="0"/>
                          <a:ea typeface="Times New Roman"/>
                          <a:cs typeface="Arial" panose="020B0604020202020204" pitchFamily="34" charset="0"/>
                        </a:rPr>
                        <a:t>Consistoria</a:t>
                      </a:r>
                      <a:r>
                        <a:rPr lang="ro-RO" sz="1800" baseline="0" dirty="0" smtClean="0">
                          <a:effectLst/>
                          <a:latin typeface="Arial" panose="020B0604020202020204" pitchFamily="34" charset="0"/>
                          <a:ea typeface="Times New Roman"/>
                          <a:cs typeface="Arial" panose="020B0604020202020204" pitchFamily="34" charset="0"/>
                        </a:rPr>
                        <a:t> Efrem Beniamin</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9.500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pPr marL="0" marR="0" algn="just">
                        <a:spcBef>
                          <a:spcPts val="0"/>
                        </a:spcBef>
                        <a:spcAft>
                          <a:spcPts val="0"/>
                        </a:spcAft>
                      </a:pPr>
                      <a:r>
                        <a:rPr lang="ro-RO" sz="1800">
                          <a:effectLst/>
                          <a:latin typeface="Arial"/>
                          <a:ea typeface="Times New Roman"/>
                        </a:rPr>
                        <a:t>7</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Asociația Româno-Germană</a:t>
                      </a:r>
                      <a:r>
                        <a:rPr lang="ro-RO" sz="1800" baseline="0" dirty="0" smtClean="0">
                          <a:effectLst/>
                          <a:latin typeface="Arial" panose="020B0604020202020204" pitchFamily="34" charset="0"/>
                          <a:ea typeface="Times New Roman"/>
                          <a:cs typeface="Arial" panose="020B0604020202020204" pitchFamily="34" charset="0"/>
                        </a:rPr>
                        <a:t> Alsterdorf</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16.650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541959">
                <a:tc>
                  <a:txBody>
                    <a:bodyPr/>
                    <a:lstStyle/>
                    <a:p>
                      <a:r>
                        <a:rPr lang="ro-RO" dirty="0" smtClean="0"/>
                        <a:t>Total:</a:t>
                      </a:r>
                      <a:endParaRPr lang="en-US" dirty="0"/>
                    </a:p>
                  </a:txBody>
                  <a:tcPr marL="68580" marR="68580" marT="0" marB="0"/>
                </a:tc>
                <a:tc>
                  <a:txBody>
                    <a:bodyPr/>
                    <a:lstStyle/>
                    <a:p>
                      <a:r>
                        <a:rPr lang="ro-RO" dirty="0" smtClean="0"/>
                        <a:t>11 servicii sociale pentru 246 de beneficiari</a:t>
                      </a:r>
                      <a:endParaRPr lang="en-US" dirty="0"/>
                    </a:p>
                  </a:txBody>
                  <a:tcPr marL="68580" marR="68580" marT="0" marB="0"/>
                </a:tc>
                <a:tc>
                  <a:txBody>
                    <a:bodyPr/>
                    <a:lstStyle/>
                    <a:p>
                      <a:pPr marL="0" marR="45720" algn="just">
                        <a:spcBef>
                          <a:spcPts val="0"/>
                        </a:spcBef>
                        <a:spcAft>
                          <a:spcPts val="0"/>
                        </a:spcAft>
                      </a:pPr>
                      <a:r>
                        <a:rPr lang="ro-RO" sz="1800" dirty="0" smtClean="0">
                          <a:effectLst/>
                          <a:latin typeface="Times New Roman"/>
                          <a:ea typeface="Times New Roman"/>
                        </a:rPr>
                        <a:t>Total : 100.740 lei</a:t>
                      </a:r>
                      <a:endParaRPr lang="en-US" sz="1800" dirty="0">
                        <a:effectLst/>
                        <a:latin typeface="Times New Roman"/>
                        <a:ea typeface="Times New Roman"/>
                      </a:endParaRPr>
                    </a:p>
                  </a:txBody>
                  <a:tcPr marL="68580" marR="68580" marT="0" marB="0"/>
                </a:tc>
              </a:tr>
            </a:tbl>
          </a:graphicData>
        </a:graphic>
      </p:graphicFrame>
    </p:spTree>
    <p:extLst>
      <p:ext uri="{BB962C8B-B14F-4D97-AF65-F5344CB8AC3E}">
        <p14:creationId xmlns="" xmlns:p14="http://schemas.microsoft.com/office/powerpoint/2010/main" val="34350789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914400" y="277813"/>
            <a:ext cx="7772400" cy="508000"/>
          </a:xfrm>
        </p:spPr>
        <p:txBody>
          <a:bodyPr rtlCol="0">
            <a:normAutofit fontScale="90000"/>
          </a:bodyPr>
          <a:lstStyle/>
          <a:p>
            <a:pPr eaLnBrk="1" fontAlgn="auto" hangingPunct="1">
              <a:spcAft>
                <a:spcPts val="0"/>
              </a:spcAft>
              <a:defRPr/>
            </a:pPr>
            <a:r>
              <a:rPr lang="ro-RO" sz="1800" b="1" dirty="0" smtClean="0">
                <a:solidFill>
                  <a:schemeClr val="accent1">
                    <a:lumMod val="50000"/>
                  </a:schemeClr>
                </a:solidFill>
                <a:latin typeface="+mn-lt"/>
                <a:ea typeface="+mn-ea"/>
                <a:cs typeface="+mn-cs"/>
              </a:rPr>
              <a:t/>
            </a:r>
            <a:br>
              <a:rPr lang="ro-RO" sz="1800" b="1" dirty="0" smtClean="0">
                <a:solidFill>
                  <a:schemeClr val="accent1">
                    <a:lumMod val="50000"/>
                  </a:schemeClr>
                </a:solidFill>
                <a:latin typeface="+mn-lt"/>
                <a:ea typeface="+mn-ea"/>
                <a:cs typeface="+mn-cs"/>
              </a:rPr>
            </a:br>
            <a:r>
              <a:rPr lang="en-US" sz="1800" b="1" dirty="0" smtClean="0">
                <a:solidFill>
                  <a:schemeClr val="accent1">
                    <a:lumMod val="50000"/>
                  </a:schemeClr>
                </a:solidFill>
                <a:latin typeface="+mn-lt"/>
                <a:ea typeface="+mn-ea"/>
                <a:cs typeface="+mn-cs"/>
              </a:rPr>
              <a:t/>
            </a:r>
            <a:br>
              <a:rPr lang="en-US" sz="1800" b="1" dirty="0" smtClean="0">
                <a:solidFill>
                  <a:schemeClr val="accent1">
                    <a:lumMod val="50000"/>
                  </a:schemeClr>
                </a:solidFill>
                <a:latin typeface="+mn-lt"/>
                <a:ea typeface="+mn-ea"/>
                <a:cs typeface="+mn-cs"/>
              </a:rPr>
            </a:br>
            <a:endParaRPr lang="en-US" sz="1800" b="1" dirty="0">
              <a:solidFill>
                <a:schemeClr val="accent1">
                  <a:lumMod val="50000"/>
                </a:schemeClr>
              </a:solidFill>
            </a:endParaRPr>
          </a:p>
        </p:txBody>
      </p:sp>
      <p:sp>
        <p:nvSpPr>
          <p:cNvPr id="1028" name="Substituent conținut 2"/>
          <p:cNvSpPr>
            <a:spLocks noGrp="1"/>
          </p:cNvSpPr>
          <p:nvPr>
            <p:ph idx="1"/>
          </p:nvPr>
        </p:nvSpPr>
        <p:spPr>
          <a:xfrm>
            <a:off x="500063" y="228600"/>
            <a:ext cx="8491537" cy="2667000"/>
          </a:xfrm>
        </p:spPr>
        <p:txBody>
          <a:bodyPr>
            <a:normAutofit fontScale="25000" lnSpcReduction="20000"/>
          </a:bodyPr>
          <a:lstStyle/>
          <a:p>
            <a:pPr marL="273050" indent="-273050" algn="ctr" eaLnBrk="1" hangingPunct="1">
              <a:buFont typeface="Wingdings" pitchFamily="2" charset="2"/>
              <a:buNone/>
            </a:pPr>
            <a:r>
              <a:rPr lang="ro-RO" altLang="en-US" sz="7200" b="1" dirty="0" smtClean="0"/>
              <a:t>PROGRAMUL  „ACCES-OR”</a:t>
            </a:r>
          </a:p>
          <a:p>
            <a:pPr marL="273050" indent="-273050" algn="ctr" eaLnBrk="1" hangingPunct="1">
              <a:buFont typeface="Wingdings" pitchFamily="2" charset="2"/>
              <a:buNone/>
            </a:pPr>
            <a:r>
              <a:rPr lang="ro-RO" altLang="en-US" sz="7200" b="1" dirty="0" smtClean="0"/>
              <a:t>Serviciu  gratuit de transport accesibilizat pentru persoanele cu dizabilităţi din municipiul Oradea</a:t>
            </a:r>
          </a:p>
          <a:p>
            <a:pPr marL="273050" indent="-273050" algn="ctr" eaLnBrk="1" hangingPunct="1">
              <a:buFont typeface="Wingdings" pitchFamily="2" charset="2"/>
              <a:buNone/>
            </a:pPr>
            <a:endParaRPr lang="ro-RO" altLang="en-US" sz="5000" b="1" dirty="0" smtClean="0"/>
          </a:p>
          <a:p>
            <a:pPr marL="0" indent="0">
              <a:buNone/>
            </a:pPr>
            <a:r>
              <a:rPr lang="ro-RO" sz="4000" dirty="0" smtClean="0"/>
              <a:t>	 </a:t>
            </a:r>
            <a:r>
              <a:rPr lang="ro-RO" sz="6400" dirty="0"/>
              <a:t>În </a:t>
            </a:r>
            <a:r>
              <a:rPr lang="ro-RO" sz="6400" dirty="0" smtClean="0"/>
              <a:t>anul </a:t>
            </a:r>
            <a:r>
              <a:rPr lang="ro-RO" sz="6400" b="1" dirty="0" smtClean="0"/>
              <a:t>201</a:t>
            </a:r>
            <a:r>
              <a:rPr lang="en-US" sz="6400" b="1" dirty="0" smtClean="0"/>
              <a:t>7</a:t>
            </a:r>
            <a:r>
              <a:rPr lang="ro-RO" sz="6400" b="1" dirty="0" smtClean="0"/>
              <a:t>, </a:t>
            </a:r>
            <a:r>
              <a:rPr lang="en-US" altLang="en-US" sz="6400" b="1" dirty="0" smtClean="0"/>
              <a:t>s</a:t>
            </a:r>
            <a:r>
              <a:rPr lang="ro-RO" altLang="en-US" sz="6400" b="1" dirty="0" smtClean="0"/>
              <a:t>-a asigurat transportul accesibilizat pentru</a:t>
            </a:r>
            <a:r>
              <a:rPr lang="en-US" altLang="en-US" sz="6400" b="1" dirty="0" smtClean="0"/>
              <a:t> 16 </a:t>
            </a:r>
            <a:r>
              <a:rPr lang="en-US" altLang="en-US" sz="6400" b="1" dirty="0" err="1" smtClean="0"/>
              <a:t>benefi</a:t>
            </a:r>
            <a:r>
              <a:rPr lang="ro-RO" altLang="en-US" sz="6400" b="1" dirty="0" smtClean="0"/>
              <a:t>ci</a:t>
            </a:r>
            <a:r>
              <a:rPr lang="en-US" altLang="en-US" sz="6400" b="1" dirty="0" err="1" smtClean="0"/>
              <a:t>ari</a:t>
            </a:r>
            <a:r>
              <a:rPr lang="ro-RO" altLang="en-US" sz="6400" b="1" dirty="0" smtClean="0"/>
              <a:t> din care: pentru 8 beneficiari s-a asigurat transportul la unităţi de învăţământ şi pentru ceilalţi 8 beneficiari la servicii acordate de ONG-uri</a:t>
            </a:r>
          </a:p>
          <a:p>
            <a:pPr marL="0" indent="0">
              <a:buNone/>
            </a:pPr>
            <a:r>
              <a:rPr lang="ro-RO" sz="6400" dirty="0" smtClean="0"/>
              <a:t>	Totodată, s-au acordat </a:t>
            </a:r>
            <a:r>
              <a:rPr lang="ro-RO" sz="6400" dirty="0"/>
              <a:t>servicii de tranport, pentru persoane cu dizabilităţi </a:t>
            </a:r>
            <a:r>
              <a:rPr lang="ro-RO" sz="6400" dirty="0" smtClean="0"/>
              <a:t>la, </a:t>
            </a:r>
            <a:r>
              <a:rPr lang="ro-RO" sz="6400" dirty="0"/>
              <a:t>Comisia de Expertiză Medicală a Persoanelor cu Handicap, unităţi de învăţământ şi educaţie formală şi informală, centre de recuperare şi </a:t>
            </a:r>
            <a:r>
              <a:rPr lang="ro-RO" sz="6400" dirty="0" smtClean="0"/>
              <a:t>recreere</a:t>
            </a:r>
            <a:r>
              <a:rPr lang="ro-RO" sz="6400" dirty="0"/>
              <a:t>.</a:t>
            </a:r>
            <a:r>
              <a:rPr lang="ro-RO" sz="6400" b="1" dirty="0"/>
              <a:t> </a:t>
            </a:r>
            <a:endParaRPr lang="en-US" sz="6400" b="1" dirty="0" smtClean="0"/>
          </a:p>
        </p:txBody>
      </p:sp>
      <p:pic>
        <p:nvPicPr>
          <p:cNvPr id="1029" name="Picture 2" descr="PB150028"/>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33388" y="3048000"/>
            <a:ext cx="3887787" cy="3449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30" name="Rectangle 6"/>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o-RO" altLang="en-US"/>
          </a:p>
        </p:txBody>
      </p:sp>
      <p:graphicFrame>
        <p:nvGraphicFramePr>
          <p:cNvPr id="1026" name="Object 5"/>
          <p:cNvGraphicFramePr>
            <a:graphicFrameLocks noChangeAspect="1"/>
          </p:cNvGraphicFramePr>
          <p:nvPr/>
        </p:nvGraphicFramePr>
        <p:xfrm>
          <a:off x="4314825" y="3429000"/>
          <a:ext cx="4829175" cy="3105150"/>
        </p:xfrm>
        <a:graphic>
          <a:graphicData uri="http://schemas.openxmlformats.org/presentationml/2006/ole">
            <p:oleObj spid="_x0000_s1026" name="Slide" r:id="rId4" imgW="4485202" imgH="3105755" progId="PowerPoint.Slide.8">
              <p:embed/>
            </p:oleObj>
          </a:graphicData>
        </a:graphic>
      </p:graphicFrame>
    </p:spTree>
    <p:extLst>
      <p:ext uri="{BB962C8B-B14F-4D97-AF65-F5344CB8AC3E}">
        <p14:creationId xmlns="" xmlns:p14="http://schemas.microsoft.com/office/powerpoint/2010/main" val="41666561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normAutofit/>
          </a:bodyPr>
          <a:lstStyle/>
          <a:p>
            <a:r>
              <a:rPr lang="ro-RO" sz="2800" b="1" dirty="0" smtClean="0"/>
              <a:t>GALA VOLUNTARIATULUI</a:t>
            </a:r>
            <a:r>
              <a:rPr lang="ro-RO" sz="2800" dirty="0" smtClean="0"/>
              <a:t/>
            </a:r>
            <a:br>
              <a:rPr lang="ro-RO" sz="2800" dirty="0" smtClean="0"/>
            </a:br>
            <a:r>
              <a:rPr lang="ro-RO" sz="2800" dirty="0" smtClean="0"/>
              <a:t> </a:t>
            </a:r>
            <a:r>
              <a:rPr lang="ro-RO" sz="2800" b="1" dirty="0" smtClean="0"/>
              <a:t>în domeniul asistenţei sociale  201</a:t>
            </a:r>
            <a:r>
              <a:rPr lang="en-US" sz="2800" b="1" dirty="0" smtClean="0"/>
              <a:t>7</a:t>
            </a:r>
            <a:r>
              <a:rPr lang="ro-RO" sz="2800" b="1" dirty="0" smtClean="0"/>
              <a:t> </a:t>
            </a:r>
            <a:br>
              <a:rPr lang="ro-RO" sz="2800" b="1" dirty="0" smtClean="0"/>
            </a:br>
            <a:r>
              <a:rPr lang="ro-RO" sz="2400" b="1" dirty="0" smtClean="0"/>
              <a:t>– editia a V-a</a:t>
            </a:r>
            <a:endParaRPr lang="en-US" sz="2400" b="1" dirty="0"/>
          </a:p>
        </p:txBody>
      </p:sp>
      <p:sp>
        <p:nvSpPr>
          <p:cNvPr id="3" name="Content Placeholder 2"/>
          <p:cNvSpPr>
            <a:spLocks noGrp="1"/>
          </p:cNvSpPr>
          <p:nvPr>
            <p:ph idx="1"/>
          </p:nvPr>
        </p:nvSpPr>
        <p:spPr>
          <a:xfrm>
            <a:off x="214282" y="4071942"/>
            <a:ext cx="8358246" cy="2786058"/>
          </a:xfrm>
        </p:spPr>
        <p:txBody>
          <a:bodyPr>
            <a:noAutofit/>
          </a:bodyPr>
          <a:lstStyle/>
          <a:p>
            <a:pPr marL="0" indent="0" algn="ctr">
              <a:buNone/>
            </a:pPr>
            <a:r>
              <a:rPr lang="ro-RO" sz="1400" dirty="0" smtClean="0">
                <a:latin typeface="Arial" pitchFamily="34" charset="0"/>
                <a:cs typeface="Arial" pitchFamily="34" charset="0"/>
              </a:rPr>
              <a:t>     La</a:t>
            </a:r>
            <a:r>
              <a:rPr lang="vi-VN" sz="1400" dirty="0" smtClean="0">
                <a:latin typeface="Arial" pitchFamily="34" charset="0"/>
                <a:cs typeface="Arial" pitchFamily="34" charset="0"/>
              </a:rPr>
              <a:t> </a:t>
            </a:r>
            <a:r>
              <a:rPr lang="vi-VN" sz="1400" dirty="0">
                <a:latin typeface="Arial" pitchFamily="34" charset="0"/>
                <a:cs typeface="Arial" pitchFamily="34" charset="0"/>
              </a:rPr>
              <a:t>a </a:t>
            </a:r>
            <a:r>
              <a:rPr lang="ro-RO" sz="1400" dirty="0" smtClean="0">
                <a:latin typeface="Arial" pitchFamily="34" charset="0"/>
                <a:cs typeface="Arial" pitchFamily="34" charset="0"/>
              </a:rPr>
              <a:t>cincea </a:t>
            </a:r>
            <a:r>
              <a:rPr lang="vi-VN" sz="1400" dirty="0" smtClean="0">
                <a:latin typeface="Arial" pitchFamily="34" charset="0"/>
                <a:cs typeface="Arial" pitchFamily="34" charset="0"/>
              </a:rPr>
              <a:t>ediţie</a:t>
            </a:r>
            <a:r>
              <a:rPr lang="vi-VN" sz="1400" dirty="0">
                <a:latin typeface="Arial" pitchFamily="34" charset="0"/>
                <a:cs typeface="Arial" pitchFamily="34" charset="0"/>
              </a:rPr>
              <a:t>, Gala Voluntarilor din domeniul social, organizată </a:t>
            </a:r>
            <a:r>
              <a:rPr lang="vi-VN" sz="1400" dirty="0" smtClean="0">
                <a:latin typeface="Arial" pitchFamily="34" charset="0"/>
                <a:cs typeface="Arial" pitchFamily="34" charset="0"/>
              </a:rPr>
              <a:t>în </a:t>
            </a:r>
            <a:r>
              <a:rPr lang="vi-VN" sz="1400" dirty="0">
                <a:latin typeface="Arial" pitchFamily="34" charset="0"/>
                <a:cs typeface="Arial" pitchFamily="34" charset="0"/>
              </a:rPr>
              <a:t>sala </a:t>
            </a:r>
            <a:r>
              <a:rPr lang="ro-RO" sz="1400" dirty="0" smtClean="0">
                <a:latin typeface="Arial" pitchFamily="34" charset="0"/>
                <a:cs typeface="Arial" pitchFamily="34" charset="0"/>
              </a:rPr>
              <a:t>“</a:t>
            </a:r>
            <a:r>
              <a:rPr lang="vi-VN" sz="1400" dirty="0" smtClean="0">
                <a:latin typeface="Arial" pitchFamily="34" charset="0"/>
                <a:cs typeface="Arial" pitchFamily="34" charset="0"/>
              </a:rPr>
              <a:t>Traian Moşoiu</a:t>
            </a:r>
            <a:r>
              <a:rPr lang="ro-RO" sz="1400" dirty="0" smtClean="0">
                <a:latin typeface="Arial" pitchFamily="34" charset="0"/>
                <a:cs typeface="Arial" pitchFamily="34" charset="0"/>
              </a:rPr>
              <a:t>”</a:t>
            </a:r>
            <a:r>
              <a:rPr lang="vi-VN" sz="1400" dirty="0" smtClean="0">
                <a:latin typeface="Arial" pitchFamily="34" charset="0"/>
                <a:cs typeface="Arial" pitchFamily="34" charset="0"/>
              </a:rPr>
              <a:t> </a:t>
            </a:r>
            <a:r>
              <a:rPr lang="vi-VN" sz="1400" dirty="0">
                <a:latin typeface="Arial" pitchFamily="34" charset="0"/>
                <a:cs typeface="Arial" pitchFamily="34" charset="0"/>
              </a:rPr>
              <a:t>a Primăriei municipiului Oradea, </a:t>
            </a:r>
            <a:r>
              <a:rPr lang="ro-RO" sz="1400" dirty="0" smtClean="0">
                <a:latin typeface="Arial" pitchFamily="34" charset="0"/>
                <a:cs typeface="Arial" pitchFamily="34" charset="0"/>
              </a:rPr>
              <a:t>a adunat peste </a:t>
            </a:r>
            <a:r>
              <a:rPr lang="vi-VN" sz="1400" dirty="0" smtClean="0">
                <a:latin typeface="Arial" pitchFamily="34" charset="0"/>
                <a:cs typeface="Arial" pitchFamily="34" charset="0"/>
              </a:rPr>
              <a:t>100 </a:t>
            </a:r>
            <a:r>
              <a:rPr lang="vi-VN" sz="1400" dirty="0">
                <a:latin typeface="Arial" pitchFamily="34" charset="0"/>
                <a:cs typeface="Arial" pitchFamily="34" charset="0"/>
              </a:rPr>
              <a:t>de persoane, voluntari în domeniul social, reprezentanţi ai organizaţiilor neguvernamentale din municipiul Oradea şi reprezentanţi ai instituţiilor publice, pentru a le recunoaşte voluntarilor contribuţia la creşterea calităţii vieţii orădenilor şi pentru a le evidenţia sprijinul oferit comunităţii din care fac parte</a:t>
            </a:r>
            <a:r>
              <a:rPr lang="vi-VN" sz="1400" dirty="0" smtClean="0">
                <a:latin typeface="Arial" pitchFamily="34" charset="0"/>
                <a:cs typeface="Arial" pitchFamily="34" charset="0"/>
              </a:rPr>
              <a:t>.</a:t>
            </a:r>
            <a:r>
              <a:rPr lang="vi-VN" sz="1400" dirty="0">
                <a:latin typeface="Arial" pitchFamily="34" charset="0"/>
                <a:cs typeface="Arial" pitchFamily="34" charset="0"/>
              </a:rPr>
              <a:t> </a:t>
            </a:r>
            <a:br>
              <a:rPr lang="vi-VN" sz="1400" dirty="0">
                <a:latin typeface="Arial" pitchFamily="34" charset="0"/>
                <a:cs typeface="Arial" pitchFamily="34" charset="0"/>
              </a:rPr>
            </a:br>
            <a:r>
              <a:rPr lang="vi-VN" sz="1400" dirty="0">
                <a:latin typeface="Arial" pitchFamily="34" charset="0"/>
                <a:cs typeface="Arial" pitchFamily="34" charset="0"/>
              </a:rPr>
              <a:t>  </a:t>
            </a:r>
            <a:endParaRPr lang="ro-RO" sz="1400" dirty="0" smtClean="0">
              <a:latin typeface="Arial" pitchFamily="34" charset="0"/>
              <a:cs typeface="Arial" pitchFamily="34" charset="0"/>
            </a:endParaRPr>
          </a:p>
          <a:p>
            <a:pPr marL="0" indent="0" algn="ctr">
              <a:buNone/>
            </a:pPr>
            <a:r>
              <a:rPr lang="ro-RO" sz="1400" dirty="0" smtClean="0">
                <a:latin typeface="Arial" pitchFamily="34" charset="0"/>
                <a:cs typeface="Arial" pitchFamily="34" charset="0"/>
              </a:rPr>
              <a:t>      </a:t>
            </a:r>
            <a:r>
              <a:rPr lang="vi-VN" sz="1400" dirty="0" smtClean="0">
                <a:latin typeface="Arial" pitchFamily="34" charset="0"/>
                <a:cs typeface="Arial" pitchFamily="34" charset="0"/>
              </a:rPr>
              <a:t>În cadrul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evenimentului</a:t>
            </a:r>
            <a:r>
              <a:rPr lang="en-US" sz="1400" dirty="0" smtClean="0">
                <a:latin typeface="Arial" pitchFamily="34" charset="0"/>
                <a:cs typeface="Arial" pitchFamily="34" charset="0"/>
              </a:rPr>
              <a:t>, au </a:t>
            </a:r>
            <a:r>
              <a:rPr lang="en-US" sz="1400" dirty="0" err="1" smtClean="0">
                <a:latin typeface="Arial" pitchFamily="34" charset="0"/>
                <a:cs typeface="Arial" pitchFamily="34" charset="0"/>
              </a:rPr>
              <a:t>fost</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acordate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premii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voluntarilor</a:t>
            </a:r>
            <a:r>
              <a:rPr lang="en-US" sz="1400" dirty="0" smtClean="0">
                <a:latin typeface="Arial" pitchFamily="34" charset="0"/>
                <a:cs typeface="Arial" pitchFamily="34" charset="0"/>
              </a:rPr>
              <a:t> care </a:t>
            </a:r>
            <a:r>
              <a:rPr lang="ro-RO" sz="1400" dirty="0" smtClean="0">
                <a:latin typeface="Arial" pitchFamily="34" charset="0"/>
                <a:cs typeface="Arial" pitchFamily="34" charset="0"/>
              </a:rPr>
              <a:t>au fost</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înscri</a:t>
            </a:r>
            <a:r>
              <a:rPr lang="ro-RO" sz="1400" dirty="0" smtClean="0">
                <a:latin typeface="Arial" pitchFamily="34" charset="0"/>
                <a:cs typeface="Arial" pitchFamily="34" charset="0"/>
              </a:rPr>
              <a:t>şi ca şi cei mai</a:t>
            </a:r>
            <a:r>
              <a:rPr lang="en-US" sz="1400" dirty="0" smtClean="0">
                <a:latin typeface="Arial" pitchFamily="34" charset="0"/>
                <a:cs typeface="Arial" pitchFamily="34" charset="0"/>
              </a:rPr>
              <a:t> bun</a:t>
            </a:r>
            <a:r>
              <a:rPr lang="ro-RO" sz="1400" dirty="0" smtClean="0">
                <a:latin typeface="Arial" pitchFamily="34" charset="0"/>
                <a:cs typeface="Arial" pitchFamily="34" charset="0"/>
              </a:rPr>
              <a:t>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voluntar</a:t>
            </a:r>
            <a:r>
              <a:rPr lang="ro-RO" sz="1400" dirty="0" smtClean="0">
                <a:latin typeface="Arial" pitchFamily="34" charset="0"/>
                <a:cs typeface="Arial" pitchFamily="34" charset="0"/>
              </a:rPr>
              <a:t>i</a:t>
            </a:r>
            <a:r>
              <a:rPr lang="en-US" sz="1400" dirty="0" smtClean="0">
                <a:latin typeface="Arial" pitchFamily="34" charset="0"/>
                <a:cs typeface="Arial" pitchFamily="34" charset="0"/>
              </a:rPr>
              <a:t> din </a:t>
            </a:r>
            <a:r>
              <a:rPr lang="en-US" sz="1400" dirty="0" err="1" smtClean="0">
                <a:latin typeface="Arial" pitchFamily="34" charset="0"/>
                <a:cs typeface="Arial" pitchFamily="34" charset="0"/>
              </a:rPr>
              <a:t>cadrul</a:t>
            </a:r>
            <a:r>
              <a:rPr lang="en-US" sz="1400" dirty="0" smtClean="0">
                <a:latin typeface="Arial" pitchFamily="34" charset="0"/>
                <a:cs typeface="Arial" pitchFamily="34" charset="0"/>
              </a:rPr>
              <a:t> a 15 </a:t>
            </a:r>
            <a:r>
              <a:rPr lang="en-US" sz="1400" dirty="0" err="1" smtClean="0">
                <a:latin typeface="Arial" pitchFamily="34" charset="0"/>
                <a:cs typeface="Arial" pitchFamily="34" charset="0"/>
              </a:rPr>
              <a:t>asociaţii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şi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fundaţii</a:t>
            </a:r>
            <a:r>
              <a:rPr lang="ro-RO" sz="1400" dirty="0" smtClean="0">
                <a:latin typeface="Arial" pitchFamily="34" charset="0"/>
                <a:cs typeface="Arial" pitchFamily="34" charset="0"/>
              </a:rPr>
              <a:t>, precum şi </a:t>
            </a:r>
            <a:endParaRPr lang="vi-VN" sz="1400" dirty="0">
              <a:latin typeface="Arial" pitchFamily="34" charset="0"/>
              <a:cs typeface="Arial" pitchFamily="34" charset="0"/>
            </a:endParaRPr>
          </a:p>
          <a:p>
            <a:pPr marL="0" indent="0" algn="ctr">
              <a:buNone/>
            </a:pPr>
            <a:r>
              <a:rPr lang="ro-RO" sz="1400" dirty="0" smtClean="0">
                <a:latin typeface="Arial" pitchFamily="34" charset="0"/>
                <a:cs typeface="Arial" pitchFamily="34" charset="0"/>
              </a:rPr>
              <a:t>v</a:t>
            </a:r>
            <a:r>
              <a:rPr lang="vi-VN" sz="1400" dirty="0" smtClean="0">
                <a:latin typeface="Arial" pitchFamily="34" charset="0"/>
                <a:cs typeface="Arial" pitchFamily="34" charset="0"/>
              </a:rPr>
              <a:t>oluntari</a:t>
            </a:r>
            <a:r>
              <a:rPr lang="ro-RO" sz="1400" dirty="0" smtClean="0">
                <a:latin typeface="Arial" pitchFamily="34" charset="0"/>
                <a:cs typeface="Arial" pitchFamily="34" charset="0"/>
              </a:rPr>
              <a:t>lor</a:t>
            </a:r>
            <a:r>
              <a:rPr lang="vi-VN" sz="1400" dirty="0" smtClean="0">
                <a:latin typeface="Arial" pitchFamily="34" charset="0"/>
                <a:cs typeface="Arial" pitchFamily="34" charset="0"/>
              </a:rPr>
              <a:t> </a:t>
            </a:r>
            <a:r>
              <a:rPr lang="ro-RO" sz="1400" dirty="0" smtClean="0">
                <a:latin typeface="Arial" pitchFamily="34" charset="0"/>
                <a:cs typeface="Arial" pitchFamily="34" charset="0"/>
              </a:rPr>
              <a:t>ASCO: </a:t>
            </a:r>
            <a:r>
              <a:rPr lang="vi-VN" sz="1400" dirty="0" smtClean="0">
                <a:latin typeface="Arial" pitchFamily="34" charset="0"/>
                <a:cs typeface="Arial" pitchFamily="34" charset="0"/>
              </a:rPr>
              <a:t>dr.Anca Frăţilă</a:t>
            </a:r>
            <a:r>
              <a:rPr lang="ro-RO" sz="1400" dirty="0" smtClean="0">
                <a:latin typeface="Arial" pitchFamily="34" charset="0"/>
                <a:cs typeface="Arial" pitchFamily="34" charset="0"/>
              </a:rPr>
              <a:t>, </a:t>
            </a:r>
            <a:r>
              <a:rPr lang="vi-VN" sz="1400" dirty="0" smtClean="0">
                <a:latin typeface="Arial" pitchFamily="34" charset="0"/>
                <a:cs typeface="Arial" pitchFamily="34" charset="0"/>
              </a:rPr>
              <a:t> </a:t>
            </a:r>
            <a:endParaRPr lang="ro-RO" sz="1400" dirty="0" smtClean="0">
              <a:latin typeface="Arial" pitchFamily="34" charset="0"/>
              <a:cs typeface="Arial" pitchFamily="34" charset="0"/>
            </a:endParaRPr>
          </a:p>
          <a:p>
            <a:pPr marL="0" indent="0" algn="ctr">
              <a:buNone/>
            </a:pPr>
            <a:r>
              <a:rPr lang="vi-VN" sz="1400" dirty="0" smtClean="0">
                <a:latin typeface="Arial" pitchFamily="34" charset="0"/>
                <a:cs typeface="Arial" pitchFamily="34" charset="0"/>
              </a:rPr>
              <a:t>dl.Aron Eric Christian, </a:t>
            </a:r>
            <a:br>
              <a:rPr lang="vi-VN" sz="1400" dirty="0" smtClean="0">
                <a:latin typeface="Arial" pitchFamily="34" charset="0"/>
                <a:cs typeface="Arial" pitchFamily="34" charset="0"/>
              </a:rPr>
            </a:br>
            <a:r>
              <a:rPr lang="ro-RO" sz="1400" dirty="0" smtClean="0">
                <a:latin typeface="Arial" pitchFamily="34" charset="0"/>
                <a:cs typeface="Arial" pitchFamily="34" charset="0"/>
              </a:rPr>
              <a:t> şi </a:t>
            </a:r>
            <a:r>
              <a:rPr lang="vi-VN" sz="1400" dirty="0" smtClean="0">
                <a:latin typeface="Arial" pitchFamily="34" charset="0"/>
                <a:cs typeface="Arial" pitchFamily="34" charset="0"/>
              </a:rPr>
              <a:t>Dansatorii din Botean, coordonaţi de dna.Aurelia Sălăjan.</a:t>
            </a:r>
            <a:endParaRPr lang="en-US" sz="1400" dirty="0">
              <a:latin typeface="Arial" pitchFamily="34" charset="0"/>
              <a:cs typeface="Arial" pitchFamily="34" charset="0"/>
            </a:endParaRPr>
          </a:p>
        </p:txBody>
      </p:sp>
      <p:pic>
        <p:nvPicPr>
          <p:cNvPr id="6146" name="Picture 2" descr="ASCO I-A PREMIAT PE VOLUNTARII CARE ACTIVEAZĂ ÎN DOMENIUL SOCIAL"/>
          <p:cNvPicPr>
            <a:picLocks noChangeAspect="1" noChangeArrowheads="1"/>
          </p:cNvPicPr>
          <p:nvPr/>
        </p:nvPicPr>
        <p:blipFill>
          <a:blip r:embed="rId2" cstate="print"/>
          <a:srcRect/>
          <a:stretch>
            <a:fillRect/>
          </a:stretch>
        </p:blipFill>
        <p:spPr bwMode="auto">
          <a:xfrm>
            <a:off x="1000100" y="1285860"/>
            <a:ext cx="7072362" cy="2837003"/>
          </a:xfrm>
          <a:prstGeom prst="rect">
            <a:avLst/>
          </a:prstGeom>
          <a:noFill/>
        </p:spPr>
      </p:pic>
    </p:spTree>
    <p:extLst>
      <p:ext uri="{BB962C8B-B14F-4D97-AF65-F5344CB8AC3E}">
        <p14:creationId xmlns="" xmlns:p14="http://schemas.microsoft.com/office/powerpoint/2010/main" val="26682733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u 1"/>
          <p:cNvSpPr>
            <a:spLocks noGrp="1"/>
          </p:cNvSpPr>
          <p:nvPr>
            <p:ph type="title"/>
          </p:nvPr>
        </p:nvSpPr>
        <p:spPr>
          <a:xfrm>
            <a:off x="457200" y="274638"/>
            <a:ext cx="8472518" cy="439718"/>
          </a:xfrm>
        </p:spPr>
        <p:txBody>
          <a:bodyPr>
            <a:normAutofit fontScale="90000"/>
          </a:bodyPr>
          <a:lstStyle/>
          <a:p>
            <a:pPr eaLnBrk="1" hangingPunct="1"/>
            <a:r>
              <a:rPr lang="ro-RO" altLang="en-US" sz="2800" b="1" dirty="0" smtClean="0"/>
              <a:t/>
            </a:r>
            <a:br>
              <a:rPr lang="ro-RO" altLang="en-US" sz="2800" b="1" dirty="0" smtClean="0"/>
            </a:br>
            <a:r>
              <a:rPr lang="ro-RO" altLang="en-US" sz="2800" b="1" dirty="0" smtClean="0"/>
              <a:t>Ziua internaţională a persoanelor vârstnice (1 octombrie 2017)</a:t>
            </a:r>
            <a:endParaRPr lang="en-US" altLang="en-US" sz="2800" dirty="0" smtClean="0"/>
          </a:p>
        </p:txBody>
      </p:sp>
      <p:sp>
        <p:nvSpPr>
          <p:cNvPr id="27651" name="Substituent conținut 2"/>
          <p:cNvSpPr>
            <a:spLocks noGrp="1"/>
          </p:cNvSpPr>
          <p:nvPr>
            <p:ph idx="1"/>
          </p:nvPr>
        </p:nvSpPr>
        <p:spPr>
          <a:xfrm>
            <a:off x="0" y="1071546"/>
            <a:ext cx="9001156" cy="2786082"/>
          </a:xfrm>
        </p:spPr>
        <p:txBody>
          <a:bodyPr>
            <a:normAutofit fontScale="25000" lnSpcReduction="20000"/>
          </a:bodyPr>
          <a:lstStyle/>
          <a:p>
            <a:pPr marL="0" indent="457200" algn="just">
              <a:lnSpc>
                <a:spcPct val="140000"/>
              </a:lnSpc>
              <a:buNone/>
            </a:pPr>
            <a:endParaRPr lang="ro-RO" sz="2000" dirty="0"/>
          </a:p>
          <a:p>
            <a:pPr algn="just">
              <a:buNone/>
            </a:pPr>
            <a:r>
              <a:rPr lang="ro-RO" altLang="en-US" sz="6400" dirty="0" smtClean="0"/>
              <a:t>		</a:t>
            </a:r>
            <a:r>
              <a:rPr lang="ro-RO" altLang="en-US" sz="6400" dirty="0" smtClean="0">
                <a:latin typeface="Arial" pitchFamily="34" charset="0"/>
                <a:cs typeface="Arial" pitchFamily="34" charset="0"/>
              </a:rPr>
              <a:t>La fel ca şi </a:t>
            </a:r>
            <a:r>
              <a:rPr lang="ro-RO" altLang="en-US" sz="6400" dirty="0">
                <a:latin typeface="Arial" pitchFamily="34" charset="0"/>
                <a:cs typeface="Arial" pitchFamily="34" charset="0"/>
              </a:rPr>
              <a:t>î</a:t>
            </a:r>
            <a:r>
              <a:rPr lang="ro-RO" altLang="en-US" sz="6400" dirty="0" smtClean="0">
                <a:latin typeface="Arial" pitchFamily="34" charset="0"/>
                <a:cs typeface="Arial" pitchFamily="34" charset="0"/>
              </a:rPr>
              <a:t>n anii trecuţi, în data de </a:t>
            </a:r>
            <a:r>
              <a:rPr lang="en-US" altLang="en-US" sz="6400" dirty="0" smtClean="0">
                <a:latin typeface="Arial" pitchFamily="34" charset="0"/>
                <a:cs typeface="Arial" pitchFamily="34" charset="0"/>
              </a:rPr>
              <a:t>29</a:t>
            </a:r>
            <a:r>
              <a:rPr lang="ro-RO" altLang="en-US" sz="6400" dirty="0" smtClean="0">
                <a:latin typeface="Arial" pitchFamily="34" charset="0"/>
                <a:cs typeface="Arial" pitchFamily="34" charset="0"/>
              </a:rPr>
              <a:t> octombrie 201</a:t>
            </a:r>
            <a:r>
              <a:rPr lang="en-US" altLang="en-US" sz="6400" dirty="0" smtClean="0">
                <a:latin typeface="Arial" pitchFamily="34" charset="0"/>
                <a:cs typeface="Arial" pitchFamily="34" charset="0"/>
              </a:rPr>
              <a:t>7</a:t>
            </a:r>
            <a:r>
              <a:rPr lang="ro-RO" altLang="en-US" sz="6400" dirty="0" smtClean="0">
                <a:latin typeface="Arial" pitchFamily="34" charset="0"/>
                <a:cs typeface="Arial" pitchFamily="34" charset="0"/>
              </a:rPr>
              <a:t>, cu ocazia Zilei Internaţionale a Persoanelor Vârstnice, </a:t>
            </a:r>
            <a:r>
              <a:rPr lang="ro-RO" sz="6400" dirty="0" smtClean="0">
                <a:latin typeface="Arial" pitchFamily="34" charset="0"/>
                <a:cs typeface="Arial" pitchFamily="34" charset="0"/>
              </a:rPr>
              <a:t>ASCO </a:t>
            </a:r>
            <a:r>
              <a:rPr lang="vi-VN" sz="6400" dirty="0" smtClean="0">
                <a:latin typeface="Arial" pitchFamily="34" charset="0"/>
                <a:cs typeface="Arial" pitchFamily="34" charset="0"/>
              </a:rPr>
              <a:t>în colaborare cu Casa de Ajutor Reciproc </a:t>
            </a:r>
            <a:r>
              <a:rPr lang="vi-VN" sz="6400" dirty="0" smtClean="0"/>
              <a:t>a Pensionarilor Oradea (CARPO), a pregătit o masă festivă pentru 70 de persoane de vârsta a treia și le-au acordat, în semn de </a:t>
            </a:r>
            <a:r>
              <a:rPr lang="ro-RO" sz="6400" dirty="0" smtClean="0"/>
              <a:t>r</a:t>
            </a:r>
            <a:r>
              <a:rPr lang="vi-VN" sz="6400" dirty="0" smtClean="0"/>
              <a:t>ecunoștință, diplome, flori şi câte o sticlă de vin.</a:t>
            </a:r>
            <a:endParaRPr lang="ro-RO" sz="6400" dirty="0" smtClean="0"/>
          </a:p>
          <a:p>
            <a:pPr algn="just">
              <a:buNone/>
            </a:pPr>
            <a:r>
              <a:rPr lang="ro-RO" sz="6400" dirty="0" smtClean="0"/>
              <a:t>		</a:t>
            </a:r>
            <a:r>
              <a:rPr lang="vi-VN" sz="6400" dirty="0" smtClean="0"/>
              <a:t> În semn de apreciere şi recunoştinţă au fost invitate persoane vârstnice din cadrul Uniunii Femeilor Bihor Oradea şi a Asociaţiei Pensionarilor Maghiari Partium.</a:t>
            </a:r>
            <a:br>
              <a:rPr lang="vi-VN" sz="6400" dirty="0" smtClean="0"/>
            </a:br>
            <a:r>
              <a:rPr lang="vi-VN" sz="6400" dirty="0" smtClean="0"/>
              <a:t>Evenimentul s-a desfășurat la Popota Garnizoanei Militare Oradea într-o atmosferă de sărbătoare, atmosferă întreţinută de Orchestra "Rapsodia Bihoreană", condusă de dl.dir.Liviu Buţiu. Doamnele muzicii populare bihorene, Antonela Ferche Buţiu, Maria Sidea, Viorica Bradea, Florica Ruja au încântat auditoriul cu un minunat moment artistic.</a:t>
            </a:r>
          </a:p>
          <a:p>
            <a:pPr marL="0" indent="457200" algn="just" eaLnBrk="1" hangingPunct="1">
              <a:lnSpc>
                <a:spcPct val="140000"/>
              </a:lnSpc>
              <a:buFont typeface="Wingdings" pitchFamily="2" charset="2"/>
              <a:buNone/>
            </a:pPr>
            <a:endParaRPr lang="en-US" altLang="en-US" sz="6400" b="1" i="1" dirty="0" smtClean="0"/>
          </a:p>
          <a:p>
            <a:pPr marL="0" indent="457200" algn="just" eaLnBrk="1" hangingPunct="1">
              <a:lnSpc>
                <a:spcPct val="140000"/>
              </a:lnSpc>
              <a:buFont typeface="Wingdings" pitchFamily="2" charset="2"/>
              <a:buNone/>
            </a:pPr>
            <a:endParaRPr lang="en-US" altLang="en-US" sz="6400" b="1" dirty="0" smtClean="0"/>
          </a:p>
        </p:txBody>
      </p:sp>
      <p:pic>
        <p:nvPicPr>
          <p:cNvPr id="5122" name="Picture 2" descr="PERSOANELE VÂRSTNICE SĂRBĂTORITE DE ZIUA LOR!"/>
          <p:cNvPicPr>
            <a:picLocks noChangeAspect="1" noChangeArrowheads="1"/>
          </p:cNvPicPr>
          <p:nvPr/>
        </p:nvPicPr>
        <p:blipFill>
          <a:blip r:embed="rId2" cstate="print"/>
          <a:srcRect/>
          <a:stretch>
            <a:fillRect/>
          </a:stretch>
        </p:blipFill>
        <p:spPr bwMode="auto">
          <a:xfrm>
            <a:off x="1142976" y="3390900"/>
            <a:ext cx="6858048" cy="3181372"/>
          </a:xfrm>
          <a:prstGeom prst="rect">
            <a:avLst/>
          </a:prstGeom>
          <a:noFill/>
        </p:spPr>
      </p:pic>
    </p:spTree>
    <p:extLst>
      <p:ext uri="{BB962C8B-B14F-4D97-AF65-F5344CB8AC3E}">
        <p14:creationId xmlns="" xmlns:p14="http://schemas.microsoft.com/office/powerpoint/2010/main" val="8908052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91" name="Group 135"/>
          <p:cNvGraphicFramePr>
            <a:graphicFrameLocks noGrp="1"/>
          </p:cNvGraphicFramePr>
          <p:nvPr>
            <p:extLst>
              <p:ext uri="{D42A27DB-BD31-4B8C-83A1-F6EECF244321}">
                <p14:modId xmlns="" xmlns:p14="http://schemas.microsoft.com/office/powerpoint/2010/main" val="1284407461"/>
              </p:ext>
            </p:extLst>
          </p:nvPr>
        </p:nvGraphicFramePr>
        <p:xfrm>
          <a:off x="214282" y="571480"/>
          <a:ext cx="8786872" cy="6090588"/>
        </p:xfrm>
        <a:graphic>
          <a:graphicData uri="http://schemas.openxmlformats.org/drawingml/2006/table">
            <a:tbl>
              <a:tblPr/>
              <a:tblGrid>
                <a:gridCol w="3628800"/>
                <a:gridCol w="1318184"/>
                <a:gridCol w="1176322"/>
                <a:gridCol w="1314713"/>
                <a:gridCol w="1348853"/>
              </a:tblGrid>
              <a:tr h="26256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Programe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2016</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en-US" sz="1400" b="1" i="0" u="none" strike="noStrike" cap="none" normalizeH="0" baseline="0" dirty="0" smtClean="0">
                          <a:ln>
                            <a:noFill/>
                          </a:ln>
                          <a:solidFill>
                            <a:schemeClr val="tx1"/>
                          </a:solidFill>
                          <a:effectLst/>
                          <a:latin typeface="Arial" charset="0"/>
                        </a:rPr>
                        <a:t>2017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492161">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ro-RO" altLang="en-US" sz="14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prevederi(lei)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execuţie(lei)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prevederi(lei)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execuţie(lei)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6340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subventii L34/1998 – asociaţii şi fundaţii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125.000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106.500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140.000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126.740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55177">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aj. incălzire L 416/2001</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75.000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44.022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73.000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37.178</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5249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aj. încălzire  lemne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88.000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19.333</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52.000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13.460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3399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aj. de urgenţă</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100.000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80.700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81.030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81.030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89392">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sal. asist. personal</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4.579.000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4.538.238</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6.190.000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6.097.902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9590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indemn. dizabilităţi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16.153.000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16.096.130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18.368.000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18.216.372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serv. de recuperare pt. copii cu dizabilităţi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50.000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44.82</a:t>
                      </a:r>
                      <a:r>
                        <a:rPr lang="en-US" sz="1400" b="1" dirty="0" smtClean="0">
                          <a:latin typeface="Arial" panose="020B0604020202020204" pitchFamily="34" charset="0"/>
                          <a:cs typeface="Arial" panose="020B0604020202020204" pitchFamily="34" charset="0"/>
                        </a:rPr>
                        <a:t>8</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171.000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162.024,80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53373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serv. de asigurare a hranei pentru pers. asistate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313.000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306.166</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321.560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263.009,39</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tichete sociale pt. grădinită L.248/2015</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117.000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400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16.890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5.650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Prânzul pe roţi pt. oamenii străzii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15.000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14.560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15.000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10.080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2748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Centrul de Îngrijire de ZI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612.900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545.370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640.000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583.537,74</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2748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C.I.E.T. - Creşe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3.704.000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3.567.76</a:t>
                      </a:r>
                      <a:r>
                        <a:rPr lang="en-US" sz="1400" b="1" dirty="0" smtClean="0">
                          <a:latin typeface="Arial" panose="020B0604020202020204" pitchFamily="34" charset="0"/>
                          <a:cs typeface="Arial" panose="020B0604020202020204" pitchFamily="34" charset="0"/>
                        </a:rPr>
                        <a:t>4</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4.831.000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4.673.078,90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428494">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Cabinete medicale şcolare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3.294.940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3.066.97</a:t>
                      </a:r>
                      <a:r>
                        <a:rPr lang="en-US" sz="1400" b="1" dirty="0" smtClean="0">
                          <a:latin typeface="Arial" panose="020B0604020202020204" pitchFamily="34" charset="0"/>
                          <a:cs typeface="Arial" panose="020B0604020202020204" pitchFamily="34" charset="0"/>
                        </a:rPr>
                        <a:t>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4.076.050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3.700.402,05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ASCO</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3.634.000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3.528.913</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4.287.000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4.185.481,49</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bl>
          </a:graphicData>
        </a:graphic>
      </p:graphicFrame>
      <p:sp>
        <p:nvSpPr>
          <p:cNvPr id="8290" name="Text Box 112"/>
          <p:cNvSpPr txBox="1">
            <a:spLocks noChangeArrowheads="1"/>
          </p:cNvSpPr>
          <p:nvPr/>
        </p:nvSpPr>
        <p:spPr bwMode="auto">
          <a:xfrm>
            <a:off x="609600" y="214313"/>
            <a:ext cx="7848600"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o-RO" altLang="en-US" sz="2000" dirty="0"/>
              <a:t>Situaţia comparativă a cheltuielilor </a:t>
            </a:r>
            <a:r>
              <a:rPr lang="ro-RO" altLang="en-US" sz="2000" dirty="0" smtClean="0"/>
              <a:t>pe beneficii/ </a:t>
            </a:r>
            <a:r>
              <a:rPr lang="ro-RO" altLang="en-US" sz="2000" dirty="0"/>
              <a:t>programe sociale</a:t>
            </a:r>
            <a:endParaRPr lang="en-US" altLang="en-US" sz="2000" dirty="0"/>
          </a:p>
        </p:txBody>
      </p:sp>
    </p:spTree>
    <p:extLst>
      <p:ext uri="{BB962C8B-B14F-4D97-AF65-F5344CB8AC3E}">
        <p14:creationId xmlns="" xmlns:p14="http://schemas.microsoft.com/office/powerpoint/2010/main" val="304010480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428604"/>
            <a:ext cx="8715436" cy="2286015"/>
          </a:xfrm>
        </p:spPr>
        <p:txBody>
          <a:bodyPr>
            <a:normAutofit/>
          </a:bodyPr>
          <a:lstStyle/>
          <a:p>
            <a:r>
              <a:rPr lang="ro-RO" sz="3200" dirty="0" smtClean="0"/>
              <a:t>Am fost,</a:t>
            </a:r>
            <a:br>
              <a:rPr lang="ro-RO" sz="3200" dirty="0" smtClean="0"/>
            </a:br>
            <a:r>
              <a:rPr lang="ro-RO" sz="3200" dirty="0" smtClean="0"/>
              <a:t> începând din ianuarie 2002 – ADMINISTRAŢIA SOCIALĂ COMUNITARĂ ORADEA</a:t>
            </a:r>
            <a:endParaRPr lang="en-US" sz="3200" dirty="0"/>
          </a:p>
        </p:txBody>
      </p:sp>
      <p:sp>
        <p:nvSpPr>
          <p:cNvPr id="3" name="Subtitle 2"/>
          <p:cNvSpPr>
            <a:spLocks noGrp="1"/>
          </p:cNvSpPr>
          <p:nvPr>
            <p:ph type="subTitle" idx="1"/>
          </p:nvPr>
        </p:nvSpPr>
        <p:spPr>
          <a:xfrm>
            <a:off x="428596" y="3886200"/>
            <a:ext cx="8501122" cy="2614634"/>
          </a:xfrm>
        </p:spPr>
        <p:txBody>
          <a:bodyPr/>
          <a:lstStyle/>
          <a:p>
            <a:r>
              <a:rPr lang="ro-RO" dirty="0" smtClean="0"/>
              <a:t>Şi vom fi:</a:t>
            </a:r>
          </a:p>
          <a:p>
            <a:r>
              <a:rPr lang="ro-RO" altLang="en-US" b="1" dirty="0" smtClean="0">
                <a:cs typeface="Arial" charset="0"/>
              </a:rPr>
              <a:t>DIRECŢIA DE ASISTENŢĂ SOCIALĂ –ORADEA</a:t>
            </a:r>
          </a:p>
          <a:p>
            <a:r>
              <a:rPr lang="ro-RO" altLang="en-US" b="1" dirty="0" smtClean="0">
                <a:cs typeface="Arial" charset="0"/>
              </a:rPr>
              <a:t>Începând cu 1 martie 2018.......</a:t>
            </a:r>
          </a:p>
          <a:p>
            <a:endParaRPr lang="ro-RO" b="1" dirty="0" smtClean="0">
              <a:cs typeface="Arial" charset="0"/>
            </a:endParaRPr>
          </a:p>
          <a:p>
            <a:endParaRPr lang="ro-RO" b="1" dirty="0" smtClean="0">
              <a:cs typeface="Arial" charset="0"/>
            </a:endParaRPr>
          </a:p>
          <a:p>
            <a:endParaRPr lang="ro-RO" dirty="0" smtClean="0"/>
          </a:p>
          <a:p>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u 1"/>
          <p:cNvSpPr>
            <a:spLocks noGrp="1"/>
          </p:cNvSpPr>
          <p:nvPr>
            <p:ph type="title"/>
          </p:nvPr>
        </p:nvSpPr>
        <p:spPr>
          <a:xfrm>
            <a:off x="2051050" y="214290"/>
            <a:ext cx="5307032" cy="1071570"/>
          </a:xfrm>
        </p:spPr>
        <p:txBody>
          <a:bodyPr>
            <a:normAutofit fontScale="90000"/>
          </a:bodyPr>
          <a:lstStyle/>
          <a:p>
            <a:pPr eaLnBrk="1" hangingPunct="1"/>
            <a:r>
              <a:rPr lang="ro-RO" altLang="en-US" sz="2400" b="1" dirty="0" smtClean="0">
                <a:cs typeface="Arial" charset="0"/>
              </a:rPr>
              <a:t/>
            </a:r>
            <a:br>
              <a:rPr lang="ro-RO" altLang="en-US" sz="2400" b="1" dirty="0" smtClean="0">
                <a:cs typeface="Arial" charset="0"/>
              </a:rPr>
            </a:br>
            <a:r>
              <a:rPr lang="ro-RO" altLang="en-US" sz="2400" b="1" dirty="0" smtClean="0">
                <a:cs typeface="Arial" charset="0"/>
              </a:rPr>
              <a:t>OBIECTIVELE </a:t>
            </a:r>
            <a:br>
              <a:rPr lang="ro-RO" altLang="en-US" sz="2400" b="1" dirty="0" smtClean="0">
                <a:cs typeface="Arial" charset="0"/>
              </a:rPr>
            </a:br>
            <a:r>
              <a:rPr lang="ro-RO" altLang="en-US" sz="2400" b="1" dirty="0" smtClean="0">
                <a:cs typeface="Arial" charset="0"/>
              </a:rPr>
              <a:t>DIRECŢIEI DE ASISTENŢĂ SOCIALĂ -ORADEA  pentru anul</a:t>
            </a:r>
            <a:r>
              <a:rPr lang="en-US" altLang="en-US" sz="2400" b="1" dirty="0" smtClean="0">
                <a:cs typeface="Arial" charset="0"/>
              </a:rPr>
              <a:t> </a:t>
            </a:r>
            <a:r>
              <a:rPr lang="ro-RO" altLang="en-US" sz="2400" b="1" dirty="0" smtClean="0">
                <a:cs typeface="Arial" charset="0"/>
              </a:rPr>
              <a:t>201</a:t>
            </a:r>
            <a:r>
              <a:rPr lang="en-US" altLang="en-US" sz="2400" b="1" dirty="0" smtClean="0">
                <a:cs typeface="Arial" charset="0"/>
              </a:rPr>
              <a:t>8</a:t>
            </a:r>
            <a:r>
              <a:rPr lang="ro-RO" altLang="en-US" sz="2400" b="1" dirty="0" smtClean="0">
                <a:cs typeface="Arial" charset="0"/>
              </a:rPr>
              <a:t/>
            </a:r>
            <a:br>
              <a:rPr lang="ro-RO" altLang="en-US" sz="2400" b="1" dirty="0" smtClean="0">
                <a:cs typeface="Arial" charset="0"/>
              </a:rPr>
            </a:br>
            <a:endParaRPr lang="en-US" altLang="en-US" dirty="0" smtClean="0"/>
          </a:p>
        </p:txBody>
      </p:sp>
      <p:sp>
        <p:nvSpPr>
          <p:cNvPr id="28675" name="Substituent conținut 2"/>
          <p:cNvSpPr>
            <a:spLocks noGrp="1"/>
          </p:cNvSpPr>
          <p:nvPr>
            <p:ph idx="1"/>
          </p:nvPr>
        </p:nvSpPr>
        <p:spPr>
          <a:xfrm>
            <a:off x="214313" y="908050"/>
            <a:ext cx="8715375" cy="5761038"/>
          </a:xfrm>
        </p:spPr>
        <p:txBody>
          <a:bodyPr>
            <a:normAutofit lnSpcReduction="10000"/>
          </a:bodyPr>
          <a:lstStyle/>
          <a:p>
            <a:pPr algn="ctr" eaLnBrk="1" hangingPunct="1">
              <a:buFont typeface="Calibri" pitchFamily="34" charset="0"/>
              <a:buAutoNum type="arabicPeriod"/>
            </a:pPr>
            <a:endParaRPr lang="ro-RO" altLang="en-US" sz="1800" b="1" dirty="0" smtClean="0">
              <a:cs typeface="Arial" charset="0"/>
            </a:endParaRPr>
          </a:p>
          <a:p>
            <a:pPr lvl="0" algn="ctr"/>
            <a:r>
              <a:rPr lang="ro-RO" sz="1800" b="1" dirty="0" smtClean="0"/>
              <a:t>Înfiinţarea unui centru social rezidenţial pentru persoane adulte</a:t>
            </a:r>
            <a:r>
              <a:rPr lang="ro-RO" sz="1800" b="1" dirty="0" smtClean="0"/>
              <a:t>.</a:t>
            </a:r>
            <a:endParaRPr lang="en-US" sz="1800" b="1" smtClean="0"/>
          </a:p>
          <a:p>
            <a:pPr lvl="0" algn="ctr">
              <a:buNone/>
            </a:pPr>
            <a:endParaRPr lang="en-US" sz="1800" b="1" dirty="0" smtClean="0"/>
          </a:p>
          <a:p>
            <a:pPr algn="ctr"/>
            <a:r>
              <a:rPr lang="ro-RO" sz="1800" b="1" dirty="0" smtClean="0"/>
              <a:t>Înfiinţarea şi dezvoltarea unui serviciu de asistenţă la domiciliu pentru persoane vârstnice</a:t>
            </a:r>
            <a:r>
              <a:rPr lang="ro-RO" sz="1800" b="1" dirty="0" smtClean="0"/>
              <a:t>.</a:t>
            </a:r>
            <a:endParaRPr lang="en-US" sz="1800" dirty="0" smtClean="0"/>
          </a:p>
          <a:p>
            <a:pPr algn="ctr">
              <a:buNone/>
            </a:pPr>
            <a:r>
              <a:rPr lang="ro-RO" sz="1800" b="1" dirty="0" smtClean="0"/>
              <a:t> </a:t>
            </a:r>
            <a:endParaRPr lang="en-US" sz="1800" dirty="0" smtClean="0"/>
          </a:p>
          <a:p>
            <a:pPr lvl="0" algn="ctr"/>
            <a:r>
              <a:rPr lang="ro-RO" sz="1800" b="1" dirty="0" smtClean="0"/>
              <a:t>Achiziţionarea unui program informatic de colectare şi centralizare a datelor necesare realizării diagnozei sociale.</a:t>
            </a:r>
            <a:endParaRPr lang="en-US" sz="1800" dirty="0" smtClean="0"/>
          </a:p>
          <a:p>
            <a:pPr algn="ctr">
              <a:buNone/>
            </a:pPr>
            <a:endParaRPr lang="en-US" sz="1800" dirty="0" smtClean="0"/>
          </a:p>
          <a:p>
            <a:pPr lvl="0" algn="ctr"/>
            <a:r>
              <a:rPr lang="ro-RO" sz="1800" b="1" dirty="0" smtClean="0"/>
              <a:t>Creşterea numărului de locuri şi a serviciilor acordate beneficiarilor Adăpostului de Noapte.</a:t>
            </a:r>
            <a:endParaRPr lang="en-US" sz="1800" dirty="0" smtClean="0"/>
          </a:p>
          <a:p>
            <a:pPr algn="ctr">
              <a:buNone/>
            </a:pPr>
            <a:r>
              <a:rPr lang="ro-RO" sz="1800" b="1" dirty="0" smtClean="0"/>
              <a:t> </a:t>
            </a:r>
            <a:endParaRPr lang="en-US" sz="1800" dirty="0" smtClean="0"/>
          </a:p>
          <a:p>
            <a:pPr lvl="0" algn="ctr"/>
            <a:r>
              <a:rPr lang="ro-RO" sz="1800" b="1" dirty="0" smtClean="0"/>
              <a:t>Accesarea fondurilor europene în vederea extinderii creşelor din municipiul Oradea. </a:t>
            </a:r>
            <a:endParaRPr lang="en-US" sz="1800" dirty="0" smtClean="0"/>
          </a:p>
          <a:p>
            <a:pPr algn="ctr">
              <a:buNone/>
            </a:pPr>
            <a:endParaRPr lang="en-US" sz="1800" dirty="0" smtClean="0"/>
          </a:p>
          <a:p>
            <a:pPr lvl="0" algn="ctr"/>
            <a:r>
              <a:rPr lang="ro-RO" sz="1800" b="1" dirty="0" smtClean="0"/>
              <a:t>Înfiinţarea unui Centru de zi pentru copii în zona Velenţa.</a:t>
            </a:r>
            <a:endParaRPr lang="en-US" sz="1800" dirty="0" smtClean="0"/>
          </a:p>
          <a:p>
            <a:pPr algn="ctr">
              <a:buNone/>
            </a:pPr>
            <a:r>
              <a:rPr lang="ro-RO" sz="1800" b="1" dirty="0" smtClean="0"/>
              <a:t> </a:t>
            </a:r>
            <a:endParaRPr lang="en-US" sz="1800" dirty="0" smtClean="0"/>
          </a:p>
          <a:p>
            <a:pPr lvl="0" algn="ctr"/>
            <a:r>
              <a:rPr lang="ro-RO" sz="1800" b="1" dirty="0" smtClean="0"/>
              <a:t>Perfecţionarea continuă a personalului în vederea îmbunătăţirii standardelor ce conduc la realizarea viziunii instituţiei</a:t>
            </a:r>
            <a:endParaRPr lang="en-US" sz="1800" dirty="0" smtClean="0"/>
          </a:p>
          <a:p>
            <a:pPr algn="ctr">
              <a:buNone/>
            </a:pPr>
            <a:r>
              <a:rPr lang="ro-RO" sz="1800" b="1" dirty="0" smtClean="0"/>
              <a:t> </a:t>
            </a:r>
            <a:endParaRPr lang="en-US" sz="1800" dirty="0" smtClean="0"/>
          </a:p>
          <a:p>
            <a:pPr algn="ctr">
              <a:buFont typeface="Calibri" pitchFamily="34" charset="0"/>
              <a:buAutoNum type="arabicPeriod"/>
            </a:pPr>
            <a:endParaRPr lang="ro-RO" altLang="en-US" sz="1800" b="1" dirty="0" smtClean="0">
              <a:cs typeface="Arial" charset="0"/>
            </a:endParaRPr>
          </a:p>
          <a:p>
            <a:pPr algn="ctr" eaLnBrk="1" hangingPunct="1">
              <a:buFont typeface="Calibri" pitchFamily="34" charset="0"/>
              <a:buAutoNum type="arabicPeriod"/>
            </a:pPr>
            <a:endParaRPr lang="ro-RO" altLang="en-US" sz="1800" b="1" dirty="0" smtClean="0">
              <a:cs typeface="Arial" charset="0"/>
            </a:endParaRPr>
          </a:p>
          <a:p>
            <a:pPr algn="ctr">
              <a:buFont typeface="Arial" charset="0"/>
              <a:buNone/>
            </a:pPr>
            <a:endParaRPr lang="ro-RO" altLang="en-US" sz="1800" b="1" dirty="0" smtClean="0"/>
          </a:p>
          <a:p>
            <a:pPr algn="ctr" eaLnBrk="1" hangingPunct="1">
              <a:buFont typeface="Arial" charset="0"/>
              <a:buNone/>
            </a:pPr>
            <a:endParaRPr lang="ro-RO" altLang="en-US" sz="1800" b="1" dirty="0" smtClean="0">
              <a:cs typeface="Arial" charset="0"/>
            </a:endParaRPr>
          </a:p>
        </p:txBody>
      </p:sp>
    </p:spTree>
    <p:extLst>
      <p:ext uri="{BB962C8B-B14F-4D97-AF65-F5344CB8AC3E}">
        <p14:creationId xmlns="" xmlns:p14="http://schemas.microsoft.com/office/powerpoint/2010/main" val="17549341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Text Box 4"/>
          <p:cNvSpPr txBox="1">
            <a:spLocks noChangeArrowheads="1"/>
          </p:cNvSpPr>
          <p:nvPr/>
        </p:nvSpPr>
        <p:spPr bwMode="auto">
          <a:xfrm>
            <a:off x="238933" y="2500306"/>
            <a:ext cx="8905067" cy="1754326"/>
          </a:xfrm>
          <a:prstGeom prst="rect">
            <a:avLst/>
          </a:prstGeom>
          <a:noFill/>
          <a:ln w="9525">
            <a:noFill/>
            <a:miter lim="800000"/>
            <a:headEnd/>
            <a:tailEnd/>
          </a:ln>
          <a:effectLst/>
        </p:spPr>
        <p:txBody>
          <a:bodyPr>
            <a:spAutoFit/>
          </a:bodyPr>
          <a:lstStyle/>
          <a:p>
            <a:pPr>
              <a:defRPr/>
            </a:pPr>
            <a:endParaRPr lang="ro-RO" sz="2800" b="1" dirty="0">
              <a:solidFill>
                <a:schemeClr val="tx2"/>
              </a:solidFill>
            </a:endParaRPr>
          </a:p>
          <a:p>
            <a:pPr algn="ctr">
              <a:defRPr/>
            </a:pPr>
            <a:r>
              <a:rPr lang="ro-RO" sz="4400" b="1" dirty="0">
                <a:solidFill>
                  <a:schemeClr val="tx2">
                    <a:alpha val="52000"/>
                  </a:schemeClr>
                </a:solidFill>
              </a:rPr>
              <a:t>Vă mulţumim pentru atenţie</a:t>
            </a:r>
            <a:r>
              <a:rPr lang="en-US" sz="4400" b="1" dirty="0">
                <a:solidFill>
                  <a:schemeClr val="tx2">
                    <a:alpha val="52000"/>
                  </a:schemeClr>
                </a:solidFill>
              </a:rPr>
              <a:t>!</a:t>
            </a:r>
            <a:r>
              <a:rPr lang="ro-RO" sz="3600" b="1" dirty="0">
                <a:solidFill>
                  <a:schemeClr val="tx2">
                    <a:alpha val="46000"/>
                  </a:schemeClr>
                </a:solidFill>
              </a:rPr>
              <a:t/>
            </a:r>
            <a:br>
              <a:rPr lang="ro-RO" sz="3600" b="1" dirty="0">
                <a:solidFill>
                  <a:schemeClr val="tx2">
                    <a:alpha val="46000"/>
                  </a:schemeClr>
                </a:solidFill>
              </a:rPr>
            </a:br>
            <a:endParaRPr lang="ro-RO" sz="3600" b="1" dirty="0">
              <a:solidFill>
                <a:schemeClr val="tx2">
                  <a:alpha val="46000"/>
                </a:schemeClr>
              </a:solidFill>
            </a:endParaRPr>
          </a:p>
        </p:txBody>
      </p:sp>
    </p:spTree>
    <p:extLst>
      <p:ext uri="{BB962C8B-B14F-4D97-AF65-F5344CB8AC3E}">
        <p14:creationId xmlns="" xmlns:p14="http://schemas.microsoft.com/office/powerpoint/2010/main" val="7520306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1793</TotalTime>
  <Words>4243</Words>
  <Application>Microsoft Office PowerPoint</Application>
  <PresentationFormat>On-screen Show (4:3)</PresentationFormat>
  <Paragraphs>611</Paragraphs>
  <Slides>45</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47" baseType="lpstr">
      <vt:lpstr>Office Theme</vt:lpstr>
      <vt:lpstr>Slide</vt:lpstr>
      <vt:lpstr>ADMINISTRAŢIA SOCIALĂ COMUNITARĂ ORADEA</vt:lpstr>
      <vt:lpstr>Slide 2</vt:lpstr>
      <vt:lpstr>CUM FACEM?</vt:lpstr>
      <vt:lpstr>Situația documentelor depuse la ASCO, pe departamente, în anul 2017 -20.942– solicitări depuse-</vt:lpstr>
      <vt:lpstr>Situația comparativă a documentelor depuse la ASCO,  in anii 2016-2017</vt:lpstr>
      <vt:lpstr> Beneficii acordate de către ASCO in anul 2017 </vt:lpstr>
      <vt:lpstr>Situație comparativă ajutor social 2015-2016-2017</vt:lpstr>
      <vt:lpstr>Situație comparativă alte beneficii sociale (nr. de persoane) 2015-2016-2017</vt:lpstr>
      <vt:lpstr> AJUTORUL DE ÎNCĂLZIRE 2017 </vt:lpstr>
      <vt:lpstr>Situatie comparativă - numar mediu de beneficiari de ajutor de incălzire în sezoanele reci ale anilor 2015-2016-2017</vt:lpstr>
      <vt:lpstr> Alte beneficii acordate de către ASCO in anul 2017 </vt:lpstr>
      <vt:lpstr>Situație comparativă alocații/indemnizații/stimulente 2015-2016-2017</vt:lpstr>
      <vt:lpstr>Situația deplasărilor pe teren pentru evaluarea situației beneficiarilor de asistență socială  în anul 2017</vt:lpstr>
      <vt:lpstr>Activități de consiliere</vt:lpstr>
      <vt:lpstr>Servicii şi programe sociale ASCO</vt:lpstr>
      <vt:lpstr>Slide 16</vt:lpstr>
      <vt:lpstr>Activități de identificare, intervenție și monitorizare a copiilor care sunt lipsiți de îngrijirea părinților pe perioada în care aceștia se află la muncă în străinătate</vt:lpstr>
      <vt:lpstr>          Centrul de Îngrijire şi Educaţie Timpurie – Creşe (CIET) - 13 creşe cu program de zi cu o capacitate de 519locuri-   COPII FERICIŢI = PĂRINŢI MULŢUMIŢI  Vizitaţi:   http://www.asco-oradea.ro/    - Secţiunea CIET-CREŞE  Pornind de la premisa că educaţia este procesul prin care se realizează formarea şi dezvoltarea personalităţii umane,  activitatea CIET are la bază următoarele  principii şi valori:   fiecare copil este unic, cu nevoile lui specifice şi particulare;               educaţia este continuă;             fiecare act de îngrijire este un demers educativ.               dezvoltarea copilului este dependentă de ocaziile pe care i le oferă rutina zilnică                învăţarea se realizează prin explorări şi experienţe în situaţii de joc  </vt:lpstr>
      <vt:lpstr>   La finalul anului 2017 erau înscrisi în cele 13 creşe, aproximativ 700 de copii cu varste intre 10 luni si  4 ani. In luna iunie 2017,  s-a organizat sesiunea de înscriere a copiilor la creşă pentru anul şcolar 2017-2018. Toţi cei 486 de copii înscrişi în luna iunie au fost admişi să frecventeze creşele din municipiul Oradea. Ulterior sesiunii de înscriere din luna iunie, s-au mai depus 186 de solicitări, respectiv 28% din totalul solicitărilor pt. 2017, în scădere faţă de 2016, când 42%  (246) din solicitări au fost depuse ulterior sesiunii. Prezenţa medie lunară a copiilor în creşă a fost de 75%, cu cea mai ridicată medie/lună în luna mai (83%) şi cea mai scăzută în luna ianuarie 2017(56%) </vt:lpstr>
      <vt:lpstr>Programul Școala Părinților pentru părintii copiilor cu vârsta de creșă și nu numai...</vt:lpstr>
      <vt:lpstr>   CABINETELE MEDICALE ŞCOLARE Compartimentul Cabinete Medicale Şcolare (din cadrul Serviciului Programe Sociale), a asigurat în anul 2017 asistenţa medicală preventivă si curativă pentru preşcolarii, elevii şi studenţii care frecventează cele 41 de grădiniţe (aprox. 5949 de preşcolari), 36 de şcoli şi licee (30.260 de elevi) şi facultăţile din cadrul Universităţii din Oradea.    </vt:lpstr>
      <vt:lpstr>  CABINETE MEDICALE STOMATOLOGICE   </vt:lpstr>
      <vt:lpstr> Centrul de Îngrijire de Zi Oradea      Este un serviciu social fără personalitate juridică, care funcţionează în structura Administraţiei Sociale Comunitare Oradea.  Obiectivul principal al Centrului de Îngrijire de Zi este promovarea dreptului copilului de a creşte în mediul său familial asigurându-i pe timpul zilei îngrijire, hrană, educaţie, consiliere şi orientare şcolară şi profesională, recreere – socializare, educaţie pentru sănătate şi sprijinirea familiei de a-şi exercita responsabilităţile parentale, prevenirea abandonului familial şi şcolar.       Beneficiarii centrului sunt copii din familii aflate in situaţie de risc social, dezorganizate, asistate social sau care beneficiază de o măsură de protecție specială, care din cauza condiţiilor socio-economice precare, a lipsei de educaţie, a stării de sănătate nu le pot oferi acestora condiţiile minime de subzistenţă, copiii fiind expuşi abandonului familial și şcolar. </vt:lpstr>
      <vt:lpstr>Activitatea Centrulului de Îngrijire de zi în cifre</vt:lpstr>
      <vt:lpstr>Programul “Şcoală după şcoală”</vt:lpstr>
      <vt:lpstr>Slide 26</vt:lpstr>
      <vt:lpstr>            Programul social “Prânzul pe roţi pentru oamenii străzii”     </vt:lpstr>
      <vt:lpstr>   Adăpostul  de  Noapte - str. J. Gutenberg nr.8 serviciu social acreditat în anul 2017  </vt:lpstr>
      <vt:lpstr>Situaţie beneficiari Adăpost de Noapte</vt:lpstr>
      <vt:lpstr>  CENTRUL SOCIAL CU DESTINATIE MULTIFUNCTIONALA “CANDEO”   str. Iuliu Maniu nr. 20   </vt:lpstr>
      <vt:lpstr>  CENTRUL SOCIAL CU DESTINATIE MULTIFUNCTIONALA “DIGNITAS”  str. Eftimie Murgu nr. 20   </vt:lpstr>
      <vt:lpstr>Centrul de cazare temporară nr. 1 str. Octavian Goga nr. 4</vt:lpstr>
      <vt:lpstr>Centrul de cazare temporară nr. 2   str. Atelierelor nr. 13  </vt:lpstr>
      <vt:lpstr>Centrul de cazare temporară nr. 3  str. Atelierelor  nr. 13 </vt:lpstr>
      <vt:lpstr>Centrul de Reintegrare Socială - str. Vămii nr. 34/A - cu o capacitate de 48 de locuri-</vt:lpstr>
      <vt:lpstr>  PARTENERIATE  ÎN  DESFĂŞURARE  ÎN  ANUL  2017 </vt:lpstr>
      <vt:lpstr>PARTENERIATE ÎN DESFĂŞURARE ÎN ANUL 2017</vt:lpstr>
      <vt:lpstr> ACORDAREA DE SUBVENŢII ÎN BAZA LEGII NR. 34/1998,   ASOCIAŢIILOR ŞI FUNDAŢIILOR ROMÂNE CU PERSONALITATE JURIDICĂ,  CARE ÎNFIINŢEAZĂ ŞI ADMINISTREAZĂ UNITĂŢI DE ASISTENŢĂ SOCIALĂ   PE RAZA MUNICIPIULUI ORADEA </vt:lpstr>
      <vt:lpstr>  </vt:lpstr>
      <vt:lpstr>GALA VOLUNTARIATULUI  în domeniul asistenţei sociale  2017  – editia a V-a</vt:lpstr>
      <vt:lpstr> Ziua internaţională a persoanelor vârstnice (1 octombrie 2017)</vt:lpstr>
      <vt:lpstr>Slide 42</vt:lpstr>
      <vt:lpstr>Am fost,  începând din ianuarie 2002 – ADMINISTRAŢIA SOCIALĂ COMUNITARĂ ORADEA</vt:lpstr>
      <vt:lpstr> OBIECTIVELE  DIRECŢIEI DE ASISTENŢĂ SOCIALĂ -ORADEA  pentru anul 2018 </vt:lpstr>
      <vt:lpstr>Slide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Adina Ciucioiu</dc:creator>
  <cp:lastModifiedBy>adinac</cp:lastModifiedBy>
  <cp:revision>187</cp:revision>
  <dcterms:created xsi:type="dcterms:W3CDTF">2006-08-16T00:00:00Z</dcterms:created>
  <dcterms:modified xsi:type="dcterms:W3CDTF">2018-01-25T10:16:45Z</dcterms:modified>
</cp:coreProperties>
</file>