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3.xml" ContentType="application/vnd.openxmlformats-officedocument.drawingml.chart+xml"/>
  <Override PartName="/ppt/notesSlides/notesSlide1.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8" r:id="rId3"/>
    <p:sldId id="259" r:id="rId4"/>
    <p:sldId id="260" r:id="rId5"/>
    <p:sldId id="332" r:id="rId6"/>
    <p:sldId id="261" r:id="rId7"/>
    <p:sldId id="320" r:id="rId8"/>
    <p:sldId id="331" r:id="rId9"/>
    <p:sldId id="262" r:id="rId10"/>
    <p:sldId id="263" r:id="rId11"/>
    <p:sldId id="264" r:id="rId12"/>
    <p:sldId id="265" r:id="rId13"/>
    <p:sldId id="342" r:id="rId14"/>
    <p:sldId id="266" r:id="rId15"/>
    <p:sldId id="267" r:id="rId16"/>
    <p:sldId id="271" r:id="rId17"/>
    <p:sldId id="272" r:id="rId18"/>
    <p:sldId id="334" r:id="rId19"/>
    <p:sldId id="337" r:id="rId20"/>
    <p:sldId id="323" r:id="rId21"/>
    <p:sldId id="335" r:id="rId22"/>
    <p:sldId id="336" r:id="rId23"/>
    <p:sldId id="324" r:id="rId24"/>
    <p:sldId id="327" r:id="rId25"/>
    <p:sldId id="273" r:id="rId26"/>
    <p:sldId id="276" r:id="rId27"/>
    <p:sldId id="277" r:id="rId28"/>
    <p:sldId id="340" r:id="rId29"/>
    <p:sldId id="341" r:id="rId30"/>
    <p:sldId id="281" r:id="rId31"/>
    <p:sldId id="282" r:id="rId32"/>
    <p:sldId id="338" r:id="rId33"/>
    <p:sldId id="286" r:id="rId34"/>
    <p:sldId id="309" r:id="rId35"/>
    <p:sldId id="307" r:id="rId36"/>
    <p:sldId id="315" r:id="rId37"/>
    <p:sldId id="329" r:id="rId38"/>
    <p:sldId id="330" r:id="rId39"/>
    <p:sldId id="314" r:id="rId40"/>
    <p:sldId id="288" r:id="rId41"/>
    <p:sldId id="339" r:id="rId42"/>
    <p:sldId id="311" r:id="rId43"/>
    <p:sldId id="318" r:id="rId44"/>
    <p:sldId id="296" r:id="rId45"/>
    <p:sldId id="298" r:id="rId46"/>
    <p:sldId id="299" r:id="rId47"/>
    <p:sldId id="300" r:id="rId48"/>
    <p:sldId id="301" r:id="rId49"/>
    <p:sldId id="303" r:id="rId50"/>
    <p:sldId id="304" r:id="rId51"/>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82" d="100"/>
          <a:sy n="82" d="100"/>
        </p:scale>
        <p:origin x="893"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75"/>
      <c:rotY val="0"/>
      <c:rAngAx val="0"/>
    </c:view3D>
    <c:floor>
      <c:thickness val="0"/>
    </c:floor>
    <c:sideWall>
      <c:thickness val="0"/>
    </c:sideWall>
    <c:backWall>
      <c:thickness val="0"/>
    </c:backWall>
    <c:plotArea>
      <c:layout>
        <c:manualLayout>
          <c:layoutTarget val="inner"/>
          <c:xMode val="edge"/>
          <c:yMode val="edge"/>
          <c:x val="2.6610770875863578E-2"/>
          <c:y val="0"/>
          <c:w val="0.59029709827939292"/>
          <c:h val="1"/>
        </c:manualLayout>
      </c:layout>
      <c:pie3DChart>
        <c:varyColors val="1"/>
        <c:ser>
          <c:idx val="0"/>
          <c:order val="0"/>
          <c:tx>
            <c:strRef>
              <c:f>Sheet1!$B$1</c:f>
              <c:strCache>
                <c:ptCount val="1"/>
                <c:pt idx="0">
                  <c:v>Column1</c:v>
                </c:pt>
              </c:strCache>
            </c:strRef>
          </c:tx>
          <c:explosion val="25"/>
          <c:dLbls>
            <c:dLbl>
              <c:idx val="0"/>
              <c:layout>
                <c:manualLayout>
                  <c:x val="-9.6478410331451964E-2"/>
                  <c:y val="-2.7727895953304667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F10-4C48-8F51-B50132B3DD7F}"/>
                </c:ext>
              </c:extLst>
            </c:dLbl>
            <c:dLbl>
              <c:idx val="1"/>
              <c:layout>
                <c:manualLayout>
                  <c:x val="-2.0648967551622818E-2"/>
                  <c:y val="-0.1169154228855732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F10-4C48-8F51-B50132B3DD7F}"/>
                </c:ext>
              </c:extLst>
            </c:dLbl>
            <c:dLbl>
              <c:idx val="2"/>
              <c:layout>
                <c:manualLayout>
                  <c:x val="7.0796460176992426E-2"/>
                  <c:y val="-0.12935323383084579"/>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F10-4C48-8F51-B50132B3DD7F}"/>
                </c:ext>
              </c:extLst>
            </c:dLbl>
            <c:dLbl>
              <c:idx val="3"/>
              <c:layout>
                <c:manualLayout>
                  <c:x val="6.1946902654867284E-2"/>
                  <c:y val="-1.2437810945273723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F10-4C48-8F51-B50132B3DD7F}"/>
                </c:ext>
              </c:extLst>
            </c:dLbl>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F10-4C48-8F51-B50132B3DD7F}"/>
                </c:ext>
              </c:extLst>
            </c:dLbl>
            <c:dLbl>
              <c:idx val="5"/>
              <c:layout>
                <c:manualLayout>
                  <c:x val="6.1946902654867284E-2"/>
                  <c:y val="2.487562189054726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F10-4C48-8F51-B50132B3DD7F}"/>
                </c:ext>
              </c:extLst>
            </c:dLbl>
            <c:dLbl>
              <c:idx val="6"/>
              <c:layout>
                <c:manualLayout>
                  <c:x val="2.3598820058997029E-2"/>
                  <c:y val="5.970149253731442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F10-4C48-8F51-B50132B3DD7F}"/>
                </c:ext>
              </c:extLst>
            </c:dLbl>
            <c:dLbl>
              <c:idx val="7"/>
              <c:layout>
                <c:manualLayout>
                  <c:x val="4.4959700833856614E-3"/>
                  <c:y val="8.95522388059702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F10-4C48-8F51-B50132B3DD7F}"/>
                </c:ext>
              </c:extLst>
            </c:dLbl>
            <c:dLbl>
              <c:idx val="8"/>
              <c:layout>
                <c:manualLayout>
                  <c:x val="5.3474786890577114E-4"/>
                  <c:y val="2.487562189054727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3F10-4C48-8F51-B50132B3DD7F}"/>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extLst>
          </c:dLbls>
          <c:cat>
            <c:strRef>
              <c:f>Sheet1!$A$2:$A$10</c:f>
              <c:strCache>
                <c:ptCount val="9"/>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pt idx="8">
                  <c:v>Altele</c:v>
                </c:pt>
              </c:strCache>
            </c:strRef>
          </c:cat>
          <c:val>
            <c:numRef>
              <c:f>Sheet1!$B$2:$B$10</c:f>
              <c:numCache>
                <c:formatCode>General</c:formatCode>
                <c:ptCount val="9"/>
                <c:pt idx="0">
                  <c:v>5502</c:v>
                </c:pt>
                <c:pt idx="1">
                  <c:v>3238</c:v>
                </c:pt>
                <c:pt idx="2">
                  <c:v>2338</c:v>
                </c:pt>
                <c:pt idx="3">
                  <c:v>1222</c:v>
                </c:pt>
                <c:pt idx="4">
                  <c:v>14</c:v>
                </c:pt>
                <c:pt idx="5">
                  <c:v>3007</c:v>
                </c:pt>
                <c:pt idx="6">
                  <c:v>811</c:v>
                </c:pt>
                <c:pt idx="7">
                  <c:v>44</c:v>
                </c:pt>
                <c:pt idx="8">
                  <c:v>86</c:v>
                </c:pt>
              </c:numCache>
            </c:numRef>
          </c:val>
          <c:extLst>
            <c:ext xmlns:c16="http://schemas.microsoft.com/office/drawing/2014/chart" uri="{C3380CC4-5D6E-409C-BE32-E72D297353CC}">
              <c16:uniqueId val="{00000009-3F10-4C48-8F51-B50132B3DD7F}"/>
            </c:ext>
          </c:extLst>
        </c:ser>
        <c:dLbls>
          <c:showLegendKey val="0"/>
          <c:showVal val="0"/>
          <c:showCatName val="0"/>
          <c:showSerName val="0"/>
          <c:showPercent val="0"/>
          <c:showBubbleSize val="0"/>
          <c:showLeaderLines val="0"/>
        </c:dLbls>
      </c:pie3DChart>
    </c:plotArea>
    <c:legend>
      <c:legendPos val="r"/>
      <c:layout>
        <c:manualLayout>
          <c:xMode val="edge"/>
          <c:yMode val="edge"/>
          <c:x val="0.61728395061728392"/>
          <c:y val="0"/>
          <c:w val="0.36343286182147777"/>
          <c:h val="0.98391036941277621"/>
        </c:manualLayout>
      </c:layout>
      <c:overlay val="0"/>
      <c:txPr>
        <a:bodyPr/>
        <a:lstStyle/>
        <a:p>
          <a:pPr>
            <a:defRPr lang="en-US" sz="1800" b="0">
              <a:latin typeface="Arial" panose="020B0604020202020204" pitchFamily="34" charset="0"/>
              <a:cs typeface="Arial" panose="020B0604020202020204" pitchFamily="34" charset="0"/>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Total s</a:t>
            </a:r>
            <a:r>
              <a:rPr lang="vi-VN" dirty="0"/>
              <a:t>olicitări</a:t>
            </a:r>
            <a:r>
              <a:rPr lang="en-US" dirty="0"/>
              <a:t> – 16.262</a:t>
            </a:r>
            <a:endParaRPr lang="vi-VN" dirty="0"/>
          </a:p>
        </c:rich>
      </c:tx>
      <c:overlay val="0"/>
    </c:title>
    <c:autoTitleDeleted val="0"/>
    <c:plotArea>
      <c:layout/>
      <c:pieChart>
        <c:varyColors val="1"/>
        <c:ser>
          <c:idx val="0"/>
          <c:order val="0"/>
          <c:tx>
            <c:strRef>
              <c:f>Sheet1!$B$1</c:f>
              <c:strCache>
                <c:ptCount val="1"/>
                <c:pt idx="0">
                  <c:v>Solicitări</c:v>
                </c:pt>
              </c:strCache>
            </c:strRef>
          </c:tx>
          <c:explosion val="25"/>
          <c:dLbls>
            <c:dLbl>
              <c:idx val="1"/>
              <c:layout>
                <c:manualLayout>
                  <c:x val="2.6838508393997942E-3"/>
                  <c:y val="5.894961195822913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B83-4A82-AD39-3059D38D91E6}"/>
                </c:ext>
              </c:extLst>
            </c:dLbl>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extLst>
          </c:dLbls>
          <c:cat>
            <c:strRef>
              <c:f>Sheet1!$A$2:$A$5</c:f>
              <c:strCache>
                <c:ptCount val="4"/>
                <c:pt idx="0">
                  <c:v>POȘTĂ</c:v>
                </c:pt>
                <c:pt idx="1">
                  <c:v>FAX</c:v>
                </c:pt>
                <c:pt idx="2">
                  <c:v>E-MAIL</c:v>
                </c:pt>
                <c:pt idx="3">
                  <c:v>GHIȘEU</c:v>
                </c:pt>
              </c:strCache>
            </c:strRef>
          </c:cat>
          <c:val>
            <c:numRef>
              <c:f>Sheet1!$B$2:$B$5</c:f>
              <c:numCache>
                <c:formatCode>General</c:formatCode>
                <c:ptCount val="4"/>
                <c:pt idx="0">
                  <c:v>677</c:v>
                </c:pt>
                <c:pt idx="1">
                  <c:v>57</c:v>
                </c:pt>
                <c:pt idx="2" formatCode="#,##0">
                  <c:v>2233</c:v>
                </c:pt>
                <c:pt idx="3" formatCode="#,##0">
                  <c:v>13295</c:v>
                </c:pt>
              </c:numCache>
            </c:numRef>
          </c:val>
          <c:extLst>
            <c:ext xmlns:c16="http://schemas.microsoft.com/office/drawing/2014/chart" uri="{C3380CC4-5D6E-409C-BE32-E72D297353CC}">
              <c16:uniqueId val="{00000001-EB83-4A82-AD39-3059D38D91E6}"/>
            </c:ext>
          </c:extLst>
        </c:ser>
        <c:dLbls>
          <c:showLegendKey val="0"/>
          <c:showVal val="0"/>
          <c:showCatName val="0"/>
          <c:showSerName val="0"/>
          <c:showPercent val="0"/>
          <c:showBubbleSize val="0"/>
          <c:showLeaderLines val="1"/>
        </c:dLbls>
        <c:firstSliceAng val="0"/>
      </c:pieChart>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18784201316940982"/>
          <c:y val="4.0798507856429536E-2"/>
          <c:w val="0.70506967310905233"/>
          <c:h val="0.48910932243663574"/>
        </c:manualLayout>
      </c:layout>
      <c:bar3DChart>
        <c:barDir val="col"/>
        <c:grouping val="clustered"/>
        <c:varyColors val="0"/>
        <c:ser>
          <c:idx val="0"/>
          <c:order val="0"/>
          <c:tx>
            <c:strRef>
              <c:f>Sheet1!$B$1</c:f>
              <c:strCache>
                <c:ptCount val="1"/>
                <c:pt idx="0">
                  <c:v>2019-17.350 documente</c:v>
                </c:pt>
              </c:strCache>
            </c:strRef>
          </c:tx>
          <c:invertIfNegative val="0"/>
          <c:dLbls>
            <c:dLbl>
              <c:idx val="0"/>
              <c:layout>
                <c:manualLayout>
                  <c:x val="-6.0073905235529914E-3"/>
                  <c:y val="1.571387480674513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58F-493B-8CF8-92F271AE9830}"/>
                </c:ext>
              </c:extLst>
            </c:dLbl>
            <c:dLbl>
              <c:idx val="6"/>
              <c:layout>
                <c:manualLayout>
                  <c:x val="-4.3859649122807015E-3"/>
                  <c:y val="2.401680949734335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58F-493B-8CF8-92F271AE9830}"/>
                </c:ext>
              </c:extLst>
            </c:dLbl>
            <c:spPr>
              <a:noFill/>
              <a:ln>
                <a:noFill/>
              </a:ln>
              <a:effectLst/>
            </c:spPr>
            <c:txPr>
              <a:bodyPr/>
              <a:lstStyle/>
              <a:p>
                <a:pPr>
                  <a:defRPr lang="en-US" sz="10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Sheet1!$B$2:$B$9</c:f>
              <c:numCache>
                <c:formatCode>General</c:formatCode>
                <c:ptCount val="8"/>
                <c:pt idx="0">
                  <c:v>6667</c:v>
                </c:pt>
                <c:pt idx="1">
                  <c:v>2092</c:v>
                </c:pt>
                <c:pt idx="2">
                  <c:v>2798</c:v>
                </c:pt>
                <c:pt idx="3">
                  <c:v>1044</c:v>
                </c:pt>
                <c:pt idx="4">
                  <c:v>23</c:v>
                </c:pt>
                <c:pt idx="5">
                  <c:v>3332</c:v>
                </c:pt>
                <c:pt idx="6">
                  <c:v>1064</c:v>
                </c:pt>
                <c:pt idx="7">
                  <c:v>290</c:v>
                </c:pt>
              </c:numCache>
            </c:numRef>
          </c:val>
          <c:extLst>
            <c:ext xmlns:c16="http://schemas.microsoft.com/office/drawing/2014/chart" uri="{C3380CC4-5D6E-409C-BE32-E72D297353CC}">
              <c16:uniqueId val="{00000002-D58F-493B-8CF8-92F271AE9830}"/>
            </c:ext>
          </c:extLst>
        </c:ser>
        <c:ser>
          <c:idx val="1"/>
          <c:order val="1"/>
          <c:tx>
            <c:strRef>
              <c:f>Sheet1!$C$1</c:f>
              <c:strCache>
                <c:ptCount val="1"/>
                <c:pt idx="0">
                  <c:v>2020 -11.869 documente</c:v>
                </c:pt>
              </c:strCache>
            </c:strRef>
          </c:tx>
          <c:invertIfNegative val="0"/>
          <c:dLbls>
            <c:dLbl>
              <c:idx val="0"/>
              <c:layout>
                <c:manualLayout>
                  <c:x val="2.844085278813838E-3"/>
                  <c:y val="7.560852838600658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58F-493B-8CF8-92F271AE9830}"/>
                </c:ext>
              </c:extLst>
            </c:dLbl>
            <c:dLbl>
              <c:idx val="1"/>
              <c:layout>
                <c:manualLayout>
                  <c:x val="2.923976608187202E-3"/>
                  <c:y val="7.205042849203053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58F-493B-8CF8-92F271AE9830}"/>
                </c:ext>
              </c:extLst>
            </c:dLbl>
            <c:dLbl>
              <c:idx val="2"/>
              <c:layout>
                <c:manualLayout>
                  <c:x val="1.0233918128655019E-2"/>
                  <c:y val="-9.132420091324172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58F-493B-8CF8-92F271AE9830}"/>
                </c:ext>
              </c:extLst>
            </c:dLbl>
            <c:dLbl>
              <c:idx val="3"/>
              <c:layout>
                <c:manualLayout>
                  <c:x val="1.4619767923746273E-2"/>
                  <c:y val="2.164455470463454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D58F-493B-8CF8-92F271AE9830}"/>
                </c:ext>
              </c:extLst>
            </c:dLbl>
            <c:dLbl>
              <c:idx val="4"/>
              <c:layout>
                <c:manualLayout>
                  <c:x val="5.8479532163742704E-3"/>
                  <c:y val="1.927336137777309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58F-493B-8CF8-92F271AE9830}"/>
                </c:ext>
              </c:extLst>
            </c:dLbl>
            <c:dLbl>
              <c:idx val="5"/>
              <c:layout>
                <c:manualLayout>
                  <c:x val="-2.9239766081871443E-3"/>
                  <c:y val="2.3675978858807116E-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D58F-493B-8CF8-92F271AE9830}"/>
                </c:ext>
              </c:extLst>
            </c:dLbl>
            <c:dLbl>
              <c:idx val="6"/>
              <c:layout>
                <c:manualLayout>
                  <c:x val="1.1695906432748536E-2"/>
                  <c:y val="7.205042849203053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58F-493B-8CF8-92F271AE9830}"/>
                </c:ext>
              </c:extLst>
            </c:dLbl>
            <c:dLbl>
              <c:idx val="7"/>
              <c:layout>
                <c:manualLayout>
                  <c:x val="5.8478380991850813E-3"/>
                  <c:y val="7.205083953546902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D58F-493B-8CF8-92F271AE9830}"/>
                </c:ext>
              </c:extLst>
            </c:dLbl>
            <c:spPr>
              <a:noFill/>
              <a:ln>
                <a:noFill/>
              </a:ln>
              <a:effectLst/>
            </c:spPr>
            <c:txPr>
              <a:bodyPr/>
              <a:lstStyle/>
              <a:p>
                <a:pPr>
                  <a:defRPr lang="en-US" sz="10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Sheet1!$C$2:$C$9</c:f>
              <c:numCache>
                <c:formatCode>General</c:formatCode>
                <c:ptCount val="8"/>
                <c:pt idx="0">
                  <c:v>4717</c:v>
                </c:pt>
                <c:pt idx="1">
                  <c:v>1429</c:v>
                </c:pt>
                <c:pt idx="2">
                  <c:v>2074</c:v>
                </c:pt>
                <c:pt idx="3">
                  <c:v>217</c:v>
                </c:pt>
                <c:pt idx="4">
                  <c:v>20</c:v>
                </c:pt>
                <c:pt idx="5">
                  <c:v>2467</c:v>
                </c:pt>
                <c:pt idx="6">
                  <c:v>747</c:v>
                </c:pt>
                <c:pt idx="7">
                  <c:v>36</c:v>
                </c:pt>
              </c:numCache>
            </c:numRef>
          </c:val>
          <c:extLst>
            <c:ext xmlns:c16="http://schemas.microsoft.com/office/drawing/2014/chart" uri="{C3380CC4-5D6E-409C-BE32-E72D297353CC}">
              <c16:uniqueId val="{0000000B-D58F-493B-8CF8-92F271AE9830}"/>
            </c:ext>
          </c:extLst>
        </c:ser>
        <c:ser>
          <c:idx val="2"/>
          <c:order val="2"/>
          <c:tx>
            <c:strRef>
              <c:f>Sheet1!$D$1</c:f>
              <c:strCache>
                <c:ptCount val="1"/>
                <c:pt idx="0">
                  <c:v>2021 - 16.262 documente</c:v>
                </c:pt>
              </c:strCache>
            </c:strRef>
          </c:tx>
          <c:invertIfNegative val="0"/>
          <c:dLbls>
            <c:dLbl>
              <c:idx val="1"/>
              <c:layout>
                <c:manualLayout>
                  <c:x val="1.461988304093568E-2"/>
                  <c:y val="1.36986301369863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D58F-493B-8CF8-92F271AE9830}"/>
                </c:ext>
              </c:extLst>
            </c:dLbl>
            <c:dLbl>
              <c:idx val="2"/>
              <c:layout>
                <c:manualLayout>
                  <c:x val="2.0467836257309996E-2"/>
                  <c:y val="3.196329054758563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D58F-493B-8CF8-92F271AE9830}"/>
                </c:ext>
              </c:extLst>
            </c:dLbl>
            <c:dLbl>
              <c:idx val="3"/>
              <c:layout>
                <c:manualLayout>
                  <c:x val="2.9239766081871595E-3"/>
                  <c:y val="1.598173515981748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D58F-493B-8CF8-92F271AE9830}"/>
                </c:ext>
              </c:extLst>
            </c:dLbl>
            <c:dLbl>
              <c:idx val="4"/>
              <c:layout>
                <c:manualLayout>
                  <c:x val="1.1695906432748536E-2"/>
                  <c:y val="2.283105022831076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D58F-493B-8CF8-92F271AE9830}"/>
                </c:ext>
              </c:extLst>
            </c:dLbl>
            <c:dLbl>
              <c:idx val="5"/>
              <c:layout>
                <c:manualLayout>
                  <c:x val="2.1929824561403542E-2"/>
                  <c:y val="1.82648401826484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D58F-493B-8CF8-92F271AE9830}"/>
                </c:ext>
              </c:extLst>
            </c:dLbl>
            <c:dLbl>
              <c:idx val="6"/>
              <c:layout>
                <c:manualLayout>
                  <c:x val="2.1929824561403542E-2"/>
                  <c:y val="-1.36986301369863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D58F-493B-8CF8-92F271AE9830}"/>
                </c:ext>
              </c:extLst>
            </c:dLbl>
            <c:dLbl>
              <c:idx val="7"/>
              <c:layout>
                <c:manualLayout>
                  <c:x val="1.3157894736842111E-2"/>
                  <c:y val="6.849315068493159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D58F-493B-8CF8-92F271AE9830}"/>
                </c:ext>
              </c:extLst>
            </c:dLbl>
            <c:spPr>
              <a:noFill/>
              <a:ln>
                <a:noFill/>
              </a:ln>
              <a:effectLst/>
            </c:spPr>
            <c:txPr>
              <a:bodyPr/>
              <a:lstStyle/>
              <a:p>
                <a:pPr>
                  <a:defRPr sz="105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Sheet1!$D$2:$D$9</c:f>
              <c:numCache>
                <c:formatCode>General</c:formatCode>
                <c:ptCount val="8"/>
                <c:pt idx="0">
                  <c:v>5502</c:v>
                </c:pt>
                <c:pt idx="1">
                  <c:v>3238</c:v>
                </c:pt>
                <c:pt idx="2">
                  <c:v>2338</c:v>
                </c:pt>
                <c:pt idx="3">
                  <c:v>1222</c:v>
                </c:pt>
                <c:pt idx="4">
                  <c:v>14</c:v>
                </c:pt>
                <c:pt idx="5">
                  <c:v>3007</c:v>
                </c:pt>
                <c:pt idx="6">
                  <c:v>811</c:v>
                </c:pt>
                <c:pt idx="7">
                  <c:v>44</c:v>
                </c:pt>
              </c:numCache>
            </c:numRef>
          </c:val>
          <c:extLst>
            <c:ext xmlns:c16="http://schemas.microsoft.com/office/drawing/2014/chart" uri="{C3380CC4-5D6E-409C-BE32-E72D297353CC}">
              <c16:uniqueId val="{00000013-D58F-493B-8CF8-92F271AE9830}"/>
            </c:ext>
          </c:extLst>
        </c:ser>
        <c:dLbls>
          <c:showLegendKey val="0"/>
          <c:showVal val="0"/>
          <c:showCatName val="0"/>
          <c:showSerName val="0"/>
          <c:showPercent val="0"/>
          <c:showBubbleSize val="0"/>
        </c:dLbls>
        <c:gapWidth val="150"/>
        <c:shape val="cylinder"/>
        <c:axId val="150426752"/>
        <c:axId val="150428288"/>
        <c:axId val="0"/>
      </c:bar3DChart>
      <c:catAx>
        <c:axId val="150426752"/>
        <c:scaling>
          <c:orientation val="minMax"/>
        </c:scaling>
        <c:delete val="0"/>
        <c:axPos val="b"/>
        <c:numFmt formatCode="General" sourceLinked="0"/>
        <c:majorTickMark val="out"/>
        <c:minorTickMark val="none"/>
        <c:tickLblPos val="nextTo"/>
        <c:txPr>
          <a:bodyPr/>
          <a:lstStyle/>
          <a:p>
            <a:pPr>
              <a:defRPr lang="en-US">
                <a:latin typeface="Arial" pitchFamily="34" charset="0"/>
                <a:cs typeface="Arial" pitchFamily="34" charset="0"/>
              </a:defRPr>
            </a:pPr>
            <a:endParaRPr lang="en-US"/>
          </a:p>
        </c:txPr>
        <c:crossAx val="150428288"/>
        <c:crosses val="autoZero"/>
        <c:auto val="1"/>
        <c:lblAlgn val="ctr"/>
        <c:lblOffset val="100"/>
        <c:noMultiLvlLbl val="0"/>
      </c:catAx>
      <c:valAx>
        <c:axId val="150428288"/>
        <c:scaling>
          <c:orientation val="minMax"/>
        </c:scaling>
        <c:delete val="0"/>
        <c:axPos val="l"/>
        <c:majorGridlines/>
        <c:numFmt formatCode="General" sourceLinked="1"/>
        <c:majorTickMark val="out"/>
        <c:minorTickMark val="none"/>
        <c:tickLblPos val="nextTo"/>
        <c:txPr>
          <a:bodyPr/>
          <a:lstStyle/>
          <a:p>
            <a:pPr>
              <a:defRPr lang="en-US"/>
            </a:pPr>
            <a:endParaRPr lang="en-US"/>
          </a:p>
        </c:txPr>
        <c:crossAx val="150426752"/>
        <c:crosses val="autoZero"/>
        <c:crossBetween val="between"/>
      </c:valAx>
    </c:plotArea>
    <c:legend>
      <c:legendPos val="r"/>
      <c:layout>
        <c:manualLayout>
          <c:xMode val="edge"/>
          <c:yMode val="edge"/>
          <c:x val="0.70966005894000095"/>
          <c:y val="0.76458534221968455"/>
          <c:w val="0.29033994105999938"/>
          <c:h val="0.23541473411714087"/>
        </c:manualLayout>
      </c:layout>
      <c:overlay val="0"/>
      <c:txPr>
        <a:bodyPr/>
        <a:lstStyle/>
        <a:p>
          <a:pPr>
            <a:defRPr lang="en-US" sz="1200">
              <a:latin typeface="Arial" pitchFamily="34" charset="0"/>
              <a:cs typeface="Arial"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89000680470391E-2"/>
          <c:y val="8.472222222222249E-2"/>
          <c:w val="0.45216049382716106"/>
          <c:h val="0.81388888888888988"/>
        </c:manualLayout>
      </c:layout>
      <c:pieChart>
        <c:varyColors val="1"/>
        <c:ser>
          <c:idx val="0"/>
          <c:order val="0"/>
          <c:tx>
            <c:strRef>
              <c:f>Sheet1!$B$1</c:f>
              <c:strCache>
                <c:ptCount val="1"/>
                <c:pt idx="0">
                  <c:v>E-mailuri transmise</c:v>
                </c:pt>
              </c:strCache>
            </c:strRef>
          </c:tx>
          <c:explosion val="30"/>
          <c:dLbls>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extLst>
          </c:dLbls>
          <c:cat>
            <c:strRef>
              <c:f>Sheet1!$A$2:$A$11</c:f>
              <c:strCache>
                <c:ptCount val="10"/>
                <c:pt idx="0">
                  <c:v>Serviciul Social</c:v>
                </c:pt>
                <c:pt idx="1">
                  <c:v>Serviciul Resurse Umane-Salarizare</c:v>
                </c:pt>
                <c:pt idx="2">
                  <c:v>Serviciul Protecția Copilului</c:v>
                </c:pt>
                <c:pt idx="3">
                  <c:v>Serviciul Programe Sociale</c:v>
                </c:pt>
                <c:pt idx="4">
                  <c:v>Serviciul Prevenirea Marginalizării Sociale</c:v>
                </c:pt>
                <c:pt idx="5">
                  <c:v>Biroul Adminstrativ</c:v>
                </c:pt>
                <c:pt idx="6">
                  <c:v>Serviciul Economico-Financiar </c:v>
                </c:pt>
                <c:pt idx="7">
                  <c:v>Centrul de Îngrijire de Zi</c:v>
                </c:pt>
                <c:pt idx="8">
                  <c:v>Informatica</c:v>
                </c:pt>
                <c:pt idx="9">
                  <c:v>Altele</c:v>
                </c:pt>
              </c:strCache>
            </c:strRef>
          </c:cat>
          <c:val>
            <c:numRef>
              <c:f>Sheet1!$B$2:$B$11</c:f>
              <c:numCache>
                <c:formatCode>General</c:formatCode>
                <c:ptCount val="10"/>
                <c:pt idx="0">
                  <c:v>544</c:v>
                </c:pt>
                <c:pt idx="1">
                  <c:v>1279</c:v>
                </c:pt>
                <c:pt idx="2">
                  <c:v>965</c:v>
                </c:pt>
                <c:pt idx="3">
                  <c:v>1604</c:v>
                </c:pt>
                <c:pt idx="4">
                  <c:v>360</c:v>
                </c:pt>
                <c:pt idx="5">
                  <c:v>1186</c:v>
                </c:pt>
                <c:pt idx="6">
                  <c:v>979</c:v>
                </c:pt>
                <c:pt idx="7">
                  <c:v>286</c:v>
                </c:pt>
                <c:pt idx="8">
                  <c:v>453</c:v>
                </c:pt>
                <c:pt idx="9">
                  <c:v>156</c:v>
                </c:pt>
              </c:numCache>
            </c:numRef>
          </c:val>
          <c:extLst>
            <c:ext xmlns:c16="http://schemas.microsoft.com/office/drawing/2014/chart" uri="{C3380CC4-5D6E-409C-BE32-E72D297353CC}">
              <c16:uniqueId val="{00000000-9A63-4E30-B413-CBDED5B1D83E}"/>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56407018567123557"/>
          <c:y val="1.7786932858266838E-2"/>
          <c:w val="0.43438660445222227"/>
          <c:h val="0.9822130671417304"/>
        </c:manualLayout>
      </c:layout>
      <c:overlay val="0"/>
      <c:txPr>
        <a:bodyPr/>
        <a:lstStyle/>
        <a:p>
          <a:pPr>
            <a:defRPr>
              <a:latin typeface="Arial" pitchFamily="34" charset="0"/>
              <a:cs typeface="Arial"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0"/>
    </c:view3D>
    <c:floor>
      <c:thickness val="0"/>
    </c:floor>
    <c:sideWall>
      <c:thickness val="0"/>
    </c:sideWall>
    <c:backWall>
      <c:thickness val="0"/>
    </c:backWall>
    <c:plotArea>
      <c:layout>
        <c:manualLayout>
          <c:layoutTarget val="inner"/>
          <c:xMode val="edge"/>
          <c:yMode val="edge"/>
          <c:x val="8.3333333333333343E-2"/>
          <c:y val="0.15186315044997079"/>
          <c:w val="0.88117283950617364"/>
          <c:h val="0.65550049790508769"/>
        </c:manualLayout>
      </c:layout>
      <c:bar3DChart>
        <c:barDir val="col"/>
        <c:grouping val="clustered"/>
        <c:varyColors val="0"/>
        <c:ser>
          <c:idx val="0"/>
          <c:order val="0"/>
          <c:tx>
            <c:strRef>
              <c:f>Sheet1!$B$1</c:f>
              <c:strCache>
                <c:ptCount val="1"/>
                <c:pt idx="0">
                  <c:v>2019</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Nr. dosare ajutor social</c:v>
                </c:pt>
                <c:pt idx="1">
                  <c:v>Nr. beneficiari</c:v>
                </c:pt>
                <c:pt idx="2">
                  <c:v>Suma plătită AJPIS</c:v>
                </c:pt>
              </c:strCache>
            </c:strRef>
          </c:cat>
          <c:val>
            <c:numRef>
              <c:f>Sheet1!$B$2:$B$4</c:f>
              <c:numCache>
                <c:formatCode>General</c:formatCode>
                <c:ptCount val="3"/>
                <c:pt idx="0">
                  <c:v>139</c:v>
                </c:pt>
                <c:pt idx="1">
                  <c:v>291</c:v>
                </c:pt>
                <c:pt idx="2" formatCode="#,##0">
                  <c:v>429777</c:v>
                </c:pt>
              </c:numCache>
            </c:numRef>
          </c:val>
          <c:extLst>
            <c:ext xmlns:c16="http://schemas.microsoft.com/office/drawing/2014/chart" uri="{C3380CC4-5D6E-409C-BE32-E72D297353CC}">
              <c16:uniqueId val="{00000000-3280-4753-907C-9D60E2CFF56B}"/>
            </c:ext>
          </c:extLst>
        </c:ser>
        <c:ser>
          <c:idx val="1"/>
          <c:order val="1"/>
          <c:tx>
            <c:strRef>
              <c:f>Sheet1!$C$1</c:f>
              <c:strCache>
                <c:ptCount val="1"/>
                <c:pt idx="0">
                  <c:v>2020</c:v>
                </c:pt>
              </c:strCache>
            </c:strRef>
          </c:tx>
          <c:invertIfNegative val="0"/>
          <c:dLbls>
            <c:dLbl>
              <c:idx val="0"/>
              <c:layout>
                <c:manualLayout>
                  <c:x val="2.7777777777777863E-2"/>
                  <c:y val="-1.122413064357798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280-4753-907C-9D60E2CFF56B}"/>
                </c:ext>
              </c:extLst>
            </c:dLbl>
            <c:dLbl>
              <c:idx val="1"/>
              <c:layout>
                <c:manualLayout>
                  <c:x val="7.7160493827160689E-3"/>
                  <c:y val="-5.61206532178897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280-4753-907C-9D60E2CFF56B}"/>
                </c:ext>
              </c:extLst>
            </c:dLbl>
            <c:dLbl>
              <c:idx val="2"/>
              <c:layout>
                <c:manualLayout>
                  <c:x val="6.1728395061728392E-3"/>
                  <c:y val="2.24482612871559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280-4753-907C-9D60E2CFF56B}"/>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Nr. dosare ajutor social</c:v>
                </c:pt>
                <c:pt idx="1">
                  <c:v>Nr. beneficiari</c:v>
                </c:pt>
                <c:pt idx="2">
                  <c:v>Suma plătită AJPIS</c:v>
                </c:pt>
              </c:strCache>
            </c:strRef>
          </c:cat>
          <c:val>
            <c:numRef>
              <c:f>Sheet1!$C$2:$C$4</c:f>
              <c:numCache>
                <c:formatCode>General</c:formatCode>
                <c:ptCount val="3"/>
                <c:pt idx="0">
                  <c:v>135</c:v>
                </c:pt>
                <c:pt idx="1">
                  <c:v>276</c:v>
                </c:pt>
                <c:pt idx="2" formatCode="#,##0">
                  <c:v>393029</c:v>
                </c:pt>
              </c:numCache>
            </c:numRef>
          </c:val>
          <c:extLst>
            <c:ext xmlns:c16="http://schemas.microsoft.com/office/drawing/2014/chart" uri="{C3380CC4-5D6E-409C-BE32-E72D297353CC}">
              <c16:uniqueId val="{00000004-3280-4753-907C-9D60E2CFF56B}"/>
            </c:ext>
          </c:extLst>
        </c:ser>
        <c:ser>
          <c:idx val="2"/>
          <c:order val="2"/>
          <c:tx>
            <c:strRef>
              <c:f>Sheet1!$D$1</c:f>
              <c:strCache>
                <c:ptCount val="1"/>
                <c:pt idx="0">
                  <c:v>2021</c:v>
                </c:pt>
              </c:strCache>
            </c:strRef>
          </c:tx>
          <c:invertIfNegative val="0"/>
          <c:dLbls>
            <c:dLbl>
              <c:idx val="0"/>
              <c:layout>
                <c:manualLayout>
                  <c:x val="4.1666666666666664E-2"/>
                  <c:y val="-5.61206532178897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280-4753-907C-9D60E2CFF56B}"/>
                </c:ext>
              </c:extLst>
            </c:dLbl>
            <c:dLbl>
              <c:idx val="1"/>
              <c:layout>
                <c:manualLayout>
                  <c:x val="3.5493827160493888E-2"/>
                  <c:y val="1.4030163304472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280-4753-907C-9D60E2CFF56B}"/>
                </c:ext>
              </c:extLst>
            </c:dLbl>
            <c:dLbl>
              <c:idx val="2"/>
              <c:layout>
                <c:manualLayout>
                  <c:x val="5.4012345679012363E-2"/>
                  <c:y val="9.54051104704126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280-4753-907C-9D60E2CFF56B}"/>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Nr. dosare ajutor social</c:v>
                </c:pt>
                <c:pt idx="1">
                  <c:v>Nr. beneficiari</c:v>
                </c:pt>
                <c:pt idx="2">
                  <c:v>Suma plătită AJPIS</c:v>
                </c:pt>
              </c:strCache>
            </c:strRef>
          </c:cat>
          <c:val>
            <c:numRef>
              <c:f>Sheet1!$D$2:$D$4</c:f>
              <c:numCache>
                <c:formatCode>General</c:formatCode>
                <c:ptCount val="3"/>
                <c:pt idx="0">
                  <c:v>138</c:v>
                </c:pt>
                <c:pt idx="1">
                  <c:v>283</c:v>
                </c:pt>
                <c:pt idx="2" formatCode="#,##0">
                  <c:v>407704</c:v>
                </c:pt>
              </c:numCache>
            </c:numRef>
          </c:val>
          <c:extLst>
            <c:ext xmlns:c16="http://schemas.microsoft.com/office/drawing/2014/chart" uri="{C3380CC4-5D6E-409C-BE32-E72D297353CC}">
              <c16:uniqueId val="{00000008-3280-4753-907C-9D60E2CFF56B}"/>
            </c:ext>
          </c:extLst>
        </c:ser>
        <c:dLbls>
          <c:showLegendKey val="0"/>
          <c:showVal val="1"/>
          <c:showCatName val="0"/>
          <c:showSerName val="0"/>
          <c:showPercent val="0"/>
          <c:showBubbleSize val="0"/>
        </c:dLbls>
        <c:gapWidth val="150"/>
        <c:shape val="pyramid"/>
        <c:axId val="157620864"/>
        <c:axId val="157622656"/>
        <c:axId val="0"/>
      </c:bar3DChart>
      <c:catAx>
        <c:axId val="157620864"/>
        <c:scaling>
          <c:orientation val="minMax"/>
        </c:scaling>
        <c:delete val="0"/>
        <c:axPos val="b"/>
        <c:numFmt formatCode="General" sourceLinked="0"/>
        <c:majorTickMark val="none"/>
        <c:minorTickMark val="none"/>
        <c:tickLblPos val="nextTo"/>
        <c:crossAx val="157622656"/>
        <c:crosses val="autoZero"/>
        <c:auto val="1"/>
        <c:lblAlgn val="ctr"/>
        <c:lblOffset val="100"/>
        <c:noMultiLvlLbl val="0"/>
      </c:catAx>
      <c:valAx>
        <c:axId val="157622656"/>
        <c:scaling>
          <c:orientation val="minMax"/>
        </c:scaling>
        <c:delete val="1"/>
        <c:axPos val="l"/>
        <c:numFmt formatCode="General" sourceLinked="1"/>
        <c:majorTickMark val="none"/>
        <c:minorTickMark val="none"/>
        <c:tickLblPos val="nextTo"/>
        <c:crossAx val="157620864"/>
        <c:crosses val="autoZero"/>
        <c:crossBetween val="between"/>
      </c:valAx>
    </c:plotArea>
    <c:legend>
      <c:legendPos val="t"/>
      <c:overlay val="0"/>
    </c:legend>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2019</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Cantină socială</c:v>
                </c:pt>
                <c:pt idx="1">
                  <c:v>Ajutor de urgenţă</c:v>
                </c:pt>
                <c:pt idx="2">
                  <c:v>Înmormântări gratuite</c:v>
                </c:pt>
              </c:strCache>
            </c:strRef>
          </c:cat>
          <c:val>
            <c:numRef>
              <c:f>Sheet1!$B$2:$B$4</c:f>
              <c:numCache>
                <c:formatCode>General</c:formatCode>
                <c:ptCount val="3"/>
                <c:pt idx="0">
                  <c:v>75</c:v>
                </c:pt>
                <c:pt idx="1">
                  <c:v>92</c:v>
                </c:pt>
                <c:pt idx="2">
                  <c:v>12</c:v>
                </c:pt>
              </c:numCache>
            </c:numRef>
          </c:val>
          <c:extLst>
            <c:ext xmlns:c16="http://schemas.microsoft.com/office/drawing/2014/chart" uri="{C3380CC4-5D6E-409C-BE32-E72D297353CC}">
              <c16:uniqueId val="{00000000-4DDC-4668-8D8E-1F92A6E7FA0A}"/>
            </c:ext>
          </c:extLst>
        </c:ser>
        <c:ser>
          <c:idx val="1"/>
          <c:order val="1"/>
          <c:tx>
            <c:strRef>
              <c:f>Sheet1!$C$1</c:f>
              <c:strCache>
                <c:ptCount val="1"/>
                <c:pt idx="0">
                  <c:v>2020</c:v>
                </c:pt>
              </c:strCache>
            </c:strRef>
          </c:tx>
          <c:invertIfNegative val="0"/>
          <c:dLbls>
            <c:dLbl>
              <c:idx val="0"/>
              <c:layout>
                <c:manualLayout>
                  <c:x val="1.5432098765432245E-2"/>
                  <c:y val="-2.80603266089448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DDC-4668-8D8E-1F92A6E7FA0A}"/>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Cantină socială</c:v>
                </c:pt>
                <c:pt idx="1">
                  <c:v>Ajutor de urgenţă</c:v>
                </c:pt>
                <c:pt idx="2">
                  <c:v>Înmormântări gratuite</c:v>
                </c:pt>
              </c:strCache>
            </c:strRef>
          </c:cat>
          <c:val>
            <c:numRef>
              <c:f>Sheet1!$C$2:$C$4</c:f>
              <c:numCache>
                <c:formatCode>General</c:formatCode>
                <c:ptCount val="3"/>
                <c:pt idx="0">
                  <c:v>75</c:v>
                </c:pt>
                <c:pt idx="1">
                  <c:v>73</c:v>
                </c:pt>
                <c:pt idx="2">
                  <c:v>19</c:v>
                </c:pt>
              </c:numCache>
            </c:numRef>
          </c:val>
          <c:extLst>
            <c:ext xmlns:c16="http://schemas.microsoft.com/office/drawing/2014/chart" uri="{C3380CC4-5D6E-409C-BE32-E72D297353CC}">
              <c16:uniqueId val="{00000002-4DDC-4668-8D8E-1F92A6E7FA0A}"/>
            </c:ext>
          </c:extLst>
        </c:ser>
        <c:ser>
          <c:idx val="2"/>
          <c:order val="2"/>
          <c:tx>
            <c:strRef>
              <c:f>Sheet1!$D$1</c:f>
              <c:strCache>
                <c:ptCount val="1"/>
                <c:pt idx="0">
                  <c:v>2021</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Cantină socială</c:v>
                </c:pt>
                <c:pt idx="1">
                  <c:v>Ajutor de urgenţă</c:v>
                </c:pt>
                <c:pt idx="2">
                  <c:v>Înmormântări gratuite</c:v>
                </c:pt>
              </c:strCache>
            </c:strRef>
          </c:cat>
          <c:val>
            <c:numRef>
              <c:f>Sheet1!$D$2:$D$4</c:f>
              <c:numCache>
                <c:formatCode>General</c:formatCode>
                <c:ptCount val="3"/>
                <c:pt idx="0">
                  <c:v>73</c:v>
                </c:pt>
                <c:pt idx="1">
                  <c:v>68</c:v>
                </c:pt>
                <c:pt idx="2">
                  <c:v>9</c:v>
                </c:pt>
              </c:numCache>
            </c:numRef>
          </c:val>
          <c:extLst>
            <c:ext xmlns:c16="http://schemas.microsoft.com/office/drawing/2014/chart" uri="{C3380CC4-5D6E-409C-BE32-E72D297353CC}">
              <c16:uniqueId val="{00000003-4DDC-4668-8D8E-1F92A6E7FA0A}"/>
            </c:ext>
          </c:extLst>
        </c:ser>
        <c:dLbls>
          <c:showLegendKey val="0"/>
          <c:showVal val="0"/>
          <c:showCatName val="0"/>
          <c:showSerName val="0"/>
          <c:showPercent val="0"/>
          <c:showBubbleSize val="0"/>
        </c:dLbls>
        <c:gapWidth val="150"/>
        <c:shape val="cylinder"/>
        <c:axId val="157694592"/>
        <c:axId val="157720960"/>
        <c:axId val="0"/>
      </c:bar3DChart>
      <c:catAx>
        <c:axId val="157694592"/>
        <c:scaling>
          <c:orientation val="minMax"/>
        </c:scaling>
        <c:delete val="0"/>
        <c:axPos val="b"/>
        <c:numFmt formatCode="General" sourceLinked="0"/>
        <c:majorTickMark val="out"/>
        <c:minorTickMark val="none"/>
        <c:tickLblPos val="nextTo"/>
        <c:crossAx val="157720960"/>
        <c:crosses val="autoZero"/>
        <c:auto val="1"/>
        <c:lblAlgn val="ctr"/>
        <c:lblOffset val="100"/>
        <c:noMultiLvlLbl val="0"/>
      </c:catAx>
      <c:valAx>
        <c:axId val="157720960"/>
        <c:scaling>
          <c:orientation val="minMax"/>
        </c:scaling>
        <c:delete val="1"/>
        <c:axPos val="l"/>
        <c:majorGridlines/>
        <c:numFmt formatCode="General" sourceLinked="1"/>
        <c:majorTickMark val="out"/>
        <c:minorTickMark val="none"/>
        <c:tickLblPos val="nextTo"/>
        <c:crossAx val="157694592"/>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6829792502352299"/>
          <c:y val="1.6967498333867379E-2"/>
        </c:manualLayout>
      </c:layout>
      <c:overlay val="0"/>
      <c:txPr>
        <a:bodyPr/>
        <a:lstStyle/>
        <a:p>
          <a:pPr>
            <a:defRPr lang="en-US"/>
          </a:pPr>
          <a:endParaRPr lang="en-US"/>
        </a:p>
      </c:txPr>
    </c:title>
    <c:autoTitleDeleted val="0"/>
    <c:plotArea>
      <c:layout/>
      <c:areaChart>
        <c:grouping val="standard"/>
        <c:varyColors val="0"/>
        <c:ser>
          <c:idx val="0"/>
          <c:order val="0"/>
          <c:tx>
            <c:strRef>
              <c:f>Sheet1!$B$1</c:f>
              <c:strCache>
                <c:ptCount val="1"/>
                <c:pt idx="0">
                  <c:v>Număr beneficiari</c:v>
                </c:pt>
              </c:strCache>
            </c:strRef>
          </c:tx>
          <c:spPr>
            <a:solidFill>
              <a:schemeClr val="accent1">
                <a:lumMod val="40000"/>
                <a:lumOff val="60000"/>
              </a:schemeClr>
            </a:solidFill>
            <a:ln>
              <a:solidFill>
                <a:schemeClr val="accent2">
                  <a:lumMod val="40000"/>
                  <a:lumOff val="60000"/>
                </a:schemeClr>
              </a:solidFill>
            </a:ln>
          </c:spPr>
          <c:dLbls>
            <c:dLbl>
              <c:idx val="0"/>
              <c:layout>
                <c:manualLayout>
                  <c:x val="9.3489158449788379E-3"/>
                  <c:y val="-0.3085982686471586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CD1-4EE2-A99F-04EB2FAF948A}"/>
                </c:ext>
              </c:extLst>
            </c:dLbl>
            <c:dLbl>
              <c:idx val="1"/>
              <c:layout>
                <c:manualLayout>
                  <c:x val="-9.4339622641509448E-3"/>
                  <c:y val="-0.2132584822279848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CD1-4EE2-A99F-04EB2FAF948A}"/>
                </c:ext>
              </c:extLst>
            </c:dLbl>
            <c:dLbl>
              <c:idx val="2"/>
              <c:layout>
                <c:manualLayout>
                  <c:x val="6.8506301577167718E-3"/>
                  <c:y val="-0.380565178017336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CD1-4EE2-A99F-04EB2FAF948A}"/>
                </c:ext>
              </c:extLst>
            </c:dLbl>
            <c:spPr>
              <a:noFill/>
              <a:ln>
                <a:noFill/>
              </a:ln>
              <a:effectLst/>
            </c:spPr>
            <c:txPr>
              <a:bodyPr/>
              <a:lstStyle/>
              <a:p>
                <a:pPr>
                  <a:defRPr lang="en-US"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Sheet1!$A$2:$A$3</c:f>
              <c:numCache>
                <c:formatCode>0</c:formatCode>
                <c:ptCount val="2"/>
                <c:pt idx="0" formatCode="General">
                  <c:v>2020</c:v>
                </c:pt>
                <c:pt idx="1">
                  <c:v>2021</c:v>
                </c:pt>
              </c:numCache>
            </c:numRef>
          </c:cat>
          <c:val>
            <c:numRef>
              <c:f>Sheet1!$B$2:$B$3</c:f>
              <c:numCache>
                <c:formatCode>General</c:formatCode>
                <c:ptCount val="2"/>
                <c:pt idx="0">
                  <c:v>355</c:v>
                </c:pt>
                <c:pt idx="1">
                  <c:v>1906</c:v>
                </c:pt>
              </c:numCache>
            </c:numRef>
          </c:val>
          <c:extLst>
            <c:ext xmlns:c16="http://schemas.microsoft.com/office/drawing/2014/chart" uri="{C3380CC4-5D6E-409C-BE32-E72D297353CC}">
              <c16:uniqueId val="{00000003-4CD1-4EE2-A99F-04EB2FAF948A}"/>
            </c:ext>
          </c:extLst>
        </c:ser>
        <c:dLbls>
          <c:showLegendKey val="0"/>
          <c:showVal val="0"/>
          <c:showCatName val="0"/>
          <c:showSerName val="0"/>
          <c:showPercent val="0"/>
          <c:showBubbleSize val="0"/>
        </c:dLbls>
        <c:axId val="157782400"/>
        <c:axId val="157784320"/>
      </c:areaChart>
      <c:catAx>
        <c:axId val="157782400"/>
        <c:scaling>
          <c:orientation val="minMax"/>
        </c:scaling>
        <c:delete val="0"/>
        <c:axPos val="b"/>
        <c:numFmt formatCode="General" sourceLinked="1"/>
        <c:majorTickMark val="out"/>
        <c:minorTickMark val="none"/>
        <c:tickLblPos val="nextTo"/>
        <c:txPr>
          <a:bodyPr/>
          <a:lstStyle/>
          <a:p>
            <a:pPr>
              <a:defRPr lang="en-US" b="1"/>
            </a:pPr>
            <a:endParaRPr lang="en-US"/>
          </a:p>
        </c:txPr>
        <c:crossAx val="157784320"/>
        <c:crosses val="autoZero"/>
        <c:auto val="1"/>
        <c:lblAlgn val="ctr"/>
        <c:lblOffset val="100"/>
        <c:noMultiLvlLbl val="0"/>
      </c:catAx>
      <c:valAx>
        <c:axId val="157784320"/>
        <c:scaling>
          <c:orientation val="minMax"/>
        </c:scaling>
        <c:delete val="1"/>
        <c:axPos val="l"/>
        <c:majorGridlines/>
        <c:numFmt formatCode="General" sourceLinked="1"/>
        <c:majorTickMark val="out"/>
        <c:minorTickMark val="none"/>
        <c:tickLblPos val="none"/>
        <c:crossAx val="157782400"/>
        <c:crosses val="autoZero"/>
        <c:crossBetween val="midCat"/>
      </c:valAx>
    </c:plotArea>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17017118953880764"/>
          <c:y val="0"/>
          <c:w val="0.77780001458151682"/>
          <c:h val="0.51841413573303019"/>
        </c:manualLayout>
      </c:layout>
      <c:bar3DChart>
        <c:barDir val="col"/>
        <c:grouping val="clustered"/>
        <c:varyColors val="0"/>
        <c:ser>
          <c:idx val="0"/>
          <c:order val="0"/>
          <c:tx>
            <c:strRef>
              <c:f>Sheet1!$B$1</c:f>
              <c:strCache>
                <c:ptCount val="1"/>
                <c:pt idx="0">
                  <c:v>2019</c:v>
                </c:pt>
              </c:strCache>
            </c:strRef>
          </c:tx>
          <c:invertIfNegative val="0"/>
          <c:dLbls>
            <c:dLbl>
              <c:idx val="0"/>
              <c:layout>
                <c:manualLayout>
                  <c:x val="-1.3888888888888954E-2"/>
                  <c:y val="2.80603266089449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457-46A3-A2F5-772336D843E9}"/>
                </c:ext>
              </c:extLst>
            </c:dLbl>
            <c:dLbl>
              <c:idx val="1"/>
              <c:layout>
                <c:manualLayout>
                  <c:x val="-1.2345679012345723E-2"/>
                  <c:y val="-2.80603266089448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457-46A3-A2F5-772336D843E9}"/>
                </c:ext>
              </c:extLst>
            </c:dLbl>
            <c:dLbl>
              <c:idx val="2"/>
              <c:layout>
                <c:manualLayout>
                  <c:x val="-1.6975308641975523E-2"/>
                  <c:y val="5.331462055699623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457-46A3-A2F5-772336D843E9}"/>
                </c:ext>
              </c:extLst>
            </c:dLbl>
            <c:dLbl>
              <c:idx val="3"/>
              <c:layout>
                <c:manualLayout>
                  <c:x val="-7.716049382716232E-3"/>
                  <c:y val="1.12241306435782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457-46A3-A2F5-772336D843E9}"/>
                </c:ext>
              </c:extLst>
            </c:dLbl>
            <c:dLbl>
              <c:idx val="4"/>
              <c:layout>
                <c:manualLayout>
                  <c:x val="-1.080246913580255E-2"/>
                  <c:y val="1.964222862626158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457-46A3-A2F5-772336D843E9}"/>
                </c:ext>
              </c:extLst>
            </c:dLbl>
            <c:dLbl>
              <c:idx val="5"/>
              <c:layout>
                <c:manualLayout>
                  <c:x val="-2.6234567901234612E-2"/>
                  <c:y val="2.52542939480504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457-46A3-A2F5-772336D843E9}"/>
                </c:ext>
              </c:extLst>
            </c:dLbl>
            <c:dLbl>
              <c:idx val="6"/>
              <c:layout>
                <c:manualLayout>
                  <c:x val="-9.3694928758905442E-3"/>
                  <c:y val="-1.616797900262469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457-46A3-A2F5-772336D843E9}"/>
                </c:ext>
              </c:extLst>
            </c:dLbl>
            <c:spPr>
              <a:noFill/>
              <a:ln>
                <a:noFill/>
              </a:ln>
              <a:effectLst/>
            </c:spPr>
            <c:txPr>
              <a:bodyPr/>
              <a:lstStyle/>
              <a:p>
                <a:pPr>
                  <a:defRPr lang="en-US"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Sheet1!$B$2:$B$8</c:f>
              <c:numCache>
                <c:formatCode>0</c:formatCode>
                <c:ptCount val="7"/>
                <c:pt idx="0">
                  <c:v>104</c:v>
                </c:pt>
                <c:pt idx="1">
                  <c:v>465</c:v>
                </c:pt>
                <c:pt idx="2">
                  <c:v>1794</c:v>
                </c:pt>
                <c:pt idx="3">
                  <c:v>45</c:v>
                </c:pt>
                <c:pt idx="4">
                  <c:v>18</c:v>
                </c:pt>
                <c:pt idx="5">
                  <c:v>1187</c:v>
                </c:pt>
                <c:pt idx="6">
                  <c:v>52</c:v>
                </c:pt>
              </c:numCache>
            </c:numRef>
          </c:val>
          <c:extLst>
            <c:ext xmlns:c16="http://schemas.microsoft.com/office/drawing/2014/chart" uri="{C3380CC4-5D6E-409C-BE32-E72D297353CC}">
              <c16:uniqueId val="{00000007-5457-46A3-A2F5-772336D843E9}"/>
            </c:ext>
          </c:extLst>
        </c:ser>
        <c:ser>
          <c:idx val="1"/>
          <c:order val="1"/>
          <c:tx>
            <c:strRef>
              <c:f>Sheet1!$C$1</c:f>
              <c:strCache>
                <c:ptCount val="1"/>
                <c:pt idx="0">
                  <c:v>2020</c:v>
                </c:pt>
              </c:strCache>
            </c:strRef>
          </c:tx>
          <c:invertIfNegative val="0"/>
          <c:dLbls>
            <c:dLbl>
              <c:idx val="0"/>
              <c:layout>
                <c:manualLayout>
                  <c:x val="9.2592592592594496E-3"/>
                  <c:y val="8.418097982683470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457-46A3-A2F5-772336D843E9}"/>
                </c:ext>
              </c:extLst>
            </c:dLbl>
            <c:dLbl>
              <c:idx val="1"/>
              <c:layout>
                <c:manualLayout>
                  <c:x val="7.716049382716232E-3"/>
                  <c:y val="2.244826128715601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5457-46A3-A2F5-772336D843E9}"/>
                </c:ext>
              </c:extLst>
            </c:dLbl>
            <c:spPr>
              <a:noFill/>
              <a:ln>
                <a:noFill/>
              </a:ln>
              <a:effectLst/>
            </c:spPr>
            <c:txPr>
              <a:bodyPr/>
              <a:lstStyle/>
              <a:p>
                <a:pPr>
                  <a:defRPr lang="en-US"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Sheet1!$C$2:$C$8</c:f>
              <c:numCache>
                <c:formatCode>0</c:formatCode>
                <c:ptCount val="7"/>
                <c:pt idx="0">
                  <c:v>98</c:v>
                </c:pt>
                <c:pt idx="1">
                  <c:v>384</c:v>
                </c:pt>
                <c:pt idx="2">
                  <c:v>1584</c:v>
                </c:pt>
                <c:pt idx="3">
                  <c:v>36</c:v>
                </c:pt>
                <c:pt idx="4">
                  <c:v>16</c:v>
                </c:pt>
                <c:pt idx="5">
                  <c:v>1057</c:v>
                </c:pt>
                <c:pt idx="6">
                  <c:v>39</c:v>
                </c:pt>
              </c:numCache>
            </c:numRef>
          </c:val>
          <c:extLst>
            <c:ext xmlns:c16="http://schemas.microsoft.com/office/drawing/2014/chart" uri="{C3380CC4-5D6E-409C-BE32-E72D297353CC}">
              <c16:uniqueId val="{0000000A-5457-46A3-A2F5-772336D843E9}"/>
            </c:ext>
          </c:extLst>
        </c:ser>
        <c:ser>
          <c:idx val="2"/>
          <c:order val="2"/>
          <c:tx>
            <c:strRef>
              <c:f>Sheet1!$D$1</c:f>
              <c:strCache>
                <c:ptCount val="1"/>
                <c:pt idx="0">
                  <c:v>2021</c:v>
                </c:pt>
              </c:strCache>
            </c:strRef>
          </c:tx>
          <c:invertIfNegative val="0"/>
          <c:dLbls>
            <c:dLbl>
              <c:idx val="0"/>
              <c:layout>
                <c:manualLayout>
                  <c:x val="1.6369047619047623E-2"/>
                  <c:y val="1.428571428571428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457-46A3-A2F5-772336D843E9}"/>
                </c:ext>
              </c:extLst>
            </c:dLbl>
            <c:dLbl>
              <c:idx val="2"/>
              <c:layout>
                <c:manualLayout>
                  <c:x val="3.273809523809524E-2"/>
                  <c:y val="4.285714285714291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5457-46A3-A2F5-772336D843E9}"/>
                </c:ext>
              </c:extLst>
            </c:dLbl>
            <c:dLbl>
              <c:idx val="5"/>
              <c:layout>
                <c:manualLayout>
                  <c:x val="3.125E-2"/>
                  <c:y val="4.523809523809529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5457-46A3-A2F5-772336D843E9}"/>
                </c:ext>
              </c:extLst>
            </c:dLbl>
            <c:spPr>
              <a:noFill/>
              <a:ln>
                <a:noFill/>
              </a:ln>
              <a:effectLst/>
            </c:spPr>
            <c:txPr>
              <a:bodyPr/>
              <a:lstStyle/>
              <a:p>
                <a:pPr>
                  <a:defRPr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Sheet1!$D$2:$D$8</c:f>
              <c:numCache>
                <c:formatCode>0</c:formatCode>
                <c:ptCount val="7"/>
                <c:pt idx="0">
                  <c:v>67</c:v>
                </c:pt>
                <c:pt idx="1">
                  <c:v>444</c:v>
                </c:pt>
                <c:pt idx="2">
                  <c:v>1619</c:v>
                </c:pt>
                <c:pt idx="3">
                  <c:v>36</c:v>
                </c:pt>
                <c:pt idx="4">
                  <c:v>31</c:v>
                </c:pt>
                <c:pt idx="5">
                  <c:v>1096</c:v>
                </c:pt>
                <c:pt idx="6">
                  <c:v>138</c:v>
                </c:pt>
              </c:numCache>
            </c:numRef>
          </c:val>
          <c:extLst>
            <c:ext xmlns:c16="http://schemas.microsoft.com/office/drawing/2014/chart" uri="{C3380CC4-5D6E-409C-BE32-E72D297353CC}">
              <c16:uniqueId val="{0000000E-5457-46A3-A2F5-772336D843E9}"/>
            </c:ext>
          </c:extLst>
        </c:ser>
        <c:dLbls>
          <c:showLegendKey val="0"/>
          <c:showVal val="0"/>
          <c:showCatName val="0"/>
          <c:showSerName val="0"/>
          <c:showPercent val="0"/>
          <c:showBubbleSize val="0"/>
        </c:dLbls>
        <c:gapWidth val="150"/>
        <c:shape val="cone"/>
        <c:axId val="162391168"/>
        <c:axId val="162392704"/>
        <c:axId val="0"/>
      </c:bar3DChart>
      <c:catAx>
        <c:axId val="162391168"/>
        <c:scaling>
          <c:orientation val="minMax"/>
        </c:scaling>
        <c:delete val="0"/>
        <c:axPos val="b"/>
        <c:numFmt formatCode="General" sourceLinked="0"/>
        <c:majorTickMark val="out"/>
        <c:minorTickMark val="none"/>
        <c:tickLblPos val="nextTo"/>
        <c:txPr>
          <a:bodyPr/>
          <a:lstStyle/>
          <a:p>
            <a:pPr>
              <a:defRPr lang="en-US" sz="1800">
                <a:latin typeface="Arial" pitchFamily="34" charset="0"/>
                <a:cs typeface="Arial" pitchFamily="34" charset="0"/>
              </a:defRPr>
            </a:pPr>
            <a:endParaRPr lang="en-US"/>
          </a:p>
        </c:txPr>
        <c:crossAx val="162392704"/>
        <c:crosses val="autoZero"/>
        <c:auto val="1"/>
        <c:lblAlgn val="ctr"/>
        <c:lblOffset val="100"/>
        <c:noMultiLvlLbl val="0"/>
      </c:catAx>
      <c:valAx>
        <c:axId val="162392704"/>
        <c:scaling>
          <c:orientation val="minMax"/>
        </c:scaling>
        <c:delete val="1"/>
        <c:axPos val="l"/>
        <c:majorGridlines/>
        <c:numFmt formatCode="0" sourceLinked="1"/>
        <c:majorTickMark val="out"/>
        <c:minorTickMark val="none"/>
        <c:tickLblPos val="none"/>
        <c:crossAx val="162391168"/>
        <c:crosses val="autoZero"/>
        <c:crossBetween val="between"/>
      </c:valAx>
    </c:plotArea>
    <c:legend>
      <c:legendPos val="r"/>
      <c:layout>
        <c:manualLayout>
          <c:xMode val="edge"/>
          <c:yMode val="edge"/>
          <c:x val="0.86994191698260326"/>
          <c:y val="0.54617056390678442"/>
          <c:w val="9.2674821897263074E-2"/>
          <c:h val="0.19825140607424074"/>
        </c:manualLayout>
      </c:layout>
      <c:overlay val="0"/>
      <c:txPr>
        <a:bodyPr/>
        <a:lstStyle/>
        <a:p>
          <a:pPr>
            <a:defRPr lang="en-US"/>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 3.356 </a:t>
            </a:r>
            <a:r>
              <a:rPr lang="en-US" dirty="0" err="1"/>
              <a:t>anchete</a:t>
            </a:r>
            <a:r>
              <a:rPr lang="en-US" dirty="0"/>
              <a:t> </a:t>
            </a:r>
            <a:r>
              <a:rPr lang="en-US" dirty="0" err="1"/>
              <a:t>sociale</a:t>
            </a:r>
            <a:r>
              <a:rPr lang="en-US" dirty="0"/>
              <a:t> </a:t>
            </a:r>
          </a:p>
        </c:rich>
      </c:tx>
      <c:layout>
        <c:manualLayout>
          <c:xMode val="edge"/>
          <c:yMode val="edge"/>
          <c:x val="0.59725490196078357"/>
          <c:y val="1.6836195965366927E-2"/>
        </c:manualLayout>
      </c:layout>
      <c:overlay val="0"/>
    </c:title>
    <c:autoTitleDeleted val="0"/>
    <c:plotArea>
      <c:layout/>
      <c:pieChart>
        <c:varyColors val="1"/>
        <c:ser>
          <c:idx val="0"/>
          <c:order val="0"/>
          <c:tx>
            <c:strRef>
              <c:f>Sheet1!$B$1</c:f>
              <c:strCache>
                <c:ptCount val="1"/>
                <c:pt idx="0">
                  <c:v>2021---- anchete sociale </c:v>
                </c:pt>
              </c:strCache>
            </c:strRef>
          </c:tx>
          <c:explosion val="25"/>
          <c:dLbls>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extLst>
          </c:dLbls>
          <c:cat>
            <c:strRef>
              <c:f>Sheet1!$A$2:$A$5</c:f>
              <c:strCache>
                <c:ptCount val="4"/>
                <c:pt idx="0">
                  <c:v>Serviciul Protecția Copilului</c:v>
                </c:pt>
                <c:pt idx="1">
                  <c:v>Serviciul Social</c:v>
                </c:pt>
                <c:pt idx="2">
                  <c:v>Serviciul Prevenirea Marginalizării Sociale</c:v>
                </c:pt>
                <c:pt idx="3">
                  <c:v>Centrul de Îngrijire de Zi</c:v>
                </c:pt>
              </c:strCache>
            </c:strRef>
          </c:cat>
          <c:val>
            <c:numRef>
              <c:f>Sheet1!$B$2:$B$5</c:f>
              <c:numCache>
                <c:formatCode>General</c:formatCode>
                <c:ptCount val="4"/>
                <c:pt idx="0">
                  <c:v>666</c:v>
                </c:pt>
                <c:pt idx="1">
                  <c:v>469</c:v>
                </c:pt>
                <c:pt idx="2">
                  <c:v>2178</c:v>
                </c:pt>
                <c:pt idx="3">
                  <c:v>43</c:v>
                </c:pt>
              </c:numCache>
            </c:numRef>
          </c:val>
          <c:extLst>
            <c:ext xmlns:c16="http://schemas.microsoft.com/office/drawing/2014/chart" uri="{C3380CC4-5D6E-409C-BE32-E72D297353CC}">
              <c16:uniqueId val="{00000000-3AE8-490D-8AFE-9D83C0857D4B}"/>
            </c:ext>
          </c:extLst>
        </c:ser>
        <c:dLbls>
          <c:showLegendKey val="0"/>
          <c:showVal val="0"/>
          <c:showCatName val="0"/>
          <c:showSerName val="0"/>
          <c:showPercent val="0"/>
          <c:showBubbleSize val="0"/>
          <c:showLeaderLines val="1"/>
        </c:dLbls>
        <c:firstSliceAng val="0"/>
      </c:pieChart>
    </c:plotArea>
    <c:legend>
      <c:legendPos val="r"/>
      <c:overlay val="0"/>
      <c:txPr>
        <a:bodyPr/>
        <a:lstStyle/>
        <a:p>
          <a:pPr>
            <a:defRPr sz="1400"/>
          </a:pPr>
          <a:endParaRPr lang="en-US"/>
        </a:p>
      </c:txPr>
    </c:legend>
    <c:plotVisOnly val="1"/>
    <c:dispBlanksAs val="gap"/>
    <c:showDLblsOverMax val="0"/>
  </c:chart>
  <c:txPr>
    <a:bodyPr/>
    <a:lstStyle/>
    <a:p>
      <a:pPr>
        <a:defRPr sz="1800">
          <a:latin typeface="Arial" pitchFamily="34" charset="0"/>
          <a:cs typeface="Arial" pitchFamily="34" charset="0"/>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5.3918128654970754E-2"/>
          <c:y val="1.3513513513513521E-2"/>
        </c:manualLayout>
      </c:layout>
      <c:overlay val="0"/>
      <c:txPr>
        <a:bodyPr/>
        <a:lstStyle/>
        <a:p>
          <a:pPr>
            <a:defRPr sz="1600"/>
          </a:pPr>
          <a:endParaRPr lang="en-US"/>
        </a:p>
      </c:txPr>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Vârstnici și pers.vulnerabile</c:v>
                </c:pt>
              </c:strCache>
            </c:strRef>
          </c:tx>
          <c:explosion val="25"/>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707-4536-BF6A-866979D6C232}"/>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707-4536-BF6A-866979D6C232}"/>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2707-4536-BF6A-866979D6C232}"/>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707-4536-BF6A-866979D6C232}"/>
                </c:ext>
              </c:extLst>
            </c:dLbl>
            <c:dLbl>
              <c:idx val="4"/>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2707-4536-BF6A-866979D6C232}"/>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extLst>
          </c:dLbls>
          <c:cat>
            <c:strRef>
              <c:f>Sheet1!$A$2:$A$7</c:f>
              <c:strCache>
                <c:ptCount val="6"/>
                <c:pt idx="0">
                  <c:v>anchete sociale</c:v>
                </c:pt>
                <c:pt idx="1">
                  <c:v>deplasări achiziții medicamente/alimente</c:v>
                </c:pt>
                <c:pt idx="2">
                  <c:v>vizite la domiciliu vârstnici</c:v>
                </c:pt>
                <c:pt idx="3">
                  <c:v>monitorizre ore in folosul comunității</c:v>
                </c:pt>
                <c:pt idx="4">
                  <c:v>distribuire măști/ pers.</c:v>
                </c:pt>
                <c:pt idx="5">
                  <c:v>verificare străzi Rcensământ </c:v>
                </c:pt>
              </c:strCache>
            </c:strRef>
          </c:cat>
          <c:val>
            <c:numRef>
              <c:f>Sheet1!$B$2:$B$7</c:f>
              <c:numCache>
                <c:formatCode>General</c:formatCode>
                <c:ptCount val="6"/>
                <c:pt idx="0">
                  <c:v>469</c:v>
                </c:pt>
                <c:pt idx="1">
                  <c:v>76</c:v>
                </c:pt>
                <c:pt idx="2">
                  <c:v>55</c:v>
                </c:pt>
                <c:pt idx="3">
                  <c:v>440</c:v>
                </c:pt>
                <c:pt idx="4">
                  <c:v>1902</c:v>
                </c:pt>
                <c:pt idx="5">
                  <c:v>8</c:v>
                </c:pt>
              </c:numCache>
            </c:numRef>
          </c:val>
          <c:extLst>
            <c:ext xmlns:c16="http://schemas.microsoft.com/office/drawing/2014/chart" uri="{C3380CC4-5D6E-409C-BE32-E72D297353CC}">
              <c16:uniqueId val="{00000005-2707-4536-BF6A-866979D6C232}"/>
            </c:ext>
          </c:extLst>
        </c:ser>
        <c:dLbls>
          <c:showLegendKey val="0"/>
          <c:showVal val="0"/>
          <c:showCatName val="0"/>
          <c:showSerName val="0"/>
          <c:showPercent val="0"/>
          <c:showBubbleSize val="0"/>
          <c:showLeaderLines val="0"/>
        </c:dLbls>
      </c:pie3DChart>
    </c:plotArea>
    <c:legend>
      <c:legendPos val="r"/>
      <c:layout>
        <c:manualLayout>
          <c:xMode val="edge"/>
          <c:yMode val="edge"/>
          <c:x val="0.64688032417000563"/>
          <c:y val="0"/>
          <c:w val="0.33425173826955884"/>
          <c:h val="1"/>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err="1"/>
              <a:t>Copii</a:t>
            </a:r>
            <a:endParaRPr lang="en-US" dirty="0"/>
          </a:p>
        </c:rich>
      </c:tx>
      <c:layout>
        <c:manualLayout>
          <c:xMode val="edge"/>
          <c:yMode val="edge"/>
          <c:x val="9.5526667657108877E-2"/>
          <c:y val="1.5773905695642701E-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Sales</c:v>
                </c:pt>
              </c:strCache>
            </c:strRef>
          </c:tx>
          <c:dLbls>
            <c:spPr>
              <a:noFill/>
              <a:ln>
                <a:noFill/>
              </a:ln>
              <a:effectLst/>
            </c:spPr>
            <c:showLegendKey val="0"/>
            <c:showVal val="1"/>
            <c:showCatName val="0"/>
            <c:showSerName val="0"/>
            <c:showPercent val="0"/>
            <c:showBubbleSize val="0"/>
            <c:showLeaderLines val="1"/>
            <c:extLst>
              <c:ext xmlns:c15="http://schemas.microsoft.com/office/drawing/2012/chart" uri="{CE6537A1-D6FC-4f65-9D91-7224C49458BB}"/>
            </c:extLst>
          </c:dLbls>
          <c:cat>
            <c:strRef>
              <c:f>Sheet1!$A$2:$A$4</c:f>
              <c:strCache>
                <c:ptCount val="3"/>
                <c:pt idx="0">
                  <c:v>Rapoarte de vizită</c:v>
                </c:pt>
                <c:pt idx="1">
                  <c:v>Rapoarte de monitorizare</c:v>
                </c:pt>
                <c:pt idx="2">
                  <c:v>Rapoarte de evaluare</c:v>
                </c:pt>
              </c:strCache>
            </c:strRef>
          </c:cat>
          <c:val>
            <c:numRef>
              <c:f>Sheet1!$B$2:$B$4</c:f>
              <c:numCache>
                <c:formatCode>General</c:formatCode>
                <c:ptCount val="3"/>
                <c:pt idx="0">
                  <c:v>873</c:v>
                </c:pt>
                <c:pt idx="1">
                  <c:v>504</c:v>
                </c:pt>
                <c:pt idx="2">
                  <c:v>136</c:v>
                </c:pt>
              </c:numCache>
            </c:numRef>
          </c:val>
          <c:extLst>
            <c:ext xmlns:c16="http://schemas.microsoft.com/office/drawing/2014/chart" uri="{C3380CC4-5D6E-409C-BE32-E72D297353CC}">
              <c16:uniqueId val="{00000000-CE28-4D57-A396-D9689D6DCBEB}"/>
            </c:ext>
          </c:extLst>
        </c:ser>
        <c:dLbls>
          <c:showLegendKey val="0"/>
          <c:showVal val="0"/>
          <c:showCatName val="0"/>
          <c:showSerName val="0"/>
          <c:showPercent val="0"/>
          <c:showBubbleSize val="0"/>
          <c:showLeaderLines val="1"/>
        </c:dLbls>
      </c:pie3DChart>
    </c:plotArea>
    <c:legend>
      <c:legendPos val="r"/>
      <c:layout>
        <c:manualLayout>
          <c:xMode val="edge"/>
          <c:yMode val="edge"/>
          <c:x val="0.54143253400143032"/>
          <c:y val="0.10518344781370416"/>
          <c:w val="0.43895937723693695"/>
          <c:h val="0.78738147093315469"/>
        </c:manualLayout>
      </c:layout>
      <c:overlay val="0"/>
      <c:txPr>
        <a:bodyPr/>
        <a:lstStyle/>
        <a:p>
          <a:pPr>
            <a:defRPr sz="1600">
              <a:latin typeface="Arial" pitchFamily="34" charset="0"/>
              <a:cs typeface="Arial"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Persoane adulte cu handicap</c:v>
                </c:pt>
              </c:strCache>
            </c:strRef>
          </c:tx>
          <c:explosion val="25"/>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4CB-4F35-BCC6-287A52C3E995}"/>
                </c:ext>
              </c:extLst>
            </c:dLbl>
            <c:dLbl>
              <c:idx val="1"/>
              <c:numFmt formatCode="0" sourceLinked="0"/>
              <c:spPr/>
              <c:txPr>
                <a:bodyPr/>
                <a:lstStyle/>
                <a:p>
                  <a:pPr>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4CB-4F35-BCC6-287A52C3E995}"/>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4CB-4F35-BCC6-287A52C3E995}"/>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extLst>
          </c:dLbls>
          <c:cat>
            <c:strRef>
              <c:f>Sheet1!$A$2:$A$4</c:f>
              <c:strCache>
                <c:ptCount val="3"/>
                <c:pt idx="0">
                  <c:v> verificări as. pers.</c:v>
                </c:pt>
                <c:pt idx="1">
                  <c:v>de adeverințe de vaccinare distribuite</c:v>
                </c:pt>
                <c:pt idx="2">
                  <c:v> anchete sociale</c:v>
                </c:pt>
              </c:strCache>
            </c:strRef>
          </c:cat>
          <c:val>
            <c:numRef>
              <c:f>Sheet1!$B$2:$B$4</c:f>
              <c:numCache>
                <c:formatCode>General</c:formatCode>
                <c:ptCount val="3"/>
                <c:pt idx="0">
                  <c:v>172</c:v>
                </c:pt>
                <c:pt idx="1">
                  <c:v>467</c:v>
                </c:pt>
                <c:pt idx="2">
                  <c:v>2150</c:v>
                </c:pt>
              </c:numCache>
            </c:numRef>
          </c:val>
          <c:extLst>
            <c:ext xmlns:c16="http://schemas.microsoft.com/office/drawing/2014/chart" uri="{C3380CC4-5D6E-409C-BE32-E72D297353CC}">
              <c16:uniqueId val="{00000003-54CB-4F35-BCC6-287A52C3E995}"/>
            </c:ext>
          </c:extLst>
        </c:ser>
        <c:dLbls>
          <c:showLegendKey val="0"/>
          <c:showVal val="0"/>
          <c:showCatName val="0"/>
          <c:showSerName val="0"/>
          <c:showPercent val="0"/>
          <c:showBubbleSize val="0"/>
          <c:showLeaderLines val="0"/>
        </c:dLbls>
      </c:pie3DChart>
    </c:plotArea>
    <c:legend>
      <c:legendPos val="r"/>
      <c:layout>
        <c:manualLayout>
          <c:xMode val="edge"/>
          <c:yMode val="edge"/>
          <c:x val="0.67925537085642074"/>
          <c:y val="0.34122594462217209"/>
          <c:w val="0.3114853698843208"/>
          <c:h val="0.5009643251612963"/>
        </c:manualLayout>
      </c:layout>
      <c:overlay val="0"/>
      <c:txPr>
        <a:bodyPr/>
        <a:lstStyle/>
        <a:p>
          <a:pPr>
            <a:defRPr sz="1400">
              <a:latin typeface="Arial" pitchFamily="34" charset="0"/>
              <a:cs typeface="Arial"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9394443917401993"/>
          <c:y val="4.0700555780675066E-2"/>
          <c:w val="0.50239515893846598"/>
          <c:h val="0.78103110140628129"/>
        </c:manualLayout>
      </c:layout>
      <c:barChart>
        <c:barDir val="bar"/>
        <c:grouping val="clustered"/>
        <c:varyColors val="0"/>
        <c:ser>
          <c:idx val="0"/>
          <c:order val="0"/>
          <c:tx>
            <c:strRef>
              <c:f>Sheet1!$B$1</c:f>
              <c:strCache>
                <c:ptCount val="1"/>
                <c:pt idx="0">
                  <c:v>2016</c:v>
                </c:pt>
              </c:strCache>
            </c:strRef>
          </c:tx>
          <c:invertIfNegative val="0"/>
          <c:dLbls>
            <c:spPr>
              <a:noFill/>
              <a:ln>
                <a:noFill/>
              </a:ln>
              <a:effectLst/>
            </c:spPr>
            <c:txPr>
              <a:bodyPr/>
              <a:lstStyle/>
              <a:p>
                <a:pPr>
                  <a:defRPr lang="en-US"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Nr. beneficiari</c:v>
                </c:pt>
              </c:strCache>
            </c:strRef>
          </c:cat>
          <c:val>
            <c:numRef>
              <c:f>Sheet1!$B$2</c:f>
              <c:numCache>
                <c:formatCode>General</c:formatCode>
                <c:ptCount val="1"/>
                <c:pt idx="0">
                  <c:v>178</c:v>
                </c:pt>
              </c:numCache>
            </c:numRef>
          </c:val>
          <c:extLst>
            <c:ext xmlns:c16="http://schemas.microsoft.com/office/drawing/2014/chart" uri="{C3380CC4-5D6E-409C-BE32-E72D297353CC}">
              <c16:uniqueId val="{00000000-8177-42C3-9689-41BE3F0AB199}"/>
            </c:ext>
          </c:extLst>
        </c:ser>
        <c:ser>
          <c:idx val="1"/>
          <c:order val="1"/>
          <c:tx>
            <c:strRef>
              <c:f>Sheet1!$C$1</c:f>
              <c:strCache>
                <c:ptCount val="1"/>
                <c:pt idx="0">
                  <c:v>2017</c:v>
                </c:pt>
              </c:strCache>
            </c:strRef>
          </c:tx>
          <c:invertIfNegative val="0"/>
          <c:dLbls>
            <c:spPr>
              <a:noFill/>
              <a:ln>
                <a:noFill/>
              </a:ln>
              <a:effectLst/>
            </c:spPr>
            <c:txPr>
              <a:bodyPr/>
              <a:lstStyle/>
              <a:p>
                <a:pPr>
                  <a:defRPr lang="en-US"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Nr. beneficiari</c:v>
                </c:pt>
              </c:strCache>
            </c:strRef>
          </c:cat>
          <c:val>
            <c:numRef>
              <c:f>Sheet1!$C$2</c:f>
              <c:numCache>
                <c:formatCode>General</c:formatCode>
                <c:ptCount val="1"/>
                <c:pt idx="0">
                  <c:v>129</c:v>
                </c:pt>
              </c:numCache>
            </c:numRef>
          </c:val>
          <c:extLst>
            <c:ext xmlns:c16="http://schemas.microsoft.com/office/drawing/2014/chart" uri="{C3380CC4-5D6E-409C-BE32-E72D297353CC}">
              <c16:uniqueId val="{00000001-8177-42C3-9689-41BE3F0AB199}"/>
            </c:ext>
          </c:extLst>
        </c:ser>
        <c:ser>
          <c:idx val="2"/>
          <c:order val="2"/>
          <c:tx>
            <c:strRef>
              <c:f>Sheet1!$D$1</c:f>
              <c:strCache>
                <c:ptCount val="1"/>
                <c:pt idx="0">
                  <c:v>2018</c:v>
                </c:pt>
              </c:strCache>
            </c:strRef>
          </c:tx>
          <c:invertIfNegative val="0"/>
          <c:dLbls>
            <c:dLbl>
              <c:idx val="0"/>
              <c:layout>
                <c:manualLayout>
                  <c:x val="3.3542761547120555E-2"/>
                  <c:y val="-6.669707303278349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8177-42C3-9689-41BE3F0AB199}"/>
                </c:ext>
              </c:extLst>
            </c:dLbl>
            <c:spPr>
              <a:noFill/>
              <a:ln>
                <a:noFill/>
              </a:ln>
              <a:effectLst/>
            </c:spPr>
            <c:txPr>
              <a:bodyPr/>
              <a:lstStyle/>
              <a:p>
                <a:pPr>
                  <a:defRPr lang="en-US"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Nr. beneficiari</c:v>
                </c:pt>
              </c:strCache>
            </c:strRef>
          </c:cat>
          <c:val>
            <c:numRef>
              <c:f>Sheet1!$D$2</c:f>
              <c:numCache>
                <c:formatCode>General</c:formatCode>
                <c:ptCount val="1"/>
                <c:pt idx="0">
                  <c:v>196</c:v>
                </c:pt>
              </c:numCache>
            </c:numRef>
          </c:val>
          <c:extLst>
            <c:ext xmlns:c16="http://schemas.microsoft.com/office/drawing/2014/chart" uri="{C3380CC4-5D6E-409C-BE32-E72D297353CC}">
              <c16:uniqueId val="{00000003-8177-42C3-9689-41BE3F0AB199}"/>
            </c:ext>
          </c:extLst>
        </c:ser>
        <c:ser>
          <c:idx val="3"/>
          <c:order val="3"/>
          <c:tx>
            <c:strRef>
              <c:f>Sheet1!$E$1</c:f>
              <c:strCache>
                <c:ptCount val="1"/>
                <c:pt idx="0">
                  <c:v>2019</c:v>
                </c:pt>
              </c:strCache>
            </c:strRef>
          </c:tx>
          <c:invertIfNegative val="0"/>
          <c:dLbls>
            <c:dLbl>
              <c:idx val="0"/>
              <c:layout>
                <c:manualLayout>
                  <c:x val="-1.2687758909654366E-2"/>
                  <c:y val="2.334305654349987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8177-42C3-9689-41BE3F0AB199}"/>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Nr. beneficiari</c:v>
                </c:pt>
              </c:strCache>
            </c:strRef>
          </c:cat>
          <c:val>
            <c:numRef>
              <c:f>Sheet1!$E$2</c:f>
              <c:numCache>
                <c:formatCode>General</c:formatCode>
                <c:ptCount val="1"/>
                <c:pt idx="0">
                  <c:v>205</c:v>
                </c:pt>
              </c:numCache>
            </c:numRef>
          </c:val>
          <c:extLst>
            <c:ext xmlns:c16="http://schemas.microsoft.com/office/drawing/2014/chart" uri="{C3380CC4-5D6E-409C-BE32-E72D297353CC}">
              <c16:uniqueId val="{00000005-8177-42C3-9689-41BE3F0AB199}"/>
            </c:ext>
          </c:extLst>
        </c:ser>
        <c:ser>
          <c:idx val="4"/>
          <c:order val="4"/>
          <c:tx>
            <c:strRef>
              <c:f>Sheet1!$F$1</c:f>
              <c:strCache>
                <c:ptCount val="1"/>
                <c:pt idx="0">
                  <c:v>2020</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Nr. beneficiari</c:v>
                </c:pt>
              </c:strCache>
            </c:strRef>
          </c:cat>
          <c:val>
            <c:numRef>
              <c:f>Sheet1!$F$2</c:f>
              <c:numCache>
                <c:formatCode>General</c:formatCode>
                <c:ptCount val="1"/>
                <c:pt idx="0">
                  <c:v>149</c:v>
                </c:pt>
              </c:numCache>
            </c:numRef>
          </c:val>
          <c:extLst>
            <c:ext xmlns:c16="http://schemas.microsoft.com/office/drawing/2014/chart" uri="{C3380CC4-5D6E-409C-BE32-E72D297353CC}">
              <c16:uniqueId val="{00000006-8177-42C3-9689-41BE3F0AB199}"/>
            </c:ext>
          </c:extLst>
        </c:ser>
        <c:ser>
          <c:idx val="5"/>
          <c:order val="5"/>
          <c:tx>
            <c:strRef>
              <c:f>Sheet1!$G$1</c:f>
              <c:strCache>
                <c:ptCount val="1"/>
                <c:pt idx="0">
                  <c:v>2021</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Nr. beneficiari</c:v>
                </c:pt>
              </c:strCache>
            </c:strRef>
          </c:cat>
          <c:val>
            <c:numRef>
              <c:f>Sheet1!$G$2</c:f>
              <c:numCache>
                <c:formatCode>General</c:formatCode>
                <c:ptCount val="1"/>
                <c:pt idx="0">
                  <c:v>159</c:v>
                </c:pt>
              </c:numCache>
            </c:numRef>
          </c:val>
          <c:extLst>
            <c:ext xmlns:c16="http://schemas.microsoft.com/office/drawing/2014/chart" uri="{C3380CC4-5D6E-409C-BE32-E72D297353CC}">
              <c16:uniqueId val="{00000007-8177-42C3-9689-41BE3F0AB199}"/>
            </c:ext>
          </c:extLst>
        </c:ser>
        <c:dLbls>
          <c:showLegendKey val="0"/>
          <c:showVal val="0"/>
          <c:showCatName val="0"/>
          <c:showSerName val="0"/>
          <c:showPercent val="0"/>
          <c:showBubbleSize val="0"/>
        </c:dLbls>
        <c:gapWidth val="150"/>
        <c:axId val="174369408"/>
        <c:axId val="174379392"/>
      </c:barChart>
      <c:catAx>
        <c:axId val="174369408"/>
        <c:scaling>
          <c:orientation val="minMax"/>
        </c:scaling>
        <c:delete val="0"/>
        <c:axPos val="l"/>
        <c:numFmt formatCode="General" sourceLinked="0"/>
        <c:majorTickMark val="out"/>
        <c:minorTickMark val="none"/>
        <c:tickLblPos val="nextTo"/>
        <c:txPr>
          <a:bodyPr/>
          <a:lstStyle/>
          <a:p>
            <a:pPr>
              <a:defRPr lang="en-US"/>
            </a:pPr>
            <a:endParaRPr lang="en-US"/>
          </a:p>
        </c:txPr>
        <c:crossAx val="174379392"/>
        <c:crosses val="autoZero"/>
        <c:auto val="1"/>
        <c:lblAlgn val="ctr"/>
        <c:lblOffset val="100"/>
        <c:noMultiLvlLbl val="0"/>
      </c:catAx>
      <c:valAx>
        <c:axId val="174379392"/>
        <c:scaling>
          <c:orientation val="minMax"/>
        </c:scaling>
        <c:delete val="1"/>
        <c:axPos val="b"/>
        <c:majorGridlines/>
        <c:numFmt formatCode="General" sourceLinked="1"/>
        <c:majorTickMark val="out"/>
        <c:minorTickMark val="none"/>
        <c:tickLblPos val="none"/>
        <c:crossAx val="174369408"/>
        <c:crosses val="autoZero"/>
        <c:crossBetween val="between"/>
      </c:valAx>
    </c:plotArea>
    <c:legend>
      <c:legendPos val="r"/>
      <c:overlay val="0"/>
      <c:txPr>
        <a:bodyPr/>
        <a:lstStyle/>
        <a:p>
          <a:pPr>
            <a:defRPr lang="en-US"/>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0"/>
    </c:view3D>
    <c:floor>
      <c:thickness val="0"/>
    </c:floor>
    <c:sideWall>
      <c:thickness val="0"/>
    </c:sideWall>
    <c:backWall>
      <c:thickness val="0"/>
    </c:backWall>
    <c:plotArea>
      <c:layout>
        <c:manualLayout>
          <c:layoutTarget val="inner"/>
          <c:xMode val="edge"/>
          <c:yMode val="edge"/>
          <c:x val="1.4643965982643556E-3"/>
          <c:y val="8.1768625075711741E-4"/>
          <c:w val="0.84219685318467175"/>
          <c:h val="0.87041422706777061"/>
        </c:manualLayout>
      </c:layout>
      <c:bar3DChart>
        <c:barDir val="col"/>
        <c:grouping val="standard"/>
        <c:varyColors val="0"/>
        <c:ser>
          <c:idx val="0"/>
          <c:order val="0"/>
          <c:tx>
            <c:strRef>
              <c:f>Sheet1!$B$1</c:f>
              <c:strCache>
                <c:ptCount val="1"/>
                <c:pt idx="0">
                  <c:v>2018</c:v>
                </c:pt>
              </c:strCache>
            </c:strRef>
          </c:tx>
          <c:invertIfNegative val="0"/>
          <c:dLbls>
            <c:dLbl>
              <c:idx val="0"/>
              <c:layout>
                <c:manualLayout>
                  <c:x val="0"/>
                  <c:y val="8.418097982683451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339-4FDA-A7D0-7AEF50285C28}"/>
                </c:ext>
              </c:extLst>
            </c:dLbl>
            <c:dLbl>
              <c:idx val="1"/>
              <c:layout>
                <c:manualLayout>
                  <c:x val="-1.5432098765432352E-3"/>
                  <c:y val="2.244826128715601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339-4FDA-A7D0-7AEF50285C28}"/>
                </c:ext>
              </c:extLst>
            </c:dLbl>
            <c:dLbl>
              <c:idx val="2"/>
              <c:layout>
                <c:manualLayout>
                  <c:x val="-1.3792829530488854E-2"/>
                  <c:y val="9.144617507737266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8339-4FDA-A7D0-7AEF50285C28}"/>
                </c:ext>
              </c:extLst>
            </c:dLbl>
            <c:spPr>
              <a:noFill/>
              <a:ln>
                <a:noFill/>
              </a:ln>
              <a:effectLst/>
            </c:spPr>
            <c:txPr>
              <a:bodyPr/>
              <a:lstStyle/>
              <a:p>
                <a:pPr>
                  <a:defRPr lang="en-US"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Consultaţii</c:v>
                </c:pt>
                <c:pt idx="1">
                  <c:v>Examene medicale de bilanţ</c:v>
                </c:pt>
                <c:pt idx="2">
                  <c:v>Măsurători somatometrice</c:v>
                </c:pt>
                <c:pt idx="3">
                  <c:v>Ore de educaţie pentru sănătate</c:v>
                </c:pt>
              </c:strCache>
            </c:strRef>
          </c:cat>
          <c:val>
            <c:numRef>
              <c:f>Sheet1!$B$2:$B$5</c:f>
              <c:numCache>
                <c:formatCode>#,##0</c:formatCode>
                <c:ptCount val="4"/>
                <c:pt idx="0">
                  <c:v>56022</c:v>
                </c:pt>
                <c:pt idx="1">
                  <c:v>17683</c:v>
                </c:pt>
                <c:pt idx="2">
                  <c:v>32567</c:v>
                </c:pt>
                <c:pt idx="3">
                  <c:v>4128</c:v>
                </c:pt>
              </c:numCache>
            </c:numRef>
          </c:val>
          <c:extLst>
            <c:ext xmlns:c16="http://schemas.microsoft.com/office/drawing/2014/chart" uri="{C3380CC4-5D6E-409C-BE32-E72D297353CC}">
              <c16:uniqueId val="{00000003-8339-4FDA-A7D0-7AEF50285C28}"/>
            </c:ext>
          </c:extLst>
        </c:ser>
        <c:ser>
          <c:idx val="1"/>
          <c:order val="1"/>
          <c:tx>
            <c:strRef>
              <c:f>Sheet1!$C$1</c:f>
              <c:strCache>
                <c:ptCount val="1"/>
                <c:pt idx="0">
                  <c:v>2019</c:v>
                </c:pt>
              </c:strCache>
            </c:strRef>
          </c:tx>
          <c:invertIfNegative val="0"/>
          <c:dLbls>
            <c:dLbl>
              <c:idx val="0"/>
              <c:layout>
                <c:manualLayout>
                  <c:x val="1.8518518518518583E-2"/>
                  <c:y val="1.12241306435782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8339-4FDA-A7D0-7AEF50285C28}"/>
                </c:ext>
              </c:extLst>
            </c:dLbl>
            <c:dLbl>
              <c:idx val="1"/>
              <c:layout>
                <c:manualLayout>
                  <c:x val="-6.1728395061728392E-3"/>
                  <c:y val="2.806032660894488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339-4FDA-A7D0-7AEF50285C28}"/>
                </c:ext>
              </c:extLst>
            </c:dLbl>
            <c:dLbl>
              <c:idx val="2"/>
              <c:layout>
                <c:manualLayout>
                  <c:x val="1.6953928481301745E-2"/>
                  <c:y val="7.71733352586874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8339-4FDA-A7D0-7AEF50285C28}"/>
                </c:ext>
              </c:extLst>
            </c:dLbl>
            <c:dLbl>
              <c:idx val="3"/>
              <c:layout>
                <c:manualLayout>
                  <c:x val="0"/>
                  <c:y val="1.68361959653669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8339-4FDA-A7D0-7AEF50285C28}"/>
                </c:ext>
              </c:extLst>
            </c:dLbl>
            <c:spPr>
              <a:noFill/>
              <a:ln>
                <a:noFill/>
              </a:ln>
              <a:effectLst/>
            </c:spPr>
            <c:txPr>
              <a:bodyPr/>
              <a:lstStyle/>
              <a:p>
                <a:pPr>
                  <a:defRPr lang="en-US"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Consultaţii</c:v>
                </c:pt>
                <c:pt idx="1">
                  <c:v>Examene medicale de bilanţ</c:v>
                </c:pt>
                <c:pt idx="2">
                  <c:v>Măsurători somatometrice</c:v>
                </c:pt>
                <c:pt idx="3">
                  <c:v>Ore de educaţie pentru sănătate</c:v>
                </c:pt>
              </c:strCache>
            </c:strRef>
          </c:cat>
          <c:val>
            <c:numRef>
              <c:f>Sheet1!$C$2:$C$5</c:f>
              <c:numCache>
                <c:formatCode>#,##0</c:formatCode>
                <c:ptCount val="4"/>
                <c:pt idx="0">
                  <c:v>67413</c:v>
                </c:pt>
                <c:pt idx="1">
                  <c:v>17424</c:v>
                </c:pt>
                <c:pt idx="2">
                  <c:v>35525</c:v>
                </c:pt>
                <c:pt idx="3">
                  <c:v>2924</c:v>
                </c:pt>
              </c:numCache>
            </c:numRef>
          </c:val>
          <c:extLst>
            <c:ext xmlns:c16="http://schemas.microsoft.com/office/drawing/2014/chart" uri="{C3380CC4-5D6E-409C-BE32-E72D297353CC}">
              <c16:uniqueId val="{00000008-8339-4FDA-A7D0-7AEF50285C28}"/>
            </c:ext>
          </c:extLst>
        </c:ser>
        <c:ser>
          <c:idx val="2"/>
          <c:order val="2"/>
          <c:tx>
            <c:strRef>
              <c:f>Sheet1!$D$1</c:f>
              <c:strCache>
                <c:ptCount val="1"/>
                <c:pt idx="0">
                  <c:v>2020</c:v>
                </c:pt>
              </c:strCache>
            </c:strRef>
          </c:tx>
          <c:invertIfNegative val="0"/>
          <c:dLbls>
            <c:dLbl>
              <c:idx val="0"/>
              <c:layout>
                <c:manualLayout>
                  <c:x val="1.3291416998577344E-2"/>
                  <c:y val="1.122417390133926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8339-4FDA-A7D0-7AEF50285C28}"/>
                </c:ext>
              </c:extLst>
            </c:dLbl>
            <c:dLbl>
              <c:idx val="2"/>
              <c:layout>
                <c:manualLayout>
                  <c:x val="4.1666666666666664E-2"/>
                  <c:y val="5.61206532178897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8339-4FDA-A7D0-7AEF50285C28}"/>
                </c:ext>
              </c:extLst>
            </c:dLbl>
            <c:spPr>
              <a:noFill/>
              <a:ln>
                <a:noFill/>
              </a:ln>
              <a:effectLst/>
            </c:spPr>
            <c:txPr>
              <a:bodyPr/>
              <a:lstStyle/>
              <a:p>
                <a:pPr>
                  <a:defRPr lang="en-US"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Consultaţii</c:v>
                </c:pt>
                <c:pt idx="1">
                  <c:v>Examene medicale de bilanţ</c:v>
                </c:pt>
                <c:pt idx="2">
                  <c:v>Măsurători somatometrice</c:v>
                </c:pt>
                <c:pt idx="3">
                  <c:v>Ore de educaţie pentru sănătate</c:v>
                </c:pt>
              </c:strCache>
            </c:strRef>
          </c:cat>
          <c:val>
            <c:numRef>
              <c:f>Sheet1!$D$2:$D$5</c:f>
              <c:numCache>
                <c:formatCode>#,##0</c:formatCode>
                <c:ptCount val="4"/>
                <c:pt idx="0">
                  <c:v>15435</c:v>
                </c:pt>
                <c:pt idx="1">
                  <c:v>5943</c:v>
                </c:pt>
                <c:pt idx="2">
                  <c:v>11381</c:v>
                </c:pt>
                <c:pt idx="3">
                  <c:v>1352</c:v>
                </c:pt>
              </c:numCache>
            </c:numRef>
          </c:val>
          <c:extLst>
            <c:ext xmlns:c16="http://schemas.microsoft.com/office/drawing/2014/chart" uri="{C3380CC4-5D6E-409C-BE32-E72D297353CC}">
              <c16:uniqueId val="{0000000B-8339-4FDA-A7D0-7AEF50285C28}"/>
            </c:ext>
          </c:extLst>
        </c:ser>
        <c:ser>
          <c:idx val="3"/>
          <c:order val="3"/>
          <c:tx>
            <c:strRef>
              <c:f>Sheet1!$E$1</c:f>
              <c:strCache>
                <c:ptCount val="1"/>
                <c:pt idx="0">
                  <c:v>2021</c:v>
                </c:pt>
              </c:strCache>
            </c:strRef>
          </c:tx>
          <c:invertIfNegative val="0"/>
          <c:dLbls>
            <c:spPr>
              <a:noFill/>
              <a:ln>
                <a:noFill/>
              </a:ln>
              <a:effectLst/>
            </c:spPr>
            <c:txPr>
              <a:bodyPr/>
              <a:lstStyle/>
              <a:p>
                <a:pPr>
                  <a:defRPr sz="12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Consultaţii</c:v>
                </c:pt>
                <c:pt idx="1">
                  <c:v>Examene medicale de bilanţ</c:v>
                </c:pt>
                <c:pt idx="2">
                  <c:v>Măsurători somatometrice</c:v>
                </c:pt>
                <c:pt idx="3">
                  <c:v>Ore de educaţie pentru sănătate</c:v>
                </c:pt>
              </c:strCache>
            </c:strRef>
          </c:cat>
          <c:val>
            <c:numRef>
              <c:f>Sheet1!$E$2:$E$5</c:f>
              <c:numCache>
                <c:formatCode>#,##0</c:formatCode>
                <c:ptCount val="4"/>
                <c:pt idx="0">
                  <c:v>21247</c:v>
                </c:pt>
                <c:pt idx="1">
                  <c:v>15257</c:v>
                </c:pt>
                <c:pt idx="2">
                  <c:v>32562</c:v>
                </c:pt>
                <c:pt idx="3">
                  <c:v>2975</c:v>
                </c:pt>
              </c:numCache>
            </c:numRef>
          </c:val>
          <c:extLst>
            <c:ext xmlns:c16="http://schemas.microsoft.com/office/drawing/2014/chart" uri="{C3380CC4-5D6E-409C-BE32-E72D297353CC}">
              <c16:uniqueId val="{0000000C-8339-4FDA-A7D0-7AEF50285C28}"/>
            </c:ext>
          </c:extLst>
        </c:ser>
        <c:dLbls>
          <c:showLegendKey val="0"/>
          <c:showVal val="0"/>
          <c:showCatName val="0"/>
          <c:showSerName val="0"/>
          <c:showPercent val="0"/>
          <c:showBubbleSize val="0"/>
        </c:dLbls>
        <c:gapWidth val="150"/>
        <c:shape val="cone"/>
        <c:axId val="174315008"/>
        <c:axId val="174316544"/>
        <c:axId val="163560064"/>
      </c:bar3DChart>
      <c:catAx>
        <c:axId val="174315008"/>
        <c:scaling>
          <c:orientation val="minMax"/>
        </c:scaling>
        <c:delete val="0"/>
        <c:axPos val="b"/>
        <c:numFmt formatCode="General" sourceLinked="0"/>
        <c:majorTickMark val="out"/>
        <c:minorTickMark val="none"/>
        <c:tickLblPos val="nextTo"/>
        <c:txPr>
          <a:bodyPr/>
          <a:lstStyle/>
          <a:p>
            <a:pPr>
              <a:defRPr lang="en-US" sz="1200" baseline="0">
                <a:latin typeface="Arial" pitchFamily="34" charset="0"/>
                <a:cs typeface="Arial" pitchFamily="34" charset="0"/>
              </a:defRPr>
            </a:pPr>
            <a:endParaRPr lang="en-US"/>
          </a:p>
        </c:txPr>
        <c:crossAx val="174316544"/>
        <c:crosses val="autoZero"/>
        <c:auto val="1"/>
        <c:lblAlgn val="ctr"/>
        <c:lblOffset val="100"/>
        <c:noMultiLvlLbl val="0"/>
      </c:catAx>
      <c:valAx>
        <c:axId val="174316544"/>
        <c:scaling>
          <c:orientation val="minMax"/>
        </c:scaling>
        <c:delete val="1"/>
        <c:axPos val="l"/>
        <c:majorGridlines/>
        <c:numFmt formatCode="0" sourceLinked="0"/>
        <c:majorTickMark val="out"/>
        <c:minorTickMark val="none"/>
        <c:tickLblPos val="none"/>
        <c:crossAx val="174315008"/>
        <c:crosses val="autoZero"/>
        <c:crossBetween val="between"/>
      </c:valAx>
      <c:serAx>
        <c:axId val="163560064"/>
        <c:scaling>
          <c:orientation val="minMax"/>
        </c:scaling>
        <c:delete val="1"/>
        <c:axPos val="b"/>
        <c:majorTickMark val="out"/>
        <c:minorTickMark val="none"/>
        <c:tickLblPos val="none"/>
        <c:crossAx val="174316544"/>
        <c:crosses val="autoZero"/>
      </c:serAx>
    </c:plotArea>
    <c:legend>
      <c:legendPos val="r"/>
      <c:overlay val="0"/>
      <c:txPr>
        <a:bodyPr/>
        <a:lstStyle/>
        <a:p>
          <a:pPr>
            <a:defRPr lang="en-US"/>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032254569096446"/>
          <c:y val="0.13027529354980091"/>
          <c:w val="0.47489019721158732"/>
          <c:h val="0.77961257178028132"/>
        </c:manualLayout>
      </c:layout>
      <c:pieChart>
        <c:varyColors val="1"/>
        <c:ser>
          <c:idx val="0"/>
          <c:order val="0"/>
          <c:tx>
            <c:strRef>
              <c:f>Sheet1!$B$1</c:f>
              <c:strCache>
                <c:ptCount val="1"/>
                <c:pt idx="0">
                  <c:v>Execuţie bugetară - Total: 52337674,39  lei</c:v>
                </c:pt>
              </c:strCache>
            </c:strRef>
          </c:tx>
          <c:explosion val="21"/>
          <c:dPt>
            <c:idx val="0"/>
            <c:bubble3D val="0"/>
            <c:explosion val="20"/>
            <c:extLst>
              <c:ext xmlns:c16="http://schemas.microsoft.com/office/drawing/2014/chart" uri="{C3380CC4-5D6E-409C-BE32-E72D297353CC}">
                <c16:uniqueId val="{00000000-DF90-4048-A6E2-07676CD2A97C}"/>
              </c:ext>
            </c:extLst>
          </c:dPt>
          <c:dPt>
            <c:idx val="1"/>
            <c:bubble3D val="0"/>
            <c:explosion val="23"/>
            <c:extLst>
              <c:ext xmlns:c16="http://schemas.microsoft.com/office/drawing/2014/chart" uri="{C3380CC4-5D6E-409C-BE32-E72D297353CC}">
                <c16:uniqueId val="{00000001-DF90-4048-A6E2-07676CD2A97C}"/>
              </c:ext>
            </c:extLst>
          </c:dPt>
          <c:dLbls>
            <c:dLbl>
              <c:idx val="0"/>
              <c:layout>
                <c:manualLayout>
                  <c:x val="-4.2316694358159823E-2"/>
                  <c:y val="0.12295757390802002"/>
                </c:manualLayout>
              </c:layout>
              <c:tx>
                <c:rich>
                  <a:bodyPr/>
                  <a:lstStyle/>
                  <a:p>
                    <a:r>
                      <a:rPr lang="pt-BR" dirty="0"/>
                      <a:t>Bugetul local: </a:t>
                    </a:r>
                    <a:r>
                      <a:rPr lang="en-US" dirty="0"/>
                      <a:t>19.706.579,26</a:t>
                    </a:r>
                    <a:r>
                      <a:rPr lang="pt-BR" dirty="0"/>
                      <a:t> lei
34,32%</a:t>
                    </a:r>
                  </a:p>
                </c:rich>
              </c:tx>
              <c:showLegendKey val="0"/>
              <c:showVal val="1"/>
              <c:showCatName val="1"/>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DF90-4048-A6E2-07676CD2A97C}"/>
                </c:ext>
              </c:extLst>
            </c:dLbl>
            <c:dLbl>
              <c:idx val="1"/>
              <c:layout>
                <c:manualLayout>
                  <c:x val="5.5078138168508754E-2"/>
                  <c:y val="2.142028551815715E-2"/>
                </c:manualLayout>
              </c:layout>
              <c:tx>
                <c:rich>
                  <a:bodyPr/>
                  <a:lstStyle/>
                  <a:p>
                    <a:r>
                      <a:rPr lang="ro-RO" dirty="0"/>
                      <a:t>B</a:t>
                    </a:r>
                    <a:r>
                      <a:rPr lang="da-DK" dirty="0"/>
                      <a:t>ugetul de stat: </a:t>
                    </a:r>
                    <a:r>
                      <a:rPr lang="en-US" dirty="0"/>
                      <a:t>37.339.921,90 L</a:t>
                    </a:r>
                    <a:r>
                      <a:rPr lang="da-DK" dirty="0"/>
                      <a:t>ei
65%</a:t>
                    </a:r>
                  </a:p>
                </c:rich>
              </c:tx>
              <c:showLegendKey val="0"/>
              <c:showVal val="1"/>
              <c:showCatName val="1"/>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DF90-4048-A6E2-07676CD2A97C}"/>
                </c:ext>
              </c:extLst>
            </c:dLbl>
            <c:dLbl>
              <c:idx val="2"/>
              <c:layout>
                <c:manualLayout>
                  <c:x val="6.0113414722242631E-2"/>
                  <c:y val="1.5501556223579941E-2"/>
                </c:manualLayout>
              </c:layout>
              <c:tx>
                <c:rich>
                  <a:bodyPr/>
                  <a:lstStyle/>
                  <a:p>
                    <a:r>
                      <a:rPr lang="it-IT" dirty="0"/>
                      <a:t>Consiliul judeţean: </a:t>
                    </a:r>
                    <a:r>
                      <a:rPr lang="en-US" dirty="0"/>
                      <a:t>396.329 </a:t>
                    </a:r>
                    <a:r>
                      <a:rPr lang="ro-RO" dirty="0"/>
                      <a:t>lei</a:t>
                    </a:r>
                    <a:r>
                      <a:rPr lang="it-IT" dirty="0"/>
                      <a:t>
0,68%</a:t>
                    </a:r>
                  </a:p>
                </c:rich>
              </c:tx>
              <c:showLegendKey val="0"/>
              <c:showVal val="1"/>
              <c:showCatName val="1"/>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DF90-4048-A6E2-07676CD2A97C}"/>
                </c:ext>
              </c:extLst>
            </c:dLbl>
            <c:numFmt formatCode="#,##0.00" sourceLinked="0"/>
            <c:spPr>
              <a:noFill/>
              <a:ln>
                <a:noFill/>
              </a:ln>
              <a:effectLst/>
            </c:spPr>
            <c:showLegendKey val="0"/>
            <c:showVal val="1"/>
            <c:showCatName val="1"/>
            <c:showSerName val="0"/>
            <c:showPercent val="0"/>
            <c:showBubbleSize val="0"/>
            <c:showLeaderLines val="0"/>
            <c:extLst>
              <c:ext xmlns:c15="http://schemas.microsoft.com/office/drawing/2012/chart" uri="{CE6537A1-D6FC-4f65-9D91-7224C49458BB}"/>
            </c:extLst>
          </c:dLbls>
          <c:cat>
            <c:strRef>
              <c:f>Sheet1!$A$2:$A$4</c:f>
              <c:strCache>
                <c:ptCount val="3"/>
                <c:pt idx="0">
                  <c:v>Bugetul local: 33407201,14</c:v>
                </c:pt>
                <c:pt idx="1">
                  <c:v>Bugetul de stat: 20831499</c:v>
                </c:pt>
                <c:pt idx="2">
                  <c:v>Consiliul judeţean:329047,2</c:v>
                </c:pt>
              </c:strCache>
            </c:strRef>
          </c:cat>
          <c:val>
            <c:numRef>
              <c:f>Sheet1!$B$2:$B$4</c:f>
              <c:numCache>
                <c:formatCode>#,##0</c:formatCode>
                <c:ptCount val="3"/>
                <c:pt idx="0">
                  <c:v>33407201.140000001</c:v>
                </c:pt>
                <c:pt idx="1">
                  <c:v>20831499</c:v>
                </c:pt>
                <c:pt idx="2">
                  <c:v>329047.2</c:v>
                </c:pt>
              </c:numCache>
            </c:numRef>
          </c:val>
          <c:extLst>
            <c:ext xmlns:c16="http://schemas.microsoft.com/office/drawing/2014/chart" uri="{C3380CC4-5D6E-409C-BE32-E72D297353CC}">
              <c16:uniqueId val="{00000003-DF90-4048-A6E2-07676CD2A97C}"/>
            </c:ext>
          </c:extLst>
        </c:ser>
        <c:ser>
          <c:idx val="1"/>
          <c:order val="1"/>
          <c:tx>
            <c:strRef>
              <c:f>Sheet1!$C$1</c:f>
              <c:strCache>
                <c:ptCount val="1"/>
                <c:pt idx="0">
                  <c:v>Procent</c:v>
                </c:pt>
              </c:strCache>
            </c:strRef>
          </c:tx>
          <c:dLbls>
            <c:spPr>
              <a:noFill/>
              <a:ln>
                <a:noFill/>
              </a:ln>
              <a:effectLst/>
            </c:spPr>
            <c:showLegendKey val="0"/>
            <c:showVal val="0"/>
            <c:showCatName val="1"/>
            <c:showSerName val="0"/>
            <c:showPercent val="1"/>
            <c:showBubbleSize val="0"/>
            <c:showLeaderLines val="0"/>
            <c:extLst>
              <c:ext xmlns:c15="http://schemas.microsoft.com/office/drawing/2012/chart" uri="{CE6537A1-D6FC-4f65-9D91-7224C49458BB}"/>
            </c:extLst>
          </c:dLbls>
          <c:cat>
            <c:strRef>
              <c:f>Sheet1!$A$2:$A$4</c:f>
              <c:strCache>
                <c:ptCount val="3"/>
                <c:pt idx="0">
                  <c:v>Bugetul local: 33407201,14</c:v>
                </c:pt>
                <c:pt idx="1">
                  <c:v>Bugetul de stat: 20831499</c:v>
                </c:pt>
                <c:pt idx="2">
                  <c:v>Consiliul judeţean:329047,2</c:v>
                </c:pt>
              </c:strCache>
            </c:strRef>
          </c:cat>
          <c:val>
            <c:numRef>
              <c:f>Sheet1!$C$2:$C$4</c:f>
              <c:numCache>
                <c:formatCode>General</c:formatCode>
                <c:ptCount val="3"/>
              </c:numCache>
            </c:numRef>
          </c:val>
          <c:extLst>
            <c:ext xmlns:c16="http://schemas.microsoft.com/office/drawing/2014/chart" uri="{C3380CC4-5D6E-409C-BE32-E72D297353CC}">
              <c16:uniqueId val="{00000004-DF90-4048-A6E2-07676CD2A97C}"/>
            </c:ext>
          </c:extLst>
        </c:ser>
        <c:dLbls>
          <c:showLegendKey val="0"/>
          <c:showVal val="0"/>
          <c:showCatName val="1"/>
          <c:showSerName val="0"/>
          <c:showPercent val="1"/>
          <c:showBubbleSize val="0"/>
          <c:showLeaderLines val="0"/>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F0F97F-A4B3-4971-B001-86EC92E92526}"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DCA78F65-76D5-496B-8500-4F7D844731F6}">
      <dgm:prSet custT="1"/>
      <dgm:spPr/>
      <dgm:t>
        <a:bodyPr/>
        <a:lstStyle/>
        <a:p>
          <a:pPr rtl="0"/>
          <a:r>
            <a:rPr lang="ro-RO" sz="1600" b="1" i="0" dirty="0">
              <a:latin typeface="Bell MT" pitchFamily="18" charset="0"/>
            </a:rPr>
            <a:t>Creşe </a:t>
          </a:r>
          <a:r>
            <a:rPr lang="en-US" sz="1600" b="1" i="0" dirty="0">
              <a:latin typeface="Bell MT" pitchFamily="18" charset="0"/>
            </a:rPr>
            <a:t>–Oradea</a:t>
          </a:r>
          <a:endParaRPr lang="ro-RO" sz="1600" b="1" i="0" dirty="0">
            <a:latin typeface="Bell MT" pitchFamily="18" charset="0"/>
          </a:endParaRPr>
        </a:p>
      </dgm:t>
    </dgm:pt>
    <dgm:pt modelId="{8292BFA1-5F29-446D-A9A6-E8345BE8BA28}" type="parTrans" cxnId="{81B3C009-7A28-492C-A2B2-9F5893C01145}">
      <dgm:prSet/>
      <dgm:spPr/>
      <dgm:t>
        <a:bodyPr/>
        <a:lstStyle/>
        <a:p>
          <a:endParaRPr lang="en-US"/>
        </a:p>
      </dgm:t>
    </dgm:pt>
    <dgm:pt modelId="{4AE07F8A-2B5A-4A1E-8B4B-B1003511D13B}" type="sibTrans" cxnId="{81B3C009-7A28-492C-A2B2-9F5893C01145}">
      <dgm:prSet/>
      <dgm:spPr/>
      <dgm:t>
        <a:bodyPr/>
        <a:lstStyle/>
        <a:p>
          <a:endParaRPr lang="en-US"/>
        </a:p>
      </dgm:t>
    </dgm:pt>
    <dgm:pt modelId="{BB070D83-9E3B-4B58-B756-E27F2C7CAC16}">
      <dgm:prSet custT="1"/>
      <dgm:spPr/>
      <dgm:t>
        <a:bodyPr/>
        <a:lstStyle/>
        <a:p>
          <a:pPr rtl="0"/>
          <a:r>
            <a:rPr lang="en-US" sz="1600" b="1" i="0" dirty="0" err="1">
              <a:latin typeface="Bell MT" pitchFamily="18" charset="0"/>
            </a:rPr>
            <a:t>Centrul</a:t>
          </a:r>
          <a:r>
            <a:rPr lang="en-US" sz="1600" b="1" i="0" dirty="0">
              <a:latin typeface="Bell MT" pitchFamily="18" charset="0"/>
            </a:rPr>
            <a:t> de </a:t>
          </a:r>
          <a:r>
            <a:rPr lang="ro-RO" sz="1600" b="1" i="0" dirty="0">
              <a:latin typeface="Bell MT" pitchFamily="18" charset="0"/>
            </a:rPr>
            <a:t>Î</a:t>
          </a:r>
          <a:r>
            <a:rPr lang="en-US" sz="1600" b="1" i="0" dirty="0" err="1">
              <a:latin typeface="Bell MT" pitchFamily="18" charset="0"/>
            </a:rPr>
            <a:t>ngrijire</a:t>
          </a:r>
          <a:r>
            <a:rPr lang="ro-RO" sz="1600" b="1" i="0" dirty="0">
              <a:latin typeface="Bell MT" pitchFamily="18" charset="0"/>
            </a:rPr>
            <a:t> de Zi</a:t>
          </a:r>
          <a:endParaRPr lang="en-US" sz="1600" b="1" i="0" dirty="0">
            <a:latin typeface="Bell MT" pitchFamily="18" charset="0"/>
          </a:endParaRPr>
        </a:p>
      </dgm:t>
    </dgm:pt>
    <dgm:pt modelId="{62F6EE34-E4C0-41C7-A75A-062AA66A6BBD}" type="parTrans" cxnId="{2BD99ABB-A46A-42A1-8678-CBB626711860}">
      <dgm:prSet/>
      <dgm:spPr/>
      <dgm:t>
        <a:bodyPr/>
        <a:lstStyle/>
        <a:p>
          <a:endParaRPr lang="en-US"/>
        </a:p>
      </dgm:t>
    </dgm:pt>
    <dgm:pt modelId="{A5C7C4D4-03AB-448F-A5A6-EA65ECCC0A43}" type="sibTrans" cxnId="{2BD99ABB-A46A-42A1-8678-CBB626711860}">
      <dgm:prSet/>
      <dgm:spPr/>
      <dgm:t>
        <a:bodyPr/>
        <a:lstStyle/>
        <a:p>
          <a:endParaRPr lang="en-US"/>
        </a:p>
      </dgm:t>
    </dgm:pt>
    <dgm:pt modelId="{896669AC-6243-40A5-8943-F7AC0BDB71B9}">
      <dgm:prSet custT="1"/>
      <dgm:spPr/>
      <dgm:t>
        <a:bodyPr/>
        <a:lstStyle/>
        <a:p>
          <a:pPr rtl="0"/>
          <a:r>
            <a:rPr lang="ro-RO" sz="1600" b="1" i="0" dirty="0">
              <a:latin typeface="Bell MT" pitchFamily="18" charset="0"/>
            </a:rPr>
            <a:t>Centrele sociale din cartiere</a:t>
          </a:r>
          <a:endParaRPr lang="en-US" sz="1600" b="1" i="0" dirty="0">
            <a:latin typeface="Bell MT" pitchFamily="18" charset="0"/>
          </a:endParaRPr>
        </a:p>
      </dgm:t>
    </dgm:pt>
    <dgm:pt modelId="{92E29993-2D8A-4A7E-91E0-E70301026DAC}" type="parTrans" cxnId="{C8B9C9A6-51F4-49DB-82D2-83510007E1E5}">
      <dgm:prSet/>
      <dgm:spPr/>
      <dgm:t>
        <a:bodyPr/>
        <a:lstStyle/>
        <a:p>
          <a:endParaRPr lang="en-US"/>
        </a:p>
      </dgm:t>
    </dgm:pt>
    <dgm:pt modelId="{45CA8256-D877-4698-BE68-D99310A8B179}" type="sibTrans" cxnId="{C8B9C9A6-51F4-49DB-82D2-83510007E1E5}">
      <dgm:prSet/>
      <dgm:spPr/>
      <dgm:t>
        <a:bodyPr/>
        <a:lstStyle/>
        <a:p>
          <a:endParaRPr lang="en-US"/>
        </a:p>
      </dgm:t>
    </dgm:pt>
    <dgm:pt modelId="{7C0FCE32-90BA-458B-B5B8-8E5E12A065ED}">
      <dgm:prSet custT="1"/>
      <dgm:spPr/>
      <dgm:t>
        <a:bodyPr/>
        <a:lstStyle/>
        <a:p>
          <a:pPr rtl="0"/>
          <a:r>
            <a:rPr lang="en-US" sz="1600" b="1" i="0" dirty="0">
              <a:latin typeface="Bell MT" pitchFamily="18" charset="0"/>
            </a:rPr>
            <a:t>A</a:t>
          </a:r>
          <a:r>
            <a:rPr lang="ro-RO" sz="1600" b="1" i="0" dirty="0">
              <a:latin typeface="Bell MT" pitchFamily="18" charset="0"/>
            </a:rPr>
            <a:t>dăpostul</a:t>
          </a:r>
          <a:r>
            <a:rPr lang="en-US" sz="1600" b="1" i="0" dirty="0">
              <a:latin typeface="Bell MT" pitchFamily="18" charset="0"/>
            </a:rPr>
            <a:t> de </a:t>
          </a:r>
          <a:r>
            <a:rPr lang="en-US" sz="1600" b="1" i="0" dirty="0" err="1">
              <a:latin typeface="Bell MT" pitchFamily="18" charset="0"/>
            </a:rPr>
            <a:t>Noapte</a:t>
          </a:r>
          <a:endParaRPr lang="ro-RO" sz="1600" b="1" i="0" dirty="0">
            <a:latin typeface="Bell MT" pitchFamily="18" charset="0"/>
          </a:endParaRPr>
        </a:p>
      </dgm:t>
    </dgm:pt>
    <dgm:pt modelId="{7F61ABE8-E46A-4264-A06C-9A52B4BA67F1}" type="parTrans" cxnId="{CE3F6636-CD88-42D9-BA5A-A6D15DD1FF29}">
      <dgm:prSet/>
      <dgm:spPr/>
      <dgm:t>
        <a:bodyPr/>
        <a:lstStyle/>
        <a:p>
          <a:endParaRPr lang="en-US"/>
        </a:p>
      </dgm:t>
    </dgm:pt>
    <dgm:pt modelId="{CB2CAC6F-F41B-4D1E-B6F6-6A00E684074F}" type="sibTrans" cxnId="{CE3F6636-CD88-42D9-BA5A-A6D15DD1FF29}">
      <dgm:prSet/>
      <dgm:spPr/>
      <dgm:t>
        <a:bodyPr/>
        <a:lstStyle/>
        <a:p>
          <a:endParaRPr lang="en-US"/>
        </a:p>
      </dgm:t>
    </dgm:pt>
    <dgm:pt modelId="{8068D996-0B7E-4499-947A-F6EED1EE9D8B}">
      <dgm:prSet custT="1"/>
      <dgm:spPr/>
      <dgm:t>
        <a:bodyPr/>
        <a:lstStyle/>
        <a:p>
          <a:pPr rtl="0"/>
          <a:r>
            <a:rPr lang="ro-RO" sz="1600" b="1" i="0" dirty="0">
              <a:latin typeface="Bell MT" pitchFamily="18" charset="0"/>
            </a:rPr>
            <a:t>Centrul Comunitar Gutenberg</a:t>
          </a:r>
          <a:endParaRPr lang="en-US" sz="1600" b="1" i="0" dirty="0">
            <a:latin typeface="Bell MT" pitchFamily="18" charset="0"/>
          </a:endParaRPr>
        </a:p>
      </dgm:t>
    </dgm:pt>
    <dgm:pt modelId="{C9C09642-7FA9-43E9-AD24-D95B1422D232}" type="parTrans" cxnId="{D873CE2F-660E-44CC-AEC0-D945DE797973}">
      <dgm:prSet/>
      <dgm:spPr/>
      <dgm:t>
        <a:bodyPr/>
        <a:lstStyle/>
        <a:p>
          <a:endParaRPr lang="en-US"/>
        </a:p>
      </dgm:t>
    </dgm:pt>
    <dgm:pt modelId="{5B90F32B-25D8-4628-9ED2-09ADD2B1A1F1}" type="sibTrans" cxnId="{D873CE2F-660E-44CC-AEC0-D945DE797973}">
      <dgm:prSet/>
      <dgm:spPr/>
      <dgm:t>
        <a:bodyPr/>
        <a:lstStyle/>
        <a:p>
          <a:endParaRPr lang="en-US"/>
        </a:p>
      </dgm:t>
    </dgm:pt>
    <dgm:pt modelId="{A7C1CD22-58CB-43B5-836A-2F8619CF8016}">
      <dgm:prSet custT="1"/>
      <dgm:spPr/>
      <dgm:t>
        <a:bodyPr/>
        <a:lstStyle/>
        <a:p>
          <a:pPr rtl="0"/>
          <a:r>
            <a:rPr lang="en-US" sz="1600" b="1" i="0" dirty="0" err="1">
              <a:latin typeface="Bell MT" pitchFamily="18" charset="0"/>
            </a:rPr>
            <a:t>Centrul</a:t>
          </a:r>
          <a:r>
            <a:rPr lang="en-US" sz="1600" b="1" i="0" dirty="0">
              <a:latin typeface="Bell MT" pitchFamily="18" charset="0"/>
            </a:rPr>
            <a:t> </a:t>
          </a:r>
          <a:r>
            <a:rPr lang="ro-RO" sz="1600" b="1" i="0" dirty="0">
              <a:latin typeface="Bell MT" pitchFamily="18" charset="0"/>
            </a:rPr>
            <a:t>social cu destinaţie </a:t>
          </a:r>
          <a:r>
            <a:rPr lang="en-US" sz="1600" b="1" i="0" dirty="0">
              <a:latin typeface="Bell MT" pitchFamily="18" charset="0"/>
            </a:rPr>
            <a:t>multi</a:t>
          </a:r>
          <a:r>
            <a:rPr lang="ro-RO" sz="1600" b="1" i="0" dirty="0">
              <a:latin typeface="Bell MT" pitchFamily="18" charset="0"/>
            </a:rPr>
            <a:t>funcţională pentru tineri aflaţi în situaţii de risc “Dignitas”</a:t>
          </a:r>
          <a:endParaRPr lang="en-US" sz="1600" b="1" i="0" dirty="0">
            <a:latin typeface="Bell MT" pitchFamily="18" charset="0"/>
          </a:endParaRPr>
        </a:p>
      </dgm:t>
    </dgm:pt>
    <dgm:pt modelId="{9A445A93-A9A5-4B7D-A1F8-6FEE57133181}" type="parTrans" cxnId="{5640E131-BBC9-4039-A7F5-90989D9A1CF9}">
      <dgm:prSet/>
      <dgm:spPr/>
      <dgm:t>
        <a:bodyPr/>
        <a:lstStyle/>
        <a:p>
          <a:endParaRPr lang="en-US"/>
        </a:p>
      </dgm:t>
    </dgm:pt>
    <dgm:pt modelId="{3DE90533-CF5F-474F-BF01-C2EEAACF5CE7}" type="sibTrans" cxnId="{5640E131-BBC9-4039-A7F5-90989D9A1CF9}">
      <dgm:prSet/>
      <dgm:spPr/>
      <dgm:t>
        <a:bodyPr/>
        <a:lstStyle/>
        <a:p>
          <a:endParaRPr lang="en-US"/>
        </a:p>
      </dgm:t>
    </dgm:pt>
    <dgm:pt modelId="{3DAADB96-2B48-4D05-8129-49D0B8621041}">
      <dgm:prSet custT="1"/>
      <dgm:spPr/>
      <dgm:t>
        <a:bodyPr/>
        <a:lstStyle/>
        <a:p>
          <a:pPr rtl="0"/>
          <a:r>
            <a:rPr lang="ro-RO" sz="1600" b="1" i="0" dirty="0">
              <a:latin typeface="Bell MT" pitchFamily="18" charset="0"/>
            </a:rPr>
            <a:t>Asistenţ</a:t>
          </a:r>
          <a:r>
            <a:rPr lang="en-US" sz="1600" b="1" i="0" dirty="0">
              <a:latin typeface="Bell MT" pitchFamily="18" charset="0"/>
            </a:rPr>
            <a:t>a</a:t>
          </a:r>
          <a:r>
            <a:rPr lang="ro-RO" sz="1600" b="1" i="0" dirty="0">
              <a:latin typeface="Bell MT" pitchFamily="18" charset="0"/>
            </a:rPr>
            <a:t> medicală profilactică şi curativă pentru  preşcolari, elevi şi studenţ</a:t>
          </a:r>
          <a:r>
            <a:rPr lang="en-US" sz="1600" b="1" i="0" dirty="0" err="1">
              <a:latin typeface="Bell MT" pitchFamily="18" charset="0"/>
            </a:rPr>
            <a:t>i</a:t>
          </a:r>
          <a:r>
            <a:rPr lang="ro-RO" sz="1600" b="1" i="0" dirty="0">
              <a:latin typeface="Bell MT" pitchFamily="18" charset="0"/>
            </a:rPr>
            <a:t> </a:t>
          </a:r>
          <a:r>
            <a:rPr lang="en-US" sz="1600" b="1" i="0" dirty="0">
              <a:latin typeface="Bell MT" pitchFamily="18" charset="0"/>
            </a:rPr>
            <a:t>din </a:t>
          </a:r>
          <a:r>
            <a:rPr lang="en-US" sz="1600" b="1" i="0" dirty="0" err="1">
              <a:latin typeface="Bell MT" pitchFamily="18" charset="0"/>
            </a:rPr>
            <a:t>municipiul</a:t>
          </a:r>
          <a:r>
            <a:rPr lang="en-US" sz="1600" b="1" i="0" dirty="0">
              <a:latin typeface="Bell MT" pitchFamily="18" charset="0"/>
            </a:rPr>
            <a:t> Oradea – MEDICINA ȘCOLARĂ</a:t>
          </a:r>
        </a:p>
      </dgm:t>
    </dgm:pt>
    <dgm:pt modelId="{AFF7C56D-6707-40D5-9651-47282C4C21C5}" type="parTrans" cxnId="{519C3409-4CDE-462F-AF6D-6EC56F32537A}">
      <dgm:prSet/>
      <dgm:spPr/>
      <dgm:t>
        <a:bodyPr/>
        <a:lstStyle/>
        <a:p>
          <a:endParaRPr lang="en-US"/>
        </a:p>
      </dgm:t>
    </dgm:pt>
    <dgm:pt modelId="{180176FC-82A2-4F50-AB5C-1F0409D59E47}" type="sibTrans" cxnId="{519C3409-4CDE-462F-AF6D-6EC56F32537A}">
      <dgm:prSet/>
      <dgm:spPr/>
      <dgm:t>
        <a:bodyPr/>
        <a:lstStyle/>
        <a:p>
          <a:endParaRPr lang="en-US"/>
        </a:p>
      </dgm:t>
    </dgm:pt>
    <dgm:pt modelId="{940C492D-3761-49AE-B8F0-7CBD47B12DE4}">
      <dgm:prSet custT="1"/>
      <dgm:spPr/>
      <dgm:t>
        <a:bodyPr/>
        <a:lstStyle/>
        <a:p>
          <a:pPr rtl="0"/>
          <a:r>
            <a:rPr lang="en-US" sz="1600" b="1" i="0" dirty="0" err="1">
              <a:latin typeface="Bell MT" pitchFamily="18" charset="0"/>
            </a:rPr>
            <a:t>Parteneriatele</a:t>
          </a:r>
          <a:r>
            <a:rPr lang="en-US" sz="1600" b="1" i="0" dirty="0">
              <a:latin typeface="Bell MT" pitchFamily="18" charset="0"/>
            </a:rPr>
            <a:t> cu </a:t>
          </a:r>
          <a:r>
            <a:rPr lang="en-US" sz="1600" b="1" i="0" dirty="0" err="1">
              <a:latin typeface="Bell MT" pitchFamily="18" charset="0"/>
            </a:rPr>
            <a:t>organizatiile</a:t>
          </a:r>
          <a:r>
            <a:rPr lang="en-US" sz="1600" b="1" i="0" dirty="0">
              <a:latin typeface="Bell MT" pitchFamily="18" charset="0"/>
            </a:rPr>
            <a:t> </a:t>
          </a:r>
          <a:r>
            <a:rPr lang="en-US" sz="1600" b="1" i="0" dirty="0" err="1">
              <a:latin typeface="Bell MT" pitchFamily="18" charset="0"/>
            </a:rPr>
            <a:t>neguvernamentale</a:t>
          </a:r>
          <a:r>
            <a:rPr lang="en-US" sz="1600" b="1" i="0" dirty="0">
              <a:latin typeface="Bell MT" pitchFamily="18" charset="0"/>
            </a:rPr>
            <a:t> care au ca </a:t>
          </a:r>
          <a:r>
            <a:rPr lang="en-US" sz="1600" b="1" i="0" dirty="0" err="1">
              <a:latin typeface="Bell MT" pitchFamily="18" charset="0"/>
            </a:rPr>
            <a:t>scop</a:t>
          </a:r>
          <a:r>
            <a:rPr lang="en-US" sz="1600" b="1" i="0" dirty="0">
              <a:latin typeface="Bell MT" pitchFamily="18" charset="0"/>
            </a:rPr>
            <a:t> </a:t>
          </a:r>
          <a:r>
            <a:rPr lang="en-US" sz="1600" b="1" i="0" dirty="0" err="1">
              <a:latin typeface="Bell MT" pitchFamily="18" charset="0"/>
            </a:rPr>
            <a:t>acordarea</a:t>
          </a:r>
          <a:r>
            <a:rPr lang="en-US" sz="1600" b="1" i="0" dirty="0">
              <a:latin typeface="Bell MT" pitchFamily="18" charset="0"/>
            </a:rPr>
            <a:t> de </a:t>
          </a:r>
          <a:r>
            <a:rPr lang="en-US" sz="1600" b="1" i="0" dirty="0" err="1">
              <a:latin typeface="Bell MT" pitchFamily="18" charset="0"/>
            </a:rPr>
            <a:t>servicii</a:t>
          </a:r>
          <a:r>
            <a:rPr lang="en-US" sz="1600" b="1" i="0" dirty="0">
              <a:latin typeface="Bell MT" pitchFamily="18" charset="0"/>
            </a:rPr>
            <a:t> </a:t>
          </a:r>
          <a:r>
            <a:rPr lang="en-US" sz="1600" b="1" i="0" dirty="0" err="1">
              <a:latin typeface="Bell MT" pitchFamily="18" charset="0"/>
            </a:rPr>
            <a:t>sociale</a:t>
          </a:r>
          <a:r>
            <a:rPr lang="en-US" sz="1600" b="1" i="0" dirty="0">
              <a:latin typeface="Bell MT" pitchFamily="18" charset="0"/>
            </a:rPr>
            <a:t> </a:t>
          </a:r>
          <a:r>
            <a:rPr lang="en-US" sz="1600" b="1" i="0" dirty="0" err="1">
              <a:latin typeface="Bell MT" pitchFamily="18" charset="0"/>
            </a:rPr>
            <a:t>persoanelor</a:t>
          </a:r>
          <a:r>
            <a:rPr lang="en-US" sz="1600" b="1" i="0" dirty="0">
              <a:latin typeface="Bell MT" pitchFamily="18" charset="0"/>
            </a:rPr>
            <a:t> </a:t>
          </a:r>
          <a:r>
            <a:rPr lang="en-US" sz="1600" b="1" i="0" dirty="0" err="1">
              <a:latin typeface="Bell MT" pitchFamily="18" charset="0"/>
            </a:rPr>
            <a:t>si</a:t>
          </a:r>
          <a:r>
            <a:rPr lang="en-US" sz="1600" b="1" i="0" dirty="0">
              <a:latin typeface="Bell MT" pitchFamily="18" charset="0"/>
            </a:rPr>
            <a:t> </a:t>
          </a:r>
          <a:r>
            <a:rPr lang="en-US" sz="1600" b="1" i="0" dirty="0" err="1">
              <a:latin typeface="Bell MT" pitchFamily="18" charset="0"/>
            </a:rPr>
            <a:t>familiilor</a:t>
          </a:r>
          <a:r>
            <a:rPr lang="en-US" sz="1600" b="1" i="0" dirty="0">
              <a:latin typeface="Bell MT" pitchFamily="18" charset="0"/>
            </a:rPr>
            <a:t> </a:t>
          </a:r>
          <a:r>
            <a:rPr lang="en-US" sz="1600" b="1" i="0" dirty="0" err="1">
              <a:latin typeface="Bell MT" pitchFamily="18" charset="0"/>
            </a:rPr>
            <a:t>aflate</a:t>
          </a:r>
          <a:r>
            <a:rPr lang="en-US" sz="1600" b="1" i="0" dirty="0">
              <a:latin typeface="Bell MT" pitchFamily="18" charset="0"/>
            </a:rPr>
            <a:t> </a:t>
          </a:r>
          <a:r>
            <a:rPr lang="en-US" sz="1600" b="1" i="0" dirty="0" err="1">
              <a:latin typeface="Bell MT" pitchFamily="18" charset="0"/>
            </a:rPr>
            <a:t>în</a:t>
          </a:r>
          <a:r>
            <a:rPr lang="en-US" sz="1600" b="1" i="0" dirty="0">
              <a:latin typeface="Bell MT" pitchFamily="18" charset="0"/>
            </a:rPr>
            <a:t> </a:t>
          </a:r>
          <a:r>
            <a:rPr lang="en-US" sz="1600" b="1" i="0" dirty="0" err="1">
              <a:latin typeface="Bell MT" pitchFamily="18" charset="0"/>
            </a:rPr>
            <a:t>nevoie</a:t>
          </a:r>
          <a:endParaRPr lang="en-US" sz="1600" b="1" i="0" dirty="0">
            <a:latin typeface="Bell MT" pitchFamily="18" charset="0"/>
          </a:endParaRPr>
        </a:p>
      </dgm:t>
    </dgm:pt>
    <dgm:pt modelId="{A3CCAC58-2207-43B7-8481-2AF0195BFA97}" type="parTrans" cxnId="{BE2A6CA4-F5B4-49B6-8257-3DA9111FB00F}">
      <dgm:prSet/>
      <dgm:spPr/>
      <dgm:t>
        <a:bodyPr/>
        <a:lstStyle/>
        <a:p>
          <a:endParaRPr lang="en-US"/>
        </a:p>
      </dgm:t>
    </dgm:pt>
    <dgm:pt modelId="{F0906908-154A-4042-80F1-33CD00841B9A}" type="sibTrans" cxnId="{BE2A6CA4-F5B4-49B6-8257-3DA9111FB00F}">
      <dgm:prSet/>
      <dgm:spPr/>
      <dgm:t>
        <a:bodyPr/>
        <a:lstStyle/>
        <a:p>
          <a:endParaRPr lang="en-US"/>
        </a:p>
      </dgm:t>
    </dgm:pt>
    <dgm:pt modelId="{947A4D1E-4FC4-423F-8884-4677A0191F8F}">
      <dgm:prSet custT="1"/>
      <dgm:spPr/>
      <dgm:t>
        <a:bodyPr/>
        <a:lstStyle/>
        <a:p>
          <a:pPr rtl="0"/>
          <a:r>
            <a:rPr lang="ro-RO" sz="1600" b="1" i="0" dirty="0">
              <a:latin typeface="Bell MT" pitchFamily="18" charset="0"/>
            </a:rPr>
            <a:t>Susţinerea organizaţiilor neguvernamentale din municipiul Oradea în acordarea serviciilor sociale prin acordarea de subvenţii  </a:t>
          </a:r>
          <a:endParaRPr lang="en-US" sz="1600" b="1" i="0" dirty="0">
            <a:latin typeface="Bell MT" pitchFamily="18" charset="0"/>
          </a:endParaRPr>
        </a:p>
      </dgm:t>
    </dgm:pt>
    <dgm:pt modelId="{291AE2E8-EFEF-46E9-B458-34113E6C11BD}" type="parTrans" cxnId="{FDAFCC7C-C4C6-464D-95D1-136D6B8128E1}">
      <dgm:prSet/>
      <dgm:spPr/>
      <dgm:t>
        <a:bodyPr/>
        <a:lstStyle/>
        <a:p>
          <a:endParaRPr lang="en-US"/>
        </a:p>
      </dgm:t>
    </dgm:pt>
    <dgm:pt modelId="{28827E0D-A6F2-4698-8172-6E3D48482378}" type="sibTrans" cxnId="{FDAFCC7C-C4C6-464D-95D1-136D6B8128E1}">
      <dgm:prSet/>
      <dgm:spPr/>
      <dgm:t>
        <a:bodyPr/>
        <a:lstStyle/>
        <a:p>
          <a:endParaRPr lang="en-US"/>
        </a:p>
      </dgm:t>
    </dgm:pt>
    <dgm:pt modelId="{765464AF-F345-4BC9-A338-BC64D12ED170}">
      <dgm:prSet custT="1"/>
      <dgm:spPr/>
      <dgm:t>
        <a:bodyPr/>
        <a:lstStyle/>
        <a:p>
          <a:pPr rtl="0"/>
          <a:r>
            <a:rPr lang="ro-RO" sz="1600" b="1" i="0" dirty="0">
              <a:latin typeface="Bell MT" pitchFamily="18" charset="0"/>
            </a:rPr>
            <a:t>Ziua Internațională a Persoanelor Vârstnice – 1 octombrie 202</a:t>
          </a:r>
          <a:r>
            <a:rPr lang="en-US" sz="1600" b="1" i="0" dirty="0">
              <a:latin typeface="Bell MT" pitchFamily="18" charset="0"/>
            </a:rPr>
            <a:t>1</a:t>
          </a:r>
          <a:endParaRPr lang="ro-RO" sz="1600" b="1" i="0" dirty="0">
            <a:latin typeface="Bell MT" pitchFamily="18" charset="0"/>
          </a:endParaRPr>
        </a:p>
      </dgm:t>
    </dgm:pt>
    <dgm:pt modelId="{6AB9E6FA-746C-4538-B663-C3119750F6FE}" type="parTrans" cxnId="{C0331DE7-DF07-4A61-86B9-126D6A5DA269}">
      <dgm:prSet/>
      <dgm:spPr/>
      <dgm:t>
        <a:bodyPr/>
        <a:lstStyle/>
        <a:p>
          <a:endParaRPr lang="en-US"/>
        </a:p>
      </dgm:t>
    </dgm:pt>
    <dgm:pt modelId="{A7C3B0E1-E0F2-4C6A-87FC-53F3BB26628D}" type="sibTrans" cxnId="{C0331DE7-DF07-4A61-86B9-126D6A5DA269}">
      <dgm:prSet/>
      <dgm:spPr/>
      <dgm:t>
        <a:bodyPr/>
        <a:lstStyle/>
        <a:p>
          <a:endParaRPr lang="en-US"/>
        </a:p>
      </dgm:t>
    </dgm:pt>
    <dgm:pt modelId="{FD9496CF-17F1-4706-A776-9D073A33DEB8}" type="pres">
      <dgm:prSet presAssocID="{36F0F97F-A4B3-4971-B001-86EC92E92526}" presName="linear" presStyleCnt="0">
        <dgm:presLayoutVars>
          <dgm:animLvl val="lvl"/>
          <dgm:resizeHandles val="exact"/>
        </dgm:presLayoutVars>
      </dgm:prSet>
      <dgm:spPr/>
    </dgm:pt>
    <dgm:pt modelId="{7F8DE338-00C7-440D-B2FB-49D346997D38}" type="pres">
      <dgm:prSet presAssocID="{DCA78F65-76D5-496B-8500-4F7D844731F6}" presName="parentText" presStyleLbl="node1" presStyleIdx="0" presStyleCnt="10">
        <dgm:presLayoutVars>
          <dgm:chMax val="0"/>
          <dgm:bulletEnabled val="1"/>
        </dgm:presLayoutVars>
      </dgm:prSet>
      <dgm:spPr/>
    </dgm:pt>
    <dgm:pt modelId="{687CF0D4-515D-4556-8B9E-A02AC6CDE997}" type="pres">
      <dgm:prSet presAssocID="{4AE07F8A-2B5A-4A1E-8B4B-B1003511D13B}" presName="spacer" presStyleCnt="0"/>
      <dgm:spPr/>
    </dgm:pt>
    <dgm:pt modelId="{50A33B33-56C9-4F7C-AB49-C0D9C8F31386}" type="pres">
      <dgm:prSet presAssocID="{BB070D83-9E3B-4B58-B756-E27F2C7CAC16}" presName="parentText" presStyleLbl="node1" presStyleIdx="1" presStyleCnt="10">
        <dgm:presLayoutVars>
          <dgm:chMax val="0"/>
          <dgm:bulletEnabled val="1"/>
        </dgm:presLayoutVars>
      </dgm:prSet>
      <dgm:spPr/>
    </dgm:pt>
    <dgm:pt modelId="{91F2A15E-0576-4996-BE39-2754CC15223C}" type="pres">
      <dgm:prSet presAssocID="{A5C7C4D4-03AB-448F-A5A6-EA65ECCC0A43}" presName="spacer" presStyleCnt="0"/>
      <dgm:spPr/>
    </dgm:pt>
    <dgm:pt modelId="{48227BC0-BE78-4620-A38F-9D86D7491C37}" type="pres">
      <dgm:prSet presAssocID="{896669AC-6243-40A5-8943-F7AC0BDB71B9}" presName="parentText" presStyleLbl="node1" presStyleIdx="2" presStyleCnt="10">
        <dgm:presLayoutVars>
          <dgm:chMax val="0"/>
          <dgm:bulletEnabled val="1"/>
        </dgm:presLayoutVars>
      </dgm:prSet>
      <dgm:spPr/>
    </dgm:pt>
    <dgm:pt modelId="{88AF9404-EF6A-49ED-BFCE-C511B7403685}" type="pres">
      <dgm:prSet presAssocID="{45CA8256-D877-4698-BE68-D99310A8B179}" presName="spacer" presStyleCnt="0"/>
      <dgm:spPr/>
    </dgm:pt>
    <dgm:pt modelId="{19862F90-5588-4456-B066-5688F7CF1DE0}" type="pres">
      <dgm:prSet presAssocID="{7C0FCE32-90BA-458B-B5B8-8E5E12A065ED}" presName="parentText" presStyleLbl="node1" presStyleIdx="3" presStyleCnt="10">
        <dgm:presLayoutVars>
          <dgm:chMax val="0"/>
          <dgm:bulletEnabled val="1"/>
        </dgm:presLayoutVars>
      </dgm:prSet>
      <dgm:spPr/>
    </dgm:pt>
    <dgm:pt modelId="{37591BB0-F8BA-4C29-96B5-615535E2F9DE}" type="pres">
      <dgm:prSet presAssocID="{CB2CAC6F-F41B-4D1E-B6F6-6A00E684074F}" presName="spacer" presStyleCnt="0"/>
      <dgm:spPr/>
    </dgm:pt>
    <dgm:pt modelId="{5318B74A-ED4F-447C-883A-0EAF594C77FD}" type="pres">
      <dgm:prSet presAssocID="{8068D996-0B7E-4499-947A-F6EED1EE9D8B}" presName="parentText" presStyleLbl="node1" presStyleIdx="4" presStyleCnt="10">
        <dgm:presLayoutVars>
          <dgm:chMax val="0"/>
          <dgm:bulletEnabled val="1"/>
        </dgm:presLayoutVars>
      </dgm:prSet>
      <dgm:spPr/>
    </dgm:pt>
    <dgm:pt modelId="{940BC225-2649-49F9-AF84-7929B95326CC}" type="pres">
      <dgm:prSet presAssocID="{5B90F32B-25D8-4628-9ED2-09ADD2B1A1F1}" presName="spacer" presStyleCnt="0"/>
      <dgm:spPr/>
    </dgm:pt>
    <dgm:pt modelId="{238D1D84-36FC-4A4B-B4A6-D27AA2BEC48F}" type="pres">
      <dgm:prSet presAssocID="{A7C1CD22-58CB-43B5-836A-2F8619CF8016}" presName="parentText" presStyleLbl="node1" presStyleIdx="5" presStyleCnt="10">
        <dgm:presLayoutVars>
          <dgm:chMax val="0"/>
          <dgm:bulletEnabled val="1"/>
        </dgm:presLayoutVars>
      </dgm:prSet>
      <dgm:spPr/>
    </dgm:pt>
    <dgm:pt modelId="{DB398754-8CDB-4CB3-92FF-54D1CAD5BCBF}" type="pres">
      <dgm:prSet presAssocID="{3DE90533-CF5F-474F-BF01-C2EEAACF5CE7}" presName="spacer" presStyleCnt="0"/>
      <dgm:spPr/>
    </dgm:pt>
    <dgm:pt modelId="{6CF60388-727C-4822-B298-F0079CE101CA}" type="pres">
      <dgm:prSet presAssocID="{3DAADB96-2B48-4D05-8129-49D0B8621041}" presName="parentText" presStyleLbl="node1" presStyleIdx="6" presStyleCnt="10">
        <dgm:presLayoutVars>
          <dgm:chMax val="0"/>
          <dgm:bulletEnabled val="1"/>
        </dgm:presLayoutVars>
      </dgm:prSet>
      <dgm:spPr/>
    </dgm:pt>
    <dgm:pt modelId="{A5635BC9-F92D-4ADC-91D9-97F73E3F0084}" type="pres">
      <dgm:prSet presAssocID="{180176FC-82A2-4F50-AB5C-1F0409D59E47}" presName="spacer" presStyleCnt="0"/>
      <dgm:spPr/>
    </dgm:pt>
    <dgm:pt modelId="{18D344D7-08DF-4617-BA25-C151C27E75B6}" type="pres">
      <dgm:prSet presAssocID="{940C492D-3761-49AE-B8F0-7CBD47B12DE4}" presName="parentText" presStyleLbl="node1" presStyleIdx="7" presStyleCnt="10">
        <dgm:presLayoutVars>
          <dgm:chMax val="0"/>
          <dgm:bulletEnabled val="1"/>
        </dgm:presLayoutVars>
      </dgm:prSet>
      <dgm:spPr/>
    </dgm:pt>
    <dgm:pt modelId="{4AF8E95E-8F06-4570-A1E5-8B20BA88ED91}" type="pres">
      <dgm:prSet presAssocID="{F0906908-154A-4042-80F1-33CD00841B9A}" presName="spacer" presStyleCnt="0"/>
      <dgm:spPr/>
    </dgm:pt>
    <dgm:pt modelId="{7B0EB2CD-FEA1-449D-8CFB-53E94CD89AAA}" type="pres">
      <dgm:prSet presAssocID="{947A4D1E-4FC4-423F-8884-4677A0191F8F}" presName="parentText" presStyleLbl="node1" presStyleIdx="8" presStyleCnt="10" custLinFactY="3057" custLinFactNeighborX="926" custLinFactNeighborY="100000">
        <dgm:presLayoutVars>
          <dgm:chMax val="0"/>
          <dgm:bulletEnabled val="1"/>
        </dgm:presLayoutVars>
      </dgm:prSet>
      <dgm:spPr/>
    </dgm:pt>
    <dgm:pt modelId="{E2BFA47B-36B3-4B52-AD58-1A958B450979}" type="pres">
      <dgm:prSet presAssocID="{28827E0D-A6F2-4698-8172-6E3D48482378}" presName="spacer" presStyleCnt="0"/>
      <dgm:spPr/>
    </dgm:pt>
    <dgm:pt modelId="{C9D60488-9C5F-48F6-8EF7-906D9CB03F58}" type="pres">
      <dgm:prSet presAssocID="{765464AF-F345-4BC9-A338-BC64D12ED170}" presName="parentText" presStyleLbl="node1" presStyleIdx="9" presStyleCnt="10">
        <dgm:presLayoutVars>
          <dgm:chMax val="0"/>
          <dgm:bulletEnabled val="1"/>
        </dgm:presLayoutVars>
      </dgm:prSet>
      <dgm:spPr/>
    </dgm:pt>
  </dgm:ptLst>
  <dgm:cxnLst>
    <dgm:cxn modelId="{519C3409-4CDE-462F-AF6D-6EC56F32537A}" srcId="{36F0F97F-A4B3-4971-B001-86EC92E92526}" destId="{3DAADB96-2B48-4D05-8129-49D0B8621041}" srcOrd="6" destOrd="0" parTransId="{AFF7C56D-6707-40D5-9651-47282C4C21C5}" sibTransId="{180176FC-82A2-4F50-AB5C-1F0409D59E47}"/>
    <dgm:cxn modelId="{81B3C009-7A28-492C-A2B2-9F5893C01145}" srcId="{36F0F97F-A4B3-4971-B001-86EC92E92526}" destId="{DCA78F65-76D5-496B-8500-4F7D844731F6}" srcOrd="0" destOrd="0" parTransId="{8292BFA1-5F29-446D-A9A6-E8345BE8BA28}" sibTransId="{4AE07F8A-2B5A-4A1E-8B4B-B1003511D13B}"/>
    <dgm:cxn modelId="{F9CA8118-6818-469C-BD2E-76639932DC41}" type="presOf" srcId="{BB070D83-9E3B-4B58-B756-E27F2C7CAC16}" destId="{50A33B33-56C9-4F7C-AB49-C0D9C8F31386}" srcOrd="0" destOrd="0" presId="urn:microsoft.com/office/officeart/2005/8/layout/vList2"/>
    <dgm:cxn modelId="{D873CE2F-660E-44CC-AEC0-D945DE797973}" srcId="{36F0F97F-A4B3-4971-B001-86EC92E92526}" destId="{8068D996-0B7E-4499-947A-F6EED1EE9D8B}" srcOrd="4" destOrd="0" parTransId="{C9C09642-7FA9-43E9-AD24-D95B1422D232}" sibTransId="{5B90F32B-25D8-4628-9ED2-09ADD2B1A1F1}"/>
    <dgm:cxn modelId="{5640E131-BBC9-4039-A7F5-90989D9A1CF9}" srcId="{36F0F97F-A4B3-4971-B001-86EC92E92526}" destId="{A7C1CD22-58CB-43B5-836A-2F8619CF8016}" srcOrd="5" destOrd="0" parTransId="{9A445A93-A9A5-4B7D-A1F8-6FEE57133181}" sibTransId="{3DE90533-CF5F-474F-BF01-C2EEAACF5CE7}"/>
    <dgm:cxn modelId="{CE3F6636-CD88-42D9-BA5A-A6D15DD1FF29}" srcId="{36F0F97F-A4B3-4971-B001-86EC92E92526}" destId="{7C0FCE32-90BA-458B-B5B8-8E5E12A065ED}" srcOrd="3" destOrd="0" parTransId="{7F61ABE8-E46A-4264-A06C-9A52B4BA67F1}" sibTransId="{CB2CAC6F-F41B-4D1E-B6F6-6A00E684074F}"/>
    <dgm:cxn modelId="{81503437-70AC-4FDA-9375-331A5952ACE8}" type="presOf" srcId="{36F0F97F-A4B3-4971-B001-86EC92E92526}" destId="{FD9496CF-17F1-4706-A776-9D073A33DEB8}" srcOrd="0" destOrd="0" presId="urn:microsoft.com/office/officeart/2005/8/layout/vList2"/>
    <dgm:cxn modelId="{31479E3B-4835-483A-BBBB-EC666DBDF883}" type="presOf" srcId="{DCA78F65-76D5-496B-8500-4F7D844731F6}" destId="{7F8DE338-00C7-440D-B2FB-49D346997D38}" srcOrd="0" destOrd="0" presId="urn:microsoft.com/office/officeart/2005/8/layout/vList2"/>
    <dgm:cxn modelId="{160CCF42-44C5-4DD7-A79E-F09449429DE0}" type="presOf" srcId="{940C492D-3761-49AE-B8F0-7CBD47B12DE4}" destId="{18D344D7-08DF-4617-BA25-C151C27E75B6}" srcOrd="0" destOrd="0" presId="urn:microsoft.com/office/officeart/2005/8/layout/vList2"/>
    <dgm:cxn modelId="{4A6DA649-0A79-45E1-98D5-F280B9223B9C}" type="presOf" srcId="{8068D996-0B7E-4499-947A-F6EED1EE9D8B}" destId="{5318B74A-ED4F-447C-883A-0EAF594C77FD}" srcOrd="0" destOrd="0" presId="urn:microsoft.com/office/officeart/2005/8/layout/vList2"/>
    <dgm:cxn modelId="{FDAFCC7C-C4C6-464D-95D1-136D6B8128E1}" srcId="{36F0F97F-A4B3-4971-B001-86EC92E92526}" destId="{947A4D1E-4FC4-423F-8884-4677A0191F8F}" srcOrd="8" destOrd="0" parTransId="{291AE2E8-EFEF-46E9-B458-34113E6C11BD}" sibTransId="{28827E0D-A6F2-4698-8172-6E3D48482378}"/>
    <dgm:cxn modelId="{23F64282-8EF4-40A5-AD86-F367236143E1}" type="presOf" srcId="{896669AC-6243-40A5-8943-F7AC0BDB71B9}" destId="{48227BC0-BE78-4620-A38F-9D86D7491C37}" srcOrd="0" destOrd="0" presId="urn:microsoft.com/office/officeart/2005/8/layout/vList2"/>
    <dgm:cxn modelId="{78446192-7099-4905-A335-0A5B52CBA3AB}" type="presOf" srcId="{3DAADB96-2B48-4D05-8129-49D0B8621041}" destId="{6CF60388-727C-4822-B298-F0079CE101CA}" srcOrd="0" destOrd="0" presId="urn:microsoft.com/office/officeart/2005/8/layout/vList2"/>
    <dgm:cxn modelId="{6048BE95-3893-4277-BBBC-8908A5DB3236}" type="presOf" srcId="{A7C1CD22-58CB-43B5-836A-2F8619CF8016}" destId="{238D1D84-36FC-4A4B-B4A6-D27AA2BEC48F}" srcOrd="0" destOrd="0" presId="urn:microsoft.com/office/officeart/2005/8/layout/vList2"/>
    <dgm:cxn modelId="{BE2A6CA4-F5B4-49B6-8257-3DA9111FB00F}" srcId="{36F0F97F-A4B3-4971-B001-86EC92E92526}" destId="{940C492D-3761-49AE-B8F0-7CBD47B12DE4}" srcOrd="7" destOrd="0" parTransId="{A3CCAC58-2207-43B7-8481-2AF0195BFA97}" sibTransId="{F0906908-154A-4042-80F1-33CD00841B9A}"/>
    <dgm:cxn modelId="{C8B9C9A6-51F4-49DB-82D2-83510007E1E5}" srcId="{36F0F97F-A4B3-4971-B001-86EC92E92526}" destId="{896669AC-6243-40A5-8943-F7AC0BDB71B9}" srcOrd="2" destOrd="0" parTransId="{92E29993-2D8A-4A7E-91E0-E70301026DAC}" sibTransId="{45CA8256-D877-4698-BE68-D99310A8B179}"/>
    <dgm:cxn modelId="{3E0895BB-42E3-4CE2-A9F9-715BECF70DF3}" type="presOf" srcId="{7C0FCE32-90BA-458B-B5B8-8E5E12A065ED}" destId="{19862F90-5588-4456-B066-5688F7CF1DE0}" srcOrd="0" destOrd="0" presId="urn:microsoft.com/office/officeart/2005/8/layout/vList2"/>
    <dgm:cxn modelId="{2BD99ABB-A46A-42A1-8678-CBB626711860}" srcId="{36F0F97F-A4B3-4971-B001-86EC92E92526}" destId="{BB070D83-9E3B-4B58-B756-E27F2C7CAC16}" srcOrd="1" destOrd="0" parTransId="{62F6EE34-E4C0-41C7-A75A-062AA66A6BBD}" sibTransId="{A5C7C4D4-03AB-448F-A5A6-EA65ECCC0A43}"/>
    <dgm:cxn modelId="{C0331DE7-DF07-4A61-86B9-126D6A5DA269}" srcId="{36F0F97F-A4B3-4971-B001-86EC92E92526}" destId="{765464AF-F345-4BC9-A338-BC64D12ED170}" srcOrd="9" destOrd="0" parTransId="{6AB9E6FA-746C-4538-B663-C3119750F6FE}" sibTransId="{A7C3B0E1-E0F2-4C6A-87FC-53F3BB26628D}"/>
    <dgm:cxn modelId="{1BA8F1EC-6190-4FC1-B28E-806DBF555CBF}" type="presOf" srcId="{765464AF-F345-4BC9-A338-BC64D12ED170}" destId="{C9D60488-9C5F-48F6-8EF7-906D9CB03F58}" srcOrd="0" destOrd="0" presId="urn:microsoft.com/office/officeart/2005/8/layout/vList2"/>
    <dgm:cxn modelId="{871833F7-6F97-465D-AC98-600DFBD0CE57}" type="presOf" srcId="{947A4D1E-4FC4-423F-8884-4677A0191F8F}" destId="{7B0EB2CD-FEA1-449D-8CFB-53E94CD89AAA}" srcOrd="0" destOrd="0" presId="urn:microsoft.com/office/officeart/2005/8/layout/vList2"/>
    <dgm:cxn modelId="{6A9F6014-5085-4289-9C49-88C699277E4E}" type="presParOf" srcId="{FD9496CF-17F1-4706-A776-9D073A33DEB8}" destId="{7F8DE338-00C7-440D-B2FB-49D346997D38}" srcOrd="0" destOrd="0" presId="urn:microsoft.com/office/officeart/2005/8/layout/vList2"/>
    <dgm:cxn modelId="{812BFC94-5F44-4804-8842-15EA6754C3C7}" type="presParOf" srcId="{FD9496CF-17F1-4706-A776-9D073A33DEB8}" destId="{687CF0D4-515D-4556-8B9E-A02AC6CDE997}" srcOrd="1" destOrd="0" presId="urn:microsoft.com/office/officeart/2005/8/layout/vList2"/>
    <dgm:cxn modelId="{9A5472E1-B3F7-4C62-AABB-586F2705AC96}" type="presParOf" srcId="{FD9496CF-17F1-4706-A776-9D073A33DEB8}" destId="{50A33B33-56C9-4F7C-AB49-C0D9C8F31386}" srcOrd="2" destOrd="0" presId="urn:microsoft.com/office/officeart/2005/8/layout/vList2"/>
    <dgm:cxn modelId="{A735096A-EA3B-4420-B15E-9B99BCCB3BDA}" type="presParOf" srcId="{FD9496CF-17F1-4706-A776-9D073A33DEB8}" destId="{91F2A15E-0576-4996-BE39-2754CC15223C}" srcOrd="3" destOrd="0" presId="urn:microsoft.com/office/officeart/2005/8/layout/vList2"/>
    <dgm:cxn modelId="{59479647-5D2B-4AD8-A58B-084D82B832F5}" type="presParOf" srcId="{FD9496CF-17F1-4706-A776-9D073A33DEB8}" destId="{48227BC0-BE78-4620-A38F-9D86D7491C37}" srcOrd="4" destOrd="0" presId="urn:microsoft.com/office/officeart/2005/8/layout/vList2"/>
    <dgm:cxn modelId="{6A1D14F7-EFA1-41CE-829A-EB6384289260}" type="presParOf" srcId="{FD9496CF-17F1-4706-A776-9D073A33DEB8}" destId="{88AF9404-EF6A-49ED-BFCE-C511B7403685}" srcOrd="5" destOrd="0" presId="urn:microsoft.com/office/officeart/2005/8/layout/vList2"/>
    <dgm:cxn modelId="{E64BB1EC-9D8E-49CF-BC28-79D9EE292B3E}" type="presParOf" srcId="{FD9496CF-17F1-4706-A776-9D073A33DEB8}" destId="{19862F90-5588-4456-B066-5688F7CF1DE0}" srcOrd="6" destOrd="0" presId="urn:microsoft.com/office/officeart/2005/8/layout/vList2"/>
    <dgm:cxn modelId="{669E0B4C-BA21-4D8E-954F-40B2385F00EA}" type="presParOf" srcId="{FD9496CF-17F1-4706-A776-9D073A33DEB8}" destId="{37591BB0-F8BA-4C29-96B5-615535E2F9DE}" srcOrd="7" destOrd="0" presId="urn:microsoft.com/office/officeart/2005/8/layout/vList2"/>
    <dgm:cxn modelId="{923D49C8-1A60-4086-B5F0-00FB014D01E5}" type="presParOf" srcId="{FD9496CF-17F1-4706-A776-9D073A33DEB8}" destId="{5318B74A-ED4F-447C-883A-0EAF594C77FD}" srcOrd="8" destOrd="0" presId="urn:microsoft.com/office/officeart/2005/8/layout/vList2"/>
    <dgm:cxn modelId="{C58791B4-A946-4DF4-8873-133BD4E03903}" type="presParOf" srcId="{FD9496CF-17F1-4706-A776-9D073A33DEB8}" destId="{940BC225-2649-49F9-AF84-7929B95326CC}" srcOrd="9" destOrd="0" presId="urn:microsoft.com/office/officeart/2005/8/layout/vList2"/>
    <dgm:cxn modelId="{427450E8-C54B-44F9-9BC6-9092C545347F}" type="presParOf" srcId="{FD9496CF-17F1-4706-A776-9D073A33DEB8}" destId="{238D1D84-36FC-4A4B-B4A6-D27AA2BEC48F}" srcOrd="10" destOrd="0" presId="urn:microsoft.com/office/officeart/2005/8/layout/vList2"/>
    <dgm:cxn modelId="{7D36665F-A5DC-4476-9D7A-350B5E46335E}" type="presParOf" srcId="{FD9496CF-17F1-4706-A776-9D073A33DEB8}" destId="{DB398754-8CDB-4CB3-92FF-54D1CAD5BCBF}" srcOrd="11" destOrd="0" presId="urn:microsoft.com/office/officeart/2005/8/layout/vList2"/>
    <dgm:cxn modelId="{D06FF214-E606-4DE5-BFCA-544DBAFBF3AD}" type="presParOf" srcId="{FD9496CF-17F1-4706-A776-9D073A33DEB8}" destId="{6CF60388-727C-4822-B298-F0079CE101CA}" srcOrd="12" destOrd="0" presId="urn:microsoft.com/office/officeart/2005/8/layout/vList2"/>
    <dgm:cxn modelId="{F30B9F9D-A553-49E8-9D9B-DD047F5E8B98}" type="presParOf" srcId="{FD9496CF-17F1-4706-A776-9D073A33DEB8}" destId="{A5635BC9-F92D-4ADC-91D9-97F73E3F0084}" srcOrd="13" destOrd="0" presId="urn:microsoft.com/office/officeart/2005/8/layout/vList2"/>
    <dgm:cxn modelId="{96E47821-6DC0-4698-A73A-8EC614BDE258}" type="presParOf" srcId="{FD9496CF-17F1-4706-A776-9D073A33DEB8}" destId="{18D344D7-08DF-4617-BA25-C151C27E75B6}" srcOrd="14" destOrd="0" presId="urn:microsoft.com/office/officeart/2005/8/layout/vList2"/>
    <dgm:cxn modelId="{000B5DAA-B295-4F92-BDFE-54E825DD26A9}" type="presParOf" srcId="{FD9496CF-17F1-4706-A776-9D073A33DEB8}" destId="{4AF8E95E-8F06-4570-A1E5-8B20BA88ED91}" srcOrd="15" destOrd="0" presId="urn:microsoft.com/office/officeart/2005/8/layout/vList2"/>
    <dgm:cxn modelId="{D0241271-8F84-48EC-8A95-CE20C536A0E3}" type="presParOf" srcId="{FD9496CF-17F1-4706-A776-9D073A33DEB8}" destId="{7B0EB2CD-FEA1-449D-8CFB-53E94CD89AAA}" srcOrd="16" destOrd="0" presId="urn:microsoft.com/office/officeart/2005/8/layout/vList2"/>
    <dgm:cxn modelId="{18DB9CDB-4BA9-446B-8FAA-C3472FC0ADFA}" type="presParOf" srcId="{FD9496CF-17F1-4706-A776-9D073A33DEB8}" destId="{E2BFA47B-36B3-4B52-AD58-1A958B450979}" srcOrd="17" destOrd="0" presId="urn:microsoft.com/office/officeart/2005/8/layout/vList2"/>
    <dgm:cxn modelId="{CF6FFE1C-AD58-4C54-82D8-727AAE2B27CC}" type="presParOf" srcId="{FD9496CF-17F1-4706-A776-9D073A33DEB8}" destId="{C9D60488-9C5F-48F6-8EF7-906D9CB03F58}"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8DE338-00C7-440D-B2FB-49D346997D38}">
      <dsp:nvSpPr>
        <dsp:cNvPr id="0" name=""/>
        <dsp:cNvSpPr/>
      </dsp:nvSpPr>
      <dsp:spPr>
        <a:xfrm>
          <a:off x="0" y="2870"/>
          <a:ext cx="8305800" cy="581901"/>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Creşe </a:t>
          </a:r>
          <a:r>
            <a:rPr lang="en-US" sz="1600" b="1" i="0" kern="1200" dirty="0">
              <a:latin typeface="Bell MT" pitchFamily="18" charset="0"/>
            </a:rPr>
            <a:t>–Oradea</a:t>
          </a:r>
          <a:endParaRPr lang="ro-RO" sz="1600" b="1" i="0" kern="1200" dirty="0">
            <a:latin typeface="Bell MT" pitchFamily="18" charset="0"/>
          </a:endParaRPr>
        </a:p>
      </dsp:txBody>
      <dsp:txXfrm>
        <a:off x="28406" y="31276"/>
        <a:ext cx="8248988" cy="525089"/>
      </dsp:txXfrm>
    </dsp:sp>
    <dsp:sp modelId="{50A33B33-56C9-4F7C-AB49-C0D9C8F31386}">
      <dsp:nvSpPr>
        <dsp:cNvPr id="0" name=""/>
        <dsp:cNvSpPr/>
      </dsp:nvSpPr>
      <dsp:spPr>
        <a:xfrm>
          <a:off x="0" y="597976"/>
          <a:ext cx="8305800" cy="581901"/>
        </a:xfrm>
        <a:prstGeom prst="roundRect">
          <a:avLst/>
        </a:prstGeom>
        <a:solidFill>
          <a:schemeClr val="accent3">
            <a:hueOff val="1250029"/>
            <a:satOff val="-1876"/>
            <a:lumOff val="-30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1" i="0" kern="1200" dirty="0" err="1">
              <a:latin typeface="Bell MT" pitchFamily="18" charset="0"/>
            </a:rPr>
            <a:t>Centrul</a:t>
          </a:r>
          <a:r>
            <a:rPr lang="en-US" sz="1600" b="1" i="0" kern="1200" dirty="0">
              <a:latin typeface="Bell MT" pitchFamily="18" charset="0"/>
            </a:rPr>
            <a:t> de </a:t>
          </a:r>
          <a:r>
            <a:rPr lang="ro-RO" sz="1600" b="1" i="0" kern="1200" dirty="0">
              <a:latin typeface="Bell MT" pitchFamily="18" charset="0"/>
            </a:rPr>
            <a:t>Î</a:t>
          </a:r>
          <a:r>
            <a:rPr lang="en-US" sz="1600" b="1" i="0" kern="1200" dirty="0" err="1">
              <a:latin typeface="Bell MT" pitchFamily="18" charset="0"/>
            </a:rPr>
            <a:t>ngrijire</a:t>
          </a:r>
          <a:r>
            <a:rPr lang="ro-RO" sz="1600" b="1" i="0" kern="1200" dirty="0">
              <a:latin typeface="Bell MT" pitchFamily="18" charset="0"/>
            </a:rPr>
            <a:t> de Zi</a:t>
          </a:r>
          <a:endParaRPr lang="en-US" sz="1600" b="1" i="0" kern="1200" dirty="0">
            <a:latin typeface="Bell MT" pitchFamily="18" charset="0"/>
          </a:endParaRPr>
        </a:p>
      </dsp:txBody>
      <dsp:txXfrm>
        <a:off x="28406" y="626382"/>
        <a:ext cx="8248988" cy="525089"/>
      </dsp:txXfrm>
    </dsp:sp>
    <dsp:sp modelId="{48227BC0-BE78-4620-A38F-9D86D7491C37}">
      <dsp:nvSpPr>
        <dsp:cNvPr id="0" name=""/>
        <dsp:cNvSpPr/>
      </dsp:nvSpPr>
      <dsp:spPr>
        <a:xfrm>
          <a:off x="0" y="1193083"/>
          <a:ext cx="8305800" cy="581901"/>
        </a:xfrm>
        <a:prstGeom prst="roundRect">
          <a:avLst/>
        </a:prstGeom>
        <a:solidFill>
          <a:schemeClr val="accent3">
            <a:hueOff val="2500059"/>
            <a:satOff val="-3751"/>
            <a:lumOff val="-6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Centrele sociale din cartiere</a:t>
          </a:r>
          <a:endParaRPr lang="en-US" sz="1600" b="1" i="0" kern="1200" dirty="0">
            <a:latin typeface="Bell MT" pitchFamily="18" charset="0"/>
          </a:endParaRPr>
        </a:p>
      </dsp:txBody>
      <dsp:txXfrm>
        <a:off x="28406" y="1221489"/>
        <a:ext cx="8248988" cy="525089"/>
      </dsp:txXfrm>
    </dsp:sp>
    <dsp:sp modelId="{19862F90-5588-4456-B066-5688F7CF1DE0}">
      <dsp:nvSpPr>
        <dsp:cNvPr id="0" name=""/>
        <dsp:cNvSpPr/>
      </dsp:nvSpPr>
      <dsp:spPr>
        <a:xfrm>
          <a:off x="0" y="1788189"/>
          <a:ext cx="8305800" cy="581901"/>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1" i="0" kern="1200" dirty="0">
              <a:latin typeface="Bell MT" pitchFamily="18" charset="0"/>
            </a:rPr>
            <a:t>A</a:t>
          </a:r>
          <a:r>
            <a:rPr lang="ro-RO" sz="1600" b="1" i="0" kern="1200" dirty="0">
              <a:latin typeface="Bell MT" pitchFamily="18" charset="0"/>
            </a:rPr>
            <a:t>dăpostul</a:t>
          </a:r>
          <a:r>
            <a:rPr lang="en-US" sz="1600" b="1" i="0" kern="1200" dirty="0">
              <a:latin typeface="Bell MT" pitchFamily="18" charset="0"/>
            </a:rPr>
            <a:t> de </a:t>
          </a:r>
          <a:r>
            <a:rPr lang="en-US" sz="1600" b="1" i="0" kern="1200" dirty="0" err="1">
              <a:latin typeface="Bell MT" pitchFamily="18" charset="0"/>
            </a:rPr>
            <a:t>Noapte</a:t>
          </a:r>
          <a:endParaRPr lang="ro-RO" sz="1600" b="1" i="0" kern="1200" dirty="0">
            <a:latin typeface="Bell MT" pitchFamily="18" charset="0"/>
          </a:endParaRPr>
        </a:p>
      </dsp:txBody>
      <dsp:txXfrm>
        <a:off x="28406" y="1816595"/>
        <a:ext cx="8248988" cy="525089"/>
      </dsp:txXfrm>
    </dsp:sp>
    <dsp:sp modelId="{5318B74A-ED4F-447C-883A-0EAF594C77FD}">
      <dsp:nvSpPr>
        <dsp:cNvPr id="0" name=""/>
        <dsp:cNvSpPr/>
      </dsp:nvSpPr>
      <dsp:spPr>
        <a:xfrm>
          <a:off x="0" y="2383295"/>
          <a:ext cx="8305800" cy="581901"/>
        </a:xfrm>
        <a:prstGeom prst="roundRect">
          <a:avLst/>
        </a:prstGeom>
        <a:solidFill>
          <a:schemeClr val="accent3">
            <a:hueOff val="5000117"/>
            <a:satOff val="-7502"/>
            <a:lumOff val="-12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Centrul Comunitar Gutenberg</a:t>
          </a:r>
          <a:endParaRPr lang="en-US" sz="1600" b="1" i="0" kern="1200" dirty="0">
            <a:latin typeface="Bell MT" pitchFamily="18" charset="0"/>
          </a:endParaRPr>
        </a:p>
      </dsp:txBody>
      <dsp:txXfrm>
        <a:off x="28406" y="2411701"/>
        <a:ext cx="8248988" cy="525089"/>
      </dsp:txXfrm>
    </dsp:sp>
    <dsp:sp modelId="{238D1D84-36FC-4A4B-B4A6-D27AA2BEC48F}">
      <dsp:nvSpPr>
        <dsp:cNvPr id="0" name=""/>
        <dsp:cNvSpPr/>
      </dsp:nvSpPr>
      <dsp:spPr>
        <a:xfrm>
          <a:off x="0" y="2978402"/>
          <a:ext cx="8305800" cy="581901"/>
        </a:xfrm>
        <a:prstGeom prst="roundRect">
          <a:avLst/>
        </a:prstGeom>
        <a:solidFill>
          <a:schemeClr val="accent3">
            <a:hueOff val="6250147"/>
            <a:satOff val="-9378"/>
            <a:lumOff val="-15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1" i="0" kern="1200" dirty="0" err="1">
              <a:latin typeface="Bell MT" pitchFamily="18" charset="0"/>
            </a:rPr>
            <a:t>Centrul</a:t>
          </a:r>
          <a:r>
            <a:rPr lang="en-US" sz="1600" b="1" i="0" kern="1200" dirty="0">
              <a:latin typeface="Bell MT" pitchFamily="18" charset="0"/>
            </a:rPr>
            <a:t> </a:t>
          </a:r>
          <a:r>
            <a:rPr lang="ro-RO" sz="1600" b="1" i="0" kern="1200" dirty="0">
              <a:latin typeface="Bell MT" pitchFamily="18" charset="0"/>
            </a:rPr>
            <a:t>social cu destinaţie </a:t>
          </a:r>
          <a:r>
            <a:rPr lang="en-US" sz="1600" b="1" i="0" kern="1200" dirty="0">
              <a:latin typeface="Bell MT" pitchFamily="18" charset="0"/>
            </a:rPr>
            <a:t>multi</a:t>
          </a:r>
          <a:r>
            <a:rPr lang="ro-RO" sz="1600" b="1" i="0" kern="1200" dirty="0">
              <a:latin typeface="Bell MT" pitchFamily="18" charset="0"/>
            </a:rPr>
            <a:t>funcţională pentru tineri aflaţi în situaţii de risc “Dignitas”</a:t>
          </a:r>
          <a:endParaRPr lang="en-US" sz="1600" b="1" i="0" kern="1200" dirty="0">
            <a:latin typeface="Bell MT" pitchFamily="18" charset="0"/>
          </a:endParaRPr>
        </a:p>
      </dsp:txBody>
      <dsp:txXfrm>
        <a:off x="28406" y="3006808"/>
        <a:ext cx="8248988" cy="525089"/>
      </dsp:txXfrm>
    </dsp:sp>
    <dsp:sp modelId="{6CF60388-727C-4822-B298-F0079CE101CA}">
      <dsp:nvSpPr>
        <dsp:cNvPr id="0" name=""/>
        <dsp:cNvSpPr/>
      </dsp:nvSpPr>
      <dsp:spPr>
        <a:xfrm>
          <a:off x="0" y="3573508"/>
          <a:ext cx="8305800" cy="581901"/>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Asistenţ</a:t>
          </a:r>
          <a:r>
            <a:rPr lang="en-US" sz="1600" b="1" i="0" kern="1200" dirty="0">
              <a:latin typeface="Bell MT" pitchFamily="18" charset="0"/>
            </a:rPr>
            <a:t>a</a:t>
          </a:r>
          <a:r>
            <a:rPr lang="ro-RO" sz="1600" b="1" i="0" kern="1200" dirty="0">
              <a:latin typeface="Bell MT" pitchFamily="18" charset="0"/>
            </a:rPr>
            <a:t> medicală profilactică şi curativă pentru  preşcolari, elevi şi studenţ</a:t>
          </a:r>
          <a:r>
            <a:rPr lang="en-US" sz="1600" b="1" i="0" kern="1200" dirty="0" err="1">
              <a:latin typeface="Bell MT" pitchFamily="18" charset="0"/>
            </a:rPr>
            <a:t>i</a:t>
          </a:r>
          <a:r>
            <a:rPr lang="ro-RO" sz="1600" b="1" i="0" kern="1200" dirty="0">
              <a:latin typeface="Bell MT" pitchFamily="18" charset="0"/>
            </a:rPr>
            <a:t> </a:t>
          </a:r>
          <a:r>
            <a:rPr lang="en-US" sz="1600" b="1" i="0" kern="1200" dirty="0">
              <a:latin typeface="Bell MT" pitchFamily="18" charset="0"/>
            </a:rPr>
            <a:t>din </a:t>
          </a:r>
          <a:r>
            <a:rPr lang="en-US" sz="1600" b="1" i="0" kern="1200" dirty="0" err="1">
              <a:latin typeface="Bell MT" pitchFamily="18" charset="0"/>
            </a:rPr>
            <a:t>municipiul</a:t>
          </a:r>
          <a:r>
            <a:rPr lang="en-US" sz="1600" b="1" i="0" kern="1200" dirty="0">
              <a:latin typeface="Bell MT" pitchFamily="18" charset="0"/>
            </a:rPr>
            <a:t> Oradea – MEDICINA ȘCOLARĂ</a:t>
          </a:r>
        </a:p>
      </dsp:txBody>
      <dsp:txXfrm>
        <a:off x="28406" y="3601914"/>
        <a:ext cx="8248988" cy="525089"/>
      </dsp:txXfrm>
    </dsp:sp>
    <dsp:sp modelId="{18D344D7-08DF-4617-BA25-C151C27E75B6}">
      <dsp:nvSpPr>
        <dsp:cNvPr id="0" name=""/>
        <dsp:cNvSpPr/>
      </dsp:nvSpPr>
      <dsp:spPr>
        <a:xfrm>
          <a:off x="0" y="4168615"/>
          <a:ext cx="8305800" cy="581901"/>
        </a:xfrm>
        <a:prstGeom prst="roundRect">
          <a:avLst/>
        </a:prstGeom>
        <a:solidFill>
          <a:schemeClr val="accent3">
            <a:hueOff val="8750205"/>
            <a:satOff val="-13129"/>
            <a:lumOff val="-21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1" i="0" kern="1200" dirty="0" err="1">
              <a:latin typeface="Bell MT" pitchFamily="18" charset="0"/>
            </a:rPr>
            <a:t>Parteneriatele</a:t>
          </a:r>
          <a:r>
            <a:rPr lang="en-US" sz="1600" b="1" i="0" kern="1200" dirty="0">
              <a:latin typeface="Bell MT" pitchFamily="18" charset="0"/>
            </a:rPr>
            <a:t> cu </a:t>
          </a:r>
          <a:r>
            <a:rPr lang="en-US" sz="1600" b="1" i="0" kern="1200" dirty="0" err="1">
              <a:latin typeface="Bell MT" pitchFamily="18" charset="0"/>
            </a:rPr>
            <a:t>organizatiile</a:t>
          </a:r>
          <a:r>
            <a:rPr lang="en-US" sz="1600" b="1" i="0" kern="1200" dirty="0">
              <a:latin typeface="Bell MT" pitchFamily="18" charset="0"/>
            </a:rPr>
            <a:t> </a:t>
          </a:r>
          <a:r>
            <a:rPr lang="en-US" sz="1600" b="1" i="0" kern="1200" dirty="0" err="1">
              <a:latin typeface="Bell MT" pitchFamily="18" charset="0"/>
            </a:rPr>
            <a:t>neguvernamentale</a:t>
          </a:r>
          <a:r>
            <a:rPr lang="en-US" sz="1600" b="1" i="0" kern="1200" dirty="0">
              <a:latin typeface="Bell MT" pitchFamily="18" charset="0"/>
            </a:rPr>
            <a:t> care au ca </a:t>
          </a:r>
          <a:r>
            <a:rPr lang="en-US" sz="1600" b="1" i="0" kern="1200" dirty="0" err="1">
              <a:latin typeface="Bell MT" pitchFamily="18" charset="0"/>
            </a:rPr>
            <a:t>scop</a:t>
          </a:r>
          <a:r>
            <a:rPr lang="en-US" sz="1600" b="1" i="0" kern="1200" dirty="0">
              <a:latin typeface="Bell MT" pitchFamily="18" charset="0"/>
            </a:rPr>
            <a:t> </a:t>
          </a:r>
          <a:r>
            <a:rPr lang="en-US" sz="1600" b="1" i="0" kern="1200" dirty="0" err="1">
              <a:latin typeface="Bell MT" pitchFamily="18" charset="0"/>
            </a:rPr>
            <a:t>acordarea</a:t>
          </a:r>
          <a:r>
            <a:rPr lang="en-US" sz="1600" b="1" i="0" kern="1200" dirty="0">
              <a:latin typeface="Bell MT" pitchFamily="18" charset="0"/>
            </a:rPr>
            <a:t> de </a:t>
          </a:r>
          <a:r>
            <a:rPr lang="en-US" sz="1600" b="1" i="0" kern="1200" dirty="0" err="1">
              <a:latin typeface="Bell MT" pitchFamily="18" charset="0"/>
            </a:rPr>
            <a:t>servicii</a:t>
          </a:r>
          <a:r>
            <a:rPr lang="en-US" sz="1600" b="1" i="0" kern="1200" dirty="0">
              <a:latin typeface="Bell MT" pitchFamily="18" charset="0"/>
            </a:rPr>
            <a:t> </a:t>
          </a:r>
          <a:r>
            <a:rPr lang="en-US" sz="1600" b="1" i="0" kern="1200" dirty="0" err="1">
              <a:latin typeface="Bell MT" pitchFamily="18" charset="0"/>
            </a:rPr>
            <a:t>sociale</a:t>
          </a:r>
          <a:r>
            <a:rPr lang="en-US" sz="1600" b="1" i="0" kern="1200" dirty="0">
              <a:latin typeface="Bell MT" pitchFamily="18" charset="0"/>
            </a:rPr>
            <a:t> </a:t>
          </a:r>
          <a:r>
            <a:rPr lang="en-US" sz="1600" b="1" i="0" kern="1200" dirty="0" err="1">
              <a:latin typeface="Bell MT" pitchFamily="18" charset="0"/>
            </a:rPr>
            <a:t>persoanelor</a:t>
          </a:r>
          <a:r>
            <a:rPr lang="en-US" sz="1600" b="1" i="0" kern="1200" dirty="0">
              <a:latin typeface="Bell MT" pitchFamily="18" charset="0"/>
            </a:rPr>
            <a:t> </a:t>
          </a:r>
          <a:r>
            <a:rPr lang="en-US" sz="1600" b="1" i="0" kern="1200" dirty="0" err="1">
              <a:latin typeface="Bell MT" pitchFamily="18" charset="0"/>
            </a:rPr>
            <a:t>si</a:t>
          </a:r>
          <a:r>
            <a:rPr lang="en-US" sz="1600" b="1" i="0" kern="1200" dirty="0">
              <a:latin typeface="Bell MT" pitchFamily="18" charset="0"/>
            </a:rPr>
            <a:t> </a:t>
          </a:r>
          <a:r>
            <a:rPr lang="en-US" sz="1600" b="1" i="0" kern="1200" dirty="0" err="1">
              <a:latin typeface="Bell MT" pitchFamily="18" charset="0"/>
            </a:rPr>
            <a:t>familiilor</a:t>
          </a:r>
          <a:r>
            <a:rPr lang="en-US" sz="1600" b="1" i="0" kern="1200" dirty="0">
              <a:latin typeface="Bell MT" pitchFamily="18" charset="0"/>
            </a:rPr>
            <a:t> </a:t>
          </a:r>
          <a:r>
            <a:rPr lang="en-US" sz="1600" b="1" i="0" kern="1200" dirty="0" err="1">
              <a:latin typeface="Bell MT" pitchFamily="18" charset="0"/>
            </a:rPr>
            <a:t>aflate</a:t>
          </a:r>
          <a:r>
            <a:rPr lang="en-US" sz="1600" b="1" i="0" kern="1200" dirty="0">
              <a:latin typeface="Bell MT" pitchFamily="18" charset="0"/>
            </a:rPr>
            <a:t> </a:t>
          </a:r>
          <a:r>
            <a:rPr lang="en-US" sz="1600" b="1" i="0" kern="1200" dirty="0" err="1">
              <a:latin typeface="Bell MT" pitchFamily="18" charset="0"/>
            </a:rPr>
            <a:t>în</a:t>
          </a:r>
          <a:r>
            <a:rPr lang="en-US" sz="1600" b="1" i="0" kern="1200" dirty="0">
              <a:latin typeface="Bell MT" pitchFamily="18" charset="0"/>
            </a:rPr>
            <a:t> </a:t>
          </a:r>
          <a:r>
            <a:rPr lang="en-US" sz="1600" b="1" i="0" kern="1200" dirty="0" err="1">
              <a:latin typeface="Bell MT" pitchFamily="18" charset="0"/>
            </a:rPr>
            <a:t>nevoie</a:t>
          </a:r>
          <a:endParaRPr lang="en-US" sz="1600" b="1" i="0" kern="1200" dirty="0">
            <a:latin typeface="Bell MT" pitchFamily="18" charset="0"/>
          </a:endParaRPr>
        </a:p>
      </dsp:txBody>
      <dsp:txXfrm>
        <a:off x="28406" y="4197021"/>
        <a:ext cx="8248988" cy="525089"/>
      </dsp:txXfrm>
    </dsp:sp>
    <dsp:sp modelId="{7B0EB2CD-FEA1-449D-8CFB-53E94CD89AAA}">
      <dsp:nvSpPr>
        <dsp:cNvPr id="0" name=""/>
        <dsp:cNvSpPr/>
      </dsp:nvSpPr>
      <dsp:spPr>
        <a:xfrm>
          <a:off x="0" y="4794714"/>
          <a:ext cx="8305800" cy="581901"/>
        </a:xfrm>
        <a:prstGeom prst="roundRect">
          <a:avLst/>
        </a:prstGeom>
        <a:solidFill>
          <a:schemeClr val="accent3">
            <a:hueOff val="10000235"/>
            <a:satOff val="-15004"/>
            <a:lumOff val="-24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Susţinerea organizaţiilor neguvernamentale din municipiul Oradea în acordarea serviciilor sociale prin acordarea de subvenţii  </a:t>
          </a:r>
          <a:endParaRPr lang="en-US" sz="1600" b="1" i="0" kern="1200" dirty="0">
            <a:latin typeface="Bell MT" pitchFamily="18" charset="0"/>
          </a:endParaRPr>
        </a:p>
      </dsp:txBody>
      <dsp:txXfrm>
        <a:off x="28406" y="4823120"/>
        <a:ext cx="8248988" cy="525089"/>
      </dsp:txXfrm>
    </dsp:sp>
    <dsp:sp modelId="{C9D60488-9C5F-48F6-8EF7-906D9CB03F58}">
      <dsp:nvSpPr>
        <dsp:cNvPr id="0" name=""/>
        <dsp:cNvSpPr/>
      </dsp:nvSpPr>
      <dsp:spPr>
        <a:xfrm>
          <a:off x="0" y="5358827"/>
          <a:ext cx="8305800" cy="581901"/>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ro-RO" sz="1600" b="1" i="0" kern="1200" dirty="0">
              <a:latin typeface="Bell MT" pitchFamily="18" charset="0"/>
            </a:rPr>
            <a:t>Ziua Internațională a Persoanelor Vârstnice – 1 octombrie 202</a:t>
          </a:r>
          <a:r>
            <a:rPr lang="en-US" sz="1600" b="1" i="0" kern="1200" dirty="0">
              <a:latin typeface="Bell MT" pitchFamily="18" charset="0"/>
            </a:rPr>
            <a:t>1</a:t>
          </a:r>
          <a:endParaRPr lang="ro-RO" sz="1600" b="1" i="0" kern="1200" dirty="0">
            <a:latin typeface="Bell MT" pitchFamily="18" charset="0"/>
          </a:endParaRPr>
        </a:p>
      </dsp:txBody>
      <dsp:txXfrm>
        <a:off x="28406" y="5387233"/>
        <a:ext cx="8248988" cy="5250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3113560F-E9D1-4A6A-BFBF-E75273B2ACCE}" type="datetimeFigureOut">
              <a:rPr lang="en-US" smtClean="0"/>
              <a:pPr/>
              <a:t>1/17/2022</a:t>
            </a:fld>
            <a:endParaRPr lang="en-US"/>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ABDFDAAC-B3E5-4CD2-87E0-ACBB849A547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BDFDAAC-B3E5-4CD2-87E0-ACBB849A5479}" type="slidenum">
              <a:rPr lang="en-US" smtClean="0"/>
              <a:pPr/>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5000"/>
            <a:duotone>
              <a:schemeClr val="accent5">
                <a:shade val="45000"/>
                <a:satMod val="135000"/>
              </a:schemeClr>
              <a:prstClr val="white"/>
            </a:duotone>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1/17/2022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contact@daso-oradea.ro" TargetMode="External"/><Relationship Id="rId2" Type="http://schemas.openxmlformats.org/officeDocument/2006/relationships/hyperlink" Target="http://www.daso-oradea.ro/" TargetMode="External"/><Relationship Id="rId1" Type="http://schemas.openxmlformats.org/officeDocument/2006/relationships/slideLayout" Target="../slideLayouts/slideLayout2.xml"/><Relationship Id="rId4" Type="http://schemas.openxmlformats.org/officeDocument/2006/relationships/hyperlink" Target="https://www.facebook.com/dasoradea"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image" Target="../media/image28.jpeg"/><Relationship Id="rId13" Type="http://schemas.openxmlformats.org/officeDocument/2006/relationships/image" Target="../media/image33.jpeg"/><Relationship Id="rId3" Type="http://schemas.openxmlformats.org/officeDocument/2006/relationships/image" Target="../media/image23.jpeg"/><Relationship Id="rId7" Type="http://schemas.openxmlformats.org/officeDocument/2006/relationships/image" Target="../media/image27.jpeg"/><Relationship Id="rId12" Type="http://schemas.openxmlformats.org/officeDocument/2006/relationships/image" Target="../media/image32.jpe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26.jpeg"/><Relationship Id="rId11" Type="http://schemas.openxmlformats.org/officeDocument/2006/relationships/image" Target="../media/image31.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 Id="rId5" Type="http://schemas.openxmlformats.org/officeDocument/2006/relationships/image" Target="../media/image43.jpeg"/><Relationship Id="rId4" Type="http://schemas.openxmlformats.org/officeDocument/2006/relationships/image" Target="../media/image42.jpeg"/></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9.jpeg"/></Relationships>
</file>

<file path=ppt/slides/_rels/slide43.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4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5.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duotone>
              <a:schemeClr val="accent5">
                <a:shade val="45000"/>
                <a:satMod val="135000"/>
              </a:schemeClr>
              <a:prstClr val="white"/>
            </a:duotone>
            <a:lum bright="-29000" contrast="71000"/>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28600"/>
            <a:ext cx="8001000" cy="609600"/>
          </a:xfrm>
        </p:spPr>
        <p:txBody>
          <a:bodyPr>
            <a:normAutofit/>
          </a:bodyPr>
          <a:lstStyle/>
          <a:p>
            <a:r>
              <a:rPr lang="en-US" sz="3200" b="1" i="1" dirty="0">
                <a:latin typeface="+mn-lt"/>
              </a:rPr>
              <a:t>DIREC</a:t>
            </a:r>
            <a:r>
              <a:rPr lang="ro-RO" sz="3200" b="1" i="1" dirty="0">
                <a:latin typeface="+mn-lt"/>
              </a:rPr>
              <a:t>ŢIA DE ASISTENŢĂ SOCIALĂ ORADEA</a:t>
            </a:r>
            <a:endParaRPr lang="en-US" sz="3200" b="1" i="1" dirty="0">
              <a:latin typeface="+mn-lt"/>
            </a:endParaRPr>
          </a:p>
        </p:txBody>
      </p:sp>
      <p:sp>
        <p:nvSpPr>
          <p:cNvPr id="3" name="Subtitle 2"/>
          <p:cNvSpPr>
            <a:spLocks noGrp="1"/>
          </p:cNvSpPr>
          <p:nvPr>
            <p:ph type="subTitle" idx="1"/>
          </p:nvPr>
        </p:nvSpPr>
        <p:spPr>
          <a:xfrm>
            <a:off x="1371600" y="5486400"/>
            <a:ext cx="7391400" cy="1371600"/>
          </a:xfrm>
        </p:spPr>
        <p:txBody>
          <a:bodyPr>
            <a:normAutofit fontScale="92500"/>
          </a:bodyPr>
          <a:lstStyle/>
          <a:p>
            <a:r>
              <a:rPr lang="en-US" altLang="en-US" b="1" i="1" dirty="0">
                <a:solidFill>
                  <a:schemeClr val="accent5">
                    <a:lumMod val="50000"/>
                  </a:schemeClr>
                </a:solidFill>
              </a:rPr>
              <a:t>Pre</a:t>
            </a:r>
            <a:r>
              <a:rPr lang="ro-RO" altLang="en-US" b="1" i="1" dirty="0">
                <a:solidFill>
                  <a:schemeClr val="accent5">
                    <a:lumMod val="50000"/>
                  </a:schemeClr>
                </a:solidFill>
              </a:rPr>
              <a:t>zentarea </a:t>
            </a:r>
            <a:endParaRPr lang="en-US" altLang="en-US" b="1" i="1" dirty="0">
              <a:solidFill>
                <a:schemeClr val="accent5">
                  <a:lumMod val="50000"/>
                </a:schemeClr>
              </a:solidFill>
            </a:endParaRPr>
          </a:p>
          <a:p>
            <a:r>
              <a:rPr lang="ro-RO" altLang="en-US" b="1" i="1" dirty="0">
                <a:solidFill>
                  <a:schemeClr val="accent5">
                    <a:lumMod val="50000"/>
                  </a:schemeClr>
                </a:solidFill>
              </a:rPr>
              <a:t>programelor sociale derulate în anul </a:t>
            </a:r>
            <a:r>
              <a:rPr lang="ro-RO" altLang="en-US" sz="4000" b="1" i="1" dirty="0">
                <a:solidFill>
                  <a:schemeClr val="accent5">
                    <a:lumMod val="50000"/>
                  </a:schemeClr>
                </a:solidFill>
              </a:rPr>
              <a:t>20</a:t>
            </a:r>
            <a:r>
              <a:rPr lang="en-US" altLang="en-US" sz="4000" b="1" i="1" dirty="0">
                <a:solidFill>
                  <a:schemeClr val="accent5">
                    <a:lumMod val="50000"/>
                  </a:schemeClr>
                </a:solidFill>
              </a:rPr>
              <a:t>21</a:t>
            </a:r>
            <a:endParaRPr lang="ro-RO" dirty="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asetăText 5"/>
          <p:cNvSpPr txBox="1">
            <a:spLocks noChangeArrowheads="1"/>
          </p:cNvSpPr>
          <p:nvPr/>
        </p:nvSpPr>
        <p:spPr bwMode="auto">
          <a:xfrm>
            <a:off x="304800" y="228600"/>
            <a:ext cx="8610600" cy="4801314"/>
          </a:xfrm>
          <a:prstGeom prst="rect">
            <a:avLst/>
          </a:prstGeom>
          <a:noFill/>
          <a:ln w="9525">
            <a:noFill/>
            <a:miter lim="800000"/>
            <a:headEnd/>
            <a:tailEnd/>
          </a:ln>
        </p:spPr>
        <p:txBody>
          <a:bodyPr wrap="square">
            <a:spAutoFit/>
          </a:bodyPr>
          <a:lstStyle/>
          <a:p>
            <a:pPr algn="ctr"/>
            <a:r>
              <a:rPr lang="ro-RO" b="1" i="1" dirty="0">
                <a:solidFill>
                  <a:schemeClr val="accent6"/>
                </a:solidFill>
                <a:latin typeface="Arial" pitchFamily="34" charset="0"/>
                <a:cs typeface="Arial" pitchFamily="34" charset="0"/>
              </a:rPr>
              <a:t>DIRECŢIA DE ASISTENŢĂ SOCIALĂ ORADEA (DASO</a:t>
            </a:r>
            <a:r>
              <a:rPr lang="ro-RO" b="1" dirty="0">
                <a:solidFill>
                  <a:schemeClr val="accent6"/>
                </a:solidFill>
                <a:latin typeface="Arial" pitchFamily="34" charset="0"/>
                <a:cs typeface="Arial" pitchFamily="34" charset="0"/>
              </a:rPr>
              <a:t>)</a:t>
            </a:r>
            <a:endParaRPr lang="en-US" b="1" dirty="0">
              <a:solidFill>
                <a:schemeClr val="accent6"/>
              </a:solidFill>
              <a:latin typeface="Arial" pitchFamily="34" charset="0"/>
              <a:cs typeface="Arial" pitchFamily="34" charset="0"/>
            </a:endParaRPr>
          </a:p>
          <a:p>
            <a:pPr algn="ctr"/>
            <a:endParaRPr lang="en-US" b="1" dirty="0">
              <a:solidFill>
                <a:schemeClr val="accent5">
                  <a:lumMod val="50000"/>
                </a:schemeClr>
              </a:solidFill>
              <a:latin typeface="Arial" pitchFamily="34" charset="0"/>
              <a:cs typeface="Arial" pitchFamily="34" charset="0"/>
            </a:endParaRPr>
          </a:p>
          <a:p>
            <a:pPr algn="ctr">
              <a:buFont typeface="Wingdings" pitchFamily="2" charset="2"/>
              <a:buChar char="q"/>
            </a:pPr>
            <a:r>
              <a:rPr lang="vi-VN" dirty="0">
                <a:latin typeface="Arial" pitchFamily="34" charset="0"/>
                <a:cs typeface="Arial" pitchFamily="34" charset="0"/>
              </a:rPr>
              <a:t>instituţi</a:t>
            </a:r>
            <a:r>
              <a:rPr lang="en-US" dirty="0">
                <a:latin typeface="Arial" pitchFamily="34" charset="0"/>
                <a:cs typeface="Arial" pitchFamily="34" charset="0"/>
              </a:rPr>
              <a:t>e</a:t>
            </a:r>
            <a:r>
              <a:rPr lang="vi-VN" dirty="0">
                <a:latin typeface="Arial" pitchFamily="34" charset="0"/>
                <a:cs typeface="Arial" pitchFamily="34" charset="0"/>
              </a:rPr>
              <a:t> publică</a:t>
            </a:r>
            <a:r>
              <a:rPr lang="ro-RO" dirty="0">
                <a:latin typeface="Arial" pitchFamily="34" charset="0"/>
                <a:cs typeface="Arial" pitchFamily="34" charset="0"/>
              </a:rPr>
              <a:t> cu personalitate juridică</a:t>
            </a:r>
            <a:endParaRPr lang="en-US" dirty="0">
              <a:latin typeface="Arial" pitchFamily="34" charset="0"/>
              <a:cs typeface="Arial" pitchFamily="34" charset="0"/>
            </a:endParaRPr>
          </a:p>
          <a:p>
            <a:pPr algn="ctr">
              <a:buFont typeface="Wingdings" pitchFamily="2" charset="2"/>
              <a:buChar char="q"/>
            </a:pPr>
            <a:r>
              <a:rPr lang="en-US" dirty="0" err="1">
                <a:latin typeface="Arial" pitchFamily="34" charset="0"/>
                <a:cs typeface="Arial" pitchFamily="34" charset="0"/>
              </a:rPr>
              <a:t>furnizor</a:t>
            </a:r>
            <a:r>
              <a:rPr lang="en-US" dirty="0">
                <a:latin typeface="Arial" pitchFamily="34" charset="0"/>
                <a:cs typeface="Arial" pitchFamily="34" charset="0"/>
              </a:rPr>
              <a:t> </a:t>
            </a:r>
            <a:r>
              <a:rPr lang="en-US" dirty="0" err="1">
                <a:latin typeface="Arial" pitchFamily="34" charset="0"/>
                <a:cs typeface="Arial" pitchFamily="34" charset="0"/>
              </a:rPr>
              <a:t>acreditat</a:t>
            </a:r>
            <a:r>
              <a:rPr lang="en-US" dirty="0">
                <a:latin typeface="Arial" pitchFamily="34" charset="0"/>
                <a:cs typeface="Arial" pitchFamily="34" charset="0"/>
              </a:rPr>
              <a:t> de </a:t>
            </a:r>
            <a:r>
              <a:rPr lang="en-US" dirty="0" err="1">
                <a:latin typeface="Arial" pitchFamily="34" charset="0"/>
                <a:cs typeface="Arial" pitchFamily="34" charset="0"/>
              </a:rPr>
              <a:t>servicii</a:t>
            </a:r>
            <a:r>
              <a:rPr lang="en-US" dirty="0">
                <a:latin typeface="Arial" pitchFamily="34" charset="0"/>
                <a:cs typeface="Arial" pitchFamily="34" charset="0"/>
              </a:rPr>
              <a:t> </a:t>
            </a:r>
            <a:r>
              <a:rPr lang="en-US" dirty="0" err="1">
                <a:latin typeface="Arial" pitchFamily="34" charset="0"/>
                <a:cs typeface="Arial" pitchFamily="34" charset="0"/>
              </a:rPr>
              <a:t>sociale</a:t>
            </a:r>
            <a:endParaRPr lang="en-US" dirty="0">
              <a:latin typeface="Arial" pitchFamily="34" charset="0"/>
              <a:cs typeface="Arial" pitchFamily="34" charset="0"/>
            </a:endParaRPr>
          </a:p>
          <a:p>
            <a:pPr algn="ctr">
              <a:buFont typeface="Wingdings" pitchFamily="2" charset="2"/>
              <a:buChar char="q"/>
            </a:pPr>
            <a:r>
              <a:rPr lang="en-US" dirty="0" err="1">
                <a:latin typeface="Arial" pitchFamily="34" charset="0"/>
                <a:cs typeface="Arial" pitchFamily="34" charset="0"/>
              </a:rPr>
              <a:t>subordonată</a:t>
            </a:r>
            <a:r>
              <a:rPr lang="en-US" dirty="0">
                <a:latin typeface="Arial" pitchFamily="34" charset="0"/>
                <a:cs typeface="Arial" pitchFamily="34" charset="0"/>
              </a:rPr>
              <a:t> </a:t>
            </a:r>
            <a:r>
              <a:rPr lang="en-US" dirty="0" err="1">
                <a:latin typeface="Arial" pitchFamily="34" charset="0"/>
                <a:cs typeface="Arial" pitchFamily="34" charset="0"/>
              </a:rPr>
              <a:t>Consiliului</a:t>
            </a:r>
            <a:r>
              <a:rPr lang="en-US" dirty="0">
                <a:latin typeface="Arial" pitchFamily="34" charset="0"/>
                <a:cs typeface="Arial" pitchFamily="34" charset="0"/>
              </a:rPr>
              <a:t> Local al </a:t>
            </a:r>
            <a:r>
              <a:rPr lang="en-US" dirty="0" err="1">
                <a:latin typeface="Arial" pitchFamily="34" charset="0"/>
                <a:cs typeface="Arial" pitchFamily="34" charset="0"/>
              </a:rPr>
              <a:t>Municipiului</a:t>
            </a:r>
            <a:r>
              <a:rPr lang="en-US" dirty="0">
                <a:latin typeface="Arial" pitchFamily="34" charset="0"/>
                <a:cs typeface="Arial" pitchFamily="34" charset="0"/>
              </a:rPr>
              <a:t> Oradea</a:t>
            </a:r>
            <a:r>
              <a:rPr lang="ro-RO" dirty="0">
                <a:latin typeface="Arial" pitchFamily="34" charset="0"/>
                <a:cs typeface="Arial" pitchFamily="34" charset="0"/>
              </a:rPr>
              <a:t>,</a:t>
            </a:r>
            <a:r>
              <a:rPr lang="en-US" dirty="0">
                <a:latin typeface="Arial" pitchFamily="34" charset="0"/>
                <a:cs typeface="Arial" pitchFamily="34" charset="0"/>
              </a:rPr>
              <a:t> </a:t>
            </a:r>
            <a:endParaRPr lang="ro-RO" dirty="0">
              <a:latin typeface="Arial" pitchFamily="34" charset="0"/>
              <a:cs typeface="Arial" pitchFamily="34" charset="0"/>
            </a:endParaRPr>
          </a:p>
          <a:p>
            <a:pPr algn="ctr"/>
            <a:endParaRPr lang="en-US" dirty="0">
              <a:latin typeface="Arial" pitchFamily="34" charset="0"/>
              <a:cs typeface="Arial" pitchFamily="34" charset="0"/>
            </a:endParaRPr>
          </a:p>
          <a:p>
            <a:pPr algn="ctr"/>
            <a:endParaRPr lang="en-US" dirty="0">
              <a:latin typeface="Arial" pitchFamily="34" charset="0"/>
              <a:cs typeface="Arial" pitchFamily="34" charset="0"/>
            </a:endParaRPr>
          </a:p>
          <a:p>
            <a:r>
              <a:rPr lang="en-US" b="1" i="1" u="sng" dirty="0">
                <a:solidFill>
                  <a:schemeClr val="tx2">
                    <a:lumMod val="75000"/>
                  </a:schemeClr>
                </a:solidFill>
                <a:latin typeface="Arial" pitchFamily="34" charset="0"/>
                <a:cs typeface="Arial" pitchFamily="34" charset="0"/>
              </a:rPr>
              <a:t>MISIUNE</a:t>
            </a:r>
            <a:r>
              <a:rPr lang="en-US" b="1" dirty="0">
                <a:solidFill>
                  <a:schemeClr val="tx2">
                    <a:lumMod val="75000"/>
                  </a:schemeClr>
                </a:solidFill>
                <a:latin typeface="Arial" pitchFamily="34" charset="0"/>
                <a:cs typeface="Arial" pitchFamily="34" charset="0"/>
              </a:rPr>
              <a:t>:</a:t>
            </a:r>
            <a:r>
              <a:rPr lang="en-US" dirty="0">
                <a:latin typeface="Arial" pitchFamily="34" charset="0"/>
                <a:cs typeface="Arial" pitchFamily="34" charset="0"/>
              </a:rPr>
              <a:t> </a:t>
            </a:r>
            <a:r>
              <a:rPr lang="vi-VN" dirty="0">
                <a:latin typeface="Arial" pitchFamily="34" charset="0"/>
                <a:cs typeface="Arial" pitchFamily="34" charset="0"/>
              </a:rPr>
              <a:t>asigur</a:t>
            </a:r>
            <a:r>
              <a:rPr lang="en-US" dirty="0">
                <a:latin typeface="Arial" pitchFamily="34" charset="0"/>
                <a:cs typeface="Arial" pitchFamily="34" charset="0"/>
              </a:rPr>
              <a:t>ă</a:t>
            </a:r>
            <a:r>
              <a:rPr lang="vi-VN" dirty="0">
                <a:latin typeface="Arial" pitchFamily="34" charset="0"/>
                <a:cs typeface="Arial" pitchFamily="34" charset="0"/>
              </a:rPr>
              <a:t> aplicarea politicilor sociale în domeniul</a:t>
            </a:r>
            <a:r>
              <a:rPr lang="en-US" dirty="0">
                <a:latin typeface="Arial" pitchFamily="34" charset="0"/>
                <a:cs typeface="Arial" pitchFamily="34" charset="0"/>
              </a:rPr>
              <a:t>:</a:t>
            </a:r>
          </a:p>
          <a:p>
            <a:pPr algn="ctr">
              <a:buFont typeface="Wingdings" pitchFamily="2" charset="2"/>
              <a:buChar char="q"/>
            </a:pPr>
            <a:r>
              <a:rPr lang="vi-VN" dirty="0">
                <a:latin typeface="Arial" pitchFamily="34" charset="0"/>
                <a:cs typeface="Arial" pitchFamily="34" charset="0"/>
              </a:rPr>
              <a:t> protecţiei copilului</a:t>
            </a:r>
            <a:r>
              <a:rPr lang="en-US" dirty="0">
                <a:latin typeface="Arial" pitchFamily="34" charset="0"/>
                <a:cs typeface="Arial" pitchFamily="34" charset="0"/>
              </a:rPr>
              <a:t> </a:t>
            </a:r>
            <a:r>
              <a:rPr lang="en-US" dirty="0" err="1">
                <a:latin typeface="Arial" pitchFamily="34" charset="0"/>
                <a:cs typeface="Arial" pitchFamily="34" charset="0"/>
              </a:rPr>
              <a:t>și</a:t>
            </a:r>
            <a:r>
              <a:rPr lang="vi-VN" dirty="0">
                <a:latin typeface="Arial" pitchFamily="34" charset="0"/>
                <a:cs typeface="Arial" pitchFamily="34" charset="0"/>
              </a:rPr>
              <a:t> familiei, </a:t>
            </a:r>
            <a:endParaRPr lang="en-US" dirty="0">
              <a:latin typeface="Arial" pitchFamily="34" charset="0"/>
              <a:cs typeface="Arial" pitchFamily="34" charset="0"/>
            </a:endParaRPr>
          </a:p>
          <a:p>
            <a:pPr algn="ctr">
              <a:buFont typeface="Wingdings" pitchFamily="2" charset="2"/>
              <a:buChar char="q"/>
            </a:pPr>
            <a:r>
              <a:rPr lang="vi-VN" dirty="0">
                <a:latin typeface="Arial" pitchFamily="34" charset="0"/>
                <a:cs typeface="Arial" pitchFamily="34" charset="0"/>
              </a:rPr>
              <a:t>persoanelor vârstnice,</a:t>
            </a:r>
            <a:endParaRPr lang="en-US" dirty="0">
              <a:latin typeface="Arial" pitchFamily="34" charset="0"/>
              <a:cs typeface="Arial" pitchFamily="34" charset="0"/>
            </a:endParaRPr>
          </a:p>
          <a:p>
            <a:pPr algn="ctr">
              <a:buFont typeface="Wingdings" pitchFamily="2" charset="2"/>
              <a:buChar char="q"/>
            </a:pPr>
            <a:r>
              <a:rPr lang="vi-VN" dirty="0">
                <a:latin typeface="Arial" pitchFamily="34" charset="0"/>
                <a:cs typeface="Arial" pitchFamily="34" charset="0"/>
              </a:rPr>
              <a:t> persoanelor cu dizabilităţi, </a:t>
            </a:r>
            <a:endParaRPr lang="en-US" dirty="0">
              <a:latin typeface="Arial" pitchFamily="34" charset="0"/>
              <a:cs typeface="Arial" pitchFamily="34" charset="0"/>
            </a:endParaRPr>
          </a:p>
          <a:p>
            <a:pPr algn="ctr">
              <a:buFont typeface="Wingdings" pitchFamily="2" charset="2"/>
              <a:buChar char="q"/>
            </a:pPr>
            <a:r>
              <a:rPr lang="vi-VN" dirty="0">
                <a:latin typeface="Arial" pitchFamily="34" charset="0"/>
                <a:cs typeface="Arial" pitchFamily="34" charset="0"/>
              </a:rPr>
              <a:t>precum şi altor persoane, grupuri sau comunităţi aflate în nevoie socială.</a:t>
            </a:r>
            <a:endParaRPr lang="en-US" dirty="0">
              <a:latin typeface="Arial" pitchFamily="34" charset="0"/>
              <a:cs typeface="Arial" pitchFamily="34" charset="0"/>
            </a:endParaRPr>
          </a:p>
          <a:p>
            <a:pPr algn="ctr">
              <a:buFont typeface="Wingdings" pitchFamily="2" charset="2"/>
              <a:buChar char="q"/>
            </a:pPr>
            <a:endParaRPr lang="en-US" dirty="0">
              <a:latin typeface="Arial" pitchFamily="34" charset="0"/>
              <a:cs typeface="Arial" pitchFamily="34" charset="0"/>
            </a:endParaRPr>
          </a:p>
          <a:p>
            <a:pPr algn="ctr">
              <a:buFont typeface="Wingdings" pitchFamily="2" charset="2"/>
              <a:buChar char="q"/>
            </a:pPr>
            <a:endParaRPr lang="en-US" dirty="0">
              <a:latin typeface="Arial" pitchFamily="34" charset="0"/>
              <a:cs typeface="Arial" pitchFamily="34" charset="0"/>
            </a:endParaRPr>
          </a:p>
          <a:p>
            <a:pPr algn="ctr"/>
            <a:endParaRPr lang="vi-VN" dirty="0">
              <a:latin typeface="Arial" pitchFamily="34" charset="0"/>
              <a:cs typeface="Arial" pitchFamily="34" charset="0"/>
            </a:endParaRPr>
          </a:p>
          <a:p>
            <a:pPr algn="just"/>
            <a:endParaRPr lang="en-US" dirty="0"/>
          </a:p>
          <a:p>
            <a:pPr algn="just"/>
            <a:endParaRPr lang="en-US" dirty="0">
              <a:latin typeface="Calibri" pitchFamily="34" charset="0"/>
            </a:endParaRPr>
          </a:p>
        </p:txBody>
      </p:sp>
      <p:sp>
        <p:nvSpPr>
          <p:cNvPr id="5123" name="CasetăText 13"/>
          <p:cNvSpPr txBox="1">
            <a:spLocks noChangeArrowheads="1"/>
          </p:cNvSpPr>
          <p:nvPr/>
        </p:nvSpPr>
        <p:spPr bwMode="auto">
          <a:xfrm>
            <a:off x="357188" y="4495800"/>
            <a:ext cx="8558212" cy="923330"/>
          </a:xfrm>
          <a:prstGeom prst="rect">
            <a:avLst/>
          </a:prstGeom>
          <a:noFill/>
          <a:ln w="9525">
            <a:noFill/>
            <a:miter lim="800000"/>
            <a:headEnd/>
            <a:tailEnd/>
          </a:ln>
        </p:spPr>
        <p:txBody>
          <a:bodyPr wrap="square">
            <a:spAutoFit/>
          </a:bodyPr>
          <a:lstStyle/>
          <a:p>
            <a:pPr algn="just"/>
            <a:endParaRPr lang="ro-RO" b="1" dirty="0">
              <a:solidFill>
                <a:schemeClr val="accent5">
                  <a:lumMod val="50000"/>
                </a:schemeClr>
              </a:solidFill>
              <a:latin typeface="Calibri" pitchFamily="34" charset="0"/>
            </a:endParaRPr>
          </a:p>
          <a:p>
            <a:pPr algn="just"/>
            <a:endParaRPr lang="ro-RO" b="1" dirty="0">
              <a:solidFill>
                <a:schemeClr val="accent5">
                  <a:lumMod val="50000"/>
                </a:schemeClr>
              </a:solidFill>
              <a:latin typeface="Calibri" pitchFamily="34" charset="0"/>
            </a:endParaRPr>
          </a:p>
          <a:p>
            <a:pPr algn="just"/>
            <a:r>
              <a:rPr lang="ro-RO" dirty="0">
                <a:latin typeface="Arial" pitchFamily="34" charset="0"/>
                <a:cs typeface="Arial" pitchFamily="34" charset="0"/>
              </a:rPr>
              <a:t> </a:t>
            </a:r>
            <a:endParaRPr lang="en-US" dirty="0">
              <a:latin typeface="Arial" pitchFamily="34" charset="0"/>
              <a:cs typeface="Arial" pitchFamily="34" charset="0"/>
            </a:endParaRPr>
          </a:p>
        </p:txBody>
      </p:sp>
      <p:sp>
        <p:nvSpPr>
          <p:cNvPr id="6" name="Rectangle 5"/>
          <p:cNvSpPr/>
          <p:nvPr/>
        </p:nvSpPr>
        <p:spPr>
          <a:xfrm>
            <a:off x="457200" y="4495800"/>
            <a:ext cx="8305800" cy="1200329"/>
          </a:xfrm>
          <a:prstGeom prst="rect">
            <a:avLst/>
          </a:prstGeom>
        </p:spPr>
        <p:txBody>
          <a:bodyPr wrap="square">
            <a:spAutoFit/>
          </a:bodyPr>
          <a:lstStyle/>
          <a:p>
            <a:pPr algn="ctr"/>
            <a:r>
              <a:rPr lang="ro-RO" b="1" i="1" u="sng" dirty="0">
                <a:latin typeface="Arial" pitchFamily="34" charset="0"/>
                <a:cs typeface="Arial" pitchFamily="34" charset="0"/>
              </a:rPr>
              <a:t>OBIECTUL</a:t>
            </a:r>
            <a:r>
              <a:rPr lang="ro-RO" b="1" dirty="0">
                <a:latin typeface="Arial" pitchFamily="34" charset="0"/>
                <a:cs typeface="Arial" pitchFamily="34" charset="0"/>
              </a:rPr>
              <a:t> de activitate</a:t>
            </a:r>
            <a:r>
              <a:rPr lang="ro-RO" dirty="0">
                <a:latin typeface="Arial" pitchFamily="34" charset="0"/>
                <a:cs typeface="Arial" pitchFamily="34" charset="0"/>
              </a:rPr>
              <a:t> </a:t>
            </a:r>
            <a:r>
              <a:rPr lang="ro-RO" b="1" dirty="0">
                <a:latin typeface="Arial" pitchFamily="34" charset="0"/>
                <a:cs typeface="Arial" pitchFamily="34" charset="0"/>
              </a:rPr>
              <a:t>al Direcției de Asistență Socială Oradea</a:t>
            </a:r>
            <a:r>
              <a:rPr lang="ro-RO" dirty="0">
                <a:latin typeface="Arial" pitchFamily="34" charset="0"/>
                <a:cs typeface="Arial" pitchFamily="34" charset="0"/>
              </a:rPr>
              <a:t> </a:t>
            </a:r>
            <a:endParaRPr lang="en-US" dirty="0">
              <a:latin typeface="Arial" pitchFamily="34" charset="0"/>
              <a:cs typeface="Arial" pitchFamily="34" charset="0"/>
            </a:endParaRPr>
          </a:p>
          <a:p>
            <a:pPr algn="ctr"/>
            <a:r>
              <a:rPr lang="en-US" dirty="0">
                <a:latin typeface="Arial" pitchFamily="34" charset="0"/>
                <a:cs typeface="Arial" pitchFamily="34" charset="0"/>
              </a:rPr>
              <a:t> </a:t>
            </a:r>
            <a:r>
              <a:rPr lang="en-US" dirty="0" err="1">
                <a:latin typeface="Arial" pitchFamily="34" charset="0"/>
                <a:cs typeface="Arial" pitchFamily="34" charset="0"/>
              </a:rPr>
              <a:t>îl</a:t>
            </a:r>
            <a:r>
              <a:rPr lang="en-US" dirty="0">
                <a:latin typeface="Arial" pitchFamily="34" charset="0"/>
                <a:cs typeface="Arial" pitchFamily="34" charset="0"/>
              </a:rPr>
              <a:t> </a:t>
            </a:r>
            <a:r>
              <a:rPr lang="en-US" dirty="0" err="1">
                <a:latin typeface="Arial" pitchFamily="34" charset="0"/>
                <a:cs typeface="Arial" pitchFamily="34" charset="0"/>
              </a:rPr>
              <a:t>reprezintă</a:t>
            </a:r>
            <a:r>
              <a:rPr lang="en-US" dirty="0">
                <a:latin typeface="Arial" pitchFamily="34" charset="0"/>
                <a:cs typeface="Arial" pitchFamily="34" charset="0"/>
              </a:rPr>
              <a:t> </a:t>
            </a:r>
            <a:r>
              <a:rPr lang="ro-RO" dirty="0">
                <a:latin typeface="Arial" pitchFamily="34" charset="0"/>
                <a:cs typeface="Arial" pitchFamily="34" charset="0"/>
              </a:rPr>
              <a:t>realizarea ansamblului de măsuri, acţiuni, activităţi</a:t>
            </a:r>
            <a:r>
              <a:rPr lang="en-US" dirty="0">
                <a:latin typeface="Arial" pitchFamily="34" charset="0"/>
                <a:cs typeface="Arial" pitchFamily="34" charset="0"/>
              </a:rPr>
              <a:t> </a:t>
            </a:r>
            <a:r>
              <a:rPr lang="ro-RO" dirty="0">
                <a:latin typeface="Arial" pitchFamily="34" charset="0"/>
                <a:cs typeface="Arial" pitchFamily="34" charset="0"/>
              </a:rPr>
              <a:t>profesionale, servicii specializate</a:t>
            </a:r>
            <a:r>
              <a:rPr lang="en-US" dirty="0">
                <a:latin typeface="Arial" pitchFamily="34" charset="0"/>
                <a:cs typeface="Arial" pitchFamily="34" charset="0"/>
              </a:rPr>
              <a:t> </a:t>
            </a:r>
            <a:r>
              <a:rPr lang="en-US" dirty="0" err="1">
                <a:latin typeface="Arial" pitchFamily="34" charset="0"/>
                <a:cs typeface="Arial" pitchFamily="34" charset="0"/>
              </a:rPr>
              <a:t>necesare</a:t>
            </a:r>
            <a:r>
              <a:rPr lang="en-US" dirty="0">
                <a:latin typeface="Arial" pitchFamily="34" charset="0"/>
                <a:cs typeface="Arial" pitchFamily="34" charset="0"/>
              </a:rPr>
              <a:t> </a:t>
            </a:r>
            <a:r>
              <a:rPr lang="ro-RO" dirty="0">
                <a:latin typeface="Arial" pitchFamily="34" charset="0"/>
                <a:cs typeface="Arial" pitchFamily="34" charset="0"/>
              </a:rPr>
              <a:t>pentru a răspunde nevoilor sociale individuale, familiale sau de grup</a:t>
            </a:r>
            <a:endParaRPr lang="en-US" dirty="0">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12"/>
          <p:cNvSpPr>
            <a:spLocks noGrp="1"/>
          </p:cNvSpPr>
          <p:nvPr>
            <p:ph idx="1"/>
          </p:nvPr>
        </p:nvSpPr>
        <p:spPr>
          <a:xfrm>
            <a:off x="228600" y="2209800"/>
            <a:ext cx="8763000" cy="4343400"/>
          </a:xfrm>
        </p:spPr>
        <p:txBody>
          <a:bodyPr>
            <a:normAutofit fontScale="85000" lnSpcReduction="20000"/>
          </a:bodyPr>
          <a:lstStyle/>
          <a:p>
            <a:pPr>
              <a:buNone/>
            </a:pPr>
            <a:r>
              <a:rPr lang="en-US" sz="1800" b="1" dirty="0">
                <a:latin typeface="Arial" pitchFamily="34" charset="0"/>
                <a:cs typeface="Arial" pitchFamily="34" charset="0"/>
              </a:rPr>
              <a:t>ACTIVITĂȚI </a:t>
            </a:r>
            <a:r>
              <a:rPr lang="en-US" sz="1800" b="1" dirty="0" err="1">
                <a:latin typeface="Arial" pitchFamily="34" charset="0"/>
                <a:cs typeface="Arial" pitchFamily="34" charset="0"/>
              </a:rPr>
              <a:t>principale</a:t>
            </a:r>
            <a:r>
              <a:rPr lang="en-US" sz="1800" b="1" dirty="0">
                <a:latin typeface="Arial" pitchFamily="34" charset="0"/>
                <a:cs typeface="Arial" pitchFamily="34" charset="0"/>
              </a:rPr>
              <a:t>: </a:t>
            </a:r>
          </a:p>
          <a:p>
            <a:pPr>
              <a:buNone/>
            </a:pPr>
            <a:endParaRPr lang="en-US" sz="1800" dirty="0">
              <a:latin typeface="Arial" pitchFamily="34" charset="0"/>
              <a:cs typeface="Arial" pitchFamily="34" charset="0"/>
            </a:endParaRPr>
          </a:p>
          <a:p>
            <a:pPr>
              <a:buFont typeface="Wingdings" pitchFamily="2" charset="2"/>
              <a:buChar char="q"/>
            </a:pPr>
            <a:r>
              <a:rPr lang="en-US" sz="1800" dirty="0" err="1">
                <a:latin typeface="Arial" pitchFamily="34" charset="0"/>
                <a:cs typeface="Arial" pitchFamily="34" charset="0"/>
              </a:rPr>
              <a:t>stabilirea</a:t>
            </a:r>
            <a:r>
              <a:rPr lang="en-US" sz="1800" dirty="0">
                <a:latin typeface="Arial" pitchFamily="34" charset="0"/>
                <a:cs typeface="Arial" pitchFamily="34" charset="0"/>
              </a:rPr>
              <a:t> </a:t>
            </a:r>
            <a:r>
              <a:rPr lang="en-US" sz="1800" dirty="0" err="1">
                <a:latin typeface="Arial" pitchFamily="34" charset="0"/>
                <a:cs typeface="Arial" pitchFamily="34" charset="0"/>
              </a:rPr>
              <a:t>dreptului</a:t>
            </a:r>
            <a:r>
              <a:rPr lang="en-US" sz="1800" dirty="0">
                <a:latin typeface="Arial" pitchFamily="34" charset="0"/>
                <a:cs typeface="Arial" pitchFamily="34" charset="0"/>
              </a:rPr>
              <a:t>  de </a:t>
            </a:r>
            <a:r>
              <a:rPr lang="en-US" sz="1800" dirty="0" err="1">
                <a:latin typeface="Arial" pitchFamily="34" charset="0"/>
                <a:cs typeface="Arial" pitchFamily="34" charset="0"/>
              </a:rPr>
              <a:t>acordare</a:t>
            </a:r>
            <a:r>
              <a:rPr lang="en-US" sz="1800" dirty="0">
                <a:latin typeface="Arial" pitchFamily="34" charset="0"/>
                <a:cs typeface="Arial" pitchFamily="34" charset="0"/>
              </a:rPr>
              <a:t>  a </a:t>
            </a:r>
            <a:r>
              <a:rPr lang="ro-RO" sz="1800" b="1" dirty="0">
                <a:solidFill>
                  <a:schemeClr val="accent5">
                    <a:lumMod val="50000"/>
                  </a:schemeClr>
                </a:solidFill>
                <a:latin typeface="Arial" pitchFamily="34" charset="0"/>
                <a:cs typeface="Arial" pitchFamily="34" charset="0"/>
              </a:rPr>
              <a:t>BENEFICII</a:t>
            </a:r>
            <a:r>
              <a:rPr lang="en-US" sz="1800" b="1" dirty="0">
                <a:solidFill>
                  <a:schemeClr val="accent5">
                    <a:lumMod val="50000"/>
                  </a:schemeClr>
                </a:solidFill>
                <a:latin typeface="Arial" pitchFamily="34" charset="0"/>
                <a:cs typeface="Arial" pitchFamily="34" charset="0"/>
              </a:rPr>
              <a:t>LOR</a:t>
            </a:r>
            <a:r>
              <a:rPr lang="ro-RO" sz="1800" b="1" dirty="0">
                <a:solidFill>
                  <a:schemeClr val="accent5">
                    <a:lumMod val="50000"/>
                  </a:schemeClr>
                </a:solidFill>
                <a:latin typeface="Arial" pitchFamily="34" charset="0"/>
                <a:cs typeface="Arial" pitchFamily="34" charset="0"/>
              </a:rPr>
              <a:t> DE ASISTENŢĂ SOCIALĂ</a:t>
            </a:r>
            <a:r>
              <a:rPr lang="en-US" sz="1800" b="1" dirty="0">
                <a:solidFill>
                  <a:schemeClr val="accent5">
                    <a:lumMod val="50000"/>
                  </a:schemeClr>
                </a:solidFill>
                <a:latin typeface="Arial" pitchFamily="34" charset="0"/>
                <a:cs typeface="Arial" pitchFamily="34" charset="0"/>
              </a:rPr>
              <a:t>  conform </a:t>
            </a:r>
            <a:r>
              <a:rPr lang="en-US" sz="1800" b="1" dirty="0" err="1">
                <a:solidFill>
                  <a:schemeClr val="accent5">
                    <a:lumMod val="50000"/>
                  </a:schemeClr>
                </a:solidFill>
                <a:latin typeface="Arial" pitchFamily="34" charset="0"/>
                <a:cs typeface="Arial" pitchFamily="34" charset="0"/>
              </a:rPr>
              <a:t>prevederilor</a:t>
            </a:r>
            <a:r>
              <a:rPr lang="en-US" sz="1800" b="1" dirty="0">
                <a:solidFill>
                  <a:schemeClr val="accent5">
                    <a:lumMod val="50000"/>
                  </a:schemeClr>
                </a:solidFill>
                <a:latin typeface="Arial" pitchFamily="34" charset="0"/>
                <a:cs typeface="Arial" pitchFamily="34" charset="0"/>
              </a:rPr>
              <a:t> </a:t>
            </a:r>
            <a:r>
              <a:rPr lang="en-US" sz="1800" b="1" dirty="0" err="1">
                <a:solidFill>
                  <a:schemeClr val="accent5">
                    <a:lumMod val="50000"/>
                  </a:schemeClr>
                </a:solidFill>
                <a:latin typeface="Arial" pitchFamily="34" charset="0"/>
                <a:cs typeface="Arial" pitchFamily="34" charset="0"/>
              </a:rPr>
              <a:t>legale</a:t>
            </a:r>
            <a:r>
              <a:rPr lang="en-US" sz="1800" b="1" dirty="0">
                <a:solidFill>
                  <a:schemeClr val="accent5">
                    <a:lumMod val="50000"/>
                  </a:schemeClr>
                </a:solidFill>
                <a:latin typeface="Arial" pitchFamily="34" charset="0"/>
                <a:cs typeface="Arial" pitchFamily="34" charset="0"/>
              </a:rPr>
              <a:t> -  </a:t>
            </a:r>
            <a:r>
              <a:rPr lang="en-US" sz="1800" b="1" dirty="0" err="1">
                <a:solidFill>
                  <a:schemeClr val="accent5">
                    <a:lumMod val="50000"/>
                  </a:schemeClr>
                </a:solidFill>
                <a:latin typeface="Arial" pitchFamily="34" charset="0"/>
                <a:cs typeface="Arial" pitchFamily="34" charset="0"/>
              </a:rPr>
              <a:t>beneficiile</a:t>
            </a:r>
            <a:r>
              <a:rPr lang="en-US" sz="1800" b="1" dirty="0">
                <a:solidFill>
                  <a:schemeClr val="accent5">
                    <a:lumMod val="50000"/>
                  </a:schemeClr>
                </a:solidFill>
                <a:latin typeface="Arial" pitchFamily="34" charset="0"/>
                <a:cs typeface="Arial" pitchFamily="34" charset="0"/>
              </a:rPr>
              <a:t> </a:t>
            </a:r>
            <a:r>
              <a:rPr lang="ro-RO" sz="1800" dirty="0">
                <a:latin typeface="Arial" pitchFamily="34" charset="0"/>
                <a:cs typeface="Arial" pitchFamily="34" charset="0"/>
              </a:rPr>
              <a:t>reprezintă o forma de suplimentare sau substituire a veniturilor individuale/familiale obţinute din muncă, în vederea asigurării  unui nivel de trai minimal, precum şi o formă de sprijin  în scopul creşterii calităţii vieţii anumitor categorii de persoane ale căror drepturi sociale sunt prevăzute expres de lege. Acestea sunt concretizate sub forma: </a:t>
            </a:r>
            <a:r>
              <a:rPr lang="ro-RO" sz="1800" b="1" dirty="0">
                <a:latin typeface="Arial" pitchFamily="34" charset="0"/>
                <a:cs typeface="Arial" pitchFamily="34" charset="0"/>
              </a:rPr>
              <a:t>venitului minim garantat, alocatiilor, indemnizatiilor, ajutoarelor materiale si financiare, subvenţiilor .</a:t>
            </a:r>
          </a:p>
          <a:p>
            <a:pPr algn="just"/>
            <a:endParaRPr lang="ro-RO" sz="1800" b="1" dirty="0">
              <a:latin typeface="Arial" pitchFamily="34" charset="0"/>
              <a:cs typeface="Arial" pitchFamily="34" charset="0"/>
            </a:endParaRPr>
          </a:p>
          <a:p>
            <a:pPr algn="just">
              <a:buFont typeface="Wingdings" pitchFamily="2" charset="2"/>
              <a:buChar char="q"/>
            </a:pPr>
            <a:r>
              <a:rPr lang="en-US" sz="1800" b="1" dirty="0" err="1">
                <a:solidFill>
                  <a:schemeClr val="accent5">
                    <a:lumMod val="50000"/>
                  </a:schemeClr>
                </a:solidFill>
                <a:latin typeface="Arial" pitchFamily="34" charset="0"/>
                <a:cs typeface="Arial" pitchFamily="34" charset="0"/>
              </a:rPr>
              <a:t>Furnizarea</a:t>
            </a:r>
            <a:r>
              <a:rPr lang="en-US" sz="1800" b="1" dirty="0">
                <a:solidFill>
                  <a:schemeClr val="accent5">
                    <a:lumMod val="50000"/>
                  </a:schemeClr>
                </a:solidFill>
                <a:latin typeface="Arial" pitchFamily="34" charset="0"/>
                <a:cs typeface="Arial" pitchFamily="34" charset="0"/>
              </a:rPr>
              <a:t> </a:t>
            </a:r>
            <a:r>
              <a:rPr lang="ro-RO" sz="1800" b="1" dirty="0">
                <a:solidFill>
                  <a:schemeClr val="accent5">
                    <a:lumMod val="50000"/>
                  </a:schemeClr>
                </a:solidFill>
                <a:latin typeface="Arial" pitchFamily="34" charset="0"/>
                <a:cs typeface="Arial" pitchFamily="34" charset="0"/>
              </a:rPr>
              <a:t>SERVICII</a:t>
            </a:r>
            <a:r>
              <a:rPr lang="en-US" sz="1800" b="1" dirty="0">
                <a:solidFill>
                  <a:schemeClr val="accent5">
                    <a:lumMod val="50000"/>
                  </a:schemeClr>
                </a:solidFill>
                <a:latin typeface="Arial" pitchFamily="34" charset="0"/>
                <a:cs typeface="Arial" pitchFamily="34" charset="0"/>
              </a:rPr>
              <a:t>LOR</a:t>
            </a:r>
            <a:r>
              <a:rPr lang="ro-RO" sz="1800" b="1" dirty="0">
                <a:solidFill>
                  <a:schemeClr val="accent5">
                    <a:lumMod val="50000"/>
                  </a:schemeClr>
                </a:solidFill>
                <a:latin typeface="Arial" pitchFamily="34" charset="0"/>
                <a:cs typeface="Arial" pitchFamily="34" charset="0"/>
              </a:rPr>
              <a:t> SOCIALE</a:t>
            </a:r>
            <a:r>
              <a:rPr lang="ro-RO" sz="1800" dirty="0">
                <a:latin typeface="Arial" pitchFamily="34" charset="0"/>
                <a:cs typeface="Arial" pitchFamily="34" charset="0"/>
              </a:rPr>
              <a:t>, </a:t>
            </a:r>
            <a:r>
              <a:rPr lang="en-US" sz="1900" dirty="0" err="1">
                <a:latin typeface="Arial" pitchFamily="34" charset="0"/>
                <a:cs typeface="Arial" pitchFamily="34" charset="0"/>
              </a:rPr>
              <a:t>necesare</a:t>
            </a:r>
            <a:r>
              <a:rPr lang="ro-RO" sz="1900" dirty="0">
                <a:latin typeface="Arial" pitchFamily="34" charset="0"/>
                <a:cs typeface="Arial" pitchFamily="34" charset="0"/>
              </a:rPr>
              <a:t> pentru a răspunde nevoilor sociale, precum şi a celor speciale, individuale, familiale sau de grup, în vederea depăşirii situaţiilor de dificultate, prevenirea si combaterea riscului social, promovarea incluziunii sociale şi creşterea calităţii vieţii. </a:t>
            </a:r>
            <a:endParaRPr lang="en-US" sz="1900" dirty="0">
              <a:latin typeface="Arial" pitchFamily="34" charset="0"/>
              <a:cs typeface="Arial" pitchFamily="34" charset="0"/>
            </a:endParaRPr>
          </a:p>
          <a:p>
            <a:pPr algn="just">
              <a:buNone/>
            </a:pPr>
            <a:endParaRPr lang="en-US" sz="1900" b="1" dirty="0">
              <a:latin typeface="Arial" pitchFamily="34" charset="0"/>
              <a:cs typeface="Arial" pitchFamily="34" charset="0"/>
            </a:endParaRPr>
          </a:p>
          <a:p>
            <a:pPr algn="just">
              <a:buNone/>
            </a:pPr>
            <a:r>
              <a:rPr lang="ro-RO" sz="1900" b="1" dirty="0">
                <a:latin typeface="Arial" pitchFamily="34" charset="0"/>
                <a:cs typeface="Arial" pitchFamily="34" charset="0"/>
              </a:rPr>
              <a:t>Serviciile sociale se pot organiza şi acorda în sistem integrat cu serviciile de sănătate, educaţie </a:t>
            </a:r>
            <a:r>
              <a:rPr lang="ro-RO" sz="1900" dirty="0">
                <a:latin typeface="Arial" pitchFamily="34" charset="0"/>
                <a:cs typeface="Arial" pitchFamily="34" charset="0"/>
              </a:rPr>
              <a:t>(</a:t>
            </a:r>
            <a:r>
              <a:rPr lang="en-US" sz="1900" dirty="0">
                <a:latin typeface="Arial" pitchFamily="34" charset="0"/>
                <a:cs typeface="Arial" pitchFamily="34" charset="0"/>
              </a:rPr>
              <a:t>centre de </a:t>
            </a:r>
            <a:r>
              <a:rPr lang="en-US" sz="1900" dirty="0" err="1">
                <a:latin typeface="Arial" pitchFamily="34" charset="0"/>
                <a:cs typeface="Arial" pitchFamily="34" charset="0"/>
              </a:rPr>
              <a:t>zi</a:t>
            </a:r>
            <a:r>
              <a:rPr lang="ro-RO" sz="1900" dirty="0">
                <a:latin typeface="Arial" pitchFamily="34" charset="0"/>
                <a:cs typeface="Arial" pitchFamily="34" charset="0"/>
              </a:rPr>
              <a:t>), </a:t>
            </a:r>
            <a:r>
              <a:rPr lang="ro-RO" sz="1900" b="1" dirty="0">
                <a:latin typeface="Arial" pitchFamily="34" charset="0"/>
                <a:cs typeface="Arial" pitchFamily="34" charset="0"/>
              </a:rPr>
              <a:t>serviciile de integrare/reintegrare profesionala si sociala </a:t>
            </a:r>
            <a:r>
              <a:rPr lang="ro-RO" sz="1900" dirty="0">
                <a:latin typeface="Arial" pitchFamily="34" charset="0"/>
                <a:cs typeface="Arial" pitchFamily="34" charset="0"/>
              </a:rPr>
              <a:t>(centrele de cazare temporară) sau alte </a:t>
            </a:r>
            <a:r>
              <a:rPr lang="ro-RO" sz="1900" b="1" dirty="0">
                <a:latin typeface="Arial" pitchFamily="34" charset="0"/>
                <a:cs typeface="Arial" pitchFamily="34" charset="0"/>
              </a:rPr>
              <a:t>servicii de interes general</a:t>
            </a:r>
            <a:r>
              <a:rPr lang="ro-RO" sz="1900" dirty="0">
                <a:latin typeface="Arial" pitchFamily="34" charset="0"/>
                <a:cs typeface="Arial" pitchFamily="34" charset="0"/>
              </a:rPr>
              <a:t>.</a:t>
            </a:r>
          </a:p>
          <a:p>
            <a:pPr algn="just">
              <a:buNone/>
            </a:pPr>
            <a:r>
              <a:rPr lang="ro-RO" sz="1900" dirty="0">
                <a:latin typeface="Arial" pitchFamily="34" charset="0"/>
                <a:cs typeface="Arial" pitchFamily="34" charset="0"/>
              </a:rPr>
              <a:t>	Tipuri de servicii sociale: </a:t>
            </a:r>
            <a:r>
              <a:rPr lang="ro-RO" sz="1900" b="1" dirty="0">
                <a:latin typeface="Arial" pitchFamily="34" charset="0"/>
                <a:cs typeface="Arial" pitchFamily="34" charset="0"/>
              </a:rPr>
              <a:t>centre de zi, centre rezidenţiale, servicii acordate la domiciliul beneficiarului, servicii acordate in comunitate</a:t>
            </a:r>
            <a:r>
              <a:rPr lang="ro-RO" sz="1900" dirty="0">
                <a:latin typeface="Arial" pitchFamily="34" charset="0"/>
                <a:cs typeface="Arial" pitchFamily="34" charset="0"/>
              </a:rPr>
              <a:t>.</a:t>
            </a:r>
          </a:p>
        </p:txBody>
      </p:sp>
      <p:sp>
        <p:nvSpPr>
          <p:cNvPr id="6" name="Rectangle 5"/>
          <p:cNvSpPr/>
          <p:nvPr/>
        </p:nvSpPr>
        <p:spPr>
          <a:xfrm>
            <a:off x="457200" y="0"/>
            <a:ext cx="8153400" cy="2031325"/>
          </a:xfrm>
          <a:prstGeom prst="rect">
            <a:avLst/>
          </a:prstGeom>
        </p:spPr>
        <p:txBody>
          <a:bodyPr wrap="square">
            <a:spAutoFit/>
          </a:bodyPr>
          <a:lstStyle/>
          <a:p>
            <a:pPr algn="ctr"/>
            <a:endParaRPr lang="en-US" dirty="0">
              <a:latin typeface="Arial" pitchFamily="34" charset="0"/>
              <a:cs typeface="Arial" pitchFamily="34" charset="0"/>
            </a:endParaRPr>
          </a:p>
          <a:p>
            <a:pPr algn="ctr"/>
            <a:r>
              <a:rPr lang="en-US" b="1" dirty="0">
                <a:latin typeface="Arial" pitchFamily="34" charset="0"/>
                <a:cs typeface="Arial" pitchFamily="34" charset="0"/>
              </a:rPr>
              <a:t>OBIECTIVUL </a:t>
            </a:r>
            <a:r>
              <a:rPr lang="ro-RO" b="1" dirty="0">
                <a:latin typeface="Arial" pitchFamily="34" charset="0"/>
                <a:cs typeface="Arial" pitchFamily="34" charset="0"/>
              </a:rPr>
              <a:t>Direcției de Asistență Socială Oradea</a:t>
            </a:r>
            <a:endParaRPr lang="en-US" dirty="0">
              <a:latin typeface="Arial" pitchFamily="34" charset="0"/>
              <a:cs typeface="Arial" pitchFamily="34" charset="0"/>
            </a:endParaRPr>
          </a:p>
          <a:p>
            <a:pPr algn="ctr"/>
            <a:endParaRPr lang="en-US" dirty="0">
              <a:latin typeface="Arial" pitchFamily="34" charset="0"/>
              <a:cs typeface="Arial" pitchFamily="34" charset="0"/>
            </a:endParaRPr>
          </a:p>
          <a:p>
            <a:pPr algn="ctr"/>
            <a:r>
              <a:rPr lang="en-US" dirty="0" err="1">
                <a:latin typeface="Arial" pitchFamily="34" charset="0"/>
                <a:cs typeface="Arial" pitchFamily="34" charset="0"/>
              </a:rPr>
              <a:t>este</a:t>
            </a:r>
            <a:r>
              <a:rPr lang="en-US" dirty="0">
                <a:latin typeface="Arial" pitchFamily="34" charset="0"/>
                <a:cs typeface="Arial" pitchFamily="34" charset="0"/>
              </a:rPr>
              <a:t> </a:t>
            </a:r>
            <a:r>
              <a:rPr lang="ro-RO" dirty="0">
                <a:latin typeface="Arial" pitchFamily="34" charset="0"/>
                <a:cs typeface="Arial" pitchFamily="34" charset="0"/>
              </a:rPr>
              <a:t>creşter</a:t>
            </a:r>
            <a:r>
              <a:rPr lang="en-US" dirty="0">
                <a:latin typeface="Arial" pitchFamily="34" charset="0"/>
                <a:cs typeface="Arial" pitchFamily="34" charset="0"/>
              </a:rPr>
              <a:t>ea</a:t>
            </a:r>
            <a:r>
              <a:rPr lang="ro-RO" dirty="0">
                <a:latin typeface="Arial" pitchFamily="34" charset="0"/>
                <a:cs typeface="Arial" pitchFamily="34" charset="0"/>
              </a:rPr>
              <a:t> calităţii vieţii</a:t>
            </a:r>
            <a:r>
              <a:rPr lang="en-US" dirty="0">
                <a:latin typeface="Arial" pitchFamily="34" charset="0"/>
                <a:cs typeface="Arial" pitchFamily="34" charset="0"/>
              </a:rPr>
              <a:t> </a:t>
            </a:r>
            <a:r>
              <a:rPr lang="en-US" dirty="0" err="1">
                <a:latin typeface="Arial" pitchFamily="34" charset="0"/>
                <a:cs typeface="Arial" pitchFamily="34" charset="0"/>
              </a:rPr>
              <a:t>prin</a:t>
            </a:r>
            <a:r>
              <a:rPr lang="en-US" dirty="0">
                <a:latin typeface="Arial" pitchFamily="34" charset="0"/>
                <a:cs typeface="Arial" pitchFamily="34" charset="0"/>
              </a:rPr>
              <a:t> </a:t>
            </a:r>
            <a:r>
              <a:rPr lang="ro-RO" dirty="0">
                <a:latin typeface="Arial" pitchFamily="34" charset="0"/>
                <a:cs typeface="Arial" pitchFamily="34" charset="0"/>
              </a:rPr>
              <a:t>prevenir</a:t>
            </a:r>
            <a:r>
              <a:rPr lang="en-US" dirty="0">
                <a:latin typeface="Arial" pitchFamily="34" charset="0"/>
                <a:cs typeface="Arial" pitchFamily="34" charset="0"/>
              </a:rPr>
              <a:t>ea</a:t>
            </a:r>
            <a:r>
              <a:rPr lang="ro-RO" dirty="0">
                <a:latin typeface="Arial" pitchFamily="34" charset="0"/>
                <a:cs typeface="Arial" pitchFamily="34" charset="0"/>
              </a:rPr>
              <a:t> şi depăşir</a:t>
            </a:r>
            <a:r>
              <a:rPr lang="en-US" dirty="0">
                <a:latin typeface="Arial" pitchFamily="34" charset="0"/>
                <a:cs typeface="Arial" pitchFamily="34" charset="0"/>
              </a:rPr>
              <a:t>ea</a:t>
            </a:r>
            <a:r>
              <a:rPr lang="ro-RO" dirty="0">
                <a:latin typeface="Arial" pitchFamily="34" charset="0"/>
                <a:cs typeface="Arial" pitchFamily="34" charset="0"/>
              </a:rPr>
              <a:t> unor situaţii de dificultate, vulnerabilitate sau dependenţă, </a:t>
            </a:r>
            <a:r>
              <a:rPr lang="en-US" dirty="0">
                <a:latin typeface="Arial" pitchFamily="34" charset="0"/>
                <a:cs typeface="Arial" pitchFamily="34" charset="0"/>
              </a:rPr>
              <a:t>care pot duce la </a:t>
            </a:r>
            <a:r>
              <a:rPr lang="ro-RO" dirty="0">
                <a:latin typeface="Arial" pitchFamily="34" charset="0"/>
                <a:cs typeface="Arial" pitchFamily="34" charset="0"/>
              </a:rPr>
              <a:t>marginaliz</a:t>
            </a:r>
            <a:r>
              <a:rPr lang="en-US" dirty="0">
                <a:latin typeface="Arial" pitchFamily="34" charset="0"/>
                <a:cs typeface="Arial" pitchFamily="34" charset="0"/>
              </a:rPr>
              <a:t>a</a:t>
            </a:r>
            <a:r>
              <a:rPr lang="ro-RO" dirty="0">
                <a:latin typeface="Arial" pitchFamily="34" charset="0"/>
                <a:cs typeface="Arial" pitchFamily="34" charset="0"/>
              </a:rPr>
              <a:t>r</a:t>
            </a:r>
            <a:r>
              <a:rPr lang="en-US" dirty="0">
                <a:latin typeface="Arial" pitchFamily="34" charset="0"/>
                <a:cs typeface="Arial" pitchFamily="34" charset="0"/>
              </a:rPr>
              <a:t>ea</a:t>
            </a:r>
            <a:r>
              <a:rPr lang="ro-RO" dirty="0">
                <a:latin typeface="Arial" pitchFamily="34" charset="0"/>
                <a:cs typeface="Arial" pitchFamily="34" charset="0"/>
              </a:rPr>
              <a:t> şi excluziun</a:t>
            </a:r>
            <a:r>
              <a:rPr lang="en-US" dirty="0">
                <a:latin typeface="Arial" pitchFamily="34" charset="0"/>
                <a:cs typeface="Arial" pitchFamily="34" charset="0"/>
              </a:rPr>
              <a:t>ea</a:t>
            </a:r>
            <a:r>
              <a:rPr lang="ro-RO" dirty="0">
                <a:latin typeface="Arial" pitchFamily="34" charset="0"/>
                <a:cs typeface="Arial" pitchFamily="34" charset="0"/>
              </a:rPr>
              <a:t> social</a:t>
            </a:r>
            <a:r>
              <a:rPr lang="en-US" dirty="0">
                <a:latin typeface="Arial" pitchFamily="34" charset="0"/>
                <a:cs typeface="Arial" pitchFamily="34" charset="0"/>
              </a:rPr>
              <a:t>ă</a:t>
            </a:r>
          </a:p>
          <a:p>
            <a:r>
              <a:rPr lang="ro-RO" dirty="0"/>
              <a:t>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856984" cy="1152128"/>
          </a:xfrm>
        </p:spPr>
        <p:txBody>
          <a:bodyPr>
            <a:normAutofit fontScale="90000"/>
          </a:bodyPr>
          <a:lstStyle/>
          <a:p>
            <a:br>
              <a:rPr lang="en-US" sz="2800" b="1" dirty="0">
                <a:latin typeface="Arial" panose="020B0604020202020204" pitchFamily="34" charset="0"/>
                <a:cs typeface="Arial" panose="020B0604020202020204" pitchFamily="34" charset="0"/>
              </a:rPr>
            </a:br>
            <a:r>
              <a:rPr lang="en-US" sz="2800" b="1" dirty="0" err="1">
                <a:latin typeface="Arial" panose="020B0604020202020204" pitchFamily="34" charset="0"/>
                <a:cs typeface="Arial" panose="020B0604020202020204" pitchFamily="34" charset="0"/>
              </a:rPr>
              <a:t>Situația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documentelor</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înregistrate</a:t>
            </a:r>
            <a:r>
              <a:rPr lang="en-US" sz="2800" b="1" dirty="0">
                <a:latin typeface="Arial" panose="020B0604020202020204" pitchFamily="34" charset="0"/>
                <a:cs typeface="Arial" panose="020B0604020202020204" pitchFamily="34" charset="0"/>
              </a:rPr>
              <a:t> la </a:t>
            </a:r>
            <a:r>
              <a:rPr lang="ro-RO" sz="2800" b="1" dirty="0">
                <a:latin typeface="Arial" panose="020B0604020202020204" pitchFamily="34" charset="0"/>
                <a:cs typeface="Arial" panose="020B0604020202020204" pitchFamily="34" charset="0"/>
              </a:rPr>
              <a:t>DAS</a:t>
            </a:r>
            <a:r>
              <a:rPr lang="en-US" sz="2800" b="1" dirty="0">
                <a:latin typeface="Arial" panose="020B0604020202020204" pitchFamily="34" charset="0"/>
                <a:cs typeface="Arial" panose="020B0604020202020204" pitchFamily="34" charset="0"/>
              </a:rPr>
              <a:t>O,</a:t>
            </a:r>
            <a:r>
              <a:rPr lang="ro-RO"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în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anul</a:t>
            </a:r>
            <a:r>
              <a:rPr lang="en-US" sz="2800" b="1" dirty="0">
                <a:latin typeface="Arial" panose="020B0604020202020204" pitchFamily="34" charset="0"/>
                <a:cs typeface="Arial" panose="020B0604020202020204" pitchFamily="34" charset="0"/>
              </a:rPr>
              <a:t> 2021</a:t>
            </a:r>
            <a:r>
              <a:rPr lang="ro-RO" sz="2800" b="1" dirty="0">
                <a:latin typeface="Arial" panose="020B0604020202020204" pitchFamily="34" charset="0"/>
                <a:cs typeface="Arial" panose="020B0604020202020204" pitchFamily="34" charset="0"/>
              </a:rPr>
              <a:t>,</a:t>
            </a:r>
            <a:br>
              <a:rPr lang="ro-RO" sz="2800" b="1" dirty="0">
                <a:latin typeface="Arial" panose="020B0604020202020204" pitchFamily="34" charset="0"/>
                <a:cs typeface="Arial" panose="020B0604020202020204" pitchFamily="34" charset="0"/>
              </a:rPr>
            </a:b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prin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Serviciul</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Rela</a:t>
            </a:r>
            <a:r>
              <a:rPr lang="ro-RO" sz="2800" b="1" dirty="0">
                <a:latin typeface="Arial" panose="020B0604020202020204" pitchFamily="34" charset="0"/>
                <a:cs typeface="Arial" panose="020B0604020202020204" pitchFamily="34" charset="0"/>
              </a:rPr>
              <a:t>ţii cu Publicul şi Evaluare Iniţială,</a:t>
            </a:r>
            <a:r>
              <a:rPr lang="en-US" sz="2800" b="1" dirty="0">
                <a:latin typeface="Arial" panose="020B0604020202020204" pitchFamily="34" charset="0"/>
                <a:cs typeface="Arial" panose="020B0604020202020204" pitchFamily="34" charset="0"/>
              </a:rPr>
              <a:t> </a:t>
            </a:r>
            <a:br>
              <a:rPr lang="ro-RO" sz="2800" b="1" dirty="0">
                <a:latin typeface="Arial" panose="020B0604020202020204" pitchFamily="34" charset="0"/>
                <a:cs typeface="Arial" panose="020B0604020202020204" pitchFamily="34" charset="0"/>
              </a:rPr>
            </a:br>
            <a:r>
              <a:rPr lang="ro-RO" sz="2800" b="1" dirty="0">
                <a:latin typeface="Arial" panose="020B0604020202020204" pitchFamily="34" charset="0"/>
                <a:cs typeface="Arial" panose="020B0604020202020204" pitchFamily="34" charset="0"/>
              </a:rPr>
              <a:t>-</a:t>
            </a:r>
            <a:r>
              <a:rPr lang="en-US" sz="2800" b="1" dirty="0">
                <a:latin typeface="Arial" panose="020B0604020202020204" pitchFamily="34" charset="0"/>
                <a:cs typeface="Arial" panose="020B0604020202020204" pitchFamily="34" charset="0"/>
              </a:rPr>
              <a:t>16.262 </a:t>
            </a:r>
            <a:r>
              <a:rPr lang="ro-RO" sz="2800" b="1" dirty="0">
                <a:latin typeface="Arial" panose="020B0604020202020204" pitchFamily="34" charset="0"/>
                <a:cs typeface="Arial" panose="020B0604020202020204" pitchFamily="34" charset="0"/>
              </a:rPr>
              <a:t>– solicitări -</a:t>
            </a:r>
            <a:br>
              <a:rPr lang="en-US" sz="2800" b="1" dirty="0">
                <a:latin typeface="Arial" panose="020B0604020202020204" pitchFamily="34" charset="0"/>
                <a:cs typeface="Arial" panose="020B0604020202020204" pitchFamily="34" charset="0"/>
              </a:rPr>
            </a:br>
            <a:endParaRPr lang="en-US" sz="28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50793249"/>
              </p:ext>
            </p:extLst>
          </p:nvPr>
        </p:nvGraphicFramePr>
        <p:xfrm>
          <a:off x="533400" y="1524000"/>
          <a:ext cx="8610600" cy="5105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4297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Modul</a:t>
            </a:r>
            <a:r>
              <a:rPr lang="en-US" dirty="0"/>
              <a:t> de </a:t>
            </a:r>
            <a:r>
              <a:rPr lang="en-US" dirty="0" err="1"/>
              <a:t>transmitere</a:t>
            </a:r>
            <a:r>
              <a:rPr lang="en-US" dirty="0"/>
              <a:t> al </a:t>
            </a:r>
            <a:r>
              <a:rPr lang="en-US" dirty="0" err="1"/>
              <a:t>solicitărilor</a:t>
            </a:r>
            <a:r>
              <a:rPr lang="en-US" dirty="0"/>
              <a:t> </a:t>
            </a:r>
            <a:r>
              <a:rPr lang="en-US" dirty="0" err="1"/>
              <a:t>către</a:t>
            </a:r>
            <a:r>
              <a:rPr lang="en-US" dirty="0"/>
              <a:t> DASO</a:t>
            </a:r>
          </a:p>
        </p:txBody>
      </p:sp>
      <p:graphicFrame>
        <p:nvGraphicFramePr>
          <p:cNvPr id="4" name="Content Placeholder 3"/>
          <p:cNvGraphicFramePr>
            <a:graphicFrameLocks noGrp="1"/>
          </p:cNvGraphicFramePr>
          <p:nvPr>
            <p:ph idx="1"/>
          </p:nvPr>
        </p:nvGraphicFramePr>
        <p:xfrm>
          <a:off x="457200" y="2057400"/>
          <a:ext cx="8077200" cy="40687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2000" b="1" dirty="0" err="1">
                <a:latin typeface="Arial" panose="020B0604020202020204" pitchFamily="34" charset="0"/>
                <a:cs typeface="Arial" panose="020B0604020202020204" pitchFamily="34" charset="0"/>
              </a:rPr>
              <a:t>Situația</a:t>
            </a:r>
            <a:r>
              <a:rPr lang="en-US" sz="2000" b="1" dirty="0">
                <a:latin typeface="Arial" panose="020B0604020202020204" pitchFamily="34" charset="0"/>
                <a:cs typeface="Arial" panose="020B0604020202020204" pitchFamily="34" charset="0"/>
              </a:rPr>
              <a:t> </a:t>
            </a:r>
            <a:r>
              <a:rPr lang="ro-RO" sz="2000" b="1" dirty="0">
                <a:latin typeface="Arial" panose="020B0604020202020204" pitchFamily="34" charset="0"/>
                <a:cs typeface="Arial" panose="020B0604020202020204" pitchFamily="34" charset="0"/>
              </a:rPr>
              <a:t>comparativă a </a:t>
            </a:r>
            <a:r>
              <a:rPr lang="en-US" sz="2000" b="1" dirty="0" err="1">
                <a:latin typeface="Arial" panose="020B0604020202020204" pitchFamily="34" charset="0"/>
                <a:cs typeface="Arial" panose="020B0604020202020204" pitchFamily="34" charset="0"/>
              </a:rPr>
              <a:t>documentelor</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depuse</a:t>
            </a:r>
            <a:r>
              <a:rPr lang="en-US" sz="2000" b="1" dirty="0">
                <a:latin typeface="Arial" panose="020B0604020202020204" pitchFamily="34" charset="0"/>
                <a:cs typeface="Arial" panose="020B0604020202020204" pitchFamily="34" charset="0"/>
              </a:rPr>
              <a:t> la </a:t>
            </a:r>
            <a:r>
              <a:rPr lang="ro-RO" sz="2000" b="1" dirty="0">
                <a:latin typeface="Arial" panose="020B0604020202020204" pitchFamily="34" charset="0"/>
                <a:cs typeface="Arial" panose="020B0604020202020204" pitchFamily="34" charset="0"/>
              </a:rPr>
              <a:t>DA</a:t>
            </a:r>
            <a:r>
              <a:rPr lang="en-US" sz="2000" b="1" dirty="0">
                <a:latin typeface="Arial" panose="020B0604020202020204" pitchFamily="34" charset="0"/>
                <a:cs typeface="Arial" panose="020B0604020202020204" pitchFamily="34" charset="0"/>
              </a:rPr>
              <a:t>SO, </a:t>
            </a:r>
            <a:br>
              <a:rPr lang="ro-RO" sz="2000" b="1" dirty="0">
                <a:latin typeface="Arial" panose="020B0604020202020204" pitchFamily="34" charset="0"/>
                <a:cs typeface="Arial" panose="020B0604020202020204" pitchFamily="34" charset="0"/>
              </a:rPr>
            </a:br>
            <a:r>
              <a:rPr lang="ro-RO" sz="2000" b="1" dirty="0">
                <a:latin typeface="Arial" panose="020B0604020202020204" pitchFamily="34" charset="0"/>
                <a:cs typeface="Arial" panose="020B0604020202020204" pitchFamily="34" charset="0"/>
              </a:rPr>
              <a:t>in anii</a:t>
            </a:r>
            <a:r>
              <a:rPr lang="en-US" sz="2000" b="1" dirty="0">
                <a:latin typeface="Arial" panose="020B0604020202020204" pitchFamily="34" charset="0"/>
                <a:cs typeface="Arial" panose="020B0604020202020204" pitchFamily="34" charset="0"/>
              </a:rPr>
              <a:t> </a:t>
            </a:r>
            <a:r>
              <a:rPr lang="ro-RO" sz="2000" b="1" dirty="0">
                <a:latin typeface="Arial" panose="020B0604020202020204" pitchFamily="34" charset="0"/>
                <a:cs typeface="Arial" panose="020B0604020202020204" pitchFamily="34" charset="0"/>
              </a:rPr>
              <a:t>201</a:t>
            </a:r>
            <a:r>
              <a:rPr lang="en-US" sz="2000" b="1" dirty="0">
                <a:latin typeface="Arial" panose="020B0604020202020204" pitchFamily="34" charset="0"/>
                <a:cs typeface="Arial" panose="020B0604020202020204" pitchFamily="34" charset="0"/>
              </a:rPr>
              <a:t>9- 2020-2021</a:t>
            </a:r>
            <a:endParaRPr lang="en-US" sz="2000" dirty="0"/>
          </a:p>
        </p:txBody>
      </p:sp>
      <p:graphicFrame>
        <p:nvGraphicFramePr>
          <p:cNvPr id="4" name="Content Placeholder 3"/>
          <p:cNvGraphicFramePr>
            <a:graphicFrameLocks noGrp="1"/>
          </p:cNvGraphicFramePr>
          <p:nvPr>
            <p:ph idx="1"/>
          </p:nvPr>
        </p:nvGraphicFramePr>
        <p:xfrm>
          <a:off x="304800" y="914400"/>
          <a:ext cx="8686800" cy="5562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normAutofit/>
          </a:bodyPr>
          <a:lstStyle/>
          <a:p>
            <a:r>
              <a:rPr lang="en-US" sz="2000" b="1" dirty="0" err="1"/>
              <a:t>Situația</a:t>
            </a:r>
            <a:r>
              <a:rPr lang="en-US" sz="2000" b="1" dirty="0"/>
              <a:t> </a:t>
            </a:r>
            <a:r>
              <a:rPr lang="en-US" sz="2000" b="1" u="sng" dirty="0" err="1"/>
              <a:t>documentelor</a:t>
            </a:r>
            <a:r>
              <a:rPr lang="en-US" sz="2000" b="1" u="sng" dirty="0"/>
              <a:t> </a:t>
            </a:r>
            <a:r>
              <a:rPr lang="en-US" sz="2000" b="1" u="sng" dirty="0" err="1"/>
              <a:t>transmise</a:t>
            </a:r>
            <a:r>
              <a:rPr lang="en-US" sz="2000" b="1" u="sng" dirty="0"/>
              <a:t> online </a:t>
            </a:r>
            <a:r>
              <a:rPr lang="en-US" sz="2000" b="1" dirty="0" err="1"/>
              <a:t>în</a:t>
            </a:r>
            <a:r>
              <a:rPr lang="en-US" sz="2000" b="1" dirty="0"/>
              <a:t> </a:t>
            </a:r>
            <a:r>
              <a:rPr lang="en-US" sz="2000" b="1" dirty="0" err="1"/>
              <a:t>vederea</a:t>
            </a:r>
            <a:r>
              <a:rPr lang="en-US" sz="2000" b="1" dirty="0"/>
              <a:t> </a:t>
            </a:r>
            <a:r>
              <a:rPr lang="en-US" sz="2000" b="1" dirty="0" err="1"/>
              <a:t>accesării</a:t>
            </a:r>
            <a:r>
              <a:rPr lang="en-US" sz="2000" b="1" dirty="0"/>
              <a:t> </a:t>
            </a:r>
            <a:r>
              <a:rPr lang="en-US" sz="2000" b="1" dirty="0" err="1"/>
              <a:t>serviciilor</a:t>
            </a:r>
            <a:r>
              <a:rPr lang="en-US" sz="2000" b="1" dirty="0"/>
              <a:t> </a:t>
            </a:r>
            <a:r>
              <a:rPr lang="en-US" sz="2000" b="1" dirty="0" err="1"/>
              <a:t>și</a:t>
            </a:r>
            <a:r>
              <a:rPr lang="en-US" sz="2000" b="1" dirty="0"/>
              <a:t> </a:t>
            </a:r>
            <a:r>
              <a:rPr lang="en-US" sz="2000" b="1" dirty="0" err="1"/>
              <a:t>beneficiilor</a:t>
            </a:r>
            <a:r>
              <a:rPr lang="en-US" sz="2000" b="1" dirty="0"/>
              <a:t> </a:t>
            </a:r>
            <a:r>
              <a:rPr lang="en-US" sz="2000" b="1" dirty="0" err="1"/>
              <a:t>acordate</a:t>
            </a:r>
            <a:r>
              <a:rPr lang="en-US" sz="2000" b="1" dirty="0"/>
              <a:t> de </a:t>
            </a:r>
            <a:r>
              <a:rPr lang="en-US" sz="2000" b="1" dirty="0" err="1"/>
              <a:t>către</a:t>
            </a:r>
            <a:r>
              <a:rPr lang="en-US" sz="2000" b="1" dirty="0"/>
              <a:t> DASO</a:t>
            </a:r>
          </a:p>
        </p:txBody>
      </p:sp>
      <p:graphicFrame>
        <p:nvGraphicFramePr>
          <p:cNvPr id="4" name="Content Placeholder 3"/>
          <p:cNvGraphicFramePr>
            <a:graphicFrameLocks noGrp="1"/>
          </p:cNvGraphicFramePr>
          <p:nvPr>
            <p:ph idx="1"/>
          </p:nvPr>
        </p:nvGraphicFramePr>
        <p:xfrm>
          <a:off x="457200" y="2133600"/>
          <a:ext cx="82296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228600" y="1219200"/>
            <a:ext cx="8686800" cy="646331"/>
          </a:xfrm>
          <a:prstGeom prst="rect">
            <a:avLst/>
          </a:prstGeom>
        </p:spPr>
        <p:txBody>
          <a:bodyPr wrap="square">
            <a:spAutoFit/>
          </a:bodyPr>
          <a:lstStyle/>
          <a:p>
            <a:pPr algn="ctr"/>
            <a:r>
              <a:rPr lang="en-US" b="1" dirty="0">
                <a:latin typeface="Arial" panose="020B0604020202020204" pitchFamily="34" charset="0"/>
                <a:cs typeface="Arial" panose="020B0604020202020204" pitchFamily="34" charset="0"/>
              </a:rPr>
              <a:t>7.812 </a:t>
            </a:r>
            <a:r>
              <a:rPr lang="ro-RO"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emailuri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primite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adresele</a:t>
            </a:r>
            <a:r>
              <a:rPr lang="en-US" b="1" dirty="0">
                <a:latin typeface="Arial" panose="020B0604020202020204" pitchFamily="34" charset="0"/>
                <a:cs typeface="Arial" panose="020B0604020202020204" pitchFamily="34" charset="0"/>
              </a:rPr>
              <a:t> de email a </a:t>
            </a:r>
            <a:r>
              <a:rPr lang="en-US" b="1" dirty="0" err="1">
                <a:latin typeface="Arial" panose="020B0604020202020204" pitchFamily="34" charset="0"/>
                <a:cs typeface="Arial" panose="020B0604020202020204" pitchFamily="34" charset="0"/>
              </a:rPr>
              <a:t>serviciilor</a:t>
            </a:r>
            <a:endParaRPr lang="en-US" b="1" dirty="0">
              <a:latin typeface="Arial" panose="020B0604020202020204" pitchFamily="34" charset="0"/>
              <a:cs typeface="Arial" panose="020B0604020202020204" pitchFamily="34" charset="0"/>
            </a:endParaRPr>
          </a:p>
          <a:p>
            <a:pPr algn="ctr"/>
            <a:r>
              <a:rPr lang="en-US" b="1" dirty="0">
                <a:latin typeface="Arial" panose="020B0604020202020204" pitchFamily="34" charset="0"/>
                <a:cs typeface="Arial" panose="020B0604020202020204" pitchFamily="34" charset="0"/>
              </a:rPr>
              <a:t>5.787 – </a:t>
            </a:r>
            <a:r>
              <a:rPr lang="en-US" b="1" dirty="0" err="1">
                <a:latin typeface="Arial" panose="020B0604020202020204" pitchFamily="34" charset="0"/>
                <a:cs typeface="Arial" panose="020B0604020202020204" pitchFamily="34" charset="0"/>
              </a:rPr>
              <a:t>emailuri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primite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adresa</a:t>
            </a:r>
            <a:r>
              <a:rPr lang="en-US" b="1" dirty="0">
                <a:latin typeface="Arial" panose="020B0604020202020204" pitchFamily="34" charset="0"/>
                <a:cs typeface="Arial" panose="020B0604020202020204" pitchFamily="34" charset="0"/>
              </a:rPr>
              <a:t> contact@daso.ro</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normAutofit fontScale="90000"/>
          </a:bodyPr>
          <a:lstStyle/>
          <a:p>
            <a:r>
              <a:rPr lang="en-US" dirty="0"/>
              <a:t>DASO </a:t>
            </a:r>
            <a:r>
              <a:rPr lang="en-US" dirty="0" err="1"/>
              <a:t>în</a:t>
            </a:r>
            <a:r>
              <a:rPr lang="en-US" dirty="0"/>
              <a:t> social-media</a:t>
            </a:r>
            <a:br>
              <a:rPr lang="en-US" dirty="0"/>
            </a:br>
            <a:endParaRPr lang="en-US" dirty="0"/>
          </a:p>
        </p:txBody>
      </p:sp>
      <p:sp>
        <p:nvSpPr>
          <p:cNvPr id="3" name="Content Placeholder 2"/>
          <p:cNvSpPr>
            <a:spLocks noGrp="1"/>
          </p:cNvSpPr>
          <p:nvPr>
            <p:ph idx="1"/>
          </p:nvPr>
        </p:nvSpPr>
        <p:spPr>
          <a:xfrm>
            <a:off x="228600" y="1143000"/>
            <a:ext cx="8763000" cy="4983163"/>
          </a:xfrm>
        </p:spPr>
        <p:txBody>
          <a:bodyPr/>
          <a:lstStyle/>
          <a:p>
            <a:r>
              <a:rPr lang="en-US" dirty="0"/>
              <a:t>Web site: </a:t>
            </a:r>
            <a:r>
              <a:rPr lang="en-US" dirty="0">
                <a:hlinkClick r:id="rId2"/>
              </a:rPr>
              <a:t>www.daso-oradea.ro</a:t>
            </a:r>
            <a:r>
              <a:rPr lang="en-US" dirty="0"/>
              <a:t> </a:t>
            </a:r>
          </a:p>
          <a:p>
            <a:r>
              <a:rPr lang="en-US" dirty="0"/>
              <a:t>E-mail: </a:t>
            </a:r>
            <a:r>
              <a:rPr lang="en-US" dirty="0">
                <a:hlinkClick r:id="rId3"/>
              </a:rPr>
              <a:t>contact@daso-oradea.ro</a:t>
            </a:r>
            <a:r>
              <a:rPr lang="en-US" dirty="0"/>
              <a:t> </a:t>
            </a:r>
          </a:p>
          <a:p>
            <a:r>
              <a:rPr lang="en-US" dirty="0" err="1"/>
              <a:t>Facebook</a:t>
            </a:r>
            <a:r>
              <a:rPr lang="en-US" dirty="0"/>
              <a:t>: </a:t>
            </a:r>
            <a:r>
              <a:rPr lang="en-US" dirty="0">
                <a:hlinkClick r:id="rId4"/>
              </a:rPr>
              <a:t>https://www.facebook.com/dasoradea</a:t>
            </a:r>
            <a:endParaRPr lang="en-US" dirty="0"/>
          </a:p>
          <a:p>
            <a:r>
              <a:rPr lang="en-US" dirty="0" err="1"/>
              <a:t>Comunicare</a:t>
            </a:r>
            <a:r>
              <a:rPr lang="en-US" dirty="0"/>
              <a:t> </a:t>
            </a:r>
            <a:r>
              <a:rPr lang="en-US" dirty="0" err="1"/>
              <a:t>WhatApp</a:t>
            </a:r>
            <a:endParaRPr lang="en-US" dirty="0"/>
          </a:p>
          <a:p>
            <a:r>
              <a:rPr lang="en-US" dirty="0"/>
              <a:t>69 de </a:t>
            </a:r>
            <a:r>
              <a:rPr lang="en-US" dirty="0" err="1"/>
              <a:t>comunicate</a:t>
            </a:r>
            <a:r>
              <a:rPr lang="en-US" dirty="0"/>
              <a:t> de </a:t>
            </a:r>
            <a:r>
              <a:rPr lang="en-US" dirty="0" err="1"/>
              <a:t>presă</a:t>
            </a:r>
            <a:r>
              <a:rPr lang="en-US" dirty="0"/>
              <a:t> </a:t>
            </a:r>
            <a:r>
              <a:rPr lang="en-US" dirty="0" err="1"/>
              <a:t>postate</a:t>
            </a:r>
            <a:r>
              <a:rPr lang="en-US" dirty="0"/>
              <a:t> </a:t>
            </a:r>
            <a:r>
              <a:rPr lang="en-US" dirty="0" err="1"/>
              <a:t>și</a:t>
            </a:r>
            <a:r>
              <a:rPr lang="en-US" dirty="0"/>
              <a:t> </a:t>
            </a:r>
            <a:r>
              <a:rPr lang="en-US" dirty="0" err="1"/>
              <a:t>preluate</a:t>
            </a:r>
            <a:r>
              <a:rPr lang="en-US" dirty="0"/>
              <a:t> </a:t>
            </a:r>
            <a:r>
              <a:rPr lang="en-US" dirty="0" err="1"/>
              <a:t>în</a:t>
            </a:r>
            <a:r>
              <a:rPr lang="en-US" dirty="0"/>
              <a:t> mass media </a:t>
            </a:r>
            <a:r>
              <a:rPr lang="en-US" dirty="0" err="1"/>
              <a:t>locală</a:t>
            </a:r>
            <a:endParaRPr lang="en-US" dirty="0"/>
          </a:p>
          <a:p>
            <a:r>
              <a:rPr lang="en-US" dirty="0"/>
              <a:t>132 </a:t>
            </a:r>
            <a:r>
              <a:rPr lang="en-US" dirty="0" err="1"/>
              <a:t>postări</a:t>
            </a:r>
            <a:r>
              <a:rPr lang="en-US" dirty="0"/>
              <a:t> </a:t>
            </a:r>
            <a:r>
              <a:rPr lang="en-US" dirty="0" err="1"/>
              <a:t>în</a:t>
            </a:r>
            <a:r>
              <a:rPr lang="en-US" dirty="0"/>
              <a:t> social media </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304800"/>
            <a:ext cx="8229600" cy="381000"/>
          </a:xfrm>
        </p:spPr>
        <p:txBody>
          <a:bodyPr>
            <a:normAutofit fontScale="90000"/>
          </a:bodyPr>
          <a:lstStyle/>
          <a:p>
            <a:br>
              <a:rPr lang="ro-RO" sz="3600" b="1" dirty="0"/>
            </a:br>
            <a:r>
              <a:rPr lang="ro-RO" sz="3600" b="1" u="sng" dirty="0"/>
              <a:t>Beneficii acordate de către DASO în anul 20</a:t>
            </a:r>
            <a:r>
              <a:rPr lang="en-US" sz="3600" b="1" u="sng" dirty="0"/>
              <a:t>21</a:t>
            </a:r>
            <a:br>
              <a:rPr lang="ro-RO" b="1" dirty="0"/>
            </a:br>
            <a:endParaRPr lang="ro-RO" dirty="0"/>
          </a:p>
        </p:txBody>
      </p:sp>
      <p:sp>
        <p:nvSpPr>
          <p:cNvPr id="5123" name="Rectangle 3"/>
          <p:cNvSpPr>
            <a:spLocks noGrp="1" noChangeArrowheads="1"/>
          </p:cNvSpPr>
          <p:nvPr>
            <p:ph idx="1"/>
          </p:nvPr>
        </p:nvSpPr>
        <p:spPr>
          <a:xfrm>
            <a:off x="228600" y="762000"/>
            <a:ext cx="8458200" cy="5791200"/>
          </a:xfrm>
        </p:spPr>
        <p:txBody>
          <a:bodyPr>
            <a:noAutofit/>
          </a:bodyPr>
          <a:lstStyle/>
          <a:p>
            <a:pPr algn="just">
              <a:buNone/>
            </a:pPr>
            <a:r>
              <a:rPr lang="ro-RO" sz="1600" b="1" u="sng" dirty="0">
                <a:latin typeface="Arial" pitchFamily="34" charset="0"/>
                <a:cs typeface="Arial" pitchFamily="34" charset="0"/>
              </a:rPr>
              <a:t>Legea nr. 416/2001</a:t>
            </a:r>
          </a:p>
          <a:p>
            <a:pPr marL="342900" lvl="2" indent="-342900" algn="just">
              <a:buFont typeface="Wingdings" panose="05000000000000000000" pitchFamily="2" charset="2"/>
              <a:buChar char="Ø"/>
            </a:pPr>
            <a:r>
              <a:rPr lang="ro-RO" sz="1600" b="1" dirty="0">
                <a:latin typeface="Arial" pitchFamily="34" charset="0"/>
                <a:cs typeface="Arial" pitchFamily="34" charset="0"/>
              </a:rPr>
              <a:t>Nr. mediu lunar de dosare de ajutor social aflate în plata: 1</a:t>
            </a:r>
            <a:r>
              <a:rPr lang="en-US" sz="1600" b="1" dirty="0">
                <a:latin typeface="Arial" pitchFamily="34" charset="0"/>
                <a:cs typeface="Arial" pitchFamily="34" charset="0"/>
              </a:rPr>
              <a:t>38</a:t>
            </a:r>
            <a:r>
              <a:rPr lang="ro-RO" sz="1600" b="1" dirty="0">
                <a:latin typeface="Arial" pitchFamily="34" charset="0"/>
                <a:cs typeface="Arial" pitchFamily="34" charset="0"/>
              </a:rPr>
              <a:t> şi  </a:t>
            </a:r>
            <a:r>
              <a:rPr lang="en-US" sz="1600" b="1" dirty="0">
                <a:latin typeface="Arial" pitchFamily="34" charset="0"/>
                <a:cs typeface="Arial" pitchFamily="34" charset="0"/>
              </a:rPr>
              <a:t>283</a:t>
            </a:r>
            <a:r>
              <a:rPr lang="ro-RO" sz="1600" b="1" dirty="0">
                <a:latin typeface="Arial" pitchFamily="34" charset="0"/>
                <a:cs typeface="Arial" pitchFamily="34" charset="0"/>
              </a:rPr>
              <a:t> persoane beneficiare de </a:t>
            </a:r>
            <a:r>
              <a:rPr lang="ro-RO" sz="1600" b="1" u="sng" dirty="0">
                <a:latin typeface="Arial" pitchFamily="34" charset="0"/>
                <a:cs typeface="Arial" pitchFamily="34" charset="0"/>
              </a:rPr>
              <a:t>AJUTOR SOCIA</a:t>
            </a:r>
            <a:r>
              <a:rPr lang="ro-RO" sz="1600" b="1" dirty="0">
                <a:latin typeface="Arial" pitchFamily="34" charset="0"/>
                <a:cs typeface="Arial" pitchFamily="34" charset="0"/>
              </a:rPr>
              <a:t>L/luna.</a:t>
            </a:r>
            <a:r>
              <a:rPr lang="ro-RO" sz="1600" dirty="0">
                <a:latin typeface="Arial" pitchFamily="34" charset="0"/>
                <a:cs typeface="Arial" pitchFamily="34" charset="0"/>
              </a:rPr>
              <a:t> Cuantumul ajutorului social nu s-a modificat din 01.01.2014. O persoană singură beneficiază 142 de lei</a:t>
            </a:r>
            <a:r>
              <a:rPr lang="en-US" sz="1600" dirty="0">
                <a:solidFill>
                  <a:srgbClr val="FF0000"/>
                </a:solidFill>
                <a:latin typeface="Arial" pitchFamily="34" charset="0"/>
                <a:cs typeface="Arial" pitchFamily="34" charset="0"/>
              </a:rPr>
              <a:t>.</a:t>
            </a:r>
            <a:r>
              <a:rPr lang="en-US" sz="1600" dirty="0">
                <a:latin typeface="Arial" pitchFamily="34" charset="0"/>
                <a:cs typeface="Arial" pitchFamily="34" charset="0"/>
              </a:rPr>
              <a:t>Suma </a:t>
            </a:r>
            <a:r>
              <a:rPr lang="en-US" sz="1600" dirty="0" err="1">
                <a:latin typeface="Arial" pitchFamily="34" charset="0"/>
                <a:cs typeface="Arial" pitchFamily="34" charset="0"/>
              </a:rPr>
              <a:t>totală</a:t>
            </a:r>
            <a:r>
              <a:rPr lang="en-US" sz="1600" dirty="0">
                <a:latin typeface="Arial" pitchFamily="34" charset="0"/>
                <a:cs typeface="Arial" pitchFamily="34" charset="0"/>
              </a:rPr>
              <a:t> </a:t>
            </a:r>
            <a:r>
              <a:rPr lang="en-US" sz="1600" dirty="0" err="1">
                <a:latin typeface="Arial" pitchFamily="34" charset="0"/>
                <a:cs typeface="Arial" pitchFamily="34" charset="0"/>
              </a:rPr>
              <a:t>acordată</a:t>
            </a:r>
            <a:r>
              <a:rPr lang="en-US" sz="1600" dirty="0">
                <a:latin typeface="Arial" pitchFamily="34" charset="0"/>
                <a:cs typeface="Arial" pitchFamily="34" charset="0"/>
              </a:rPr>
              <a:t> (</a:t>
            </a:r>
            <a:r>
              <a:rPr lang="en-US" sz="1600" dirty="0" err="1">
                <a:latin typeface="Arial" pitchFamily="34" charset="0"/>
                <a:cs typeface="Arial" pitchFamily="34" charset="0"/>
              </a:rPr>
              <a:t>plătită</a:t>
            </a:r>
            <a:r>
              <a:rPr lang="en-US" sz="1600" dirty="0">
                <a:latin typeface="Arial" pitchFamily="34" charset="0"/>
                <a:cs typeface="Arial" pitchFamily="34" charset="0"/>
              </a:rPr>
              <a:t> de AJPIS Bihor):  </a:t>
            </a:r>
            <a:r>
              <a:rPr lang="en-US" sz="1600" b="1" dirty="0">
                <a:latin typeface="Arial" pitchFamily="34" charset="0"/>
                <a:cs typeface="Arial" pitchFamily="34" charset="0"/>
              </a:rPr>
              <a:t>407.704 lei</a:t>
            </a:r>
            <a:r>
              <a:rPr lang="ro-RO" sz="1600" b="1" dirty="0">
                <a:latin typeface="Arial" pitchFamily="34" charset="0"/>
                <a:cs typeface="Arial" pitchFamily="34" charset="0"/>
              </a:rPr>
              <a:t>.</a:t>
            </a:r>
            <a:endParaRPr lang="en-US" sz="1600" b="1" dirty="0">
              <a:latin typeface="Arial" pitchFamily="34" charset="0"/>
              <a:cs typeface="Arial" pitchFamily="34" charset="0"/>
            </a:endParaRPr>
          </a:p>
          <a:p>
            <a:pPr marL="342900" lvl="2" indent="-342900" algn="just">
              <a:buFont typeface="Wingdings" panose="05000000000000000000" pitchFamily="2" charset="2"/>
              <a:buChar char="Ø"/>
            </a:pPr>
            <a:endParaRPr lang="en-US" sz="1600" b="1" dirty="0">
              <a:latin typeface="Arial" pitchFamily="34" charset="0"/>
              <a:cs typeface="Arial" pitchFamily="34" charset="0"/>
            </a:endParaRPr>
          </a:p>
          <a:p>
            <a:pPr marL="342900" lvl="2" indent="-342900" algn="just">
              <a:buFont typeface="Wingdings" panose="05000000000000000000" pitchFamily="2" charset="2"/>
              <a:buChar char="Ø"/>
            </a:pPr>
            <a:r>
              <a:rPr lang="ro-RO" sz="1600" b="1" dirty="0">
                <a:latin typeface="Arial" pitchFamily="34" charset="0"/>
                <a:cs typeface="Arial" pitchFamily="34" charset="0"/>
              </a:rPr>
              <a:t> </a:t>
            </a:r>
            <a:r>
              <a:rPr lang="ro-RO" sz="1600" dirty="0">
                <a:latin typeface="Arial" pitchFamily="34" charset="0"/>
                <a:cs typeface="Arial" pitchFamily="34" charset="0"/>
              </a:rPr>
              <a:t>Lunar un nr. mediu </a:t>
            </a:r>
            <a:r>
              <a:rPr lang="ro-RO" sz="1600" b="1" dirty="0">
                <a:latin typeface="Arial" pitchFamily="34" charset="0"/>
                <a:cs typeface="Arial" pitchFamily="34" charset="0"/>
              </a:rPr>
              <a:t>de </a:t>
            </a:r>
            <a:r>
              <a:rPr lang="en-US" sz="1600" b="1" dirty="0">
                <a:latin typeface="Arial" pitchFamily="34" charset="0"/>
                <a:cs typeface="Arial" pitchFamily="34" charset="0"/>
              </a:rPr>
              <a:t>45</a:t>
            </a:r>
            <a:r>
              <a:rPr lang="ro-RO" sz="1600" b="1" dirty="0">
                <a:latin typeface="Arial" pitchFamily="34" charset="0"/>
                <a:cs typeface="Arial" pitchFamily="34" charset="0"/>
              </a:rPr>
              <a:t> de persoane apte de muncă</a:t>
            </a:r>
            <a:r>
              <a:rPr lang="ro-RO" sz="1600" dirty="0">
                <a:latin typeface="Arial" pitchFamily="34" charset="0"/>
                <a:cs typeface="Arial" pitchFamily="34" charset="0"/>
              </a:rPr>
              <a:t>, beneficiare de ajutor social au fost propuse pentru efectuarea unor acţiuni sau lucrări de interes local</a:t>
            </a:r>
            <a:endParaRPr lang="en-US" sz="1600" dirty="0">
              <a:latin typeface="Arial" pitchFamily="34" charset="0"/>
              <a:cs typeface="Arial" pitchFamily="34" charset="0"/>
            </a:endParaRPr>
          </a:p>
          <a:p>
            <a:pPr marL="342900" lvl="2" indent="-342900" algn="just">
              <a:buFont typeface="Wingdings" panose="05000000000000000000" pitchFamily="2" charset="2"/>
              <a:buChar char="Ø"/>
            </a:pPr>
            <a:endParaRPr lang="en-US" sz="1600" dirty="0">
              <a:latin typeface="Arial" pitchFamily="34" charset="0"/>
              <a:cs typeface="Arial" pitchFamily="34" charset="0"/>
            </a:endParaRPr>
          </a:p>
          <a:p>
            <a:pPr algn="just">
              <a:buFont typeface="Wingdings" panose="05000000000000000000" pitchFamily="2" charset="2"/>
              <a:buChar char="Ø"/>
            </a:pPr>
            <a:r>
              <a:rPr lang="en-US" sz="1600" b="1" dirty="0">
                <a:latin typeface="Arial" pitchFamily="34" charset="0"/>
                <a:cs typeface="Arial" pitchFamily="34" charset="0"/>
              </a:rPr>
              <a:t>71</a:t>
            </a:r>
            <a:r>
              <a:rPr lang="ro-RO" sz="1600" b="1" dirty="0">
                <a:latin typeface="Arial" pitchFamily="34" charset="0"/>
                <a:cs typeface="Arial" pitchFamily="34" charset="0"/>
              </a:rPr>
              <a:t> </a:t>
            </a:r>
            <a:r>
              <a:rPr lang="en-US" sz="1600" dirty="0">
                <a:latin typeface="Arial" pitchFamily="34" charset="0"/>
                <a:cs typeface="Arial" pitchFamily="34" charset="0"/>
              </a:rPr>
              <a:t>de </a:t>
            </a:r>
            <a:r>
              <a:rPr lang="ro-RO" sz="1600" dirty="0">
                <a:latin typeface="Arial" pitchFamily="34" charset="0"/>
                <a:cs typeface="Arial" pitchFamily="34" charset="0"/>
              </a:rPr>
              <a:t>solicitări de </a:t>
            </a:r>
            <a:r>
              <a:rPr lang="ro-RO" sz="1600" b="1" dirty="0">
                <a:latin typeface="Arial" pitchFamily="34" charset="0"/>
                <a:cs typeface="Arial" pitchFamily="34" charset="0"/>
              </a:rPr>
              <a:t>AJUTOR DE URGENŢĂ  </a:t>
            </a:r>
            <a:r>
              <a:rPr lang="ro-RO" sz="1600" dirty="0">
                <a:latin typeface="Arial" pitchFamily="34" charset="0"/>
                <a:cs typeface="Arial" pitchFamily="34" charset="0"/>
              </a:rPr>
              <a:t>din care </a:t>
            </a:r>
            <a:r>
              <a:rPr lang="en-US" sz="1600" dirty="0">
                <a:latin typeface="Arial" pitchFamily="34" charset="0"/>
                <a:cs typeface="Arial" pitchFamily="34" charset="0"/>
              </a:rPr>
              <a:t>68</a:t>
            </a:r>
            <a:r>
              <a:rPr lang="ro-RO" sz="1600" dirty="0">
                <a:latin typeface="Arial" pitchFamily="34" charset="0"/>
                <a:cs typeface="Arial" pitchFamily="34" charset="0"/>
              </a:rPr>
              <a:t> de solicitări  au fost aprobate, suma totala acordată fiind de </a:t>
            </a:r>
            <a:r>
              <a:rPr lang="en-US" sz="1600" b="1" dirty="0">
                <a:latin typeface="Arial" pitchFamily="34" charset="0"/>
                <a:cs typeface="Arial" pitchFamily="34" charset="0"/>
              </a:rPr>
              <a:t>103</a:t>
            </a:r>
            <a:r>
              <a:rPr lang="ro-RO" sz="1600" b="1" dirty="0">
                <a:latin typeface="Arial" pitchFamily="34" charset="0"/>
                <a:cs typeface="Arial" pitchFamily="34" charset="0"/>
              </a:rPr>
              <a:t>.</a:t>
            </a:r>
            <a:r>
              <a:rPr lang="en-US" sz="1600" b="1" dirty="0">
                <a:latin typeface="Arial" pitchFamily="34" charset="0"/>
                <a:cs typeface="Arial" pitchFamily="34" charset="0"/>
              </a:rPr>
              <a:t>8</a:t>
            </a:r>
            <a:r>
              <a:rPr lang="ro-RO" sz="1600" b="1" dirty="0">
                <a:latin typeface="Arial" pitchFamily="34" charset="0"/>
                <a:cs typeface="Arial" pitchFamily="34" charset="0"/>
              </a:rPr>
              <a:t>00 de lei. </a:t>
            </a:r>
            <a:endParaRPr lang="en-US" sz="1600" b="1" dirty="0">
              <a:latin typeface="Arial" pitchFamily="34" charset="0"/>
              <a:cs typeface="Arial" pitchFamily="34" charset="0"/>
            </a:endParaRPr>
          </a:p>
          <a:p>
            <a:pPr algn="just">
              <a:buFont typeface="Wingdings" panose="05000000000000000000" pitchFamily="2" charset="2"/>
              <a:buChar char="Ø"/>
            </a:pPr>
            <a:endParaRPr lang="ro-RO" sz="1600" b="1" dirty="0">
              <a:latin typeface="Arial" pitchFamily="34" charset="0"/>
              <a:cs typeface="Arial" pitchFamily="34" charset="0"/>
            </a:endParaRPr>
          </a:p>
          <a:p>
            <a:pPr algn="just">
              <a:buFont typeface="Wingdings" panose="05000000000000000000" pitchFamily="2" charset="2"/>
              <a:buChar char="Ø"/>
            </a:pPr>
            <a:r>
              <a:rPr lang="ro-RO" sz="1600" dirty="0">
                <a:latin typeface="Arial" pitchFamily="34" charset="0"/>
                <a:cs typeface="Arial" pitchFamily="34" charset="0"/>
              </a:rPr>
              <a:t>Nr. mediu lunar de persoane beneficiare de </a:t>
            </a:r>
            <a:r>
              <a:rPr lang="ro-RO" sz="1600" b="1" dirty="0">
                <a:latin typeface="Arial" pitchFamily="34" charset="0"/>
                <a:cs typeface="Arial" pitchFamily="34" charset="0"/>
              </a:rPr>
              <a:t>CANTINĂ SOCIALĂ: 7</a:t>
            </a:r>
            <a:r>
              <a:rPr lang="en-US" sz="1600" b="1" dirty="0">
                <a:latin typeface="Arial" pitchFamily="34" charset="0"/>
                <a:cs typeface="Arial" pitchFamily="34" charset="0"/>
              </a:rPr>
              <a:t>3</a:t>
            </a:r>
            <a:r>
              <a:rPr lang="ro-RO" sz="1600" b="1" dirty="0">
                <a:latin typeface="Arial" pitchFamily="34" charset="0"/>
                <a:cs typeface="Arial" pitchFamily="34" charset="0"/>
              </a:rPr>
              <a:t> de persoane</a:t>
            </a:r>
            <a:endParaRPr lang="en-US" sz="1600" b="1" dirty="0">
              <a:latin typeface="Arial" pitchFamily="34" charset="0"/>
              <a:cs typeface="Arial" pitchFamily="34" charset="0"/>
            </a:endParaRPr>
          </a:p>
          <a:p>
            <a:pPr algn="just">
              <a:buFont typeface="Wingdings" panose="05000000000000000000" pitchFamily="2" charset="2"/>
              <a:buChar char="Ø"/>
            </a:pPr>
            <a:endParaRPr lang="ro-RO" sz="1600" b="1" dirty="0">
              <a:latin typeface="Arial" pitchFamily="34" charset="0"/>
              <a:cs typeface="Arial" pitchFamily="34" charset="0"/>
            </a:endParaRPr>
          </a:p>
          <a:p>
            <a:pPr algn="just">
              <a:buFont typeface="Wingdings" panose="05000000000000000000" pitchFamily="2" charset="2"/>
              <a:buChar char="Ø"/>
            </a:pPr>
            <a:r>
              <a:rPr lang="ro-RO" sz="1600" b="1" dirty="0">
                <a:latin typeface="Arial" pitchFamily="34" charset="0"/>
                <a:cs typeface="Arial" pitchFamily="34" charset="0"/>
              </a:rPr>
              <a:t> </a:t>
            </a:r>
            <a:r>
              <a:rPr lang="ro-RO" sz="1600" dirty="0">
                <a:latin typeface="Arial" pitchFamily="34" charset="0"/>
                <a:cs typeface="Arial" pitchFamily="34" charset="0"/>
              </a:rPr>
              <a:t>Lunar un nr. mediu </a:t>
            </a:r>
            <a:r>
              <a:rPr lang="ro-RO" sz="1600" b="1" dirty="0">
                <a:latin typeface="Arial" pitchFamily="34" charset="0"/>
                <a:cs typeface="Arial" pitchFamily="34" charset="0"/>
              </a:rPr>
              <a:t>de 2</a:t>
            </a:r>
            <a:r>
              <a:rPr lang="en-US" sz="1600" b="1" dirty="0">
                <a:latin typeface="Arial" pitchFamily="34" charset="0"/>
                <a:cs typeface="Arial" pitchFamily="34" charset="0"/>
              </a:rPr>
              <a:t>4</a:t>
            </a:r>
            <a:r>
              <a:rPr lang="ro-RO" sz="1600" b="1" dirty="0">
                <a:latin typeface="Arial" pitchFamily="34" charset="0"/>
                <a:cs typeface="Arial" pitchFamily="34" charset="0"/>
              </a:rPr>
              <a:t> de persoane apte de muncă</a:t>
            </a:r>
            <a:r>
              <a:rPr lang="ro-RO" sz="1600" dirty="0">
                <a:latin typeface="Arial" pitchFamily="34" charset="0"/>
                <a:cs typeface="Arial" pitchFamily="34" charset="0"/>
              </a:rPr>
              <a:t>, beneficiare de cantina socială au fost propuse pentru efectuarea unor acţiuni sau lucrări de interes local.</a:t>
            </a:r>
          </a:p>
          <a:p>
            <a:pPr algn="just">
              <a:buFont typeface="Wingdings" panose="05000000000000000000" pitchFamily="2" charset="2"/>
              <a:buChar char="Ø"/>
            </a:pPr>
            <a:r>
              <a:rPr lang="ro-RO" sz="1600" b="1" dirty="0">
                <a:latin typeface="Arial" pitchFamily="34" charset="0"/>
                <a:cs typeface="Arial" pitchFamily="34" charset="0"/>
              </a:rPr>
              <a:t> </a:t>
            </a:r>
            <a:r>
              <a:rPr lang="en-US" sz="1600" b="1" dirty="0">
                <a:latin typeface="Arial" pitchFamily="34" charset="0"/>
                <a:cs typeface="Arial" pitchFamily="34" charset="0"/>
              </a:rPr>
              <a:t>9</a:t>
            </a:r>
            <a:r>
              <a:rPr lang="ro-RO" sz="1600" b="1" dirty="0">
                <a:latin typeface="Arial" pitchFamily="34" charset="0"/>
                <a:cs typeface="Arial" pitchFamily="34" charset="0"/>
              </a:rPr>
              <a:t> ÎNMORMÂNTĂRI GRATUITE</a:t>
            </a:r>
          </a:p>
          <a:p>
            <a:pPr algn="just">
              <a:buNone/>
            </a:pPr>
            <a:endParaRPr lang="ro-RO" sz="1600" dirty="0">
              <a:latin typeface="Arial" pitchFamily="34" charset="0"/>
              <a:cs typeface="Arial" pitchFamily="34" charset="0"/>
            </a:endParaRPr>
          </a:p>
          <a:p>
            <a:pPr algn="just"/>
            <a:endParaRPr lang="ro-RO" sz="1600" dirty="0">
              <a:latin typeface="Arial" pitchFamily="34" charset="0"/>
              <a:cs typeface="Arial" pitchFamily="34" charset="0"/>
            </a:endParaRPr>
          </a:p>
          <a:p>
            <a:pPr algn="just" eaLnBrk="1" hangingPunct="1">
              <a:buFont typeface="Arial" charset="0"/>
              <a:buNone/>
            </a:pPr>
            <a:endParaRPr lang="ro-RO" sz="1600" b="1"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1143000"/>
          </a:xfrm>
        </p:spPr>
        <p:txBody>
          <a:bodyPr>
            <a:noAutofit/>
          </a:bodyPr>
          <a:lstStyle/>
          <a:p>
            <a:r>
              <a:rPr lang="en-US" sz="3600" b="1" dirty="0" err="1"/>
              <a:t>Situa</a:t>
            </a:r>
            <a:r>
              <a:rPr lang="ro-RO" sz="3600" b="1" dirty="0"/>
              <a:t>ție comparativă ajutor social </a:t>
            </a:r>
            <a:br>
              <a:rPr lang="ro-RO" sz="3600" b="1" dirty="0"/>
            </a:br>
            <a:r>
              <a:rPr lang="ro-RO" sz="3600" b="1" dirty="0"/>
              <a:t>20</a:t>
            </a:r>
            <a:r>
              <a:rPr lang="en-US" sz="3600" b="1" dirty="0"/>
              <a:t>19</a:t>
            </a:r>
            <a:r>
              <a:rPr lang="ro-RO" sz="3600" b="1" dirty="0"/>
              <a:t>-20</a:t>
            </a:r>
            <a:r>
              <a:rPr lang="en-US" sz="3600" b="1" dirty="0"/>
              <a:t>20</a:t>
            </a:r>
            <a:r>
              <a:rPr lang="ro-RO" sz="3600" b="1" dirty="0"/>
              <a:t>-20</a:t>
            </a:r>
            <a:r>
              <a:rPr lang="en-US" sz="3600" b="1" dirty="0"/>
              <a:t>21</a:t>
            </a:r>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1374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8763000" cy="1143000"/>
          </a:xfrm>
        </p:spPr>
        <p:txBody>
          <a:bodyPr>
            <a:noAutofit/>
          </a:bodyPr>
          <a:lstStyle/>
          <a:p>
            <a:r>
              <a:rPr lang="ro-RO" sz="2400" b="1" dirty="0"/>
              <a:t>Situație comparativă alte beneficii sociale (nr. de persoane)</a:t>
            </a:r>
            <a:br>
              <a:rPr lang="ro-RO" sz="2800" b="1" dirty="0"/>
            </a:br>
            <a:r>
              <a:rPr lang="ro-RO" sz="2800" b="1" dirty="0"/>
              <a:t>201</a:t>
            </a:r>
            <a:r>
              <a:rPr lang="en-US" sz="2800" b="1" dirty="0"/>
              <a:t>9</a:t>
            </a:r>
            <a:r>
              <a:rPr lang="ro-RO" sz="2800" b="1" dirty="0"/>
              <a:t>-20</a:t>
            </a:r>
            <a:r>
              <a:rPr lang="en-US" sz="2800" b="1" dirty="0"/>
              <a:t>20</a:t>
            </a:r>
            <a:r>
              <a:rPr lang="ro-RO" sz="2800" b="1" dirty="0"/>
              <a:t>-20</a:t>
            </a:r>
            <a:r>
              <a:rPr lang="en-US" sz="2800" b="1" dirty="0"/>
              <a:t>21</a:t>
            </a:r>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34505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0"/>
            <a:ext cx="8229600" cy="838200"/>
          </a:xfrm>
        </p:spPr>
        <p:txBody>
          <a:bodyPr>
            <a:normAutofit fontScale="90000"/>
          </a:bodyPr>
          <a:lstStyle/>
          <a:p>
            <a:br>
              <a:rPr lang="ro-RO" sz="3600" b="1" dirty="0"/>
            </a:br>
            <a:r>
              <a:rPr lang="ro-RO" sz="2700" b="1" dirty="0"/>
              <a:t>AJUTORUL DE ÎNCĂLZIRE</a:t>
            </a:r>
            <a:br>
              <a:rPr lang="ro-RO" sz="2700" b="1" dirty="0"/>
            </a:br>
            <a:r>
              <a:rPr lang="ro-RO" sz="2700" b="1" dirty="0"/>
              <a:t>20</a:t>
            </a:r>
            <a:r>
              <a:rPr lang="en-US" sz="2700" b="1" dirty="0"/>
              <a:t>21</a:t>
            </a:r>
            <a:br>
              <a:rPr lang="ro-RO" b="1" dirty="0"/>
            </a:br>
            <a:endParaRPr lang="ro-RO" dirty="0"/>
          </a:p>
        </p:txBody>
      </p:sp>
      <p:sp>
        <p:nvSpPr>
          <p:cNvPr id="5123" name="Rectangle 3"/>
          <p:cNvSpPr>
            <a:spLocks noGrp="1" noChangeArrowheads="1"/>
          </p:cNvSpPr>
          <p:nvPr>
            <p:ph idx="1"/>
          </p:nvPr>
        </p:nvSpPr>
        <p:spPr>
          <a:xfrm>
            <a:off x="228600" y="609600"/>
            <a:ext cx="8686800" cy="6096000"/>
          </a:xfrm>
        </p:spPr>
        <p:txBody>
          <a:bodyPr>
            <a:normAutofit/>
          </a:bodyPr>
          <a:lstStyle/>
          <a:p>
            <a:pPr algn="just">
              <a:buNone/>
            </a:pPr>
            <a:r>
              <a:rPr lang="ro-RO" sz="2000" b="1" dirty="0"/>
              <a:t>	     Energie termica		                      Gaze naturale</a:t>
            </a:r>
          </a:p>
          <a:p>
            <a:pPr algn="just">
              <a:buNone/>
            </a:pPr>
            <a:endParaRPr lang="ro-RO" dirty="0"/>
          </a:p>
          <a:p>
            <a:pPr algn="just" eaLnBrk="1" hangingPunct="1">
              <a:buFont typeface="Arial" charset="0"/>
              <a:buNone/>
            </a:pPr>
            <a:endParaRPr lang="ro-RO" b="1" dirty="0"/>
          </a:p>
          <a:p>
            <a:pPr algn="just" eaLnBrk="1" hangingPunct="1">
              <a:buFont typeface="Arial" charset="0"/>
              <a:buNone/>
            </a:pPr>
            <a:endParaRPr lang="ro-RO" b="1" dirty="0"/>
          </a:p>
          <a:p>
            <a:pPr algn="just" eaLnBrk="1" hangingPunct="1">
              <a:buFont typeface="Arial" charset="0"/>
              <a:buNone/>
            </a:pPr>
            <a:endParaRPr lang="en-US" sz="1800" b="1" dirty="0"/>
          </a:p>
          <a:p>
            <a:pPr algn="just" eaLnBrk="1" hangingPunct="1">
              <a:buFont typeface="Arial" charset="0"/>
              <a:buNone/>
            </a:pPr>
            <a:endParaRPr lang="en-US" sz="1800" b="1" dirty="0"/>
          </a:p>
          <a:p>
            <a:pPr algn="just" eaLnBrk="1" hangingPunct="1">
              <a:buFont typeface="Arial" charset="0"/>
              <a:buNone/>
            </a:pPr>
            <a:r>
              <a:rPr lang="en-US" sz="1800" b="1" dirty="0"/>
              <a:t>	</a:t>
            </a:r>
            <a:r>
              <a:rPr lang="ro-RO" sz="1800" b="1" dirty="0"/>
              <a:t>Combustibili solizi sau petrolieri                              Energie Electrică</a:t>
            </a:r>
          </a:p>
        </p:txBody>
      </p:sp>
      <p:graphicFrame>
        <p:nvGraphicFramePr>
          <p:cNvPr id="4" name="Table 3"/>
          <p:cNvGraphicFramePr>
            <a:graphicFrameLocks noGrp="1"/>
          </p:cNvGraphicFramePr>
          <p:nvPr>
            <p:extLst>
              <p:ext uri="{D42A27DB-BD31-4B8C-83A1-F6EECF244321}">
                <p14:modId xmlns:p14="http://schemas.microsoft.com/office/powerpoint/2010/main" val="1651674513"/>
              </p:ext>
            </p:extLst>
          </p:nvPr>
        </p:nvGraphicFramePr>
        <p:xfrm>
          <a:off x="609600" y="990599"/>
          <a:ext cx="3886199" cy="2133601"/>
        </p:xfrm>
        <a:graphic>
          <a:graphicData uri="http://schemas.openxmlformats.org/drawingml/2006/table">
            <a:tbl>
              <a:tblPr firstRow="1" bandRow="1">
                <a:tableStyleId>{5C22544A-7EE6-4342-B048-85BDC9FD1C3A}</a:tableStyleId>
              </a:tblPr>
              <a:tblGrid>
                <a:gridCol w="1059873">
                  <a:extLst>
                    <a:ext uri="{9D8B030D-6E8A-4147-A177-3AD203B41FA5}">
                      <a16:colId xmlns:a16="http://schemas.microsoft.com/office/drawing/2014/main" val="20000"/>
                    </a:ext>
                  </a:extLst>
                </a:gridCol>
                <a:gridCol w="1530927">
                  <a:extLst>
                    <a:ext uri="{9D8B030D-6E8A-4147-A177-3AD203B41FA5}">
                      <a16:colId xmlns:a16="http://schemas.microsoft.com/office/drawing/2014/main" val="20001"/>
                    </a:ext>
                  </a:extLst>
                </a:gridCol>
                <a:gridCol w="1295399">
                  <a:extLst>
                    <a:ext uri="{9D8B030D-6E8A-4147-A177-3AD203B41FA5}">
                      <a16:colId xmlns:a16="http://schemas.microsoft.com/office/drawing/2014/main" val="20002"/>
                    </a:ext>
                  </a:extLst>
                </a:gridCol>
              </a:tblGrid>
              <a:tr h="394571">
                <a:tc>
                  <a:txBody>
                    <a:bodyPr/>
                    <a:lstStyle/>
                    <a:p>
                      <a:r>
                        <a:rPr lang="ro-RO" sz="1600" dirty="0">
                          <a:latin typeface="+mn-lt"/>
                        </a:rPr>
                        <a:t>Luna  </a:t>
                      </a:r>
                    </a:p>
                  </a:txBody>
                  <a:tcPr/>
                </a:tc>
                <a:tc>
                  <a:txBody>
                    <a:bodyPr/>
                    <a:lstStyle/>
                    <a:p>
                      <a:r>
                        <a:rPr lang="ro-RO" sz="1600" dirty="0">
                          <a:latin typeface="+mn-lt"/>
                        </a:rPr>
                        <a:t>Total</a:t>
                      </a:r>
                      <a:r>
                        <a:rPr lang="ro-RO" sz="1600" baseline="0" dirty="0">
                          <a:latin typeface="+mn-lt"/>
                        </a:rPr>
                        <a:t> beneficiari</a:t>
                      </a:r>
                      <a:endParaRPr lang="ro-RO" sz="1600" dirty="0">
                        <a:latin typeface="+mn-lt"/>
                      </a:endParaRPr>
                    </a:p>
                  </a:txBody>
                  <a:tcPr/>
                </a:tc>
                <a:tc>
                  <a:txBody>
                    <a:bodyPr/>
                    <a:lstStyle/>
                    <a:p>
                      <a:r>
                        <a:rPr lang="en-US" sz="1600" dirty="0" err="1">
                          <a:latin typeface="+mn-lt"/>
                        </a:rPr>
                        <a:t>Supl</a:t>
                      </a:r>
                      <a:r>
                        <a:rPr lang="en-US" sz="1600" dirty="0">
                          <a:latin typeface="+mn-lt"/>
                        </a:rPr>
                        <a:t>. </a:t>
                      </a:r>
                      <a:r>
                        <a:rPr lang="en-US" sz="1600" dirty="0" err="1">
                          <a:latin typeface="+mn-lt"/>
                        </a:rPr>
                        <a:t>Energie</a:t>
                      </a:r>
                      <a:endParaRPr lang="ro-RO" sz="1600" dirty="0">
                        <a:latin typeface="+mn-lt"/>
                      </a:endParaRPr>
                    </a:p>
                  </a:txBody>
                  <a:tcPr/>
                </a:tc>
                <a:extLst>
                  <a:ext uri="{0D108BD9-81ED-4DB2-BD59-A6C34878D82A}">
                    <a16:rowId xmlns:a16="http://schemas.microsoft.com/office/drawing/2014/main" val="10000"/>
                  </a:ext>
                </a:extLst>
              </a:tr>
              <a:tr h="347806">
                <a:tc>
                  <a:txBody>
                    <a:bodyPr/>
                    <a:lstStyle/>
                    <a:p>
                      <a:r>
                        <a:rPr lang="ro-RO" sz="1600" dirty="0">
                          <a:latin typeface="+mn-lt"/>
                        </a:rPr>
                        <a:t>Ian.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303</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1"/>
                  </a:ext>
                </a:extLst>
              </a:tr>
              <a:tr h="347806">
                <a:tc>
                  <a:txBody>
                    <a:bodyPr/>
                    <a:lstStyle/>
                    <a:p>
                      <a:r>
                        <a:rPr lang="ro-RO" sz="1600" dirty="0">
                          <a:latin typeface="+mn-lt"/>
                        </a:rPr>
                        <a:t>Feb.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303</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2"/>
                  </a:ext>
                </a:extLst>
              </a:tr>
              <a:tr h="347806">
                <a:tc>
                  <a:txBody>
                    <a:bodyPr/>
                    <a:lstStyle/>
                    <a:p>
                      <a:r>
                        <a:rPr lang="ro-RO" sz="1600" dirty="0">
                          <a:latin typeface="+mn-lt"/>
                        </a:rPr>
                        <a:t>Mar.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301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3"/>
                  </a:ext>
                </a:extLst>
              </a:tr>
              <a:tr h="347806">
                <a:tc>
                  <a:txBody>
                    <a:bodyPr/>
                    <a:lstStyle/>
                    <a:p>
                      <a:r>
                        <a:rPr lang="ro-RO" sz="1600" dirty="0">
                          <a:latin typeface="+mn-lt"/>
                        </a:rPr>
                        <a:t>Nov.</a:t>
                      </a:r>
                      <a:r>
                        <a:rPr lang="ro-RO" sz="1600" baseline="0" dirty="0">
                          <a:latin typeface="+mn-lt"/>
                        </a:rPr>
                        <a:t> 20</a:t>
                      </a:r>
                      <a:r>
                        <a:rPr lang="en-US" sz="1600" baseline="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1323</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1323</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4"/>
                  </a:ext>
                </a:extLst>
              </a:tr>
              <a:tr h="347806">
                <a:tc>
                  <a:txBody>
                    <a:bodyPr/>
                    <a:lstStyle/>
                    <a:p>
                      <a:r>
                        <a:rPr lang="ro-RO" sz="1600" dirty="0">
                          <a:latin typeface="+mn-lt"/>
                        </a:rPr>
                        <a:t>Dec.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1500</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1500</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36271572"/>
              </p:ext>
            </p:extLst>
          </p:nvPr>
        </p:nvGraphicFramePr>
        <p:xfrm>
          <a:off x="4876800" y="990600"/>
          <a:ext cx="3886200" cy="2253723"/>
        </p:xfrm>
        <a:graphic>
          <a:graphicData uri="http://schemas.openxmlformats.org/drawingml/2006/table">
            <a:tbl>
              <a:tblPr firstRow="1" bandRow="1">
                <a:tableStyleId>{5C22544A-7EE6-4342-B048-85BDC9FD1C3A}</a:tableStyleId>
              </a:tblPr>
              <a:tblGrid>
                <a:gridCol w="1295400">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tblGrid>
              <a:tr h="609600">
                <a:tc>
                  <a:txBody>
                    <a:bodyPr/>
                    <a:lstStyle/>
                    <a:p>
                      <a:r>
                        <a:rPr lang="ro-RO" sz="1400" dirty="0">
                          <a:latin typeface="+mn-lt"/>
                          <a:cs typeface="Arial" pitchFamily="34" charset="0"/>
                        </a:rPr>
                        <a:t>Luna</a:t>
                      </a:r>
                    </a:p>
                  </a:txBody>
                  <a:tcPr/>
                </a:tc>
                <a:tc>
                  <a:txBody>
                    <a:bodyPr/>
                    <a:lstStyle/>
                    <a:p>
                      <a:r>
                        <a:rPr lang="ro-RO" sz="1400" dirty="0">
                          <a:latin typeface="+mn-lt"/>
                          <a:cs typeface="Arial" pitchFamily="34" charset="0"/>
                        </a:rPr>
                        <a:t>Total beneficiari</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a:latin typeface="+mn-lt"/>
                          <a:cs typeface="Arial" pitchFamily="34" charset="0"/>
                        </a:rPr>
                        <a:t>Supl</a:t>
                      </a:r>
                      <a:r>
                        <a:rPr lang="en-US" sz="1400" dirty="0">
                          <a:latin typeface="+mn-lt"/>
                          <a:cs typeface="Arial" pitchFamily="34" charset="0"/>
                        </a:rPr>
                        <a:t>. </a:t>
                      </a:r>
                      <a:r>
                        <a:rPr lang="en-US" sz="1400" dirty="0" err="1">
                          <a:latin typeface="+mn-lt"/>
                          <a:cs typeface="Arial" pitchFamily="34" charset="0"/>
                        </a:rPr>
                        <a:t>Energie</a:t>
                      </a:r>
                      <a:endParaRPr lang="ro-RO" sz="1400" dirty="0">
                        <a:latin typeface="+mn-lt"/>
                        <a:cs typeface="Arial" pitchFamily="34" charset="0"/>
                      </a:endParaRPr>
                    </a:p>
                    <a:p>
                      <a:endParaRPr lang="ro-RO" sz="1400" dirty="0">
                        <a:latin typeface="+mn-lt"/>
                        <a:cs typeface="Arial" pitchFamily="34" charset="0"/>
                      </a:endParaRPr>
                    </a:p>
                  </a:txBody>
                  <a:tcPr/>
                </a:tc>
                <a:extLst>
                  <a:ext uri="{0D108BD9-81ED-4DB2-BD59-A6C34878D82A}">
                    <a16:rowId xmlns:a16="http://schemas.microsoft.com/office/drawing/2014/main" val="10000"/>
                  </a:ext>
                </a:extLst>
              </a:tr>
              <a:tr h="304800">
                <a:tc>
                  <a:txBody>
                    <a:bodyPr/>
                    <a:lstStyle/>
                    <a:p>
                      <a:r>
                        <a:rPr lang="ro-RO" sz="1400" dirty="0">
                          <a:latin typeface="+mn-lt"/>
                          <a:cs typeface="Arial" pitchFamily="34" charset="0"/>
                        </a:rPr>
                        <a:t>Ian. 20</a:t>
                      </a:r>
                      <a:r>
                        <a:rPr lang="en-US" sz="1400" dirty="0">
                          <a:latin typeface="+mn-lt"/>
                          <a:cs typeface="Arial" pitchFamily="34" charset="0"/>
                        </a:rPr>
                        <a:t>21</a:t>
                      </a:r>
                      <a:endParaRPr lang="ro-RO" sz="1400" dirty="0">
                        <a:latin typeface="+mn-lt"/>
                        <a:cs typeface="Arial" pitchFamily="34" charset="0"/>
                      </a:endParaRPr>
                    </a:p>
                  </a:txBody>
                  <a:tcPr/>
                </a:tc>
                <a:tc>
                  <a:txBody>
                    <a:bodyPr/>
                    <a:lstStyle/>
                    <a:p>
                      <a:pPr marL="0" marR="0">
                        <a:spcBef>
                          <a:spcPts val="0"/>
                        </a:spcBef>
                        <a:spcAft>
                          <a:spcPts val="0"/>
                        </a:spcAft>
                      </a:pPr>
                      <a:r>
                        <a:rPr lang="en-US" sz="1400" dirty="0">
                          <a:latin typeface="+mn-lt"/>
                          <a:ea typeface="Times New Roman"/>
                          <a:cs typeface="Arial" pitchFamily="34" charset="0"/>
                        </a:rPr>
                        <a:t>5</a:t>
                      </a:r>
                      <a:endParaRPr lang="ro-RO" sz="1400" dirty="0">
                        <a:latin typeface="+mn-lt"/>
                        <a:ea typeface="Times New Roman"/>
                        <a:cs typeface="Arial" pitchFamily="34" charset="0"/>
                      </a:endParaRPr>
                    </a:p>
                  </a:txBody>
                  <a:tcPr marL="68580" marR="68580" marT="0" marB="0"/>
                </a:tc>
                <a:tc>
                  <a:txBody>
                    <a:bodyPr/>
                    <a:lstStyle/>
                    <a:p>
                      <a:pPr marL="0" marR="0">
                        <a:spcBef>
                          <a:spcPts val="0"/>
                        </a:spcBef>
                        <a:spcAft>
                          <a:spcPts val="0"/>
                        </a:spcAft>
                      </a:pPr>
                      <a:r>
                        <a:rPr lang="en-US" sz="1400" dirty="0">
                          <a:latin typeface="+mn-lt"/>
                          <a:ea typeface="Times New Roman"/>
                          <a:cs typeface="Arial" pitchFamily="34" charset="0"/>
                        </a:rPr>
                        <a:t>-</a:t>
                      </a:r>
                      <a:endParaRPr lang="ro-RO" sz="1400" dirty="0">
                        <a:latin typeface="+mn-lt"/>
                        <a:ea typeface="Times New Roman"/>
                        <a:cs typeface="Arial" pitchFamily="34" charset="0"/>
                      </a:endParaRPr>
                    </a:p>
                  </a:txBody>
                  <a:tcPr marL="68580" marR="68580" marT="0" marB="0"/>
                </a:tc>
                <a:extLst>
                  <a:ext uri="{0D108BD9-81ED-4DB2-BD59-A6C34878D82A}">
                    <a16:rowId xmlns:a16="http://schemas.microsoft.com/office/drawing/2014/main" val="10001"/>
                  </a:ext>
                </a:extLst>
              </a:tr>
              <a:tr h="304800">
                <a:tc>
                  <a:txBody>
                    <a:bodyPr/>
                    <a:lstStyle/>
                    <a:p>
                      <a:r>
                        <a:rPr lang="ro-RO" sz="1400" dirty="0">
                          <a:latin typeface="+mn-lt"/>
                          <a:cs typeface="Arial" pitchFamily="34" charset="0"/>
                        </a:rPr>
                        <a:t>Feb. 20</a:t>
                      </a:r>
                      <a:r>
                        <a:rPr lang="en-US" sz="1400" dirty="0">
                          <a:latin typeface="+mn-lt"/>
                          <a:cs typeface="Arial" pitchFamily="34" charset="0"/>
                        </a:rPr>
                        <a:t>21</a:t>
                      </a:r>
                      <a:endParaRPr lang="ro-RO" sz="1400" dirty="0">
                        <a:latin typeface="+mn-lt"/>
                        <a:cs typeface="Arial" pitchFamily="34" charset="0"/>
                      </a:endParaRPr>
                    </a:p>
                  </a:txBody>
                  <a:tcPr/>
                </a:tc>
                <a:tc>
                  <a:txBody>
                    <a:bodyPr/>
                    <a:lstStyle/>
                    <a:p>
                      <a:pPr marL="0" marR="0">
                        <a:spcBef>
                          <a:spcPts val="0"/>
                        </a:spcBef>
                        <a:spcAft>
                          <a:spcPts val="0"/>
                        </a:spcAft>
                      </a:pPr>
                      <a:r>
                        <a:rPr lang="en-US" sz="1400" dirty="0">
                          <a:latin typeface="+mn-lt"/>
                          <a:ea typeface="Times New Roman"/>
                          <a:cs typeface="Arial" pitchFamily="34" charset="0"/>
                        </a:rPr>
                        <a:t>5</a:t>
                      </a:r>
                      <a:endParaRPr lang="ro-RO" sz="1400" dirty="0">
                        <a:latin typeface="+mn-lt"/>
                        <a:ea typeface="Times New Roman"/>
                        <a:cs typeface="Arial" pitchFamily="34" charset="0"/>
                      </a:endParaRPr>
                    </a:p>
                  </a:txBody>
                  <a:tcPr marL="68580" marR="68580" marT="0" marB="0"/>
                </a:tc>
                <a:tc>
                  <a:txBody>
                    <a:bodyPr/>
                    <a:lstStyle/>
                    <a:p>
                      <a:pPr marL="0" marR="0">
                        <a:spcBef>
                          <a:spcPts val="0"/>
                        </a:spcBef>
                        <a:spcAft>
                          <a:spcPts val="0"/>
                        </a:spcAft>
                      </a:pPr>
                      <a:r>
                        <a:rPr lang="en-US" sz="1400" dirty="0">
                          <a:latin typeface="+mn-lt"/>
                          <a:ea typeface="Times New Roman"/>
                          <a:cs typeface="Arial" pitchFamily="34" charset="0"/>
                        </a:rPr>
                        <a:t>-</a:t>
                      </a:r>
                      <a:endParaRPr lang="ro-RO" sz="1400" dirty="0">
                        <a:latin typeface="+mn-lt"/>
                        <a:ea typeface="Times New Roman"/>
                        <a:cs typeface="Arial" pitchFamily="34" charset="0"/>
                      </a:endParaRPr>
                    </a:p>
                  </a:txBody>
                  <a:tcPr marL="68580" marR="68580" marT="0" marB="0"/>
                </a:tc>
                <a:extLst>
                  <a:ext uri="{0D108BD9-81ED-4DB2-BD59-A6C34878D82A}">
                    <a16:rowId xmlns:a16="http://schemas.microsoft.com/office/drawing/2014/main" val="10002"/>
                  </a:ext>
                </a:extLst>
              </a:tr>
              <a:tr h="304800">
                <a:tc>
                  <a:txBody>
                    <a:bodyPr/>
                    <a:lstStyle/>
                    <a:p>
                      <a:r>
                        <a:rPr lang="ro-RO" sz="1400" dirty="0">
                          <a:latin typeface="+mn-lt"/>
                          <a:cs typeface="Arial" pitchFamily="34" charset="0"/>
                        </a:rPr>
                        <a:t>Mar. 20</a:t>
                      </a:r>
                      <a:r>
                        <a:rPr lang="en-US" sz="1400" dirty="0">
                          <a:latin typeface="+mn-lt"/>
                          <a:cs typeface="Arial" pitchFamily="34" charset="0"/>
                        </a:rPr>
                        <a:t>21</a:t>
                      </a:r>
                      <a:endParaRPr lang="ro-RO" sz="1400" dirty="0">
                        <a:latin typeface="+mn-lt"/>
                        <a:cs typeface="Arial" pitchFamily="34" charset="0"/>
                      </a:endParaRPr>
                    </a:p>
                  </a:txBody>
                  <a:tcPr/>
                </a:tc>
                <a:tc>
                  <a:txBody>
                    <a:bodyPr/>
                    <a:lstStyle/>
                    <a:p>
                      <a:pPr marL="0" marR="0">
                        <a:spcBef>
                          <a:spcPts val="0"/>
                        </a:spcBef>
                        <a:spcAft>
                          <a:spcPts val="0"/>
                        </a:spcAft>
                      </a:pPr>
                      <a:r>
                        <a:rPr lang="en-US" sz="1400" dirty="0">
                          <a:latin typeface="+mn-lt"/>
                          <a:ea typeface="Times New Roman"/>
                          <a:cs typeface="Arial" pitchFamily="34" charset="0"/>
                        </a:rPr>
                        <a:t>5</a:t>
                      </a:r>
                      <a:endParaRPr lang="ro-RO" sz="1400" dirty="0">
                        <a:latin typeface="+mn-lt"/>
                        <a:ea typeface="Times New Roman"/>
                        <a:cs typeface="Arial" pitchFamily="34" charset="0"/>
                      </a:endParaRPr>
                    </a:p>
                  </a:txBody>
                  <a:tcPr marL="68580" marR="68580" marT="0" marB="0"/>
                </a:tc>
                <a:tc>
                  <a:txBody>
                    <a:bodyPr/>
                    <a:lstStyle/>
                    <a:p>
                      <a:pPr marL="0" marR="0">
                        <a:spcBef>
                          <a:spcPts val="0"/>
                        </a:spcBef>
                        <a:spcAft>
                          <a:spcPts val="0"/>
                        </a:spcAft>
                      </a:pPr>
                      <a:r>
                        <a:rPr lang="en-US" sz="1400" dirty="0">
                          <a:latin typeface="+mn-lt"/>
                          <a:ea typeface="Times New Roman"/>
                          <a:cs typeface="Arial" pitchFamily="34" charset="0"/>
                        </a:rPr>
                        <a:t>-</a:t>
                      </a:r>
                      <a:endParaRPr lang="ro-RO" sz="1400" dirty="0">
                        <a:latin typeface="+mn-lt"/>
                        <a:ea typeface="Times New Roman"/>
                        <a:cs typeface="Arial" pitchFamily="34" charset="0"/>
                      </a:endParaRPr>
                    </a:p>
                  </a:txBody>
                  <a:tcPr marL="68580" marR="68580" marT="0" marB="0"/>
                </a:tc>
                <a:extLst>
                  <a:ext uri="{0D108BD9-81ED-4DB2-BD59-A6C34878D82A}">
                    <a16:rowId xmlns:a16="http://schemas.microsoft.com/office/drawing/2014/main" val="10003"/>
                  </a:ext>
                </a:extLst>
              </a:tr>
              <a:tr h="304800">
                <a:tc>
                  <a:txBody>
                    <a:bodyPr/>
                    <a:lstStyle/>
                    <a:p>
                      <a:r>
                        <a:rPr lang="ro-RO" sz="1400" dirty="0">
                          <a:latin typeface="+mn-lt"/>
                          <a:cs typeface="Arial" pitchFamily="34" charset="0"/>
                        </a:rPr>
                        <a:t>Nov.</a:t>
                      </a:r>
                      <a:r>
                        <a:rPr lang="ro-RO" sz="1400" baseline="0" dirty="0">
                          <a:latin typeface="+mn-lt"/>
                          <a:cs typeface="Arial" pitchFamily="34" charset="0"/>
                        </a:rPr>
                        <a:t> 20</a:t>
                      </a:r>
                      <a:r>
                        <a:rPr lang="en-US" sz="1400" baseline="0" dirty="0">
                          <a:latin typeface="+mn-lt"/>
                          <a:cs typeface="Arial" pitchFamily="34" charset="0"/>
                        </a:rPr>
                        <a:t>21</a:t>
                      </a:r>
                      <a:endParaRPr lang="ro-RO" sz="1400" dirty="0">
                        <a:latin typeface="+mn-lt"/>
                        <a:cs typeface="Arial" pitchFamily="34" charset="0"/>
                      </a:endParaRPr>
                    </a:p>
                  </a:txBody>
                  <a:tcPr/>
                </a:tc>
                <a:tc>
                  <a:txBody>
                    <a:bodyPr/>
                    <a:lstStyle/>
                    <a:p>
                      <a:pPr marL="0" marR="0">
                        <a:spcBef>
                          <a:spcPts val="0"/>
                        </a:spcBef>
                        <a:spcAft>
                          <a:spcPts val="0"/>
                        </a:spcAft>
                      </a:pPr>
                      <a:r>
                        <a:rPr lang="en-US" sz="1400" dirty="0">
                          <a:latin typeface="+mn-lt"/>
                          <a:ea typeface="Times New Roman"/>
                          <a:cs typeface="Arial" pitchFamily="34" charset="0"/>
                        </a:rPr>
                        <a:t>78</a:t>
                      </a:r>
                      <a:endParaRPr lang="ro-RO" sz="1400" dirty="0">
                        <a:latin typeface="+mn-lt"/>
                        <a:ea typeface="Times New Roman"/>
                        <a:cs typeface="Arial" pitchFamily="34" charset="0"/>
                      </a:endParaRPr>
                    </a:p>
                  </a:txBody>
                  <a:tcPr marL="68580" marR="68580" marT="0" marB="0"/>
                </a:tc>
                <a:tc>
                  <a:txBody>
                    <a:bodyPr/>
                    <a:lstStyle/>
                    <a:p>
                      <a:pPr marL="0" marR="0">
                        <a:spcBef>
                          <a:spcPts val="0"/>
                        </a:spcBef>
                        <a:spcAft>
                          <a:spcPts val="0"/>
                        </a:spcAft>
                      </a:pPr>
                      <a:r>
                        <a:rPr lang="en-US" sz="1400" dirty="0">
                          <a:latin typeface="+mn-lt"/>
                          <a:ea typeface="Times New Roman"/>
                          <a:cs typeface="Arial" pitchFamily="34" charset="0"/>
                        </a:rPr>
                        <a:t>78</a:t>
                      </a:r>
                      <a:endParaRPr lang="ro-RO" sz="1400" dirty="0">
                        <a:latin typeface="+mn-lt"/>
                        <a:ea typeface="Times New Roman"/>
                        <a:cs typeface="Arial" pitchFamily="34" charset="0"/>
                      </a:endParaRPr>
                    </a:p>
                  </a:txBody>
                  <a:tcPr marL="68580" marR="68580" marT="0" marB="0"/>
                </a:tc>
                <a:extLst>
                  <a:ext uri="{0D108BD9-81ED-4DB2-BD59-A6C34878D82A}">
                    <a16:rowId xmlns:a16="http://schemas.microsoft.com/office/drawing/2014/main" val="10004"/>
                  </a:ext>
                </a:extLst>
              </a:tr>
              <a:tr h="424923">
                <a:tc>
                  <a:txBody>
                    <a:bodyPr/>
                    <a:lstStyle/>
                    <a:p>
                      <a:r>
                        <a:rPr lang="ro-RO" sz="1400" dirty="0">
                          <a:latin typeface="+mn-lt"/>
                          <a:cs typeface="Arial" pitchFamily="34" charset="0"/>
                        </a:rPr>
                        <a:t>Dec. 20</a:t>
                      </a:r>
                      <a:r>
                        <a:rPr lang="en-US" sz="1400" dirty="0">
                          <a:latin typeface="+mn-lt"/>
                          <a:cs typeface="Arial" pitchFamily="34" charset="0"/>
                        </a:rPr>
                        <a:t>21</a:t>
                      </a:r>
                      <a:endParaRPr lang="ro-RO" sz="1400" dirty="0">
                        <a:latin typeface="+mn-lt"/>
                        <a:cs typeface="Arial" pitchFamily="34" charset="0"/>
                      </a:endParaRPr>
                    </a:p>
                  </a:txBody>
                  <a:tcPr/>
                </a:tc>
                <a:tc>
                  <a:txBody>
                    <a:bodyPr/>
                    <a:lstStyle/>
                    <a:p>
                      <a:pPr marL="0" marR="0">
                        <a:spcBef>
                          <a:spcPts val="0"/>
                        </a:spcBef>
                        <a:spcAft>
                          <a:spcPts val="0"/>
                        </a:spcAft>
                      </a:pPr>
                      <a:r>
                        <a:rPr lang="en-US" sz="1400" dirty="0">
                          <a:latin typeface="+mn-lt"/>
                          <a:ea typeface="Times New Roman"/>
                          <a:cs typeface="Arial" pitchFamily="34" charset="0"/>
                        </a:rPr>
                        <a:t>94</a:t>
                      </a:r>
                      <a:endParaRPr lang="ro-RO" sz="1400" dirty="0">
                        <a:latin typeface="+mn-lt"/>
                        <a:ea typeface="Times New Roman"/>
                        <a:cs typeface="Arial" pitchFamily="34" charset="0"/>
                      </a:endParaRPr>
                    </a:p>
                  </a:txBody>
                  <a:tcPr marL="68580" marR="68580" marT="0" marB="0"/>
                </a:tc>
                <a:tc>
                  <a:txBody>
                    <a:bodyPr/>
                    <a:lstStyle/>
                    <a:p>
                      <a:pPr marL="0" marR="0">
                        <a:spcBef>
                          <a:spcPts val="0"/>
                        </a:spcBef>
                        <a:spcAft>
                          <a:spcPts val="0"/>
                        </a:spcAft>
                      </a:pPr>
                      <a:r>
                        <a:rPr lang="en-US" sz="1400" dirty="0">
                          <a:latin typeface="+mn-lt"/>
                          <a:ea typeface="Times New Roman"/>
                          <a:cs typeface="Arial" pitchFamily="34" charset="0"/>
                        </a:rPr>
                        <a:t>94</a:t>
                      </a:r>
                      <a:endParaRPr lang="ro-RO" sz="1400" dirty="0">
                        <a:latin typeface="+mn-lt"/>
                        <a:ea typeface="Times New Roman"/>
                        <a:cs typeface="Arial" pitchFamily="34" charset="0"/>
                      </a:endParaRPr>
                    </a:p>
                  </a:txBody>
                  <a:tcPr marL="68580" marR="68580" marT="0" marB="0"/>
                </a:tc>
                <a:extLst>
                  <a:ext uri="{0D108BD9-81ED-4DB2-BD59-A6C34878D82A}">
                    <a16:rowId xmlns:a16="http://schemas.microsoft.com/office/drawing/2014/main" val="100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45392677"/>
              </p:ext>
            </p:extLst>
          </p:nvPr>
        </p:nvGraphicFramePr>
        <p:xfrm>
          <a:off x="609600" y="3733799"/>
          <a:ext cx="3886200" cy="2667001"/>
        </p:xfrm>
        <a:graphic>
          <a:graphicData uri="http://schemas.openxmlformats.org/drawingml/2006/table">
            <a:tbl>
              <a:tblPr firstRow="1" bandRow="1">
                <a:tableStyleId>{5C22544A-7EE6-4342-B048-85BDC9FD1C3A}</a:tableStyleId>
              </a:tblPr>
              <a:tblGrid>
                <a:gridCol w="1295400">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tblGrid>
              <a:tr h="8074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400" b="1" dirty="0">
                          <a:latin typeface="+mn-lt"/>
                        </a:rPr>
                        <a:t>Luna  </a:t>
                      </a:r>
                    </a:p>
                    <a:p>
                      <a:endParaRPr lang="ro-RO" sz="1400" b="1"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400" dirty="0">
                          <a:latin typeface="+mn-lt"/>
                        </a:rPr>
                        <a:t>Total</a:t>
                      </a:r>
                      <a:r>
                        <a:rPr lang="ro-RO" sz="1400" baseline="0" dirty="0">
                          <a:latin typeface="+mn-lt"/>
                        </a:rPr>
                        <a:t> beneficiari</a:t>
                      </a:r>
                      <a:endParaRPr lang="ro-RO" sz="1400" dirty="0">
                        <a:latin typeface="+mn-lt"/>
                      </a:endParaRPr>
                    </a:p>
                    <a:p>
                      <a:endParaRPr lang="ro-RO" sz="14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a:latin typeface="+mn-lt"/>
                        </a:rPr>
                        <a:t>Supl</a:t>
                      </a:r>
                      <a:r>
                        <a:rPr lang="en-US" sz="1400" dirty="0">
                          <a:latin typeface="+mn-lt"/>
                        </a:rPr>
                        <a:t>. </a:t>
                      </a:r>
                      <a:r>
                        <a:rPr lang="en-US" sz="1400" dirty="0" err="1">
                          <a:latin typeface="+mn-lt"/>
                        </a:rPr>
                        <a:t>Energie</a:t>
                      </a:r>
                      <a:endParaRPr lang="ro-RO" sz="1400" dirty="0">
                        <a:latin typeface="+mn-lt"/>
                      </a:endParaRPr>
                    </a:p>
                    <a:p>
                      <a:endParaRPr lang="ro-RO" sz="1400" dirty="0">
                        <a:latin typeface="+mn-lt"/>
                      </a:endParaRPr>
                    </a:p>
                  </a:txBody>
                  <a:tcPr/>
                </a:tc>
                <a:extLst>
                  <a:ext uri="{0D108BD9-81ED-4DB2-BD59-A6C34878D82A}">
                    <a16:rowId xmlns:a16="http://schemas.microsoft.com/office/drawing/2014/main" val="10000"/>
                  </a:ext>
                </a:extLst>
              </a:tr>
              <a:tr h="371912">
                <a:tc>
                  <a:txBody>
                    <a:bodyPr/>
                    <a:lstStyle/>
                    <a:p>
                      <a:r>
                        <a:rPr lang="ro-RO" sz="1600" dirty="0">
                          <a:latin typeface="+mn-lt"/>
                        </a:rPr>
                        <a:t>Ian.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3</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1"/>
                  </a:ext>
                </a:extLst>
              </a:tr>
              <a:tr h="371912">
                <a:tc>
                  <a:txBody>
                    <a:bodyPr/>
                    <a:lstStyle/>
                    <a:p>
                      <a:r>
                        <a:rPr lang="ro-RO" sz="1600" dirty="0">
                          <a:latin typeface="+mn-lt"/>
                        </a:rPr>
                        <a:t>Feb.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0</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2"/>
                  </a:ext>
                </a:extLst>
              </a:tr>
              <a:tr h="371912">
                <a:tc>
                  <a:txBody>
                    <a:bodyPr/>
                    <a:lstStyle/>
                    <a:p>
                      <a:r>
                        <a:rPr lang="ro-RO" sz="1600" dirty="0">
                          <a:latin typeface="+mn-lt"/>
                        </a:rPr>
                        <a:t>Mar.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0</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3"/>
                  </a:ext>
                </a:extLst>
              </a:tr>
              <a:tr h="371912">
                <a:tc>
                  <a:txBody>
                    <a:bodyPr/>
                    <a:lstStyle/>
                    <a:p>
                      <a:r>
                        <a:rPr lang="ro-RO" sz="1600" dirty="0">
                          <a:latin typeface="+mn-lt"/>
                        </a:rPr>
                        <a:t>Nov.</a:t>
                      </a:r>
                      <a:r>
                        <a:rPr lang="ro-RO" sz="1600" baseline="0" dirty="0">
                          <a:latin typeface="+mn-lt"/>
                        </a:rPr>
                        <a:t> 20</a:t>
                      </a:r>
                      <a:r>
                        <a:rPr lang="en-US" sz="1600" baseline="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180</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180</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4"/>
                  </a:ext>
                </a:extLst>
              </a:tr>
              <a:tr h="371912">
                <a:tc>
                  <a:txBody>
                    <a:bodyPr/>
                    <a:lstStyle/>
                    <a:p>
                      <a:r>
                        <a:rPr lang="ro-RO" sz="1600" dirty="0">
                          <a:latin typeface="+mn-lt"/>
                        </a:rPr>
                        <a:t>Dec.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21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201</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74353638"/>
              </p:ext>
            </p:extLst>
          </p:nvPr>
        </p:nvGraphicFramePr>
        <p:xfrm>
          <a:off x="4876800" y="3733803"/>
          <a:ext cx="4038600" cy="2590797"/>
        </p:xfrm>
        <a:graphic>
          <a:graphicData uri="http://schemas.openxmlformats.org/drawingml/2006/table">
            <a:tbl>
              <a:tblPr firstRow="1" bandRow="1">
                <a:tableStyleId>{5C22544A-7EE6-4342-B048-85BDC9FD1C3A}</a:tableStyleId>
              </a:tblPr>
              <a:tblGrid>
                <a:gridCol w="1272436">
                  <a:extLst>
                    <a:ext uri="{9D8B030D-6E8A-4147-A177-3AD203B41FA5}">
                      <a16:colId xmlns:a16="http://schemas.microsoft.com/office/drawing/2014/main" val="20000"/>
                    </a:ext>
                  </a:extLst>
                </a:gridCol>
                <a:gridCol w="1383082">
                  <a:extLst>
                    <a:ext uri="{9D8B030D-6E8A-4147-A177-3AD203B41FA5}">
                      <a16:colId xmlns:a16="http://schemas.microsoft.com/office/drawing/2014/main" val="20001"/>
                    </a:ext>
                  </a:extLst>
                </a:gridCol>
                <a:gridCol w="1383082">
                  <a:extLst>
                    <a:ext uri="{9D8B030D-6E8A-4147-A177-3AD203B41FA5}">
                      <a16:colId xmlns:a16="http://schemas.microsoft.com/office/drawing/2014/main" val="20002"/>
                    </a:ext>
                  </a:extLst>
                </a:gridCol>
              </a:tblGrid>
              <a:tr h="5892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400" dirty="0">
                          <a:latin typeface="+mn-lt"/>
                        </a:rPr>
                        <a:t>Luna  </a:t>
                      </a:r>
                    </a:p>
                    <a:p>
                      <a:endParaRPr lang="ro-RO" sz="14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400" dirty="0">
                          <a:latin typeface="+mn-lt"/>
                        </a:rPr>
                        <a:t>Total</a:t>
                      </a:r>
                      <a:r>
                        <a:rPr lang="ro-RO" sz="1400" baseline="0" dirty="0">
                          <a:latin typeface="+mn-lt"/>
                        </a:rPr>
                        <a:t> beneficiari</a:t>
                      </a:r>
                      <a:endParaRPr lang="ro-RO" sz="1400" dirty="0">
                        <a:latin typeface="+mn-lt"/>
                      </a:endParaRPr>
                    </a:p>
                    <a:p>
                      <a:endParaRPr lang="ro-RO" sz="14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a:latin typeface="+mn-lt"/>
                        </a:rPr>
                        <a:t>Supl</a:t>
                      </a:r>
                      <a:r>
                        <a:rPr lang="en-US" sz="1400" dirty="0">
                          <a:latin typeface="+mn-lt"/>
                        </a:rPr>
                        <a:t>. </a:t>
                      </a:r>
                      <a:r>
                        <a:rPr lang="en-US" sz="1400" dirty="0" err="1">
                          <a:latin typeface="+mn-lt"/>
                        </a:rPr>
                        <a:t>Energie</a:t>
                      </a:r>
                      <a:endParaRPr lang="ro-RO" sz="1400" dirty="0">
                        <a:latin typeface="+mn-lt"/>
                      </a:endParaRPr>
                    </a:p>
                    <a:p>
                      <a:endParaRPr lang="ro-RO" sz="1400" dirty="0">
                        <a:latin typeface="+mn-lt"/>
                      </a:endParaRPr>
                    </a:p>
                  </a:txBody>
                  <a:tcPr/>
                </a:tc>
                <a:extLst>
                  <a:ext uri="{0D108BD9-81ED-4DB2-BD59-A6C34878D82A}">
                    <a16:rowId xmlns:a16="http://schemas.microsoft.com/office/drawing/2014/main" val="10000"/>
                  </a:ext>
                </a:extLst>
              </a:tr>
              <a:tr h="400317">
                <a:tc>
                  <a:txBody>
                    <a:bodyPr/>
                    <a:lstStyle/>
                    <a:p>
                      <a:r>
                        <a:rPr lang="ro-RO" sz="1600" dirty="0">
                          <a:latin typeface="+mn-lt"/>
                        </a:rPr>
                        <a:t>Ian.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1"/>
                  </a:ext>
                </a:extLst>
              </a:tr>
              <a:tr h="400317">
                <a:tc>
                  <a:txBody>
                    <a:bodyPr/>
                    <a:lstStyle/>
                    <a:p>
                      <a:r>
                        <a:rPr lang="ro-RO" sz="1600" dirty="0">
                          <a:latin typeface="+mn-lt"/>
                        </a:rPr>
                        <a:t>Feb.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2"/>
                  </a:ext>
                </a:extLst>
              </a:tr>
              <a:tr h="400317">
                <a:tc>
                  <a:txBody>
                    <a:bodyPr/>
                    <a:lstStyle/>
                    <a:p>
                      <a:r>
                        <a:rPr lang="ro-RO" sz="1600" dirty="0">
                          <a:latin typeface="+mn-lt"/>
                        </a:rPr>
                        <a:t>Mar.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3"/>
                  </a:ext>
                </a:extLst>
              </a:tr>
              <a:tr h="400317">
                <a:tc>
                  <a:txBody>
                    <a:bodyPr/>
                    <a:lstStyle/>
                    <a:p>
                      <a:r>
                        <a:rPr lang="ro-RO" sz="1600" dirty="0">
                          <a:latin typeface="+mn-lt"/>
                        </a:rPr>
                        <a:t>Nov.</a:t>
                      </a:r>
                      <a:r>
                        <a:rPr lang="ro-RO" sz="1600" baseline="0" dirty="0">
                          <a:latin typeface="+mn-lt"/>
                        </a:rPr>
                        <a:t> 20</a:t>
                      </a:r>
                      <a:r>
                        <a:rPr lang="en-US" sz="1600" baseline="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1492</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4"/>
                  </a:ext>
                </a:extLst>
              </a:tr>
              <a:tr h="400317">
                <a:tc>
                  <a:txBody>
                    <a:bodyPr/>
                    <a:lstStyle/>
                    <a:p>
                      <a:r>
                        <a:rPr lang="ro-RO" sz="1600" dirty="0">
                          <a:latin typeface="+mn-lt"/>
                        </a:rPr>
                        <a:t>Dec. 20</a:t>
                      </a:r>
                      <a:r>
                        <a:rPr lang="en-US" sz="1600" dirty="0">
                          <a:latin typeface="+mn-lt"/>
                        </a:rPr>
                        <a:t>21</a:t>
                      </a:r>
                      <a:endParaRPr lang="ro-RO" sz="1600" dirty="0">
                        <a:latin typeface="+mn-lt"/>
                      </a:endParaRPr>
                    </a:p>
                  </a:txBody>
                  <a:tcPr/>
                </a:tc>
                <a:tc>
                  <a:txBody>
                    <a:bodyPr/>
                    <a:lstStyle/>
                    <a:p>
                      <a:pPr marL="0" marR="0">
                        <a:spcBef>
                          <a:spcPts val="0"/>
                        </a:spcBef>
                        <a:spcAft>
                          <a:spcPts val="0"/>
                        </a:spcAft>
                      </a:pPr>
                      <a:r>
                        <a:rPr lang="en-US" sz="1600" dirty="0">
                          <a:latin typeface="+mn-lt"/>
                          <a:ea typeface="Times New Roman"/>
                          <a:cs typeface="Times New Roman"/>
                        </a:rPr>
                        <a:t>11</a:t>
                      </a:r>
                      <a:endParaRPr lang="ro-RO" sz="1600" dirty="0">
                        <a:latin typeface="+mn-lt"/>
                        <a:ea typeface="Times New Roman"/>
                        <a:cs typeface="Times New Roman"/>
                      </a:endParaRPr>
                    </a:p>
                  </a:txBody>
                  <a:tcPr marL="68580" marR="68580" marT="0" marB="0"/>
                </a:tc>
                <a:tc>
                  <a:txBody>
                    <a:bodyPr/>
                    <a:lstStyle/>
                    <a:p>
                      <a:pPr marL="0" marR="0">
                        <a:spcBef>
                          <a:spcPts val="0"/>
                        </a:spcBef>
                        <a:spcAft>
                          <a:spcPts val="0"/>
                        </a:spcAft>
                      </a:pPr>
                      <a:r>
                        <a:rPr lang="en-US" sz="1600" dirty="0">
                          <a:latin typeface="+mn-lt"/>
                          <a:ea typeface="Times New Roman"/>
                          <a:cs typeface="Times New Roman"/>
                        </a:rPr>
                        <a:t>1795</a:t>
                      </a:r>
                      <a:endParaRPr lang="ro-RO" sz="1600" dirty="0">
                        <a:latin typeface="+mn-lt"/>
                        <a:ea typeface="Times New Roman"/>
                        <a:cs typeface="Times New Roman"/>
                      </a:endParaRPr>
                    </a:p>
                  </a:txBody>
                  <a:tcPr marL="68580" marR="6858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12251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fontScale="90000"/>
          </a:bodyPr>
          <a:lstStyle/>
          <a:p>
            <a:r>
              <a:rPr lang="ro-RO" sz="2000" b="1" dirty="0">
                <a:latin typeface="Arial" pitchFamily="34" charset="0"/>
                <a:cs typeface="Arial" pitchFamily="34" charset="0"/>
              </a:rPr>
              <a:t>Situatie comparativă</a:t>
            </a:r>
            <a:r>
              <a:rPr lang="en-US" sz="2000" b="1" dirty="0">
                <a:latin typeface="Arial" pitchFamily="34" charset="0"/>
                <a:cs typeface="Arial" pitchFamily="34" charset="0"/>
              </a:rPr>
              <a:t> - </a:t>
            </a:r>
            <a:r>
              <a:rPr lang="en-US" sz="2000" b="1" dirty="0" err="1">
                <a:latin typeface="Arial" pitchFamily="34" charset="0"/>
                <a:cs typeface="Arial" pitchFamily="34" charset="0"/>
              </a:rPr>
              <a:t>plaje</a:t>
            </a:r>
            <a:r>
              <a:rPr lang="en-US" sz="2000" b="1" dirty="0">
                <a:latin typeface="Arial" pitchFamily="34" charset="0"/>
                <a:cs typeface="Arial" pitchFamily="34" charset="0"/>
              </a:rPr>
              <a:t> de </a:t>
            </a:r>
            <a:r>
              <a:rPr lang="en-US" sz="2000" b="1" dirty="0" err="1">
                <a:latin typeface="Arial" pitchFamily="34" charset="0"/>
                <a:cs typeface="Arial" pitchFamily="34" charset="0"/>
              </a:rPr>
              <a:t>venituri</a:t>
            </a:r>
            <a:r>
              <a:rPr lang="en-US" sz="2000" b="1" dirty="0">
                <a:latin typeface="Arial" pitchFamily="34" charset="0"/>
                <a:cs typeface="Arial" pitchFamily="34" charset="0"/>
              </a:rPr>
              <a:t> </a:t>
            </a:r>
            <a:r>
              <a:rPr lang="en-US" sz="2000" b="1" dirty="0" err="1">
                <a:latin typeface="Arial" pitchFamily="34" charset="0"/>
                <a:cs typeface="Arial" pitchFamily="34" charset="0"/>
              </a:rPr>
              <a:t>pentru</a:t>
            </a:r>
            <a:r>
              <a:rPr lang="en-US" sz="2000" b="1" dirty="0">
                <a:latin typeface="Arial" pitchFamily="34" charset="0"/>
                <a:cs typeface="Arial" pitchFamily="34" charset="0"/>
              </a:rPr>
              <a:t> </a:t>
            </a:r>
            <a:r>
              <a:rPr lang="en-US" sz="2000" b="1" dirty="0" err="1">
                <a:latin typeface="Arial" pitchFamily="34" charset="0"/>
                <a:cs typeface="Arial" pitchFamily="34" charset="0"/>
              </a:rPr>
              <a:t>acordarea</a:t>
            </a:r>
            <a:br>
              <a:rPr lang="en-US" sz="2000" b="1" dirty="0">
                <a:latin typeface="Arial" pitchFamily="34" charset="0"/>
                <a:cs typeface="Arial" pitchFamily="34" charset="0"/>
              </a:rPr>
            </a:br>
            <a:r>
              <a:rPr lang="en-US" sz="2000" b="1" dirty="0">
                <a:latin typeface="Arial" pitchFamily="34" charset="0"/>
                <a:cs typeface="Arial" pitchFamily="34" charset="0"/>
              </a:rPr>
              <a:t> </a:t>
            </a:r>
            <a:r>
              <a:rPr lang="en-US" sz="2000" b="1" dirty="0" err="1">
                <a:latin typeface="Arial" pitchFamily="34" charset="0"/>
                <a:cs typeface="Arial" pitchFamily="34" charset="0"/>
              </a:rPr>
              <a:t>ajutorului</a:t>
            </a:r>
            <a:r>
              <a:rPr lang="en-US" sz="2000" b="1" dirty="0">
                <a:latin typeface="Arial" pitchFamily="34" charset="0"/>
                <a:cs typeface="Arial" pitchFamily="34" charset="0"/>
              </a:rPr>
              <a:t> de </a:t>
            </a:r>
            <a:r>
              <a:rPr lang="en-US" sz="2000" b="1" dirty="0" err="1">
                <a:latin typeface="Arial" pitchFamily="34" charset="0"/>
                <a:cs typeface="Arial" pitchFamily="34" charset="0"/>
              </a:rPr>
              <a:t>încălzire</a:t>
            </a:r>
            <a:endParaRPr lang="en-US" sz="2000" dirty="0"/>
          </a:p>
        </p:txBody>
      </p:sp>
      <p:sp>
        <p:nvSpPr>
          <p:cNvPr id="6" name="Text Placeholder 5"/>
          <p:cNvSpPr>
            <a:spLocks noGrp="1"/>
          </p:cNvSpPr>
          <p:nvPr>
            <p:ph type="body" idx="1"/>
          </p:nvPr>
        </p:nvSpPr>
        <p:spPr>
          <a:xfrm>
            <a:off x="457200" y="838201"/>
            <a:ext cx="3124200" cy="457200"/>
          </a:xfrm>
        </p:spPr>
        <p:txBody>
          <a:bodyPr>
            <a:normAutofit fontScale="55000" lnSpcReduction="20000"/>
          </a:bodyPr>
          <a:lstStyle/>
          <a:p>
            <a:pPr algn="ctr"/>
            <a:r>
              <a:rPr lang="en-US" dirty="0" err="1"/>
              <a:t>Plaje</a:t>
            </a:r>
            <a:r>
              <a:rPr lang="en-US" dirty="0"/>
              <a:t> </a:t>
            </a:r>
            <a:r>
              <a:rPr lang="en-US" dirty="0" err="1"/>
              <a:t>venituri</a:t>
            </a:r>
            <a:r>
              <a:rPr lang="en-US" dirty="0"/>
              <a:t>  </a:t>
            </a:r>
            <a:r>
              <a:rPr lang="en-US" dirty="0" err="1"/>
              <a:t>sezon</a:t>
            </a:r>
            <a:r>
              <a:rPr lang="en-US" dirty="0"/>
              <a:t> </a:t>
            </a:r>
          </a:p>
          <a:p>
            <a:pPr algn="ctr"/>
            <a:r>
              <a:rPr lang="en-US" dirty="0"/>
              <a:t>1 </a:t>
            </a:r>
            <a:r>
              <a:rPr lang="en-US" dirty="0" err="1"/>
              <a:t>noiembrie</a:t>
            </a:r>
            <a:r>
              <a:rPr lang="en-US" dirty="0"/>
              <a:t> 2020 - 31 </a:t>
            </a:r>
            <a:r>
              <a:rPr lang="en-US" dirty="0" err="1"/>
              <a:t>martie</a:t>
            </a:r>
            <a:r>
              <a:rPr lang="en-US" dirty="0"/>
              <a:t> 2021</a:t>
            </a:r>
          </a:p>
        </p:txBody>
      </p:sp>
      <p:graphicFrame>
        <p:nvGraphicFramePr>
          <p:cNvPr id="12" name="Content Placeholder 11"/>
          <p:cNvGraphicFramePr>
            <a:graphicFrameLocks noGrp="1"/>
          </p:cNvGraphicFramePr>
          <p:nvPr>
            <p:ph sz="half" idx="2"/>
          </p:nvPr>
        </p:nvGraphicFramePr>
        <p:xfrm>
          <a:off x="0" y="1371600"/>
          <a:ext cx="3733800" cy="5257797"/>
        </p:xfrm>
        <a:graphic>
          <a:graphicData uri="http://schemas.openxmlformats.org/drawingml/2006/table">
            <a:tbl>
              <a:tblPr firstRow="1" bandRow="1">
                <a:tableStyleId>{5C22544A-7EE6-4342-B048-85BDC9FD1C3A}</a:tableStyleId>
              </a:tblPr>
              <a:tblGrid>
                <a:gridCol w="933450">
                  <a:extLst>
                    <a:ext uri="{9D8B030D-6E8A-4147-A177-3AD203B41FA5}">
                      <a16:colId xmlns:a16="http://schemas.microsoft.com/office/drawing/2014/main" val="20000"/>
                    </a:ext>
                  </a:extLst>
                </a:gridCol>
                <a:gridCol w="933450">
                  <a:extLst>
                    <a:ext uri="{9D8B030D-6E8A-4147-A177-3AD203B41FA5}">
                      <a16:colId xmlns:a16="http://schemas.microsoft.com/office/drawing/2014/main" val="20001"/>
                    </a:ext>
                  </a:extLst>
                </a:gridCol>
                <a:gridCol w="933450">
                  <a:extLst>
                    <a:ext uri="{9D8B030D-6E8A-4147-A177-3AD203B41FA5}">
                      <a16:colId xmlns:a16="http://schemas.microsoft.com/office/drawing/2014/main" val="20002"/>
                    </a:ext>
                  </a:extLst>
                </a:gridCol>
                <a:gridCol w="933450">
                  <a:extLst>
                    <a:ext uri="{9D8B030D-6E8A-4147-A177-3AD203B41FA5}">
                      <a16:colId xmlns:a16="http://schemas.microsoft.com/office/drawing/2014/main" val="20003"/>
                    </a:ext>
                  </a:extLst>
                </a:gridCol>
              </a:tblGrid>
              <a:tr h="401065">
                <a:tc gridSpan="2">
                  <a:txBody>
                    <a:bodyPr/>
                    <a:lstStyle/>
                    <a:p>
                      <a:pPr marL="0" marR="0" algn="ctr">
                        <a:spcBef>
                          <a:spcPts val="0"/>
                        </a:spcBef>
                        <a:spcAft>
                          <a:spcPts val="0"/>
                        </a:spcAft>
                      </a:pPr>
                      <a:r>
                        <a:rPr lang="ro-RO" sz="900" b="1" dirty="0">
                          <a:latin typeface="Arial" pitchFamily="34" charset="0"/>
                          <a:ea typeface="Times New Roman"/>
                          <a:cs typeface="Arial" pitchFamily="34" charset="0"/>
                        </a:rPr>
                        <a:t>Familii</a:t>
                      </a:r>
                      <a:endParaRPr lang="en-US" sz="900" dirty="0">
                        <a:latin typeface="Arial" pitchFamily="34" charset="0"/>
                        <a:ea typeface="Times New Roman"/>
                        <a:cs typeface="Arial" pitchFamily="34" charset="0"/>
                      </a:endParaRPr>
                    </a:p>
                  </a:txBody>
                  <a:tcPr marL="68580" marR="68580" marT="0" marB="0"/>
                </a:tc>
                <a:tc hMerge="1">
                  <a:txBody>
                    <a:bodyPr/>
                    <a:lstStyle/>
                    <a:p>
                      <a:endParaRPr lang="en-US"/>
                    </a:p>
                  </a:txBody>
                  <a:tcPr/>
                </a:tc>
                <a:tc gridSpan="2">
                  <a:txBody>
                    <a:bodyPr/>
                    <a:lstStyle/>
                    <a:p>
                      <a:pPr marL="0" marR="0" algn="ctr">
                        <a:spcBef>
                          <a:spcPts val="0"/>
                        </a:spcBef>
                        <a:spcAft>
                          <a:spcPts val="0"/>
                        </a:spcAft>
                      </a:pPr>
                      <a:r>
                        <a:rPr lang="en-US" sz="900" b="1" dirty="0" err="1">
                          <a:latin typeface="Arial" pitchFamily="34" charset="0"/>
                          <a:ea typeface="Times New Roman"/>
                          <a:cs typeface="Arial" pitchFamily="34" charset="0"/>
                        </a:rPr>
                        <a:t>Persoana</a:t>
                      </a:r>
                      <a:r>
                        <a:rPr lang="en-US" sz="900" b="1" dirty="0">
                          <a:latin typeface="Arial" pitchFamily="34" charset="0"/>
                          <a:ea typeface="Times New Roman"/>
                          <a:cs typeface="Arial" pitchFamily="34" charset="0"/>
                        </a:rPr>
                        <a:t> </a:t>
                      </a:r>
                      <a:r>
                        <a:rPr lang="en-US" sz="900" b="1" dirty="0" err="1">
                          <a:latin typeface="Arial" pitchFamily="34" charset="0"/>
                          <a:ea typeface="Times New Roman"/>
                          <a:cs typeface="Arial" pitchFamily="34" charset="0"/>
                        </a:rPr>
                        <a:t>singură</a:t>
                      </a:r>
                      <a:endParaRPr lang="en-US" sz="900" dirty="0">
                        <a:latin typeface="Arial" pitchFamily="34" charset="0"/>
                        <a:ea typeface="Times New Roman"/>
                        <a:cs typeface="Arial" pitchFamily="34" charset="0"/>
                      </a:endParaRPr>
                    </a:p>
                  </a:txBody>
                  <a:tcPr marL="68580" marR="68580" marT="0" marB="0"/>
                </a:tc>
                <a:tc hMerge="1">
                  <a:txBody>
                    <a:bodyPr/>
                    <a:lstStyle/>
                    <a:p>
                      <a:endParaRPr lang="en-US"/>
                    </a:p>
                  </a:txBody>
                  <a:tcPr/>
                </a:tc>
                <a:extLst>
                  <a:ext uri="{0D108BD9-81ED-4DB2-BD59-A6C34878D82A}">
                    <a16:rowId xmlns:a16="http://schemas.microsoft.com/office/drawing/2014/main" val="10000"/>
                  </a:ext>
                </a:extLst>
              </a:tr>
              <a:tr h="445017">
                <a:tc>
                  <a:txBody>
                    <a:bodyPr/>
                    <a:lstStyle/>
                    <a:p>
                      <a:pPr marL="0" marR="0" algn="ctr">
                        <a:spcBef>
                          <a:spcPts val="0"/>
                        </a:spcBef>
                        <a:spcAft>
                          <a:spcPts val="0"/>
                        </a:spcAft>
                      </a:pPr>
                      <a:r>
                        <a:rPr lang="en-US" sz="900" b="1" dirty="0" err="1">
                          <a:latin typeface="Arial" pitchFamily="34" charset="0"/>
                          <a:ea typeface="Times New Roman"/>
                          <a:cs typeface="Arial" pitchFamily="34" charset="0"/>
                        </a:rPr>
                        <a:t>Limite</a:t>
                      </a:r>
                      <a:r>
                        <a:rPr lang="en-US" sz="900" b="1" dirty="0">
                          <a:latin typeface="Arial" pitchFamily="34" charset="0"/>
                          <a:ea typeface="Times New Roman"/>
                          <a:cs typeface="Arial" pitchFamily="34" charset="0"/>
                        </a:rPr>
                        <a:t> de </a:t>
                      </a:r>
                      <a:r>
                        <a:rPr lang="en-US" sz="900" b="1" dirty="0" err="1">
                          <a:latin typeface="Arial" pitchFamily="34" charset="0"/>
                          <a:ea typeface="Times New Roman"/>
                          <a:cs typeface="Arial" pitchFamily="34" charset="0"/>
                        </a:rPr>
                        <a:t>venituri</a:t>
                      </a:r>
                      <a:endParaRPr lang="en-US" sz="900" dirty="0">
                        <a:latin typeface="Arial" pitchFamily="34" charset="0"/>
                        <a:ea typeface="Times New Roman"/>
                        <a:cs typeface="Arial" pitchFamily="34" charset="0"/>
                      </a:endParaRPr>
                    </a:p>
                    <a:p>
                      <a:pPr marL="0" marR="0" algn="ctr">
                        <a:spcBef>
                          <a:spcPts val="0"/>
                        </a:spcBef>
                        <a:spcAft>
                          <a:spcPts val="0"/>
                        </a:spcAft>
                      </a:pPr>
                      <a:r>
                        <a:rPr lang="en-US" sz="900" b="1" dirty="0">
                          <a:latin typeface="Arial" pitchFamily="34" charset="0"/>
                          <a:ea typeface="Times New Roman"/>
                          <a:cs typeface="Arial" pitchFamily="34" charset="0"/>
                        </a:rPr>
                        <a:t>(lei)</a:t>
                      </a:r>
                      <a:endParaRPr lang="en-US" sz="900" dirty="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Procent compensare </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dirty="0" err="1">
                          <a:latin typeface="Arial" pitchFamily="34" charset="0"/>
                          <a:ea typeface="Times New Roman"/>
                          <a:cs typeface="Arial" pitchFamily="34" charset="0"/>
                        </a:rPr>
                        <a:t>Limite</a:t>
                      </a:r>
                      <a:r>
                        <a:rPr lang="en-US" sz="900" b="1" dirty="0">
                          <a:latin typeface="Arial" pitchFamily="34" charset="0"/>
                          <a:ea typeface="Times New Roman"/>
                          <a:cs typeface="Arial" pitchFamily="34" charset="0"/>
                        </a:rPr>
                        <a:t> de </a:t>
                      </a:r>
                      <a:r>
                        <a:rPr lang="en-US" sz="900" b="1" dirty="0" err="1">
                          <a:latin typeface="Arial" pitchFamily="34" charset="0"/>
                          <a:ea typeface="Times New Roman"/>
                          <a:cs typeface="Arial" pitchFamily="34" charset="0"/>
                        </a:rPr>
                        <a:t>venituri</a:t>
                      </a:r>
                      <a:endParaRPr lang="en-US" sz="900" dirty="0">
                        <a:latin typeface="Arial" pitchFamily="34" charset="0"/>
                        <a:ea typeface="Times New Roman"/>
                        <a:cs typeface="Arial" pitchFamily="34" charset="0"/>
                      </a:endParaRPr>
                    </a:p>
                    <a:p>
                      <a:pPr marL="0" marR="0" algn="ctr">
                        <a:spcBef>
                          <a:spcPts val="0"/>
                        </a:spcBef>
                        <a:spcAft>
                          <a:spcPts val="0"/>
                        </a:spcAft>
                      </a:pPr>
                      <a:r>
                        <a:rPr lang="en-US" sz="900" b="1" dirty="0">
                          <a:latin typeface="Arial" pitchFamily="34" charset="0"/>
                          <a:ea typeface="Times New Roman"/>
                          <a:cs typeface="Arial" pitchFamily="34" charset="0"/>
                        </a:rPr>
                        <a:t>(lei)</a:t>
                      </a:r>
                      <a:endParaRPr lang="en-US" sz="900" dirty="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Procent compensare</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1"/>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&lt; 155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90%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&lt; 155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100%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2"/>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155,1 - 210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80%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155,1 - 210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90%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3"/>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210,1 - 260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70%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210,1 - 260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80%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4"/>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260,1 – 310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60%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260,1 – 310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70%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5"/>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310,1 – 355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50%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310,1 – 355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60%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6"/>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355,1 – 425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40%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355,1 – 425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50%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7"/>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425,1 – 480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30%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425,1 – 480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40%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8"/>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480,1 – 540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20%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480,1 – 540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30%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9"/>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540,1 - 615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10%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540,1 - 615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20%</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10"/>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615,1 - 800</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5%</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615,1 - 786</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15%</a:t>
                      </a:r>
                      <a:endParaRPr lang="en-US" sz="90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11"/>
                  </a:ext>
                </a:extLst>
              </a:tr>
              <a:tr h="401065">
                <a:tc>
                  <a:txBody>
                    <a:bodyPr/>
                    <a:lstStyle/>
                    <a:p>
                      <a:pPr marL="0" marR="0" algn="ctr">
                        <a:spcBef>
                          <a:spcPts val="0"/>
                        </a:spcBef>
                        <a:spcAft>
                          <a:spcPts val="0"/>
                        </a:spcAft>
                      </a:pPr>
                      <a:r>
                        <a:rPr lang="en-US" sz="900" b="1">
                          <a:latin typeface="Arial" pitchFamily="34" charset="0"/>
                          <a:ea typeface="Times New Roman"/>
                          <a:cs typeface="Arial" pitchFamily="34" charset="0"/>
                        </a:rPr>
                        <a:t>-</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a:latin typeface="Arial" pitchFamily="34" charset="0"/>
                          <a:ea typeface="Times New Roman"/>
                          <a:cs typeface="Arial" pitchFamily="34" charset="0"/>
                        </a:rPr>
                        <a:t>800 – 1.082</a:t>
                      </a:r>
                      <a:endParaRPr lang="en-US" sz="900">
                        <a:latin typeface="Arial" pitchFamily="34" charset="0"/>
                        <a:ea typeface="Times New Roman"/>
                        <a:cs typeface="Arial" pitchFamily="34" charset="0"/>
                      </a:endParaRPr>
                    </a:p>
                  </a:txBody>
                  <a:tcPr marL="68580" marR="68580" marT="0" marB="0"/>
                </a:tc>
                <a:tc>
                  <a:txBody>
                    <a:bodyPr/>
                    <a:lstStyle/>
                    <a:p>
                      <a:pPr marL="0" marR="0" algn="ctr">
                        <a:spcBef>
                          <a:spcPts val="0"/>
                        </a:spcBef>
                        <a:spcAft>
                          <a:spcPts val="0"/>
                        </a:spcAft>
                      </a:pPr>
                      <a:r>
                        <a:rPr lang="en-US" sz="900" b="1" dirty="0">
                          <a:latin typeface="Arial" pitchFamily="34" charset="0"/>
                          <a:ea typeface="Times New Roman"/>
                          <a:cs typeface="Arial" pitchFamily="34" charset="0"/>
                        </a:rPr>
                        <a:t>10%</a:t>
                      </a:r>
                      <a:endParaRPr lang="en-US" sz="900" dirty="0">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12"/>
                  </a:ext>
                </a:extLst>
              </a:tr>
            </a:tbl>
          </a:graphicData>
        </a:graphic>
      </p:graphicFrame>
      <p:sp>
        <p:nvSpPr>
          <p:cNvPr id="8" name="Text Placeholder 7"/>
          <p:cNvSpPr>
            <a:spLocks noGrp="1"/>
          </p:cNvSpPr>
          <p:nvPr>
            <p:ph type="body" sz="quarter" idx="3"/>
          </p:nvPr>
        </p:nvSpPr>
        <p:spPr>
          <a:xfrm>
            <a:off x="3810000" y="685801"/>
            <a:ext cx="5105400" cy="457200"/>
          </a:xfrm>
        </p:spPr>
        <p:txBody>
          <a:bodyPr>
            <a:normAutofit fontScale="25000" lnSpcReduction="20000"/>
          </a:bodyPr>
          <a:lstStyle/>
          <a:p>
            <a:pPr algn="ctr"/>
            <a:endParaRPr lang="en-US" sz="1300" dirty="0">
              <a:latin typeface="Arial" pitchFamily="34" charset="0"/>
              <a:cs typeface="Arial" pitchFamily="34" charset="0"/>
            </a:endParaRPr>
          </a:p>
          <a:p>
            <a:pPr algn="ctr"/>
            <a:endParaRPr lang="en-US" sz="1300" dirty="0">
              <a:latin typeface="Arial" pitchFamily="34" charset="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endParaRPr lang="en-US" sz="4800" dirty="0">
              <a:cs typeface="Arial" pitchFamily="34" charset="0"/>
            </a:endParaRPr>
          </a:p>
          <a:p>
            <a:pPr algn="ctr"/>
            <a:r>
              <a:rPr lang="en-US" sz="4800" dirty="0" err="1">
                <a:cs typeface="Arial" pitchFamily="34" charset="0"/>
              </a:rPr>
              <a:t>Plaje</a:t>
            </a:r>
            <a:r>
              <a:rPr lang="en-US" sz="4800" dirty="0">
                <a:cs typeface="Arial" pitchFamily="34" charset="0"/>
              </a:rPr>
              <a:t> de </a:t>
            </a:r>
            <a:r>
              <a:rPr lang="en-US" sz="4800" dirty="0" err="1">
                <a:cs typeface="Arial" pitchFamily="34" charset="0"/>
              </a:rPr>
              <a:t>venituri</a:t>
            </a:r>
            <a:r>
              <a:rPr lang="en-US" sz="4800" dirty="0">
                <a:cs typeface="Arial" pitchFamily="34" charset="0"/>
              </a:rPr>
              <a:t>  </a:t>
            </a:r>
          </a:p>
          <a:p>
            <a:pPr algn="ctr"/>
            <a:r>
              <a:rPr lang="en-US" sz="4800" dirty="0" err="1">
                <a:cs typeface="Arial" pitchFamily="34" charset="0"/>
              </a:rPr>
              <a:t>sezon</a:t>
            </a:r>
            <a:r>
              <a:rPr lang="en-US" sz="4800" dirty="0">
                <a:cs typeface="Arial" pitchFamily="34" charset="0"/>
              </a:rPr>
              <a:t> 1 </a:t>
            </a:r>
            <a:r>
              <a:rPr lang="en-US" sz="4800" dirty="0" err="1">
                <a:cs typeface="Arial" pitchFamily="34" charset="0"/>
              </a:rPr>
              <a:t>noiembrie</a:t>
            </a:r>
            <a:r>
              <a:rPr lang="en-US" sz="4800" dirty="0">
                <a:cs typeface="Arial" pitchFamily="34" charset="0"/>
              </a:rPr>
              <a:t> 2021 - 31 </a:t>
            </a:r>
            <a:r>
              <a:rPr lang="en-US" sz="4800" dirty="0" err="1">
                <a:cs typeface="Arial" pitchFamily="34" charset="0"/>
              </a:rPr>
              <a:t>martie</a:t>
            </a:r>
            <a:r>
              <a:rPr lang="en-US" sz="4800" dirty="0">
                <a:cs typeface="Arial" pitchFamily="34" charset="0"/>
              </a:rPr>
              <a:t> 2022</a:t>
            </a:r>
          </a:p>
          <a:p>
            <a:pPr algn="ctr"/>
            <a:endParaRPr lang="en-US" dirty="0"/>
          </a:p>
        </p:txBody>
      </p:sp>
      <p:graphicFrame>
        <p:nvGraphicFramePr>
          <p:cNvPr id="10" name="Content Placeholder 9"/>
          <p:cNvGraphicFramePr>
            <a:graphicFrameLocks noGrp="1"/>
          </p:cNvGraphicFramePr>
          <p:nvPr>
            <p:ph sz="quarter" idx="4"/>
          </p:nvPr>
        </p:nvGraphicFramePr>
        <p:xfrm>
          <a:off x="3809999" y="1089656"/>
          <a:ext cx="5334001" cy="5911596"/>
        </p:xfrm>
        <a:graphic>
          <a:graphicData uri="http://schemas.openxmlformats.org/drawingml/2006/table">
            <a:tbl>
              <a:tblPr firstRow="1" bandRow="1">
                <a:tableStyleId>{5C22544A-7EE6-4342-B048-85BDC9FD1C3A}</a:tableStyleId>
              </a:tblPr>
              <a:tblGrid>
                <a:gridCol w="1676401">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gridCol w="784411">
                  <a:extLst>
                    <a:ext uri="{9D8B030D-6E8A-4147-A177-3AD203B41FA5}">
                      <a16:colId xmlns:a16="http://schemas.microsoft.com/office/drawing/2014/main" val="20002"/>
                    </a:ext>
                  </a:extLst>
                </a:gridCol>
                <a:gridCol w="891989">
                  <a:extLst>
                    <a:ext uri="{9D8B030D-6E8A-4147-A177-3AD203B41FA5}">
                      <a16:colId xmlns:a16="http://schemas.microsoft.com/office/drawing/2014/main" val="20003"/>
                    </a:ext>
                  </a:extLst>
                </a:gridCol>
                <a:gridCol w="990600">
                  <a:extLst>
                    <a:ext uri="{9D8B030D-6E8A-4147-A177-3AD203B41FA5}">
                      <a16:colId xmlns:a16="http://schemas.microsoft.com/office/drawing/2014/main" val="20004"/>
                    </a:ext>
                  </a:extLst>
                </a:gridCol>
              </a:tblGrid>
              <a:tr h="609599">
                <a:tc>
                  <a:txBody>
                    <a:bodyPr/>
                    <a:lstStyle/>
                    <a:p>
                      <a:pPr marL="0" marR="0">
                        <a:lnSpc>
                          <a:spcPct val="115000"/>
                        </a:lnSpc>
                        <a:spcBef>
                          <a:spcPts val="0"/>
                        </a:spcBef>
                        <a:spcAft>
                          <a:spcPts val="0"/>
                        </a:spcAft>
                      </a:pPr>
                      <a:r>
                        <a:rPr lang="en-GB" sz="800" b="1" dirty="0" err="1">
                          <a:latin typeface="Arial" pitchFamily="34" charset="0"/>
                          <a:ea typeface="Times New Roman"/>
                          <a:cs typeface="Arial" pitchFamily="34" charset="0"/>
                        </a:rPr>
                        <a:t>Limite</a:t>
                      </a:r>
                      <a:r>
                        <a:rPr lang="en-GB" sz="800" b="1" dirty="0">
                          <a:latin typeface="Arial" pitchFamily="34" charset="0"/>
                          <a:ea typeface="Times New Roman"/>
                          <a:cs typeface="Arial" pitchFamily="34" charset="0"/>
                        </a:rPr>
                        <a:t> de </a:t>
                      </a:r>
                      <a:r>
                        <a:rPr lang="en-GB" sz="800" b="1" dirty="0" err="1">
                          <a:latin typeface="Arial" pitchFamily="34" charset="0"/>
                          <a:ea typeface="Times New Roman"/>
                          <a:cs typeface="Arial" pitchFamily="34" charset="0"/>
                        </a:rPr>
                        <a:t>venituri</a:t>
                      </a:r>
                      <a:br>
                        <a:rPr lang="en-GB" sz="800" dirty="0">
                          <a:latin typeface="Arial" pitchFamily="34" charset="0"/>
                          <a:ea typeface="Times New Roman"/>
                          <a:cs typeface="Arial" pitchFamily="34" charset="0"/>
                        </a:rPr>
                      </a:br>
                      <a:r>
                        <a:rPr lang="en-GB" sz="800" b="1" dirty="0">
                          <a:latin typeface="Arial" pitchFamily="34" charset="0"/>
                          <a:ea typeface="Times New Roman"/>
                          <a:cs typeface="Arial" pitchFamily="34" charset="0"/>
                        </a:rPr>
                        <a:t>(lei)</a:t>
                      </a:r>
                      <a:endParaRPr lang="en-US" sz="800" dirty="0">
                        <a:latin typeface="Arial" pitchFamily="34" charset="0"/>
                        <a:ea typeface="Times New Roman"/>
                        <a:cs typeface="Arial" pitchFamily="34" charset="0"/>
                      </a:endParaRPr>
                    </a:p>
                  </a:txBody>
                  <a:tcPr marL="47625" marR="47625" marT="95250" marB="95250"/>
                </a:tc>
                <a:tc>
                  <a:txBody>
                    <a:bodyPr/>
                    <a:lstStyle/>
                    <a:p>
                      <a:pPr marL="0" marR="0">
                        <a:lnSpc>
                          <a:spcPct val="115000"/>
                        </a:lnSpc>
                        <a:spcBef>
                          <a:spcPts val="0"/>
                        </a:spcBef>
                        <a:spcAft>
                          <a:spcPts val="0"/>
                        </a:spcAft>
                      </a:pPr>
                      <a:r>
                        <a:rPr lang="en-GB" sz="800" b="1" dirty="0" err="1">
                          <a:latin typeface="Arial" pitchFamily="34" charset="0"/>
                          <a:ea typeface="Times New Roman"/>
                          <a:cs typeface="Arial" pitchFamily="34" charset="0"/>
                        </a:rPr>
                        <a:t>Procent</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compensare</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energie</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termică</a:t>
                      </a:r>
                      <a:endParaRPr lang="en-US" sz="800" dirty="0">
                        <a:latin typeface="Arial" pitchFamily="34" charset="0"/>
                        <a:ea typeface="Times New Roman"/>
                        <a:cs typeface="Arial" pitchFamily="34" charset="0"/>
                      </a:endParaRPr>
                    </a:p>
                  </a:txBody>
                  <a:tcPr marL="47625" marR="47625" marT="95250" marB="95250"/>
                </a:tc>
                <a:tc>
                  <a:txBody>
                    <a:bodyPr/>
                    <a:lstStyle/>
                    <a:p>
                      <a:pPr marL="0" marR="0">
                        <a:lnSpc>
                          <a:spcPct val="115000"/>
                        </a:lnSpc>
                        <a:spcBef>
                          <a:spcPts val="0"/>
                        </a:spcBef>
                        <a:spcAft>
                          <a:spcPts val="0"/>
                        </a:spcAft>
                      </a:pPr>
                      <a:r>
                        <a:rPr lang="en-GB" sz="800" b="1" dirty="0" err="1">
                          <a:latin typeface="Arial" pitchFamily="34" charset="0"/>
                          <a:ea typeface="Times New Roman"/>
                          <a:cs typeface="Arial" pitchFamily="34" charset="0"/>
                        </a:rPr>
                        <a:t>Cuantum</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ajutor</a:t>
                      </a:r>
                      <a:endParaRPr lang="en-US" sz="800" dirty="0">
                        <a:latin typeface="Arial" pitchFamily="34" charset="0"/>
                        <a:ea typeface="Times New Roman"/>
                        <a:cs typeface="Arial" pitchFamily="34" charset="0"/>
                      </a:endParaRPr>
                    </a:p>
                    <a:p>
                      <a:pPr marL="0" marR="0">
                        <a:lnSpc>
                          <a:spcPct val="115000"/>
                        </a:lnSpc>
                        <a:spcBef>
                          <a:spcPts val="0"/>
                        </a:spcBef>
                        <a:spcAft>
                          <a:spcPts val="0"/>
                        </a:spcAft>
                      </a:pPr>
                      <a:r>
                        <a:rPr lang="en-GB" sz="800" b="1" dirty="0">
                          <a:latin typeface="Arial" pitchFamily="34" charset="0"/>
                          <a:ea typeface="Times New Roman"/>
                          <a:cs typeface="Arial" pitchFamily="34" charset="0"/>
                        </a:rPr>
                        <a:t>gaze </a:t>
                      </a:r>
                      <a:r>
                        <a:rPr lang="en-GB" sz="800" b="1" dirty="0" err="1">
                          <a:latin typeface="Arial" pitchFamily="34" charset="0"/>
                          <a:ea typeface="Times New Roman"/>
                          <a:cs typeface="Arial" pitchFamily="34" charset="0"/>
                        </a:rPr>
                        <a:t>naturale</a:t>
                      </a:r>
                      <a:r>
                        <a:rPr lang="en-GB" sz="800" b="1" dirty="0">
                          <a:latin typeface="Arial" pitchFamily="34" charset="0"/>
                          <a:ea typeface="Times New Roman"/>
                          <a:cs typeface="Arial" pitchFamily="34" charset="0"/>
                        </a:rPr>
                        <a:t> (lei)</a:t>
                      </a:r>
                      <a:endParaRPr lang="en-US" sz="800" dirty="0">
                        <a:latin typeface="Arial" pitchFamily="34" charset="0"/>
                        <a:ea typeface="Times New Roman"/>
                        <a:cs typeface="Arial" pitchFamily="34" charset="0"/>
                      </a:endParaRPr>
                    </a:p>
                  </a:txBody>
                  <a:tcPr marL="47625" marR="47625" marT="95250" marB="95250"/>
                </a:tc>
                <a:tc>
                  <a:txBody>
                    <a:bodyPr/>
                    <a:lstStyle/>
                    <a:p>
                      <a:pPr marL="0" marR="0">
                        <a:lnSpc>
                          <a:spcPct val="115000"/>
                        </a:lnSpc>
                        <a:spcBef>
                          <a:spcPts val="0"/>
                        </a:spcBef>
                        <a:spcAft>
                          <a:spcPts val="0"/>
                        </a:spcAft>
                      </a:pPr>
                      <a:r>
                        <a:rPr lang="en-GB" sz="800" b="1" dirty="0" err="1">
                          <a:latin typeface="Arial" pitchFamily="34" charset="0"/>
                          <a:ea typeface="Times New Roman"/>
                          <a:cs typeface="Arial" pitchFamily="34" charset="0"/>
                        </a:rPr>
                        <a:t>Cuantum</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ajutor</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energie</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electrică</a:t>
                      </a:r>
                      <a:br>
                        <a:rPr lang="en-GB" sz="800" dirty="0">
                          <a:latin typeface="Arial" pitchFamily="34" charset="0"/>
                          <a:ea typeface="Times New Roman"/>
                          <a:cs typeface="Arial" pitchFamily="34" charset="0"/>
                        </a:rPr>
                      </a:br>
                      <a:r>
                        <a:rPr lang="en-GB" sz="800" b="1" dirty="0">
                          <a:latin typeface="Arial" pitchFamily="34" charset="0"/>
                          <a:ea typeface="Times New Roman"/>
                          <a:cs typeface="Arial" pitchFamily="34" charset="0"/>
                        </a:rPr>
                        <a:t>(lei) </a:t>
                      </a:r>
                      <a:endParaRPr lang="en-US" sz="800" dirty="0">
                        <a:latin typeface="Arial" pitchFamily="34" charset="0"/>
                        <a:ea typeface="Times New Roman"/>
                        <a:cs typeface="Arial" pitchFamily="34" charset="0"/>
                      </a:endParaRPr>
                    </a:p>
                  </a:txBody>
                  <a:tcPr marL="47625" marR="47625" marT="95250" marB="95250"/>
                </a:tc>
                <a:tc>
                  <a:txBody>
                    <a:bodyPr/>
                    <a:lstStyle/>
                    <a:p>
                      <a:pPr marL="0" marR="0">
                        <a:lnSpc>
                          <a:spcPct val="115000"/>
                        </a:lnSpc>
                        <a:spcBef>
                          <a:spcPts val="0"/>
                        </a:spcBef>
                        <a:spcAft>
                          <a:spcPts val="0"/>
                        </a:spcAft>
                      </a:pPr>
                      <a:r>
                        <a:rPr lang="en-GB" sz="800" b="1" dirty="0" err="1">
                          <a:latin typeface="Arial" pitchFamily="34" charset="0"/>
                          <a:ea typeface="Times New Roman"/>
                          <a:cs typeface="Arial" pitchFamily="34" charset="0"/>
                        </a:rPr>
                        <a:t>Cuantum</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ajutor</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combustibili</a:t>
                      </a:r>
                      <a:endParaRPr lang="en-US" sz="800" dirty="0">
                        <a:latin typeface="Arial" pitchFamily="34" charset="0"/>
                        <a:ea typeface="Times New Roman"/>
                        <a:cs typeface="Arial" pitchFamily="34" charset="0"/>
                      </a:endParaRPr>
                    </a:p>
                    <a:p>
                      <a:pPr marL="0" marR="0">
                        <a:lnSpc>
                          <a:spcPct val="115000"/>
                        </a:lnSpc>
                        <a:spcBef>
                          <a:spcPts val="0"/>
                        </a:spcBef>
                        <a:spcAft>
                          <a:spcPts val="0"/>
                        </a:spcAft>
                      </a:pPr>
                      <a:r>
                        <a:rPr lang="en-GB" sz="800" b="1" dirty="0" err="1">
                          <a:latin typeface="Arial" pitchFamily="34" charset="0"/>
                          <a:ea typeface="Times New Roman"/>
                          <a:cs typeface="Arial" pitchFamily="34" charset="0"/>
                        </a:rPr>
                        <a:t>solizi</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sau</a:t>
                      </a:r>
                      <a:r>
                        <a:rPr lang="en-GB" sz="800" b="1" dirty="0">
                          <a:latin typeface="Arial" pitchFamily="34" charset="0"/>
                          <a:ea typeface="Times New Roman"/>
                          <a:cs typeface="Arial" pitchFamily="34" charset="0"/>
                        </a:rPr>
                        <a:t> </a:t>
                      </a:r>
                      <a:r>
                        <a:rPr lang="en-GB" sz="800" b="1" dirty="0" err="1">
                          <a:latin typeface="Arial" pitchFamily="34" charset="0"/>
                          <a:ea typeface="Times New Roman"/>
                          <a:cs typeface="Arial" pitchFamily="34" charset="0"/>
                        </a:rPr>
                        <a:t>petrolieri</a:t>
                      </a:r>
                      <a:r>
                        <a:rPr lang="en-GB" sz="800" b="1" dirty="0">
                          <a:latin typeface="Arial" pitchFamily="34" charset="0"/>
                          <a:ea typeface="Times New Roman"/>
                          <a:cs typeface="Arial" pitchFamily="34" charset="0"/>
                        </a:rPr>
                        <a:t> (lei)</a:t>
                      </a:r>
                      <a:endParaRPr lang="en-US" sz="800" dirty="0">
                        <a:latin typeface="Arial" pitchFamily="34" charset="0"/>
                        <a:ea typeface="Times New Roman"/>
                        <a:cs typeface="Arial" pitchFamily="34" charset="0"/>
                      </a:endParaRPr>
                    </a:p>
                  </a:txBody>
                  <a:tcPr marL="47625" marR="47625" marT="95250" marB="95250"/>
                </a:tc>
                <a:extLst>
                  <a:ext uri="{0D108BD9-81ED-4DB2-BD59-A6C34878D82A}">
                    <a16:rowId xmlns:a16="http://schemas.microsoft.com/office/drawing/2014/main" val="10000"/>
                  </a:ext>
                </a:extLst>
              </a:tr>
              <a:tr h="228600">
                <a:tc>
                  <a:txBody>
                    <a:bodyPr/>
                    <a:lstStyle/>
                    <a:p>
                      <a:pPr marL="0" marR="0">
                        <a:lnSpc>
                          <a:spcPct val="115000"/>
                        </a:lnSpc>
                        <a:spcBef>
                          <a:spcPts val="0"/>
                        </a:spcBef>
                        <a:spcAft>
                          <a:spcPts val="0"/>
                        </a:spcAft>
                      </a:pPr>
                      <a:r>
                        <a:rPr lang="en-GB" sz="1000" dirty="0" err="1">
                          <a:latin typeface="Arial" pitchFamily="34" charset="0"/>
                          <a:ea typeface="Times New Roman"/>
                          <a:cs typeface="Arial" pitchFamily="34" charset="0"/>
                        </a:rPr>
                        <a:t>Până</a:t>
                      </a:r>
                      <a:r>
                        <a:rPr lang="en-GB" sz="1000" dirty="0">
                          <a:latin typeface="Arial" pitchFamily="34" charset="0"/>
                          <a:ea typeface="Times New Roman"/>
                          <a:cs typeface="Arial" pitchFamily="34" charset="0"/>
                        </a:rPr>
                        <a:t> la 200 lei (100%)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100%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250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500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320</a:t>
                      </a:r>
                      <a:endParaRPr lang="en-US" sz="1000">
                        <a:latin typeface="Arial" pitchFamily="34" charset="0"/>
                        <a:ea typeface="Times New Roman"/>
                        <a:cs typeface="Arial" pitchFamily="34" charset="0"/>
                      </a:endParaRPr>
                    </a:p>
                  </a:txBody>
                  <a:tcPr marL="47625" marR="47625" marT="95250" marB="95250"/>
                </a:tc>
                <a:extLst>
                  <a:ext uri="{0D108BD9-81ED-4DB2-BD59-A6C34878D82A}">
                    <a16:rowId xmlns:a16="http://schemas.microsoft.com/office/drawing/2014/main" val="10001"/>
                  </a:ext>
                </a:extLst>
              </a:tr>
              <a:tr h="243840">
                <a:tc>
                  <a:txBody>
                    <a:bodyPr/>
                    <a:lstStyle/>
                    <a:p>
                      <a:pPr marL="0" marR="0">
                        <a:lnSpc>
                          <a:spcPct val="115000"/>
                        </a:lnSpc>
                        <a:spcBef>
                          <a:spcPts val="0"/>
                        </a:spcBef>
                        <a:spcAft>
                          <a:spcPts val="0"/>
                        </a:spcAft>
                      </a:pPr>
                      <a:r>
                        <a:rPr lang="en-GB" sz="1000" dirty="0">
                          <a:latin typeface="Arial" pitchFamily="34" charset="0"/>
                          <a:ea typeface="Times New Roman"/>
                          <a:cs typeface="Arial" pitchFamily="34" charset="0"/>
                        </a:rPr>
                        <a:t>200,1 – 320 (90%)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90%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225</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450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288</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2"/>
                  </a:ext>
                </a:extLst>
              </a:tr>
              <a:tr h="25908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320,1 – 440 (80%)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80%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200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400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256</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3"/>
                  </a:ext>
                </a:extLst>
              </a:tr>
              <a:tr h="27432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440,1 – 560 (70%)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70%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175</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350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224</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4"/>
                  </a:ext>
                </a:extLst>
              </a:tr>
              <a:tr h="28956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560,1 – 680 (60%)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60%</a:t>
                      </a:r>
                      <a:endParaRPr lang="en-US" sz="1000" dirty="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150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300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192</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5"/>
                  </a:ext>
                </a:extLst>
              </a:tr>
              <a:tr h="30480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680,1 – 920 (50%)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50%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125</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250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160</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6"/>
                  </a:ext>
                </a:extLst>
              </a:tr>
              <a:tr h="24384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920,1 – 1.040 (40%)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40%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100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200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128</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7"/>
                  </a:ext>
                </a:extLst>
              </a:tr>
              <a:tr h="25908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1.040,1 – 1.160 (30%)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30%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75</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150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96</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8"/>
                  </a:ext>
                </a:extLst>
              </a:tr>
              <a:tr h="330320">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1.160,1 – 1.280 (20%)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50</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100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64</a:t>
                      </a:r>
                      <a:endParaRPr lang="en-US" sz="100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09"/>
                  </a:ext>
                </a:extLst>
              </a:tr>
              <a:tr h="470365">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1.280,1 – 1.386 (10%) – pe membru de familie</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10%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25</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50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32</a:t>
                      </a:r>
                      <a:endParaRPr lang="en-US" sz="1000" dirty="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10"/>
                  </a:ext>
                </a:extLst>
              </a:tr>
              <a:tr h="470365">
                <a:tc>
                  <a:txBody>
                    <a:bodyPr/>
                    <a:lstStyle/>
                    <a:p>
                      <a:pPr marL="0" marR="0">
                        <a:lnSpc>
                          <a:spcPct val="115000"/>
                        </a:lnSpc>
                        <a:spcBef>
                          <a:spcPts val="0"/>
                        </a:spcBef>
                        <a:spcAft>
                          <a:spcPts val="0"/>
                        </a:spcAft>
                      </a:pPr>
                      <a:r>
                        <a:rPr lang="en-GB" sz="1000">
                          <a:latin typeface="Arial" pitchFamily="34" charset="0"/>
                          <a:ea typeface="Times New Roman"/>
                          <a:cs typeface="Arial" pitchFamily="34" charset="0"/>
                        </a:rPr>
                        <a:t>1.280,1 – 2.053 (10%) – persoana singură</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10%</a:t>
                      </a:r>
                      <a:endParaRPr lang="en-US" sz="1000">
                        <a:latin typeface="Arial" pitchFamily="34" charset="0"/>
                        <a:ea typeface="Times New Roman"/>
                        <a:cs typeface="Arial" pitchFamily="34" charset="0"/>
                      </a:endParaRPr>
                    </a:p>
                  </a:txBody>
                  <a:tcPr marL="47625" marR="47625" marT="95250" marB="95250"/>
                </a:tc>
                <a:tc>
                  <a:txBody>
                    <a:bodyPr/>
                    <a:lstStyle/>
                    <a:p>
                      <a:pPr marL="0" marR="0" algn="ctr">
                        <a:lnSpc>
                          <a:spcPct val="115000"/>
                        </a:lnSpc>
                        <a:spcBef>
                          <a:spcPts val="0"/>
                        </a:spcBef>
                        <a:spcAft>
                          <a:spcPts val="0"/>
                        </a:spcAft>
                      </a:pPr>
                      <a:r>
                        <a:rPr lang="en-GB" sz="1000">
                          <a:latin typeface="Arial" pitchFamily="34" charset="0"/>
                          <a:ea typeface="Times New Roman"/>
                          <a:cs typeface="Arial" pitchFamily="34" charset="0"/>
                        </a:rPr>
                        <a:t>25</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50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32</a:t>
                      </a:r>
                      <a:endParaRPr lang="en-US" sz="1000" dirty="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11"/>
                  </a:ext>
                </a:extLst>
              </a:tr>
              <a:tr h="330320">
                <a:tc>
                  <a:txBody>
                    <a:bodyPr/>
                    <a:lstStyle/>
                    <a:p>
                      <a:pPr marL="0" marR="0">
                        <a:lnSpc>
                          <a:spcPct val="115000"/>
                        </a:lnSpc>
                        <a:spcBef>
                          <a:spcPts val="0"/>
                        </a:spcBef>
                        <a:spcAft>
                          <a:spcPts val="0"/>
                        </a:spcAft>
                      </a:pPr>
                      <a:r>
                        <a:rPr lang="en-GB" sz="1000" b="1">
                          <a:latin typeface="Arial" pitchFamily="34" charset="0"/>
                          <a:ea typeface="Times New Roman"/>
                          <a:cs typeface="Arial" pitchFamily="34" charset="0"/>
                        </a:rPr>
                        <a:t>Supliment pentru energie</a:t>
                      </a:r>
                      <a:endParaRPr lang="en-US" sz="100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10</a:t>
                      </a:r>
                      <a:endParaRPr lang="en-US" sz="10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30 </a:t>
                      </a:r>
                      <a:r>
                        <a:rPr lang="en-GB" sz="800" dirty="0">
                          <a:latin typeface="Arial" pitchFamily="34" charset="0"/>
                          <a:ea typeface="Times New Roman"/>
                          <a:cs typeface="Arial" pitchFamily="34" charset="0"/>
                        </a:rPr>
                        <a:t>(70 lei </a:t>
                      </a:r>
                      <a:r>
                        <a:rPr lang="en-GB" sz="800" dirty="0" err="1">
                          <a:latin typeface="Arial" pitchFamily="34" charset="0"/>
                          <a:ea typeface="Times New Roman"/>
                          <a:cs typeface="Arial" pitchFamily="34" charset="0"/>
                        </a:rPr>
                        <a:t>în</a:t>
                      </a:r>
                      <a:r>
                        <a:rPr lang="en-GB" sz="800" dirty="0">
                          <a:latin typeface="Arial" pitchFamily="34" charset="0"/>
                          <a:ea typeface="Times New Roman"/>
                          <a:cs typeface="Arial" pitchFamily="34" charset="0"/>
                        </a:rPr>
                        <a:t> </a:t>
                      </a:r>
                      <a:r>
                        <a:rPr lang="en-GB" sz="800" dirty="0" err="1">
                          <a:latin typeface="Arial" pitchFamily="34" charset="0"/>
                          <a:ea typeface="Times New Roman"/>
                          <a:cs typeface="Arial" pitchFamily="34" charset="0"/>
                        </a:rPr>
                        <a:t>situația</a:t>
                      </a:r>
                      <a:r>
                        <a:rPr lang="en-GB" sz="800" dirty="0">
                          <a:latin typeface="Arial" pitchFamily="34" charset="0"/>
                          <a:ea typeface="Times New Roman"/>
                          <a:cs typeface="Arial" pitchFamily="34" charset="0"/>
                        </a:rPr>
                        <a:t> </a:t>
                      </a:r>
                      <a:r>
                        <a:rPr lang="en-GB" sz="800" dirty="0" err="1">
                          <a:latin typeface="Arial" pitchFamily="34" charset="0"/>
                          <a:ea typeface="Times New Roman"/>
                          <a:cs typeface="Arial" pitchFamily="34" charset="0"/>
                        </a:rPr>
                        <a:t>în</a:t>
                      </a:r>
                      <a:r>
                        <a:rPr lang="en-GB" sz="800" dirty="0">
                          <a:latin typeface="Arial" pitchFamily="34" charset="0"/>
                          <a:ea typeface="Times New Roman"/>
                          <a:cs typeface="Arial" pitchFamily="34" charset="0"/>
                        </a:rPr>
                        <a:t> care </a:t>
                      </a:r>
                      <a:r>
                        <a:rPr lang="en-GB" sz="800" dirty="0" err="1">
                          <a:latin typeface="Arial" pitchFamily="34" charset="0"/>
                          <a:ea typeface="Times New Roman"/>
                          <a:cs typeface="Arial" pitchFamily="34" charset="0"/>
                        </a:rPr>
                        <a:t>este</a:t>
                      </a:r>
                      <a:r>
                        <a:rPr lang="en-GB" sz="800" dirty="0">
                          <a:latin typeface="Arial" pitchFamily="34" charset="0"/>
                          <a:ea typeface="Times New Roman"/>
                          <a:cs typeface="Arial" pitchFamily="34" charset="0"/>
                        </a:rPr>
                        <a:t> </a:t>
                      </a:r>
                      <a:r>
                        <a:rPr lang="en-GB" sz="800" dirty="0" err="1">
                          <a:latin typeface="Arial" pitchFamily="34" charset="0"/>
                          <a:ea typeface="Times New Roman"/>
                          <a:cs typeface="Arial" pitchFamily="34" charset="0"/>
                        </a:rPr>
                        <a:t>încălzirea</a:t>
                      </a:r>
                      <a:r>
                        <a:rPr lang="en-GB" sz="800" dirty="0">
                          <a:latin typeface="Arial" pitchFamily="34" charset="0"/>
                          <a:ea typeface="Times New Roman"/>
                          <a:cs typeface="Arial" pitchFamily="34" charset="0"/>
                        </a:rPr>
                        <a:t> </a:t>
                      </a:r>
                      <a:r>
                        <a:rPr lang="en-GB" sz="800" dirty="0" err="1">
                          <a:latin typeface="Arial" pitchFamily="34" charset="0"/>
                          <a:ea typeface="Times New Roman"/>
                          <a:cs typeface="Arial" pitchFamily="34" charset="0"/>
                        </a:rPr>
                        <a:t>electrică</a:t>
                      </a:r>
                      <a:r>
                        <a:rPr lang="en-GB" sz="800" dirty="0">
                          <a:latin typeface="Arial" pitchFamily="34" charset="0"/>
                          <a:ea typeface="Times New Roman"/>
                          <a:cs typeface="Arial" pitchFamily="34" charset="0"/>
                        </a:rPr>
                        <a:t>)</a:t>
                      </a:r>
                      <a:endParaRPr lang="en-US" sz="800" dirty="0">
                        <a:latin typeface="Arial" pitchFamily="34" charset="0"/>
                        <a:ea typeface="Times New Roman"/>
                        <a:cs typeface="Arial" pitchFamily="34" charset="0"/>
                      </a:endParaRPr>
                    </a:p>
                  </a:txBody>
                  <a:tcPr marL="47625" marR="47625" marT="95250" marB="95250" anchor="ctr"/>
                </a:tc>
                <a:tc>
                  <a:txBody>
                    <a:bodyPr/>
                    <a:lstStyle/>
                    <a:p>
                      <a:pPr marL="0" marR="0" algn="ctr">
                        <a:lnSpc>
                          <a:spcPct val="115000"/>
                        </a:lnSpc>
                        <a:spcBef>
                          <a:spcPts val="0"/>
                        </a:spcBef>
                        <a:spcAft>
                          <a:spcPts val="0"/>
                        </a:spcAft>
                      </a:pPr>
                      <a:r>
                        <a:rPr lang="en-GB" sz="1000" dirty="0">
                          <a:latin typeface="Arial" pitchFamily="34" charset="0"/>
                          <a:ea typeface="Times New Roman"/>
                          <a:cs typeface="Arial" pitchFamily="34" charset="0"/>
                        </a:rPr>
                        <a:t>20</a:t>
                      </a:r>
                      <a:endParaRPr lang="en-US" sz="1000" dirty="0">
                        <a:latin typeface="Arial" pitchFamily="34" charset="0"/>
                        <a:ea typeface="Times New Roman"/>
                        <a:cs typeface="Arial" pitchFamily="34" charset="0"/>
                      </a:endParaRPr>
                    </a:p>
                  </a:txBody>
                  <a:tcPr marL="47625" marR="47625" marT="95250" marB="95250" anchor="ctr"/>
                </a:tc>
                <a:extLst>
                  <a:ext uri="{0D108BD9-81ED-4DB2-BD59-A6C34878D82A}">
                    <a16:rowId xmlns:a16="http://schemas.microsoft.com/office/drawing/2014/main" val="10012"/>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229600" cy="1143000"/>
          </a:xfrm>
        </p:spPr>
        <p:txBody>
          <a:bodyPr>
            <a:noAutofit/>
          </a:bodyPr>
          <a:lstStyle/>
          <a:p>
            <a:r>
              <a:rPr lang="ro-RO" sz="2000" b="1" dirty="0">
                <a:latin typeface="Arial" pitchFamily="34" charset="0"/>
                <a:cs typeface="Arial" pitchFamily="34" charset="0"/>
              </a:rPr>
              <a:t>Situatie comparativă - numar mediu de beneficiari de ajutor de incălzire în sezoanele reci ale anilor</a:t>
            </a:r>
            <a:br>
              <a:rPr lang="ro-RO" sz="2000" b="1" dirty="0">
                <a:latin typeface="Arial" pitchFamily="34" charset="0"/>
                <a:cs typeface="Arial" pitchFamily="34" charset="0"/>
              </a:rPr>
            </a:br>
            <a:r>
              <a:rPr lang="en-US" sz="2000" b="1" dirty="0">
                <a:latin typeface="Arial" pitchFamily="34" charset="0"/>
                <a:cs typeface="Arial" pitchFamily="34" charset="0"/>
              </a:rPr>
              <a:t>2020 - </a:t>
            </a:r>
            <a:r>
              <a:rPr lang="ro-RO" sz="2000" b="1" dirty="0">
                <a:latin typeface="Arial" pitchFamily="34" charset="0"/>
                <a:cs typeface="Arial" pitchFamily="34" charset="0"/>
              </a:rPr>
              <a:t>20</a:t>
            </a:r>
            <a:r>
              <a:rPr lang="en-US" sz="2000" b="1" dirty="0">
                <a:latin typeface="Arial" pitchFamily="34" charset="0"/>
                <a:cs typeface="Arial" pitchFamily="34" charset="0"/>
              </a:rPr>
              <a:t>21</a:t>
            </a: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611889002"/>
              </p:ext>
            </p:extLst>
          </p:nvPr>
        </p:nvGraphicFramePr>
        <p:xfrm>
          <a:off x="228600" y="1447800"/>
          <a:ext cx="8077200" cy="449093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75647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br>
              <a:rPr lang="ro-RO" sz="3100" b="1" u="sng" dirty="0"/>
            </a:br>
            <a:r>
              <a:rPr lang="en-US" sz="3100" b="1" u="sng" dirty="0" err="1"/>
              <a:t>Alte</a:t>
            </a:r>
            <a:r>
              <a:rPr lang="en-US" sz="3100" b="1" u="sng" dirty="0"/>
              <a:t> b</a:t>
            </a:r>
            <a:r>
              <a:rPr lang="ro-RO" sz="3100" b="1" u="sng" dirty="0"/>
              <a:t>eneficii acordate de către DASO in anul 202</a:t>
            </a:r>
            <a:r>
              <a:rPr lang="en-US" sz="3100" b="1" u="sng" dirty="0"/>
              <a:t>1</a:t>
            </a:r>
            <a:br>
              <a:rPr lang="ro-RO" dirty="0"/>
            </a:br>
            <a:endParaRPr lang="en-US" dirty="0"/>
          </a:p>
        </p:txBody>
      </p:sp>
      <p:sp>
        <p:nvSpPr>
          <p:cNvPr id="3" name="Content Placeholder 2"/>
          <p:cNvSpPr>
            <a:spLocks noGrp="1"/>
          </p:cNvSpPr>
          <p:nvPr>
            <p:ph sz="half" idx="1"/>
          </p:nvPr>
        </p:nvSpPr>
        <p:spPr>
          <a:xfrm>
            <a:off x="539552" y="836712"/>
            <a:ext cx="8299648" cy="5904656"/>
          </a:xfrm>
        </p:spPr>
        <p:txBody>
          <a:bodyPr>
            <a:normAutofit/>
          </a:bodyPr>
          <a:lstStyle/>
          <a:p>
            <a:pPr marL="457200" lvl="1" indent="0" algn="just">
              <a:buNone/>
            </a:pPr>
            <a:r>
              <a:rPr lang="ro-RO" sz="1800" dirty="0">
                <a:latin typeface="Arial" panose="020B0604020202020204" pitchFamily="34" charset="0"/>
                <a:cs typeface="Arial" panose="020B0604020202020204" pitchFamily="34" charset="0"/>
              </a:rPr>
              <a:t>La data de 31.12.202</a:t>
            </a:r>
            <a:r>
              <a:rPr lang="en-US" sz="1800" dirty="0">
                <a:latin typeface="Arial" panose="020B0604020202020204" pitchFamily="34" charset="0"/>
                <a:cs typeface="Arial" panose="020B0604020202020204" pitchFamily="34" charset="0"/>
              </a:rPr>
              <a:t>1</a:t>
            </a:r>
            <a:r>
              <a:rPr lang="ro-RO" sz="1800" dirty="0">
                <a:latin typeface="Arial" panose="020B0604020202020204" pitchFamily="34" charset="0"/>
                <a:cs typeface="Arial" panose="020B0604020202020204" pitchFamily="34" charset="0"/>
              </a:rPr>
              <a:t> situaţia se prezenta astfel: </a:t>
            </a:r>
          </a:p>
          <a:p>
            <a:pPr marL="285750" indent="-285750">
              <a:buFont typeface="Wingdings" panose="05000000000000000000" pitchFamily="2" charset="2"/>
              <a:buChar char="Ø"/>
            </a:pPr>
            <a:r>
              <a:rPr lang="ro-RO" sz="1800" dirty="0">
                <a:latin typeface="Arial" panose="020B0604020202020204" pitchFamily="34" charset="0"/>
                <a:cs typeface="Arial" panose="020B0604020202020204" pitchFamily="34" charset="0"/>
              </a:rPr>
              <a:t>plata salariului pentru </a:t>
            </a:r>
            <a:r>
              <a:rPr lang="ro-RO" sz="1800" b="1" u="sng" dirty="0">
                <a:latin typeface="Arial" panose="020B0604020202020204" pitchFamily="34" charset="0"/>
                <a:cs typeface="Arial" panose="020B0604020202020204" pitchFamily="34" charset="0"/>
              </a:rPr>
              <a:t>24</a:t>
            </a:r>
            <a:r>
              <a:rPr lang="en-US" sz="1800" b="1" u="sng" dirty="0">
                <a:latin typeface="Arial" panose="020B0604020202020204" pitchFamily="34" charset="0"/>
                <a:cs typeface="Arial" panose="020B0604020202020204" pitchFamily="34" charset="0"/>
              </a:rPr>
              <a:t>5</a:t>
            </a:r>
            <a:r>
              <a:rPr lang="ro-RO" sz="1800" b="1" u="sng" dirty="0">
                <a:latin typeface="Arial" panose="020B0604020202020204" pitchFamily="34" charset="0"/>
                <a:cs typeface="Arial" panose="020B0604020202020204" pitchFamily="34" charset="0"/>
              </a:rPr>
              <a:t> </a:t>
            </a:r>
            <a:r>
              <a:rPr lang="fr-FR" sz="1800" b="1" u="sng" dirty="0">
                <a:latin typeface="Arial" panose="020B0604020202020204" pitchFamily="34" charset="0"/>
                <a:cs typeface="Arial" panose="020B0604020202020204" pitchFamily="34" charset="0"/>
              </a:rPr>
              <a:t>de  </a:t>
            </a:r>
            <a:r>
              <a:rPr lang="fr-FR" sz="1800" b="1" u="sng" dirty="0" err="1">
                <a:latin typeface="Arial" panose="020B0604020202020204" pitchFamily="34" charset="0"/>
                <a:cs typeface="Arial" panose="020B0604020202020204" pitchFamily="34" charset="0"/>
              </a:rPr>
              <a:t>asistenţi</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personali</a:t>
            </a:r>
            <a:r>
              <a:rPr lang="fr-FR" sz="1800" b="1" u="sng" dirty="0">
                <a:latin typeface="Arial" panose="020B0604020202020204" pitchFamily="34" charset="0"/>
                <a:cs typeface="Arial" panose="020B0604020202020204" pitchFamily="34" charset="0"/>
              </a:rPr>
              <a:t> ai </a:t>
            </a:r>
            <a:r>
              <a:rPr lang="fr-FR" sz="1800" b="1" u="sng" dirty="0" err="1">
                <a:latin typeface="Arial" panose="020B0604020202020204" pitchFamily="34" charset="0"/>
                <a:cs typeface="Arial" panose="020B0604020202020204" pitchFamily="34" charset="0"/>
              </a:rPr>
              <a:t>persoanelor</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cu</a:t>
            </a:r>
            <a:r>
              <a:rPr lang="fr-FR" sz="1800" b="1" u="sng" dirty="0">
                <a:latin typeface="Arial" panose="020B0604020202020204" pitchFamily="34" charset="0"/>
                <a:cs typeface="Arial" panose="020B0604020202020204" pitchFamily="34" charset="0"/>
              </a:rPr>
              <a:t> handicap </a:t>
            </a:r>
            <a:r>
              <a:rPr lang="fr-FR" sz="1800" b="1" u="sng"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din</a:t>
            </a:r>
            <a:r>
              <a:rPr lang="fr-FR" sz="1800" dirty="0">
                <a:latin typeface="Arial" panose="020B0604020202020204" pitchFamily="34" charset="0"/>
                <a:cs typeface="Arial" panose="020B0604020202020204" pitchFamily="34" charset="0"/>
              </a:rPr>
              <a:t> care :</a:t>
            </a:r>
            <a:endParaRPr lang="ro-RO" sz="1800" dirty="0">
              <a:latin typeface="Arial" panose="020B0604020202020204" pitchFamily="34" charset="0"/>
              <a:cs typeface="Arial" panose="020B0604020202020204" pitchFamily="34" charset="0"/>
            </a:endParaRPr>
          </a:p>
          <a:p>
            <a:pPr marL="685800" lvl="1">
              <a:buFont typeface="Wingdings" panose="05000000000000000000" pitchFamily="2" charset="2"/>
              <a:buChar char="Ø"/>
            </a:pPr>
            <a:r>
              <a:rPr lang="fr-FR" sz="1800" dirty="0">
                <a:latin typeface="Arial" panose="020B0604020202020204" pitchFamily="34" charset="0"/>
                <a:cs typeface="Arial" panose="020B0604020202020204" pitchFamily="34" charset="0"/>
              </a:rPr>
              <a:t> </a:t>
            </a:r>
            <a:r>
              <a:rPr lang="fr-FR" sz="1800" b="1" dirty="0">
                <a:latin typeface="Arial" panose="020B0604020202020204" pitchFamily="34" charset="0"/>
                <a:cs typeface="Arial" panose="020B0604020202020204" pitchFamily="34" charset="0"/>
              </a:rPr>
              <a:t>-</a:t>
            </a:r>
            <a:r>
              <a:rPr lang="en-US" sz="1800" b="1" dirty="0">
                <a:latin typeface="Arial" panose="020B0604020202020204" pitchFamily="34" charset="0"/>
                <a:cs typeface="Arial" panose="020B0604020202020204" pitchFamily="34" charset="0"/>
              </a:rPr>
              <a:t>110 </a:t>
            </a:r>
            <a:r>
              <a:rPr lang="fr-FR" sz="1800" dirty="0" err="1">
                <a:latin typeface="Arial" panose="020B0604020202020204" pitchFamily="34" charset="0"/>
                <a:cs typeface="Arial" panose="020B0604020202020204" pitchFamily="34" charset="0"/>
              </a:rPr>
              <a:t>asistenţi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angajaţi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pentru</a:t>
            </a:r>
            <a:r>
              <a:rPr lang="fr-FR" sz="1800" dirty="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copii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încadraţi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grad</a:t>
            </a:r>
            <a:r>
              <a:rPr lang="fr-FR" sz="1800" dirty="0">
                <a:latin typeface="Arial" panose="020B0604020202020204" pitchFamily="34" charset="0"/>
                <a:cs typeface="Arial" panose="020B0604020202020204" pitchFamily="34" charset="0"/>
              </a:rPr>
              <a:t> de</a:t>
            </a:r>
            <a:r>
              <a:rPr lang="ro-RO" sz="1800" dirty="0">
                <a:latin typeface="Arial" panose="020B0604020202020204" pitchFamily="34" charset="0"/>
                <a:cs typeface="Arial" panose="020B0604020202020204" pitchFamily="34" charset="0"/>
              </a:rPr>
              <a:t> </a:t>
            </a:r>
            <a:r>
              <a:rPr lang="fr-FR" sz="1800" dirty="0">
                <a:latin typeface="Arial" panose="020B0604020202020204" pitchFamily="34" charset="0"/>
                <a:cs typeface="Arial" panose="020B0604020202020204" pitchFamily="34" charset="0"/>
              </a:rPr>
              <a:t>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asistent</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0" indent="0">
              <a:buNone/>
            </a:pPr>
            <a:r>
              <a:rPr lang="fr-FR" sz="1800" dirty="0">
                <a:latin typeface="Arial" panose="020B0604020202020204" pitchFamily="34" charset="0"/>
                <a:cs typeface="Arial" panose="020B0604020202020204" pitchFamily="34" charset="0"/>
              </a:rPr>
              <a:t>         </a:t>
            </a:r>
            <a:r>
              <a:rPr lang="ro-RO" sz="1800" dirty="0">
                <a:latin typeface="Arial" panose="020B0604020202020204" pitchFamily="34" charset="0"/>
                <a:cs typeface="Arial" panose="020B0604020202020204" pitchFamily="34" charset="0"/>
              </a:rPr>
              <a:t>   </a:t>
            </a:r>
            <a:r>
              <a:rPr lang="fr-FR"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135 </a:t>
            </a:r>
            <a:r>
              <a:rPr lang="ro-RO" sz="1800" dirty="0">
                <a:latin typeface="Arial" panose="020B0604020202020204" pitchFamily="34" charset="0"/>
                <a:cs typeface="Arial" panose="020B0604020202020204" pitchFamily="34" charset="0"/>
              </a:rPr>
              <a:t>de</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angajaţi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pentru</a:t>
            </a:r>
            <a:r>
              <a:rPr lang="fr-FR" sz="1800" dirty="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persoane</a:t>
            </a:r>
            <a:r>
              <a:rPr lang="fr-FR" sz="1800" b="1" dirty="0">
                <a:latin typeface="Arial" panose="020B0604020202020204" pitchFamily="34" charset="0"/>
                <a:cs typeface="Arial" panose="020B0604020202020204" pitchFamily="34" charset="0"/>
              </a:rPr>
              <a:t> adulte </a:t>
            </a:r>
            <a:r>
              <a:rPr lang="fr-FR" sz="1800" dirty="0" err="1">
                <a:latin typeface="Arial" panose="020B0604020202020204" pitchFamily="34" charset="0"/>
                <a:cs typeface="Arial" panose="020B0604020202020204" pitchFamily="34" charset="0"/>
              </a:rPr>
              <a:t>încadrate</a:t>
            </a:r>
            <a:r>
              <a:rPr lang="fr-FR" sz="1800" dirty="0">
                <a:latin typeface="Arial" panose="020B0604020202020204" pitchFamily="34" charset="0"/>
                <a:cs typeface="Arial" panose="020B0604020202020204" pitchFamily="34" charset="0"/>
              </a:rPr>
              <a:t> </a:t>
            </a:r>
            <a:r>
              <a:rPr lang="ro-RO"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grad</a:t>
            </a:r>
            <a:r>
              <a:rPr lang="fr-FR" sz="1800" dirty="0">
                <a:latin typeface="Arial" panose="020B0604020202020204" pitchFamily="34" charset="0"/>
                <a:cs typeface="Arial" panose="020B0604020202020204" pitchFamily="34" charset="0"/>
              </a:rPr>
              <a:t> de 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asistent</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sz="1800" b="1" dirty="0">
                <a:latin typeface="Arial" panose="020B0604020202020204" pitchFamily="34" charset="0"/>
                <a:cs typeface="Arial" panose="020B0604020202020204" pitchFamily="34" charset="0"/>
              </a:rPr>
              <a:t> </a:t>
            </a:r>
            <a:r>
              <a:rPr lang="ro-RO" sz="1800" b="1" u="sng" dirty="0">
                <a:latin typeface="Arial" panose="020B0604020202020204" pitchFamily="34" charset="0"/>
                <a:cs typeface="Arial" panose="020B0604020202020204" pitchFamily="34" charset="0"/>
              </a:rPr>
              <a:t>14</a:t>
            </a:r>
            <a:r>
              <a:rPr lang="en-US" sz="1800" b="1" u="sng" dirty="0">
                <a:latin typeface="Arial" panose="020B0604020202020204" pitchFamily="34" charset="0"/>
                <a:cs typeface="Arial" panose="020B0604020202020204" pitchFamily="34" charset="0"/>
              </a:rPr>
              <a:t>32</a:t>
            </a:r>
            <a:r>
              <a:rPr lang="ro-RO" sz="1800" b="1" u="sng" dirty="0">
                <a:latin typeface="Arial" panose="020B0604020202020204" pitchFamily="34" charset="0"/>
                <a:cs typeface="Arial" panose="020B0604020202020204" pitchFamily="34" charset="0"/>
              </a:rPr>
              <a:t> de beneficiari de indemnizaţie lunară</a:t>
            </a:r>
            <a:r>
              <a:rPr lang="ro-RO" sz="1800" b="1" dirty="0">
                <a:latin typeface="Arial" panose="020B0604020202020204" pitchFamily="34" charset="0"/>
                <a:cs typeface="Arial" panose="020B0604020202020204" pitchFamily="34" charset="0"/>
              </a:rPr>
              <a:t>, din care 12</a:t>
            </a:r>
            <a:r>
              <a:rPr lang="en-US" sz="1800" b="1" dirty="0">
                <a:latin typeface="Arial" panose="020B0604020202020204" pitchFamily="34" charset="0"/>
                <a:cs typeface="Arial" panose="020B0604020202020204" pitchFamily="34" charset="0"/>
              </a:rPr>
              <a:t>07</a:t>
            </a:r>
            <a:r>
              <a:rPr lang="ro-RO" sz="1800" b="1" dirty="0">
                <a:latin typeface="Arial" panose="020B0604020202020204" pitchFamily="34" charset="0"/>
                <a:cs typeface="Arial" panose="020B0604020202020204" pitchFamily="34" charset="0"/>
              </a:rPr>
              <a:t> persoane adulte şi 2</a:t>
            </a:r>
            <a:r>
              <a:rPr lang="en-US" sz="1800" b="1" dirty="0">
                <a:latin typeface="Arial" panose="020B0604020202020204" pitchFamily="34" charset="0"/>
                <a:cs typeface="Arial" panose="020B0604020202020204" pitchFamily="34" charset="0"/>
              </a:rPr>
              <a:t>25</a:t>
            </a:r>
            <a:r>
              <a:rPr lang="ro-RO" sz="1800" b="1" dirty="0">
                <a:latin typeface="Arial" panose="020B0604020202020204" pitchFamily="34" charset="0"/>
                <a:cs typeface="Arial" panose="020B0604020202020204" pitchFamily="34" charset="0"/>
              </a:rPr>
              <a:t> de copii.</a:t>
            </a:r>
            <a:endParaRPr lang="en-US"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9704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800" b="1" dirty="0"/>
              <a:t>Situație comparativă alocații/indemnizații/stimulente</a:t>
            </a:r>
            <a:br>
              <a:rPr lang="ro-RO" sz="2800" b="1" dirty="0"/>
            </a:br>
            <a:r>
              <a:rPr lang="ro-RO" sz="2800" b="1" dirty="0"/>
              <a:t>201</a:t>
            </a:r>
            <a:r>
              <a:rPr lang="en-US" sz="2800" b="1" dirty="0"/>
              <a:t>9</a:t>
            </a:r>
            <a:r>
              <a:rPr lang="ro-RO" sz="2800" b="1" dirty="0"/>
              <a:t>-20</a:t>
            </a:r>
            <a:r>
              <a:rPr lang="en-US" sz="2800" b="1" dirty="0"/>
              <a:t>20</a:t>
            </a:r>
            <a:r>
              <a:rPr lang="ro-RO" sz="2800" b="1" dirty="0"/>
              <a:t>-202</a:t>
            </a:r>
            <a:r>
              <a:rPr lang="en-US" sz="2800" b="1" dirty="0"/>
              <a:t>1</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09123039"/>
              </p:ext>
            </p:extLst>
          </p:nvPr>
        </p:nvGraphicFramePr>
        <p:xfrm>
          <a:off x="152400" y="1295400"/>
          <a:ext cx="8534400" cy="5334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72268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ro-RO" dirty="0"/>
              <a:t>Anchete sociale</a:t>
            </a:r>
            <a:r>
              <a:rPr lang="en-US" dirty="0"/>
              <a:t> - 2021</a:t>
            </a:r>
          </a:p>
        </p:txBody>
      </p:sp>
      <p:graphicFrame>
        <p:nvGraphicFramePr>
          <p:cNvPr id="8" name="Content Placeholder 7"/>
          <p:cNvGraphicFramePr>
            <a:graphicFrameLocks noGrp="1"/>
          </p:cNvGraphicFramePr>
          <p:nvPr>
            <p:ph sz="half" idx="1"/>
          </p:nvPr>
        </p:nvGraphicFramePr>
        <p:xfrm>
          <a:off x="838200" y="1524000"/>
          <a:ext cx="77724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98088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2000" b="1" dirty="0" err="1">
                <a:latin typeface="Arial" pitchFamily="34" charset="0"/>
                <a:cs typeface="Arial" pitchFamily="34" charset="0"/>
              </a:rPr>
              <a:t>Vizite</a:t>
            </a:r>
            <a:r>
              <a:rPr lang="en-US" sz="2000" b="1" dirty="0">
                <a:latin typeface="Arial" pitchFamily="34" charset="0"/>
                <a:cs typeface="Arial" pitchFamily="34" charset="0"/>
              </a:rPr>
              <a:t> / </a:t>
            </a:r>
            <a:r>
              <a:rPr lang="en-US" sz="2000" b="1" dirty="0" err="1">
                <a:latin typeface="Arial" pitchFamily="34" charset="0"/>
                <a:cs typeface="Arial" pitchFamily="34" charset="0"/>
              </a:rPr>
              <a:t>monitorizări</a:t>
            </a:r>
            <a:r>
              <a:rPr lang="en-US" sz="2000" b="1" dirty="0">
                <a:latin typeface="Arial" pitchFamily="34" charset="0"/>
                <a:cs typeface="Arial" pitchFamily="34" charset="0"/>
              </a:rPr>
              <a:t>/ </a:t>
            </a:r>
            <a:r>
              <a:rPr lang="en-US" sz="2000" b="1" dirty="0" err="1">
                <a:latin typeface="Arial" pitchFamily="34" charset="0"/>
                <a:cs typeface="Arial" pitchFamily="34" charset="0"/>
              </a:rPr>
              <a:t>deplasări</a:t>
            </a:r>
            <a:r>
              <a:rPr lang="en-US" sz="2000" b="1" dirty="0">
                <a:latin typeface="Arial" pitchFamily="34" charset="0"/>
                <a:cs typeface="Arial" pitchFamily="34" charset="0"/>
              </a:rPr>
              <a:t> </a:t>
            </a:r>
            <a:r>
              <a:rPr lang="en-US" sz="2000" b="1" dirty="0" err="1">
                <a:latin typeface="Arial" pitchFamily="34" charset="0"/>
                <a:cs typeface="Arial" pitchFamily="34" charset="0"/>
              </a:rPr>
              <a:t>pe</a:t>
            </a:r>
            <a:r>
              <a:rPr lang="en-US" sz="2000" b="1" dirty="0">
                <a:latin typeface="Arial" pitchFamily="34" charset="0"/>
                <a:cs typeface="Arial" pitchFamily="34" charset="0"/>
              </a:rPr>
              <a:t> </a:t>
            </a:r>
            <a:r>
              <a:rPr lang="en-US" sz="2000" b="1" dirty="0" err="1">
                <a:latin typeface="Arial" pitchFamily="34" charset="0"/>
                <a:cs typeface="Arial" pitchFamily="34" charset="0"/>
              </a:rPr>
              <a:t>teren</a:t>
            </a:r>
            <a:r>
              <a:rPr lang="ro-RO" sz="2000" b="1" dirty="0">
                <a:latin typeface="Arial" pitchFamily="34" charset="0"/>
                <a:cs typeface="Arial" pitchFamily="34" charset="0"/>
              </a:rPr>
              <a:t> </a:t>
            </a:r>
            <a:br>
              <a:rPr lang="en-US" sz="2000" b="1" dirty="0">
                <a:latin typeface="Arial" pitchFamily="34" charset="0"/>
                <a:cs typeface="Arial" pitchFamily="34" charset="0"/>
              </a:rPr>
            </a:br>
            <a:r>
              <a:rPr lang="en-US" sz="2000" b="1" dirty="0">
                <a:latin typeface="Arial" pitchFamily="34" charset="0"/>
                <a:cs typeface="Arial" pitchFamily="34" charset="0"/>
              </a:rPr>
              <a:t>2021</a:t>
            </a:r>
            <a:endParaRPr lang="en-US" sz="2000" dirty="0"/>
          </a:p>
        </p:txBody>
      </p:sp>
      <p:graphicFrame>
        <p:nvGraphicFramePr>
          <p:cNvPr id="5" name="Content Placeholder 4"/>
          <p:cNvGraphicFramePr>
            <a:graphicFrameLocks noGrp="1"/>
          </p:cNvGraphicFramePr>
          <p:nvPr>
            <p:ph sz="half" idx="2"/>
          </p:nvPr>
        </p:nvGraphicFramePr>
        <p:xfrm>
          <a:off x="4648200" y="1066800"/>
          <a:ext cx="4343400" cy="5638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5"/>
          <p:cNvGraphicFramePr>
            <a:graphicFrameLocks noGrp="1"/>
          </p:cNvGraphicFramePr>
          <p:nvPr>
            <p:ph sz="half" idx="1"/>
          </p:nvPr>
        </p:nvGraphicFramePr>
        <p:xfrm>
          <a:off x="457200" y="1219200"/>
          <a:ext cx="4038600" cy="48307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err="1">
                <a:latin typeface="Arial" pitchFamily="34" charset="0"/>
                <a:cs typeface="Arial" pitchFamily="34" charset="0"/>
              </a:rPr>
              <a:t>Vizite</a:t>
            </a:r>
            <a:r>
              <a:rPr lang="en-US" sz="2000" b="1" dirty="0">
                <a:latin typeface="Arial" pitchFamily="34" charset="0"/>
                <a:cs typeface="Arial" pitchFamily="34" charset="0"/>
              </a:rPr>
              <a:t> / </a:t>
            </a:r>
            <a:r>
              <a:rPr lang="en-US" sz="2000" b="1" dirty="0" err="1">
                <a:latin typeface="Arial" pitchFamily="34" charset="0"/>
                <a:cs typeface="Arial" pitchFamily="34" charset="0"/>
              </a:rPr>
              <a:t>monitorizări</a:t>
            </a:r>
            <a:r>
              <a:rPr lang="en-US" sz="2000" b="1" dirty="0">
                <a:latin typeface="Arial" pitchFamily="34" charset="0"/>
                <a:cs typeface="Arial" pitchFamily="34" charset="0"/>
              </a:rPr>
              <a:t>/ </a:t>
            </a:r>
            <a:r>
              <a:rPr lang="en-US" sz="2000" b="1" dirty="0" err="1">
                <a:latin typeface="Arial" pitchFamily="34" charset="0"/>
                <a:cs typeface="Arial" pitchFamily="34" charset="0"/>
              </a:rPr>
              <a:t>deplasări</a:t>
            </a:r>
            <a:r>
              <a:rPr lang="en-US" sz="2000" b="1" dirty="0">
                <a:latin typeface="Arial" pitchFamily="34" charset="0"/>
                <a:cs typeface="Arial" pitchFamily="34" charset="0"/>
              </a:rPr>
              <a:t> </a:t>
            </a:r>
            <a:r>
              <a:rPr lang="en-US" sz="2000" b="1" dirty="0" err="1">
                <a:latin typeface="Arial" pitchFamily="34" charset="0"/>
                <a:cs typeface="Arial" pitchFamily="34" charset="0"/>
              </a:rPr>
              <a:t>pe</a:t>
            </a:r>
            <a:r>
              <a:rPr lang="en-US" sz="2000" b="1" dirty="0">
                <a:latin typeface="Arial" pitchFamily="34" charset="0"/>
                <a:cs typeface="Arial" pitchFamily="34" charset="0"/>
              </a:rPr>
              <a:t> </a:t>
            </a:r>
            <a:r>
              <a:rPr lang="en-US" sz="2000" b="1" dirty="0" err="1">
                <a:latin typeface="Arial" pitchFamily="34" charset="0"/>
                <a:cs typeface="Arial" pitchFamily="34" charset="0"/>
              </a:rPr>
              <a:t>teren</a:t>
            </a:r>
            <a:r>
              <a:rPr lang="ro-RO" sz="2000" b="1" dirty="0">
                <a:latin typeface="Arial" pitchFamily="34" charset="0"/>
                <a:cs typeface="Arial" pitchFamily="34" charset="0"/>
              </a:rPr>
              <a:t> </a:t>
            </a:r>
            <a:br>
              <a:rPr lang="en-US" sz="2000" b="1" dirty="0">
                <a:latin typeface="Arial" pitchFamily="34" charset="0"/>
                <a:cs typeface="Arial" pitchFamily="34" charset="0"/>
              </a:rPr>
            </a:br>
            <a:r>
              <a:rPr lang="en-US" sz="2000" b="1" dirty="0">
                <a:latin typeface="Arial" pitchFamily="34" charset="0"/>
                <a:cs typeface="Arial" pitchFamily="34" charset="0"/>
              </a:rPr>
              <a:t>2021</a:t>
            </a:r>
            <a:endParaRPr lang="en-US" sz="2000"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7543800" cy="792162"/>
          </a:xfrm>
        </p:spPr>
        <p:txBody>
          <a:bodyPr>
            <a:noAutofit/>
          </a:bodyPr>
          <a:lstStyle/>
          <a:p>
            <a:r>
              <a:rPr lang="ro-RO" sz="1600" b="1" dirty="0">
                <a:latin typeface="Arial" pitchFamily="34" charset="0"/>
                <a:cs typeface="Arial" pitchFamily="34" charset="0"/>
              </a:rPr>
              <a:t>Sprijinul acordat cetăţenilor  vulnerabili  </a:t>
            </a:r>
            <a:r>
              <a:rPr lang="en-US" sz="1600" b="1" dirty="0" err="1">
                <a:latin typeface="Arial" pitchFamily="34" charset="0"/>
                <a:cs typeface="Arial" pitchFamily="34" charset="0"/>
              </a:rPr>
              <a:t>în</a:t>
            </a:r>
            <a:r>
              <a:rPr lang="en-US" sz="1600" b="1" dirty="0">
                <a:latin typeface="Arial" pitchFamily="34" charset="0"/>
                <a:cs typeface="Arial" pitchFamily="34" charset="0"/>
              </a:rPr>
              <a:t> </a:t>
            </a:r>
            <a:r>
              <a:rPr lang="ro-RO" sz="1600" b="1" dirty="0">
                <a:latin typeface="Arial" pitchFamily="34" charset="0"/>
                <a:cs typeface="Arial" pitchFamily="34" charset="0"/>
              </a:rPr>
              <a:t>contextul PANDEMIEI</a:t>
            </a:r>
            <a:br>
              <a:rPr lang="ro-RO" sz="1600" b="1" dirty="0">
                <a:latin typeface="Arial" pitchFamily="34" charset="0"/>
                <a:cs typeface="Arial" pitchFamily="34" charset="0"/>
              </a:rPr>
            </a:br>
            <a:br>
              <a:rPr lang="ro-RO" sz="1600" b="1" dirty="0">
                <a:latin typeface="Arial" pitchFamily="34" charset="0"/>
                <a:cs typeface="Arial" pitchFamily="34" charset="0"/>
              </a:rPr>
            </a:br>
            <a:r>
              <a:rPr lang="ro-RO" sz="1600" b="1" dirty="0">
                <a:latin typeface="Arial" pitchFamily="34" charset="0"/>
                <a:cs typeface="Arial" pitchFamily="34" charset="0"/>
              </a:rPr>
              <a:t>C</a:t>
            </a:r>
            <a:r>
              <a:rPr lang="ro-RO" sz="1600" b="1" u="sng" dirty="0">
                <a:latin typeface="Arial" pitchFamily="34" charset="0"/>
                <a:cs typeface="Arial" pitchFamily="34" charset="0"/>
              </a:rPr>
              <a:t>adrele medicale şcolare</a:t>
            </a:r>
            <a:r>
              <a:rPr lang="ro-RO" sz="1600" b="1" dirty="0">
                <a:latin typeface="Arial" pitchFamily="34" charset="0"/>
                <a:cs typeface="Arial" pitchFamily="34" charset="0"/>
              </a:rPr>
              <a:t>  ALĂTURI de Direcţia de Sănătate Publică Bihor</a:t>
            </a:r>
            <a:br>
              <a:rPr lang="ro-RO" sz="1600" b="1" dirty="0">
                <a:latin typeface="Arial" pitchFamily="34" charset="0"/>
                <a:cs typeface="Arial" pitchFamily="34" charset="0"/>
              </a:rPr>
            </a:br>
            <a:endParaRPr lang="en-US" sz="1600" dirty="0">
              <a:latin typeface="Arial" pitchFamily="34" charset="0"/>
              <a:cs typeface="Arial" pitchFamily="34" charset="0"/>
            </a:endParaRPr>
          </a:p>
        </p:txBody>
      </p:sp>
      <p:sp>
        <p:nvSpPr>
          <p:cNvPr id="3" name="Content Placeholder 2"/>
          <p:cNvSpPr>
            <a:spLocks noGrp="1"/>
          </p:cNvSpPr>
          <p:nvPr>
            <p:ph idx="1"/>
          </p:nvPr>
        </p:nvSpPr>
        <p:spPr>
          <a:xfrm>
            <a:off x="228600" y="1066800"/>
            <a:ext cx="8763000" cy="5562600"/>
          </a:xfrm>
        </p:spPr>
        <p:txBody>
          <a:bodyPr>
            <a:normAutofit/>
          </a:bodyPr>
          <a:lstStyle/>
          <a:p>
            <a:pPr algn="just">
              <a:buNone/>
            </a:pPr>
            <a:r>
              <a:rPr lang="vi-VN" sz="1600" dirty="0">
                <a:latin typeface="Arial" pitchFamily="34" charset="0"/>
                <a:cs typeface="Arial" pitchFamily="34" charset="0"/>
              </a:rPr>
              <a:t>Pe perioada</a:t>
            </a:r>
            <a:r>
              <a:rPr lang="en-US" sz="1600" dirty="0">
                <a:latin typeface="Arial" pitchFamily="34" charset="0"/>
                <a:cs typeface="Arial" pitchFamily="34" charset="0"/>
              </a:rPr>
              <a:t> </a:t>
            </a:r>
            <a:r>
              <a:rPr lang="en-US" sz="1600" dirty="0" err="1">
                <a:latin typeface="Arial" pitchFamily="34" charset="0"/>
                <a:cs typeface="Arial" pitchFamily="34" charset="0"/>
              </a:rPr>
              <a:t>suspendării</a:t>
            </a:r>
            <a:r>
              <a:rPr lang="en-US" sz="1600" dirty="0">
                <a:latin typeface="Arial" pitchFamily="34" charset="0"/>
                <a:cs typeface="Arial" pitchFamily="34" charset="0"/>
              </a:rPr>
              <a:t> </a:t>
            </a:r>
            <a:r>
              <a:rPr lang="en-US" sz="1600" dirty="0" err="1">
                <a:latin typeface="Arial" pitchFamily="34" charset="0"/>
                <a:cs typeface="Arial" pitchFamily="34" charset="0"/>
              </a:rPr>
              <a:t>cursurilor</a:t>
            </a:r>
            <a:r>
              <a:rPr lang="en-US" sz="1600" dirty="0">
                <a:latin typeface="Arial" pitchFamily="34" charset="0"/>
                <a:cs typeface="Arial" pitchFamily="34" charset="0"/>
              </a:rPr>
              <a:t> cu </a:t>
            </a:r>
            <a:r>
              <a:rPr lang="en-US" sz="1600" dirty="0" err="1">
                <a:latin typeface="Arial" pitchFamily="34" charset="0"/>
                <a:cs typeface="Arial" pitchFamily="34" charset="0"/>
              </a:rPr>
              <a:t>prezență</a:t>
            </a:r>
            <a:r>
              <a:rPr lang="en-US" sz="1600" dirty="0">
                <a:latin typeface="Arial" pitchFamily="34" charset="0"/>
                <a:cs typeface="Arial" pitchFamily="34" charset="0"/>
              </a:rPr>
              <a:t> </a:t>
            </a:r>
            <a:r>
              <a:rPr lang="en-US" sz="1600" dirty="0" err="1">
                <a:latin typeface="Arial" pitchFamily="34" charset="0"/>
                <a:cs typeface="Arial" pitchFamily="34" charset="0"/>
              </a:rPr>
              <a:t>fizică</a:t>
            </a:r>
            <a:r>
              <a:rPr lang="en-US" sz="1600" dirty="0">
                <a:latin typeface="Arial" pitchFamily="34" charset="0"/>
                <a:cs typeface="Arial" pitchFamily="34" charset="0"/>
              </a:rPr>
              <a:t> din </a:t>
            </a:r>
            <a:r>
              <a:rPr lang="en-US" sz="1600" dirty="0" err="1">
                <a:latin typeface="Arial" pitchFamily="34" charset="0"/>
                <a:cs typeface="Arial" pitchFamily="34" charset="0"/>
              </a:rPr>
              <a:t>unitățile</a:t>
            </a:r>
            <a:r>
              <a:rPr lang="en-US" sz="1600" dirty="0">
                <a:latin typeface="Arial" pitchFamily="34" charset="0"/>
                <a:cs typeface="Arial" pitchFamily="34" charset="0"/>
              </a:rPr>
              <a:t> de </a:t>
            </a:r>
            <a:r>
              <a:rPr lang="en-US" sz="1600" dirty="0" err="1">
                <a:latin typeface="Arial" pitchFamily="34" charset="0"/>
                <a:cs typeface="Arial" pitchFamily="34" charset="0"/>
              </a:rPr>
              <a:t>învățământ</a:t>
            </a:r>
            <a:r>
              <a:rPr lang="vi-VN" sz="1600" dirty="0">
                <a:latin typeface="Arial" pitchFamily="34" charset="0"/>
                <a:cs typeface="Arial" pitchFamily="34" charset="0"/>
              </a:rPr>
              <a:t>,</a:t>
            </a:r>
            <a:r>
              <a:rPr lang="ro-RO" sz="1600" dirty="0">
                <a:latin typeface="Arial" pitchFamily="34" charset="0"/>
                <a:cs typeface="Arial" pitchFamily="34" charset="0"/>
              </a:rPr>
              <a:t> m</a:t>
            </a:r>
            <a:r>
              <a:rPr lang="vi-VN" sz="1600" dirty="0">
                <a:latin typeface="Arial" pitchFamily="34" charset="0"/>
                <a:cs typeface="Arial" pitchFamily="34" charset="0"/>
              </a:rPr>
              <a:t>edic</a:t>
            </a:r>
            <a:r>
              <a:rPr lang="ro-RO" sz="1600" dirty="0">
                <a:latin typeface="Arial" pitchFamily="34" charset="0"/>
                <a:cs typeface="Arial" pitchFamily="34" charset="0"/>
              </a:rPr>
              <a:t>ii</a:t>
            </a:r>
            <a:r>
              <a:rPr lang="vi-VN" sz="1600" dirty="0">
                <a:latin typeface="Arial" pitchFamily="34" charset="0"/>
                <a:cs typeface="Arial" pitchFamily="34" charset="0"/>
              </a:rPr>
              <a:t> și asistente</a:t>
            </a:r>
            <a:r>
              <a:rPr lang="en-US" sz="1600" dirty="0">
                <a:latin typeface="Arial" pitchFamily="34" charset="0"/>
                <a:cs typeface="Arial" pitchFamily="34" charset="0"/>
              </a:rPr>
              <a:t>le</a:t>
            </a:r>
            <a:r>
              <a:rPr lang="vi-VN" sz="1600" dirty="0">
                <a:latin typeface="Arial" pitchFamily="34" charset="0"/>
                <a:cs typeface="Arial" pitchFamily="34" charset="0"/>
              </a:rPr>
              <a:t> medicale</a:t>
            </a:r>
            <a:r>
              <a:rPr lang="ro-RO" sz="1600" dirty="0">
                <a:latin typeface="Arial" pitchFamily="34" charset="0"/>
                <a:cs typeface="Arial" pitchFamily="34" charset="0"/>
              </a:rPr>
              <a:t> şcolare</a:t>
            </a:r>
            <a:r>
              <a:rPr lang="vi-VN" sz="1600" dirty="0">
                <a:latin typeface="Arial" pitchFamily="34" charset="0"/>
                <a:cs typeface="Arial" pitchFamily="34" charset="0"/>
              </a:rPr>
              <a:t> din cadrul Direcției de Asistență Socială Oradea au lucrat alături de Direcția de Sănătate Publică Bihor, efectuând activități specifice contextului pandemiei.</a:t>
            </a:r>
            <a:endParaRPr lang="ro-RO" sz="1600" dirty="0">
              <a:latin typeface="Arial" pitchFamily="34" charset="0"/>
              <a:cs typeface="Arial" pitchFamily="34" charset="0"/>
            </a:endParaRPr>
          </a:p>
          <a:p>
            <a:pPr algn="just">
              <a:buNone/>
            </a:pPr>
            <a:r>
              <a:rPr lang="vi-VN" sz="1600" dirty="0">
                <a:latin typeface="Arial" pitchFamily="34" charset="0"/>
                <a:cs typeface="Arial" pitchFamily="34" charset="0"/>
              </a:rPr>
              <a:t>Aceștia au</a:t>
            </a:r>
            <a:r>
              <a:rPr lang="ro-RO" sz="1600" dirty="0">
                <a:latin typeface="Arial" pitchFamily="34" charset="0"/>
                <a:cs typeface="Arial" pitchFamily="34" charset="0"/>
              </a:rPr>
              <a:t>:</a:t>
            </a:r>
          </a:p>
          <a:p>
            <a:pPr algn="just"/>
            <a:r>
              <a:rPr lang="vi-VN" sz="1600" dirty="0">
                <a:latin typeface="Arial" pitchFamily="34" charset="0"/>
                <a:cs typeface="Arial" pitchFamily="34" charset="0"/>
              </a:rPr>
              <a:t>au realizat evaluarea și monitorizarea telefonică a persoanelor care au intrat în izolare</a:t>
            </a:r>
            <a:r>
              <a:rPr lang="en-US" sz="1600" dirty="0">
                <a:latin typeface="Arial" pitchFamily="34" charset="0"/>
                <a:cs typeface="Arial" pitchFamily="34" charset="0"/>
              </a:rPr>
              <a:t>/</a:t>
            </a:r>
            <a:r>
              <a:rPr lang="en-US" sz="1600" dirty="0" err="1">
                <a:latin typeface="Arial" pitchFamily="34" charset="0"/>
                <a:cs typeface="Arial" pitchFamily="34" charset="0"/>
              </a:rPr>
              <a:t>carantină</a:t>
            </a:r>
            <a:r>
              <a:rPr lang="vi-VN" sz="1600" dirty="0">
                <a:latin typeface="Arial" pitchFamily="34" charset="0"/>
                <a:cs typeface="Arial" pitchFamily="34" charset="0"/>
              </a:rPr>
              <a:t> la domiciliu, pe întreg județul Bihor </a:t>
            </a:r>
            <a:endParaRPr lang="ro-RO" sz="1600" dirty="0">
              <a:latin typeface="Arial" pitchFamily="34" charset="0"/>
              <a:cs typeface="Arial" pitchFamily="34" charset="0"/>
            </a:endParaRPr>
          </a:p>
          <a:p>
            <a:pPr algn="just"/>
            <a:r>
              <a:rPr lang="vi-VN" sz="1600" dirty="0">
                <a:latin typeface="Arial" pitchFamily="34" charset="0"/>
                <a:cs typeface="Arial" pitchFamily="34" charset="0"/>
              </a:rPr>
              <a:t> au luat legătura cu medicii de familie ai acestora.</a:t>
            </a:r>
          </a:p>
          <a:p>
            <a:pPr algn="just"/>
            <a:r>
              <a:rPr lang="vi-VN" sz="1600" dirty="0">
                <a:latin typeface="Arial" pitchFamily="34" charset="0"/>
                <a:cs typeface="Arial" pitchFamily="34" charset="0"/>
              </a:rPr>
              <a:t> </a:t>
            </a:r>
            <a:r>
              <a:rPr lang="ro-RO" sz="1600" dirty="0">
                <a:latin typeface="Arial" pitchFamily="34" charset="0"/>
                <a:cs typeface="Arial" pitchFamily="34" charset="0"/>
              </a:rPr>
              <a:t>a</a:t>
            </a:r>
            <a:r>
              <a:rPr lang="vi-VN" sz="1600" dirty="0">
                <a:latin typeface="Arial" pitchFamily="34" charset="0"/>
                <a:cs typeface="Arial" pitchFamily="34" charset="0"/>
              </a:rPr>
              <a:t>u introdus în bazele de date ale DSP Bihor datele colectate </a:t>
            </a:r>
            <a:endParaRPr lang="ro-RO" sz="1600" dirty="0">
              <a:latin typeface="Arial" pitchFamily="34" charset="0"/>
              <a:cs typeface="Arial" pitchFamily="34" charset="0"/>
            </a:endParaRPr>
          </a:p>
          <a:p>
            <a:pPr algn="just"/>
            <a:r>
              <a:rPr lang="ro-RO" sz="1600" dirty="0">
                <a:latin typeface="Arial" pitchFamily="34" charset="0"/>
                <a:cs typeface="Arial" pitchFamily="34" charset="0"/>
              </a:rPr>
              <a:t>a</a:t>
            </a:r>
            <a:r>
              <a:rPr lang="vi-VN" sz="1600" dirty="0">
                <a:latin typeface="Arial" pitchFamily="34" charset="0"/>
                <a:cs typeface="Arial" pitchFamily="34" charset="0"/>
              </a:rPr>
              <a:t>u participat la procesul de evaluare și monitorizare a persoanelor aflate în carantină, </a:t>
            </a:r>
            <a:endParaRPr lang="ro-RO" sz="1600" dirty="0">
              <a:latin typeface="Arial" pitchFamily="34" charset="0"/>
              <a:cs typeface="Arial" pitchFamily="34" charset="0"/>
            </a:endParaRPr>
          </a:p>
          <a:p>
            <a:pPr algn="just"/>
            <a:r>
              <a:rPr lang="ro-RO" sz="1600" dirty="0">
                <a:latin typeface="Arial" pitchFamily="34" charset="0"/>
                <a:cs typeface="Arial" pitchFamily="34" charset="0"/>
              </a:rPr>
              <a:t>au</a:t>
            </a:r>
            <a:r>
              <a:rPr lang="vi-VN" sz="1600" dirty="0">
                <a:latin typeface="Arial" pitchFamily="34" charset="0"/>
                <a:cs typeface="Arial" pitchFamily="34" charset="0"/>
              </a:rPr>
              <a:t> întocmi</a:t>
            </a:r>
            <a:r>
              <a:rPr lang="ro-RO" sz="1600" dirty="0">
                <a:latin typeface="Arial" pitchFamily="34" charset="0"/>
                <a:cs typeface="Arial" pitchFamily="34" charset="0"/>
              </a:rPr>
              <a:t>t</a:t>
            </a:r>
            <a:r>
              <a:rPr lang="vi-VN" sz="1600" dirty="0">
                <a:latin typeface="Arial" pitchFamily="34" charset="0"/>
                <a:cs typeface="Arial" pitchFamily="34" charset="0"/>
              </a:rPr>
              <a:t> avizel</a:t>
            </a:r>
            <a:r>
              <a:rPr lang="ro-RO" sz="1600" dirty="0">
                <a:latin typeface="Arial" pitchFamily="34" charset="0"/>
                <a:cs typeface="Arial" pitchFamily="34" charset="0"/>
              </a:rPr>
              <a:t>e</a:t>
            </a:r>
            <a:r>
              <a:rPr lang="vi-VN" sz="1600" dirty="0">
                <a:latin typeface="Arial" pitchFamily="34" charset="0"/>
                <a:cs typeface="Arial" pitchFamily="34" charset="0"/>
              </a:rPr>
              <a:t> epidemiologice și introdu</a:t>
            </a:r>
            <a:r>
              <a:rPr lang="ro-RO" sz="1600" dirty="0">
                <a:latin typeface="Arial" pitchFamily="34" charset="0"/>
                <a:cs typeface="Arial" pitchFamily="34" charset="0"/>
              </a:rPr>
              <a:t>s</a:t>
            </a:r>
            <a:r>
              <a:rPr lang="vi-VN" sz="1600" dirty="0">
                <a:latin typeface="Arial" pitchFamily="34" charset="0"/>
                <a:cs typeface="Arial" pitchFamily="34" charset="0"/>
              </a:rPr>
              <a:t> rezultatel</a:t>
            </a:r>
            <a:r>
              <a:rPr lang="ro-RO" sz="1600" dirty="0">
                <a:latin typeface="Arial" pitchFamily="34" charset="0"/>
                <a:cs typeface="Arial" pitchFamily="34" charset="0"/>
              </a:rPr>
              <a:t>e </a:t>
            </a:r>
            <a:r>
              <a:rPr lang="vi-VN" sz="1600" dirty="0">
                <a:latin typeface="Arial" pitchFamily="34" charset="0"/>
                <a:cs typeface="Arial" pitchFamily="34" charset="0"/>
              </a:rPr>
              <a:t>analizelor medicale ale </a:t>
            </a:r>
            <a:r>
              <a:rPr lang="en-US" sz="1600" dirty="0" err="1">
                <a:latin typeface="Arial" pitchFamily="34" charset="0"/>
                <a:cs typeface="Arial" pitchFamily="34" charset="0"/>
              </a:rPr>
              <a:t>persoanelor</a:t>
            </a:r>
            <a:r>
              <a:rPr lang="en-US" sz="1600" dirty="0">
                <a:latin typeface="Arial" pitchFamily="34" charset="0"/>
                <a:cs typeface="Arial" pitchFamily="34" charset="0"/>
              </a:rPr>
              <a:t> care s-au </a:t>
            </a:r>
            <a:r>
              <a:rPr lang="en-US" sz="1600" dirty="0" err="1">
                <a:latin typeface="Arial" pitchFamily="34" charset="0"/>
                <a:cs typeface="Arial" pitchFamily="34" charset="0"/>
              </a:rPr>
              <a:t>îmbolnăvit</a:t>
            </a:r>
            <a:r>
              <a:rPr lang="en-US" sz="1600" dirty="0">
                <a:latin typeface="Arial" pitchFamily="34" charset="0"/>
                <a:cs typeface="Arial" pitchFamily="34" charset="0"/>
              </a:rPr>
              <a:t> de </a:t>
            </a:r>
            <a:r>
              <a:rPr lang="en-US" sz="1600" dirty="0" err="1">
                <a:latin typeface="Arial" pitchFamily="34" charset="0"/>
                <a:cs typeface="Arial" pitchFamily="34" charset="0"/>
              </a:rPr>
              <a:t>Covid</a:t>
            </a:r>
            <a:r>
              <a:rPr lang="en-US" sz="1600" dirty="0">
                <a:latin typeface="Arial" pitchFamily="34" charset="0"/>
                <a:cs typeface="Arial" pitchFamily="34" charset="0"/>
              </a:rPr>
              <a:t> 19</a:t>
            </a:r>
            <a:r>
              <a:rPr lang="vi-VN" sz="1600" dirty="0">
                <a:latin typeface="Arial" pitchFamily="34" charset="0"/>
                <a:cs typeface="Arial" pitchFamily="34" charset="0"/>
              </a:rPr>
              <a:t>.</a:t>
            </a:r>
          </a:p>
          <a:p>
            <a:pPr algn="just"/>
            <a:r>
              <a:rPr lang="vi-VN" sz="1600" dirty="0">
                <a:latin typeface="Arial" pitchFamily="34" charset="0"/>
                <a:cs typeface="Arial" pitchFamily="34" charset="0"/>
              </a:rPr>
              <a:t>au asigurat suportul necesar Compartimentului de Epidemiologie, inclusiv la anchetele epidemiologice ale bolnavilor de Covid 19</a:t>
            </a:r>
            <a:endParaRPr lang="ro-RO" sz="1600" dirty="0">
              <a:latin typeface="Arial" pitchFamily="34" charset="0"/>
              <a:cs typeface="Arial" pitchFamily="34" charset="0"/>
            </a:endParaRPr>
          </a:p>
          <a:p>
            <a:pPr algn="just"/>
            <a:r>
              <a:rPr lang="vi-VN" sz="1600" dirty="0">
                <a:latin typeface="Arial" pitchFamily="34" charset="0"/>
                <a:cs typeface="Arial" pitchFamily="34" charset="0"/>
              </a:rPr>
              <a:t> au desfășurat activități de informare și consiliere telefonică a populației referitoare la măsurile de prevenire a infectării cu noul coronavirus.</a:t>
            </a:r>
          </a:p>
          <a:p>
            <a:pPr algn="just"/>
            <a:r>
              <a:rPr lang="vi-VN" sz="1600" dirty="0">
                <a:latin typeface="Arial" pitchFamily="34" charset="0"/>
                <a:cs typeface="Arial" pitchFamily="34" charset="0"/>
              </a:rPr>
              <a:t> au asigurat sprijinul necesar în vederea evaluării și monitorizării medicale ale persoanelor fără adăpost rezidente în Adăpostul de noapte din structura DAS Oradea, implicarea lor contribuind semnificativ la prevenirea îmbolnăvirii cu noul coronavirus a beneficiarilor adăpostului.</a:t>
            </a:r>
          </a:p>
          <a:p>
            <a:pPr algn="just">
              <a:buNone/>
            </a:pPr>
            <a:endParaRPr lang="ro-RO" sz="1600" dirty="0">
              <a:latin typeface="Arial" pitchFamily="34" charset="0"/>
              <a:cs typeface="Arial" pitchFamily="34" charset="0"/>
            </a:endParaRPr>
          </a:p>
          <a:p>
            <a:pPr algn="just">
              <a:buNone/>
            </a:pPr>
            <a:endParaRPr lang="ro-RO" sz="1200" dirty="0">
              <a:latin typeface="Arial" pitchFamily="34" charset="0"/>
              <a:cs typeface="Arial" pitchFamily="34" charset="0"/>
            </a:endParaRPr>
          </a:p>
          <a:p>
            <a:endParaRPr lang="en-US" sz="1200" dirty="0"/>
          </a:p>
        </p:txBody>
      </p:sp>
      <p:pic>
        <p:nvPicPr>
          <p:cNvPr id="4" name="Picture 4" descr="C:\Users\adinac\AppData\Local\Microsoft\Windows\INetCache\IE\PCFR1GU4\220_F_332513721_MIjOCx9378E4GTRYPe0SUMfOzF1rgMOt[1].jpg"/>
          <p:cNvPicPr>
            <a:picLocks noChangeAspect="1" noChangeArrowheads="1"/>
          </p:cNvPicPr>
          <p:nvPr/>
        </p:nvPicPr>
        <p:blipFill>
          <a:blip r:embed="rId2"/>
          <a:srcRect/>
          <a:stretch>
            <a:fillRect/>
          </a:stretch>
        </p:blipFill>
        <p:spPr bwMode="auto">
          <a:xfrm>
            <a:off x="7665720" y="0"/>
            <a:ext cx="1478280" cy="9144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7467600" cy="609600"/>
          </a:xfrm>
        </p:spPr>
        <p:txBody>
          <a:bodyPr>
            <a:normAutofit fontScale="90000"/>
          </a:bodyPr>
          <a:lstStyle/>
          <a:p>
            <a:r>
              <a:rPr lang="en-US" b="1" dirty="0"/>
              <a:t>Campania “</a:t>
            </a:r>
            <a:r>
              <a:rPr lang="en-US" b="1" dirty="0" err="1"/>
              <a:t>Alege</a:t>
            </a:r>
            <a:r>
              <a:rPr lang="en-US" b="1" dirty="0"/>
              <a:t> </a:t>
            </a:r>
            <a:r>
              <a:rPr lang="en-US" b="1" dirty="0" err="1"/>
              <a:t>să</a:t>
            </a:r>
            <a:r>
              <a:rPr lang="en-US" b="1" dirty="0"/>
              <a:t> </a:t>
            </a:r>
            <a:r>
              <a:rPr lang="en-US" b="1" dirty="0" err="1"/>
              <a:t>te</a:t>
            </a:r>
            <a:r>
              <a:rPr lang="en-US" b="1" dirty="0"/>
              <a:t> </a:t>
            </a:r>
            <a:r>
              <a:rPr lang="en-US" b="1" dirty="0" err="1"/>
              <a:t>vaccinezi</a:t>
            </a:r>
            <a:r>
              <a:rPr lang="en-US" b="1" dirty="0"/>
              <a:t>”</a:t>
            </a:r>
          </a:p>
        </p:txBody>
      </p:sp>
      <p:sp>
        <p:nvSpPr>
          <p:cNvPr id="3" name="Content Placeholder 2"/>
          <p:cNvSpPr>
            <a:spLocks noGrp="1"/>
          </p:cNvSpPr>
          <p:nvPr>
            <p:ph idx="1"/>
          </p:nvPr>
        </p:nvSpPr>
        <p:spPr>
          <a:xfrm>
            <a:off x="457200" y="990600"/>
            <a:ext cx="8458200" cy="5867400"/>
          </a:xfrm>
        </p:spPr>
        <p:txBody>
          <a:bodyPr>
            <a:normAutofit fontScale="40000" lnSpcReduction="20000"/>
          </a:bodyPr>
          <a:lstStyle/>
          <a:p>
            <a:pPr algn="just">
              <a:buFont typeface="Wingdings" pitchFamily="2" charset="2"/>
              <a:buChar char="Ø"/>
            </a:pPr>
            <a:r>
              <a:rPr lang="ro-RO" sz="3500" dirty="0">
                <a:latin typeface="Arial" pitchFamily="34" charset="0"/>
                <a:cs typeface="Arial" pitchFamily="34" charset="0"/>
              </a:rPr>
              <a:t>î</a:t>
            </a:r>
            <a:r>
              <a:rPr lang="en-US" sz="3500" dirty="0" err="1">
                <a:latin typeface="Arial" pitchFamily="34" charset="0"/>
                <a:cs typeface="Arial" pitchFamily="34" charset="0"/>
              </a:rPr>
              <a:t>nc</a:t>
            </a:r>
            <a:r>
              <a:rPr lang="ro-RO" sz="3500" dirty="0">
                <a:latin typeface="Arial" pitchFamily="34" charset="0"/>
                <a:cs typeface="Arial" pitchFamily="34" charset="0"/>
              </a:rPr>
              <a:t>ă</a:t>
            </a:r>
            <a:r>
              <a:rPr lang="en-US" sz="3500" dirty="0">
                <a:latin typeface="Arial" pitchFamily="34" charset="0"/>
                <a:cs typeface="Arial" pitchFamily="34" charset="0"/>
              </a:rPr>
              <a:t> de la </a:t>
            </a:r>
            <a:r>
              <a:rPr lang="ro-RO" sz="3500" dirty="0">
                <a:latin typeface="Arial" pitchFamily="34" charset="0"/>
                <a:cs typeface="Arial" pitchFamily="34" charset="0"/>
              </a:rPr>
              <a:t>începutul </a:t>
            </a:r>
            <a:r>
              <a:rPr lang="en-US" sz="3500" dirty="0" err="1">
                <a:latin typeface="Arial" pitchFamily="34" charset="0"/>
                <a:cs typeface="Arial" pitchFamily="34" charset="0"/>
              </a:rPr>
              <a:t>campaniei</a:t>
            </a:r>
            <a:r>
              <a:rPr lang="ro-RO" sz="3500" dirty="0">
                <a:latin typeface="Arial" pitchFamily="34" charset="0"/>
                <a:cs typeface="Arial" pitchFamily="34" charset="0"/>
              </a:rPr>
              <a:t> de vaccinare, cadrele medicale au fost implicate în procesul de vaccinare desfăşurat în cadrul la centrelor de vaccinare organizate în  muncipiul Oradea</a:t>
            </a:r>
          </a:p>
          <a:p>
            <a:pPr algn="just">
              <a:buFont typeface="Wingdings" pitchFamily="2" charset="2"/>
              <a:buChar char="Ø"/>
            </a:pPr>
            <a:endParaRPr lang="ro-RO" sz="3500" dirty="0">
              <a:latin typeface="Arial" pitchFamily="34" charset="0"/>
              <a:cs typeface="Arial" pitchFamily="34" charset="0"/>
            </a:endParaRPr>
          </a:p>
          <a:p>
            <a:pPr algn="just">
              <a:buFont typeface="Wingdings" pitchFamily="2" charset="2"/>
              <a:buChar char="Ø"/>
            </a:pPr>
            <a:r>
              <a:rPr lang="ro-RO" sz="3500" dirty="0">
                <a:latin typeface="Arial" pitchFamily="34" charset="0"/>
                <a:cs typeface="Arial" pitchFamily="34" charset="0"/>
              </a:rPr>
              <a:t>deschiderea centrului de vaccinare Drive-Thru din zona Era Sh</a:t>
            </a:r>
            <a:r>
              <a:rPr lang="en-US" sz="3500" dirty="0">
                <a:latin typeface="Arial" pitchFamily="34" charset="0"/>
                <a:cs typeface="Arial" pitchFamily="34" charset="0"/>
              </a:rPr>
              <a:t>op</a:t>
            </a:r>
            <a:r>
              <a:rPr lang="ro-RO" sz="3500" dirty="0">
                <a:latin typeface="Arial" pitchFamily="34" charset="0"/>
                <a:cs typeface="Arial" pitchFamily="34" charset="0"/>
              </a:rPr>
              <a:t>ping Center s-a realizat </a:t>
            </a:r>
            <a:r>
              <a:rPr lang="en-US" sz="3500" dirty="0" err="1">
                <a:latin typeface="Arial" pitchFamily="34" charset="0"/>
                <a:cs typeface="Arial" pitchFamily="34" charset="0"/>
              </a:rPr>
              <a:t>și</a:t>
            </a:r>
            <a:r>
              <a:rPr lang="en-US" sz="3500" dirty="0">
                <a:latin typeface="Arial" pitchFamily="34" charset="0"/>
                <a:cs typeface="Arial" pitchFamily="34" charset="0"/>
              </a:rPr>
              <a:t> </a:t>
            </a:r>
            <a:r>
              <a:rPr lang="ro-RO" sz="3500" dirty="0">
                <a:latin typeface="Arial" pitchFamily="34" charset="0"/>
                <a:cs typeface="Arial" pitchFamily="34" charset="0"/>
              </a:rPr>
              <a:t>cu sprijinul </a:t>
            </a:r>
            <a:r>
              <a:rPr lang="ro-RO" sz="3500" b="1" dirty="0">
                <a:latin typeface="Arial" pitchFamily="34" charset="0"/>
                <a:cs typeface="Arial" pitchFamily="34" charset="0"/>
              </a:rPr>
              <a:t>cadrelor medicale şcolare care au asigurat realizarea procesului de vaccinare </a:t>
            </a:r>
            <a:r>
              <a:rPr lang="ro-RO" sz="3500" dirty="0">
                <a:latin typeface="Arial" pitchFamily="34" charset="0"/>
                <a:cs typeface="Arial" pitchFamily="34" charset="0"/>
              </a:rPr>
              <a:t>în prima perioada de funcţionare a acestui centru.</a:t>
            </a:r>
          </a:p>
          <a:p>
            <a:pPr algn="just">
              <a:buFont typeface="Wingdings" pitchFamily="2" charset="2"/>
              <a:buChar char="Ø"/>
            </a:pPr>
            <a:endParaRPr lang="ro-RO" sz="3500" dirty="0">
              <a:latin typeface="Arial" pitchFamily="34" charset="0"/>
              <a:cs typeface="Arial" pitchFamily="34" charset="0"/>
            </a:endParaRPr>
          </a:p>
          <a:p>
            <a:pPr algn="just">
              <a:buFont typeface="Wingdings" pitchFamily="2" charset="2"/>
              <a:buChar char="Ø"/>
            </a:pPr>
            <a:r>
              <a:rPr lang="ro-RO" sz="3500" dirty="0">
                <a:latin typeface="Arial" pitchFamily="34" charset="0"/>
                <a:cs typeface="Arial" pitchFamily="34" charset="0"/>
              </a:rPr>
              <a:t>După începerea anului şcolar 2021-2022, </a:t>
            </a:r>
            <a:r>
              <a:rPr lang="ro-RO" sz="3500" b="1" dirty="0">
                <a:latin typeface="Arial" pitchFamily="34" charset="0"/>
                <a:cs typeface="Arial" pitchFamily="34" charset="0"/>
              </a:rPr>
              <a:t>cadrele medicale </a:t>
            </a:r>
            <a:r>
              <a:rPr lang="ro-RO" sz="3500" b="1" u="sng" dirty="0">
                <a:latin typeface="Arial" pitchFamily="34" charset="0"/>
                <a:cs typeface="Arial" pitchFamily="34" charset="0"/>
              </a:rPr>
              <a:t>au efectuat testarea antigen</a:t>
            </a:r>
            <a:r>
              <a:rPr lang="en-US" sz="3500" b="1" u="sng" dirty="0">
                <a:latin typeface="Arial" pitchFamily="34" charset="0"/>
                <a:cs typeface="Arial" pitchFamily="34" charset="0"/>
              </a:rPr>
              <a:t> a </a:t>
            </a:r>
            <a:r>
              <a:rPr lang="en-US" sz="3500" b="1" u="sng" dirty="0" err="1">
                <a:latin typeface="Arial" pitchFamily="34" charset="0"/>
                <a:cs typeface="Arial" pitchFamily="34" charset="0"/>
              </a:rPr>
              <a:t>preșcolarilor</a:t>
            </a:r>
            <a:r>
              <a:rPr lang="en-US" sz="3500" b="1" u="sng" dirty="0">
                <a:latin typeface="Arial" pitchFamily="34" charset="0"/>
                <a:cs typeface="Arial" pitchFamily="34" charset="0"/>
              </a:rPr>
              <a:t>, </a:t>
            </a:r>
            <a:r>
              <a:rPr lang="en-US" sz="3500" b="1" u="sng" dirty="0" err="1">
                <a:latin typeface="Arial" pitchFamily="34" charset="0"/>
                <a:cs typeface="Arial" pitchFamily="34" charset="0"/>
              </a:rPr>
              <a:t>elevilor</a:t>
            </a:r>
            <a:r>
              <a:rPr lang="en-US" sz="3500" b="1" u="sng" dirty="0">
                <a:latin typeface="Arial" pitchFamily="34" charset="0"/>
                <a:cs typeface="Arial" pitchFamily="34" charset="0"/>
              </a:rPr>
              <a:t> </a:t>
            </a:r>
            <a:r>
              <a:rPr lang="en-US" sz="3500" b="1" u="sng" dirty="0" err="1">
                <a:latin typeface="Arial" pitchFamily="34" charset="0"/>
                <a:cs typeface="Arial" pitchFamily="34" charset="0"/>
              </a:rPr>
              <a:t>și</a:t>
            </a:r>
            <a:r>
              <a:rPr lang="en-US" sz="3500" b="1" u="sng" dirty="0">
                <a:latin typeface="Arial" pitchFamily="34" charset="0"/>
                <a:cs typeface="Arial" pitchFamily="34" charset="0"/>
              </a:rPr>
              <a:t> </a:t>
            </a:r>
            <a:r>
              <a:rPr lang="en-US" sz="3500" b="1" u="sng" dirty="0" err="1">
                <a:latin typeface="Arial" pitchFamily="34" charset="0"/>
                <a:cs typeface="Arial" pitchFamily="34" charset="0"/>
              </a:rPr>
              <a:t>personalului</a:t>
            </a:r>
            <a:r>
              <a:rPr lang="en-US" sz="3500" b="1" u="sng" dirty="0">
                <a:latin typeface="Arial" pitchFamily="34" charset="0"/>
                <a:cs typeface="Arial" pitchFamily="34" charset="0"/>
              </a:rPr>
              <a:t>, </a:t>
            </a:r>
            <a:r>
              <a:rPr lang="en-US" sz="3500" dirty="0" err="1">
                <a:latin typeface="Arial" pitchFamily="34" charset="0"/>
                <a:cs typeface="Arial" pitchFamily="34" charset="0"/>
              </a:rPr>
              <a:t>suspecți</a:t>
            </a:r>
            <a:r>
              <a:rPr lang="en-US" sz="3500" dirty="0">
                <a:latin typeface="Arial" pitchFamily="34" charset="0"/>
                <a:cs typeface="Arial" pitchFamily="34" charset="0"/>
              </a:rPr>
              <a:t> </a:t>
            </a:r>
            <a:r>
              <a:rPr lang="en-US" sz="3500" dirty="0" err="1">
                <a:latin typeface="Arial" pitchFamily="34" charset="0"/>
                <a:cs typeface="Arial" pitchFamily="34" charset="0"/>
              </a:rPr>
              <a:t>sau</a:t>
            </a:r>
            <a:r>
              <a:rPr lang="en-US" sz="3500" dirty="0">
                <a:latin typeface="Arial" pitchFamily="34" charset="0"/>
                <a:cs typeface="Arial" pitchFamily="34" charset="0"/>
              </a:rPr>
              <a:t> </a:t>
            </a:r>
            <a:r>
              <a:rPr lang="en-US" sz="3500" dirty="0" err="1">
                <a:latin typeface="Arial" pitchFamily="34" charset="0"/>
                <a:cs typeface="Arial" pitchFamily="34" charset="0"/>
              </a:rPr>
              <a:t>contacți</a:t>
            </a:r>
            <a:r>
              <a:rPr lang="en-US" sz="3500" dirty="0">
                <a:latin typeface="Arial" pitchFamily="34" charset="0"/>
                <a:cs typeface="Arial" pitchFamily="34" charset="0"/>
              </a:rPr>
              <a:t> COVID din </a:t>
            </a:r>
            <a:r>
              <a:rPr lang="en-US" sz="3500" dirty="0" err="1">
                <a:latin typeface="Arial" pitchFamily="34" charset="0"/>
                <a:cs typeface="Arial" pitchFamily="34" charset="0"/>
              </a:rPr>
              <a:t>cadrul</a:t>
            </a:r>
            <a:r>
              <a:rPr lang="en-US" sz="3500" dirty="0">
                <a:latin typeface="Arial" pitchFamily="34" charset="0"/>
                <a:cs typeface="Arial" pitchFamily="34" charset="0"/>
              </a:rPr>
              <a:t> </a:t>
            </a:r>
            <a:r>
              <a:rPr lang="en-US" sz="3500" dirty="0" err="1">
                <a:latin typeface="Arial" pitchFamily="34" charset="0"/>
                <a:cs typeface="Arial" pitchFamily="34" charset="0"/>
              </a:rPr>
              <a:t>unităților</a:t>
            </a:r>
            <a:r>
              <a:rPr lang="en-US" sz="3500" dirty="0">
                <a:latin typeface="Arial" pitchFamily="34" charset="0"/>
                <a:cs typeface="Arial" pitchFamily="34" charset="0"/>
              </a:rPr>
              <a:t> de </a:t>
            </a:r>
            <a:r>
              <a:rPr lang="en-US" sz="3500" dirty="0" err="1">
                <a:latin typeface="Arial" pitchFamily="34" charset="0"/>
                <a:cs typeface="Arial" pitchFamily="34" charset="0"/>
              </a:rPr>
              <a:t>învățământ</a:t>
            </a:r>
            <a:r>
              <a:rPr lang="en-US" sz="3500" dirty="0">
                <a:latin typeface="Arial" pitchFamily="34" charset="0"/>
                <a:cs typeface="Arial" pitchFamily="34" charset="0"/>
              </a:rPr>
              <a:t>. </a:t>
            </a:r>
            <a:r>
              <a:rPr lang="en-US" sz="3500" dirty="0" err="1">
                <a:latin typeface="Arial" pitchFamily="34" charset="0"/>
                <a:cs typeface="Arial" pitchFamily="34" charset="0"/>
              </a:rPr>
              <a:t>Testarea</a:t>
            </a:r>
            <a:r>
              <a:rPr lang="en-US" sz="3500" dirty="0">
                <a:latin typeface="Arial" pitchFamily="34" charset="0"/>
                <a:cs typeface="Arial" pitchFamily="34" charset="0"/>
              </a:rPr>
              <a:t> s-a </a:t>
            </a:r>
            <a:r>
              <a:rPr lang="en-US" sz="3500" dirty="0" err="1">
                <a:latin typeface="Arial" pitchFamily="34" charset="0"/>
                <a:cs typeface="Arial" pitchFamily="34" charset="0"/>
              </a:rPr>
              <a:t>realizat</a:t>
            </a:r>
            <a:r>
              <a:rPr lang="en-US" sz="3500" dirty="0">
                <a:latin typeface="Arial" pitchFamily="34" charset="0"/>
                <a:cs typeface="Arial" pitchFamily="34" charset="0"/>
              </a:rPr>
              <a:t> conform </a:t>
            </a:r>
            <a:r>
              <a:rPr lang="en-US" sz="3500" dirty="0" err="1">
                <a:latin typeface="Arial" pitchFamily="34" charset="0"/>
                <a:cs typeface="Arial" pitchFamily="34" charset="0"/>
              </a:rPr>
              <a:t>prevederilor</a:t>
            </a:r>
            <a:r>
              <a:rPr lang="en-US" sz="3500" dirty="0">
                <a:latin typeface="Arial" pitchFamily="34" charset="0"/>
                <a:cs typeface="Arial" pitchFamily="34" charset="0"/>
              </a:rPr>
              <a:t> </a:t>
            </a:r>
            <a:r>
              <a:rPr lang="en-US" sz="3500" dirty="0" err="1">
                <a:latin typeface="Arial" pitchFamily="34" charset="0"/>
                <a:cs typeface="Arial" pitchFamily="34" charset="0"/>
              </a:rPr>
              <a:t>legale</a:t>
            </a:r>
            <a:r>
              <a:rPr lang="en-US" sz="3500" dirty="0">
                <a:latin typeface="Arial" pitchFamily="34" charset="0"/>
                <a:cs typeface="Arial" pitchFamily="34" charset="0"/>
              </a:rPr>
              <a:t>, </a:t>
            </a:r>
            <a:r>
              <a:rPr lang="en-US" sz="3500" dirty="0" err="1">
                <a:latin typeface="Arial" pitchFamily="34" charset="0"/>
                <a:cs typeface="Arial" pitchFamily="34" charset="0"/>
              </a:rPr>
              <a:t>privind</a:t>
            </a:r>
            <a:r>
              <a:rPr lang="en-US" sz="3500" dirty="0">
                <a:latin typeface="Arial" pitchFamily="34" charset="0"/>
                <a:cs typeface="Arial" pitchFamily="34" charset="0"/>
              </a:rPr>
              <a:t> </a:t>
            </a:r>
            <a:r>
              <a:rPr lang="en-US" sz="3500" dirty="0" err="1">
                <a:latin typeface="Arial" pitchFamily="34" charset="0"/>
                <a:cs typeface="Arial" pitchFamily="34" charset="0"/>
              </a:rPr>
              <a:t>combaterea</a:t>
            </a:r>
            <a:r>
              <a:rPr lang="en-US" sz="3500" dirty="0">
                <a:latin typeface="Arial" pitchFamily="34" charset="0"/>
                <a:cs typeface="Arial" pitchFamily="34" charset="0"/>
              </a:rPr>
              <a:t> </a:t>
            </a:r>
            <a:r>
              <a:rPr lang="en-US" sz="3500" dirty="0" err="1">
                <a:latin typeface="Arial" pitchFamily="34" charset="0"/>
                <a:cs typeface="Arial" pitchFamily="34" charset="0"/>
              </a:rPr>
              <a:t>îmbolnăvirilor</a:t>
            </a:r>
            <a:r>
              <a:rPr lang="en-US" sz="3500" dirty="0">
                <a:latin typeface="Arial" pitchFamily="34" charset="0"/>
                <a:cs typeface="Arial" pitchFamily="34" charset="0"/>
              </a:rPr>
              <a:t> </a:t>
            </a:r>
            <a:r>
              <a:rPr lang="en-US" sz="3500" dirty="0" err="1">
                <a:latin typeface="Arial" pitchFamily="34" charset="0"/>
                <a:cs typeface="Arial" pitchFamily="34" charset="0"/>
              </a:rPr>
              <a:t>Sars-Cov</a:t>
            </a:r>
            <a:r>
              <a:rPr lang="en-US" sz="3500" dirty="0">
                <a:latin typeface="Arial" pitchFamily="34" charset="0"/>
                <a:cs typeface="Arial" pitchFamily="34" charset="0"/>
              </a:rPr>
              <a:t> 2. </a:t>
            </a:r>
            <a:r>
              <a:rPr lang="en-US" sz="3500" dirty="0" err="1">
                <a:latin typeface="Arial" pitchFamily="34" charset="0"/>
                <a:cs typeface="Arial" pitchFamily="34" charset="0"/>
              </a:rPr>
              <a:t>În</a:t>
            </a:r>
            <a:r>
              <a:rPr lang="en-US" sz="3500" dirty="0">
                <a:latin typeface="Arial" pitchFamily="34" charset="0"/>
                <a:cs typeface="Arial" pitchFamily="34" charset="0"/>
              </a:rPr>
              <a:t> </a:t>
            </a:r>
            <a:r>
              <a:rPr lang="en-US" sz="3500" dirty="0" err="1">
                <a:latin typeface="Arial" pitchFamily="34" charset="0"/>
                <a:cs typeface="Arial" pitchFamily="34" charset="0"/>
              </a:rPr>
              <a:t>anul</a:t>
            </a:r>
            <a:r>
              <a:rPr lang="en-US" sz="3500" dirty="0">
                <a:latin typeface="Arial" pitchFamily="34" charset="0"/>
                <a:cs typeface="Arial" pitchFamily="34" charset="0"/>
              </a:rPr>
              <a:t> 2021, s-au </a:t>
            </a:r>
            <a:r>
              <a:rPr lang="en-US" sz="3500" dirty="0" err="1">
                <a:latin typeface="Arial" pitchFamily="34" charset="0"/>
                <a:cs typeface="Arial" pitchFamily="34" charset="0"/>
              </a:rPr>
              <a:t>realizat</a:t>
            </a:r>
            <a:r>
              <a:rPr lang="en-US" sz="3500" dirty="0">
                <a:latin typeface="Arial" pitchFamily="34" charset="0"/>
                <a:cs typeface="Arial" pitchFamily="34" charset="0"/>
              </a:rPr>
              <a:t> 4.038 de </a:t>
            </a:r>
            <a:r>
              <a:rPr lang="en-US" sz="3500" dirty="0" err="1">
                <a:latin typeface="Arial" pitchFamily="34" charset="0"/>
                <a:cs typeface="Arial" pitchFamily="34" charset="0"/>
              </a:rPr>
              <a:t>testări</a:t>
            </a:r>
            <a:r>
              <a:rPr lang="en-US" sz="3500" dirty="0">
                <a:latin typeface="Arial" pitchFamily="34" charset="0"/>
                <a:cs typeface="Arial" pitchFamily="34" charset="0"/>
              </a:rPr>
              <a:t> </a:t>
            </a:r>
            <a:r>
              <a:rPr lang="en-US" sz="3500" dirty="0" err="1">
                <a:latin typeface="Arial" pitchFamily="34" charset="0"/>
                <a:cs typeface="Arial" pitchFamily="34" charset="0"/>
              </a:rPr>
              <a:t>în</a:t>
            </a:r>
            <a:r>
              <a:rPr lang="en-US" sz="3500" dirty="0">
                <a:latin typeface="Arial" pitchFamily="34" charset="0"/>
                <a:cs typeface="Arial" pitchFamily="34" charset="0"/>
              </a:rPr>
              <a:t> </a:t>
            </a:r>
            <a:r>
              <a:rPr lang="en-US" sz="3500" dirty="0" err="1">
                <a:latin typeface="Arial" pitchFamily="34" charset="0"/>
                <a:cs typeface="Arial" pitchFamily="34" charset="0"/>
              </a:rPr>
              <a:t>cadrul</a:t>
            </a:r>
            <a:r>
              <a:rPr lang="en-US" sz="3500" dirty="0">
                <a:latin typeface="Arial" pitchFamily="34" charset="0"/>
                <a:cs typeface="Arial" pitchFamily="34" charset="0"/>
              </a:rPr>
              <a:t> </a:t>
            </a:r>
            <a:r>
              <a:rPr lang="en-US" sz="3500" dirty="0" err="1">
                <a:latin typeface="Arial" pitchFamily="34" charset="0"/>
                <a:cs typeface="Arial" pitchFamily="34" charset="0"/>
              </a:rPr>
              <a:t>unităților</a:t>
            </a:r>
            <a:r>
              <a:rPr lang="en-US" sz="3500" dirty="0">
                <a:latin typeface="Arial" pitchFamily="34" charset="0"/>
                <a:cs typeface="Arial" pitchFamily="34" charset="0"/>
              </a:rPr>
              <a:t> de </a:t>
            </a:r>
            <a:r>
              <a:rPr lang="en-US" sz="3500" dirty="0" err="1">
                <a:latin typeface="Arial" pitchFamily="34" charset="0"/>
                <a:cs typeface="Arial" pitchFamily="34" charset="0"/>
              </a:rPr>
              <a:t>învățământ</a:t>
            </a:r>
            <a:endParaRPr lang="ro-RO" sz="3500" dirty="0">
              <a:latin typeface="Arial" pitchFamily="34" charset="0"/>
              <a:cs typeface="Arial" pitchFamily="34" charset="0"/>
            </a:endParaRPr>
          </a:p>
          <a:p>
            <a:pPr algn="just">
              <a:buFont typeface="Wingdings" pitchFamily="2" charset="2"/>
              <a:buChar char="Ø"/>
            </a:pPr>
            <a:endParaRPr lang="ro-RO" sz="3500" dirty="0">
              <a:latin typeface="Arial" pitchFamily="34" charset="0"/>
              <a:cs typeface="Arial" pitchFamily="34" charset="0"/>
            </a:endParaRPr>
          </a:p>
          <a:p>
            <a:pPr algn="just">
              <a:buFont typeface="Wingdings" pitchFamily="2" charset="2"/>
              <a:buChar char="Ø"/>
            </a:pPr>
            <a:r>
              <a:rPr lang="ro-RO" sz="3500" dirty="0">
                <a:latin typeface="Arial" pitchFamily="34" charset="0"/>
                <a:cs typeface="Arial" pitchFamily="34" charset="0"/>
              </a:rPr>
              <a:t>în perioada februarie - martie 2021,  personalul din cadrul Serviciului Resurse umane şi Salarizare,cu sprijinul asistentelor medicale școlare,  </a:t>
            </a:r>
            <a:r>
              <a:rPr lang="ro-RO" sz="3500" b="1" u="sng" dirty="0">
                <a:latin typeface="Arial" pitchFamily="34" charset="0"/>
                <a:cs typeface="Arial" pitchFamily="34" charset="0"/>
              </a:rPr>
              <a:t>au  contactat telefonic un număr de  1680 persoane încadrate in grad de handicap grav,</a:t>
            </a:r>
            <a:r>
              <a:rPr lang="ro-RO" sz="3500" dirty="0">
                <a:latin typeface="Arial" pitchFamily="34" charset="0"/>
                <a:cs typeface="Arial" pitchFamily="34" charset="0"/>
              </a:rPr>
              <a:t> aflate în baza de date a instituției în urma cărora au fost preluate datele personale a celor care au dorit vaccinarea la domiciliu prin echipa mobilă pentru a le transmite Direcției de Sănătate Publică Bihor. Prin urmare au fost întocmite și transmise listele pentru un număr total de 866 persoane (persoane imobilizate precum și membrii familiilor acestora).</a:t>
            </a:r>
          </a:p>
          <a:p>
            <a:pPr algn="just">
              <a:buFont typeface="Wingdings" pitchFamily="2" charset="2"/>
              <a:buChar char="Ø"/>
            </a:pPr>
            <a:endParaRPr lang="ro-RO" sz="3500" dirty="0">
              <a:latin typeface="Arial" pitchFamily="34" charset="0"/>
              <a:cs typeface="Arial" pitchFamily="34" charset="0"/>
            </a:endParaRPr>
          </a:p>
          <a:p>
            <a:pPr algn="just">
              <a:buFont typeface="Wingdings" pitchFamily="2" charset="2"/>
              <a:buChar char="Ø"/>
            </a:pPr>
            <a:r>
              <a:rPr lang="ro-RO" sz="3500" dirty="0">
                <a:latin typeface="Arial" pitchFamily="34" charset="0"/>
                <a:cs typeface="Arial" pitchFamily="34" charset="0"/>
              </a:rPr>
              <a:t>în luna octombrie 2021 s-a reluat </a:t>
            </a:r>
            <a:r>
              <a:rPr lang="ro-RO" sz="3500" u="sng" dirty="0">
                <a:latin typeface="Arial" pitchFamily="34" charset="0"/>
                <a:cs typeface="Arial" pitchFamily="34" charset="0"/>
              </a:rPr>
              <a:t>contactarea telefonică a persoanelor nedeplasabile aflate în baza de date a instituției și un număr de aproximativ 1400 persoane</a:t>
            </a:r>
            <a:r>
              <a:rPr lang="ro-RO" sz="3500" dirty="0">
                <a:latin typeface="Arial" pitchFamily="34" charset="0"/>
                <a:cs typeface="Arial" pitchFamily="34" charset="0"/>
              </a:rPr>
              <a:t>, au fost informate în vederea vaccinării cu prima, a doua sau a treia doză. Prin urmare au fost preluate și transmise datele pentru </a:t>
            </a:r>
            <a:r>
              <a:rPr lang="ro-RO" sz="3500" b="1" dirty="0">
                <a:latin typeface="Arial" pitchFamily="34" charset="0"/>
                <a:cs typeface="Arial" pitchFamily="34" charset="0"/>
              </a:rPr>
              <a:t>239 persoane</a:t>
            </a:r>
            <a:r>
              <a:rPr lang="ro-RO" sz="3500" dirty="0">
                <a:latin typeface="Arial" pitchFamily="34" charset="0"/>
                <a:cs typeface="Arial" pitchFamily="34" charset="0"/>
              </a:rPr>
              <a:t>.</a:t>
            </a:r>
          </a:p>
          <a:p>
            <a:pPr algn="just">
              <a:buFont typeface="Wingdings" pitchFamily="2" charset="2"/>
              <a:buChar char="Ø"/>
            </a:pPr>
            <a:endParaRPr lang="ro-RO" sz="3500" dirty="0">
              <a:latin typeface="Arial" pitchFamily="34" charset="0"/>
              <a:cs typeface="Arial" pitchFamily="34" charset="0"/>
            </a:endParaRPr>
          </a:p>
          <a:p>
            <a:pPr algn="just">
              <a:buFont typeface="Wingdings" pitchFamily="2" charset="2"/>
              <a:buChar char="Ø"/>
            </a:pPr>
            <a:r>
              <a:rPr lang="ro-RO" sz="3500" dirty="0">
                <a:latin typeface="Arial" pitchFamily="34" charset="0"/>
                <a:cs typeface="Arial" pitchFamily="34" charset="0"/>
              </a:rPr>
              <a:t>după vaccinarea persoanelor nedeplasabile, angajaţii DASO au preluat de la DSP şi transmis către beneficiari </a:t>
            </a:r>
            <a:r>
              <a:rPr lang="ro-RO" sz="3500" b="1" u="sng" dirty="0">
                <a:latin typeface="Arial" pitchFamily="34" charset="0"/>
                <a:cs typeface="Arial" pitchFamily="34" charset="0"/>
              </a:rPr>
              <a:t>467 de adeverinţe de vaccinare</a:t>
            </a:r>
            <a:r>
              <a:rPr lang="ro-RO" sz="3500" dirty="0">
                <a:latin typeface="Arial" pitchFamily="34" charset="0"/>
                <a:cs typeface="Arial" pitchFamily="34" charset="0"/>
              </a:rPr>
              <a:t>.</a:t>
            </a:r>
            <a:endParaRPr lang="en-US" sz="3500" dirty="0">
              <a:latin typeface="Arial" pitchFamily="34" charset="0"/>
              <a:cs typeface="Arial" pitchFamily="34" charset="0"/>
            </a:endParaRPr>
          </a:p>
          <a:p>
            <a:endParaRPr lang="en-US" dirty="0"/>
          </a:p>
          <a:p>
            <a:endParaRPr lang="en-US" dirty="0"/>
          </a:p>
        </p:txBody>
      </p:sp>
      <p:pic>
        <p:nvPicPr>
          <p:cNvPr id="4" name="Picture 4" descr="C:\Users\adinac\AppData\Local\Microsoft\Windows\INetCache\IE\PCFR1GU4\220_F_332513721_MIjOCx9378E4GTRYPe0SUMfOzF1rgMOt[1].jpg"/>
          <p:cNvPicPr>
            <a:picLocks noChangeAspect="1" noChangeArrowheads="1"/>
          </p:cNvPicPr>
          <p:nvPr/>
        </p:nvPicPr>
        <p:blipFill>
          <a:blip r:embed="rId2"/>
          <a:srcRect/>
          <a:stretch>
            <a:fillRect/>
          </a:stretch>
        </p:blipFill>
        <p:spPr bwMode="auto">
          <a:xfrm>
            <a:off x="7665720" y="0"/>
            <a:ext cx="1478280" cy="9144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077200" cy="2468562"/>
          </a:xfrm>
        </p:spPr>
        <p:txBody>
          <a:bodyPr>
            <a:normAutofit fontScale="90000"/>
          </a:bodyPr>
          <a:lstStyle/>
          <a:p>
            <a:br>
              <a:rPr lang="en-US" b="1" dirty="0"/>
            </a:br>
            <a:r>
              <a:rPr lang="en-US" sz="3600" b="1" dirty="0"/>
              <a:t>Campania “</a:t>
            </a:r>
            <a:r>
              <a:rPr lang="en-US" sz="3600" b="1" dirty="0" err="1"/>
              <a:t>Alege</a:t>
            </a:r>
            <a:r>
              <a:rPr lang="en-US" sz="3600" b="1" dirty="0"/>
              <a:t> </a:t>
            </a:r>
            <a:r>
              <a:rPr lang="en-US" sz="3600" b="1" dirty="0" err="1"/>
              <a:t>să</a:t>
            </a:r>
            <a:r>
              <a:rPr lang="en-US" sz="3600" b="1" dirty="0"/>
              <a:t> </a:t>
            </a:r>
            <a:r>
              <a:rPr lang="en-US" sz="3600" b="1" dirty="0" err="1"/>
              <a:t>te</a:t>
            </a:r>
            <a:r>
              <a:rPr lang="en-US" sz="3600" b="1" dirty="0"/>
              <a:t> </a:t>
            </a:r>
            <a:r>
              <a:rPr lang="en-US" sz="3600" b="1" dirty="0" err="1"/>
              <a:t>vaccinezi</a:t>
            </a:r>
            <a:r>
              <a:rPr lang="en-US" sz="3600" b="1" dirty="0"/>
              <a:t>”</a:t>
            </a:r>
            <a:br>
              <a:rPr lang="en-US" b="1" dirty="0"/>
            </a:br>
            <a:r>
              <a:rPr lang="vi-VN" sz="1800" dirty="0">
                <a:latin typeface="Arial" pitchFamily="34" charset="0"/>
                <a:cs typeface="Arial" pitchFamily="34" charset="0"/>
              </a:rPr>
              <a:t>începând cu data de 09 noiembrie 2021, </a:t>
            </a:r>
            <a:br>
              <a:rPr lang="en-US" sz="1800" dirty="0">
                <a:latin typeface="Arial" pitchFamily="34" charset="0"/>
                <a:cs typeface="Arial" pitchFamily="34" charset="0"/>
              </a:rPr>
            </a:br>
            <a:r>
              <a:rPr lang="vi-VN" sz="1800" dirty="0">
                <a:latin typeface="Arial" pitchFamily="34" charset="0"/>
                <a:cs typeface="Arial" pitchFamily="34" charset="0"/>
              </a:rPr>
              <a:t>Direcția de Asistență Socială Oradea s-a alăturat campaniei pentru vaccinare împotriva Covid 19</a:t>
            </a:r>
            <a:r>
              <a:rPr lang="ro-RO" sz="1800" dirty="0">
                <a:latin typeface="Arial" pitchFamily="34" charset="0"/>
                <a:cs typeface="Arial" pitchFamily="34" charset="0"/>
              </a:rPr>
              <a:t>, a</a:t>
            </a:r>
            <a:r>
              <a:rPr lang="vi-VN" sz="1800" dirty="0">
                <a:latin typeface="Arial" pitchFamily="34" charset="0"/>
                <a:cs typeface="Arial" pitchFamily="34" charset="0"/>
              </a:rPr>
              <a:t>stfel, echipe formate din </a:t>
            </a:r>
            <a:r>
              <a:rPr lang="vi-VN" sz="1800" b="1" dirty="0">
                <a:latin typeface="Arial" pitchFamily="34" charset="0"/>
                <a:cs typeface="Arial" pitchFamily="34" charset="0"/>
              </a:rPr>
              <a:t>asistenți sociali și medicali</a:t>
            </a:r>
            <a:r>
              <a:rPr lang="vi-VN" sz="1800" dirty="0">
                <a:latin typeface="Arial" pitchFamily="34" charset="0"/>
                <a:cs typeface="Arial" pitchFamily="34" charset="0"/>
              </a:rPr>
              <a:t> din cadrul Direcției de Asistență Socială Oradea </a:t>
            </a:r>
            <a:r>
              <a:rPr lang="vi-VN" sz="1800" b="1" dirty="0">
                <a:latin typeface="Arial" pitchFamily="34" charset="0"/>
                <a:cs typeface="Arial" pitchFamily="34" charset="0"/>
              </a:rPr>
              <a:t>au împărțit zilnic, </a:t>
            </a:r>
            <a:r>
              <a:rPr lang="ro-RO" sz="1800" b="1" dirty="0">
                <a:latin typeface="Arial" pitchFamily="34" charset="0"/>
                <a:cs typeface="Arial" pitchFamily="34" charset="0"/>
              </a:rPr>
              <a:t>peste 5000 de </a:t>
            </a:r>
            <a:r>
              <a:rPr lang="vi-VN" sz="1800" b="1" dirty="0">
                <a:latin typeface="Arial" pitchFamily="34" charset="0"/>
                <a:cs typeface="Arial" pitchFamily="34" charset="0"/>
              </a:rPr>
              <a:t>pliante informative cu privire la vaccinare</a:t>
            </a:r>
            <a:r>
              <a:rPr lang="vi-VN" sz="1800" dirty="0">
                <a:latin typeface="Arial" pitchFamily="34" charset="0"/>
                <a:cs typeface="Arial" pitchFamily="34" charset="0"/>
              </a:rPr>
              <a:t>, în zonele aglomerate din municipiul nostru, respectiv în zona centrală, piețe, stații de tramvai și autobuz, au discutat cu oamenii și i-au îndemnat să se vaccineze pentru a se proteja pe ei și pe cei din jur.</a:t>
            </a:r>
            <a:br>
              <a:rPr lang="en-US" sz="1800" dirty="0">
                <a:latin typeface="Arial" pitchFamily="34" charset="0"/>
                <a:cs typeface="Arial" pitchFamily="34" charset="0"/>
              </a:rPr>
            </a:br>
            <a:r>
              <a:rPr lang="en-US" sz="1800" dirty="0">
                <a:latin typeface="Arial" pitchFamily="34" charset="0"/>
                <a:cs typeface="Arial" pitchFamily="34" charset="0"/>
              </a:rPr>
              <a:t> Campania a </a:t>
            </a:r>
            <a:r>
              <a:rPr lang="en-US" sz="1800" dirty="0" err="1">
                <a:latin typeface="Arial" pitchFamily="34" charset="0"/>
                <a:cs typeface="Arial" pitchFamily="34" charset="0"/>
              </a:rPr>
              <a:t>fost</a:t>
            </a:r>
            <a:r>
              <a:rPr lang="en-US" sz="1800" dirty="0">
                <a:latin typeface="Arial" pitchFamily="34" charset="0"/>
                <a:cs typeface="Arial" pitchFamily="34" charset="0"/>
              </a:rPr>
              <a:t> </a:t>
            </a:r>
            <a:r>
              <a:rPr lang="en-US" sz="1800" dirty="0" err="1">
                <a:latin typeface="Arial" pitchFamily="34" charset="0"/>
                <a:cs typeface="Arial" pitchFamily="34" charset="0"/>
              </a:rPr>
              <a:t>continuată</a:t>
            </a:r>
            <a:r>
              <a:rPr lang="en-US" sz="1800" dirty="0">
                <a:latin typeface="Arial" pitchFamily="34" charset="0"/>
                <a:cs typeface="Arial" pitchFamily="34" charset="0"/>
              </a:rPr>
              <a:t> </a:t>
            </a:r>
            <a:r>
              <a:rPr lang="en-US" sz="1800" dirty="0" err="1">
                <a:latin typeface="Arial" pitchFamily="34" charset="0"/>
                <a:cs typeface="Arial" pitchFamily="34" charset="0"/>
              </a:rPr>
              <a:t>în</a:t>
            </a:r>
            <a:r>
              <a:rPr lang="en-US" sz="1800" dirty="0">
                <a:latin typeface="Arial" pitchFamily="34" charset="0"/>
                <a:cs typeface="Arial" pitchFamily="34" charset="0"/>
              </a:rPr>
              <a:t> online de </a:t>
            </a:r>
            <a:r>
              <a:rPr lang="en-US" sz="1800" dirty="0" err="1">
                <a:latin typeface="Arial" pitchFamily="34" charset="0"/>
                <a:cs typeface="Arial" pitchFamily="34" charset="0"/>
              </a:rPr>
              <a:t>către</a:t>
            </a:r>
            <a:r>
              <a:rPr lang="en-US" sz="1800" dirty="0">
                <a:latin typeface="Arial" pitchFamily="34" charset="0"/>
                <a:cs typeface="Arial" pitchFamily="34" charset="0"/>
              </a:rPr>
              <a:t> </a:t>
            </a:r>
            <a:r>
              <a:rPr lang="en-US" sz="1800" dirty="0" err="1">
                <a:latin typeface="Arial" pitchFamily="34" charset="0"/>
                <a:cs typeface="Arial" pitchFamily="34" charset="0"/>
              </a:rPr>
              <a:t>Primăria</a:t>
            </a:r>
            <a:r>
              <a:rPr lang="en-US" sz="1800" dirty="0">
                <a:latin typeface="Arial" pitchFamily="34" charset="0"/>
                <a:cs typeface="Arial" pitchFamily="34" charset="0"/>
              </a:rPr>
              <a:t> Oradea, care </a:t>
            </a:r>
            <a:r>
              <a:rPr lang="en-US" sz="1800" dirty="0" err="1">
                <a:latin typeface="Arial" pitchFamily="34" charset="0"/>
                <a:cs typeface="Arial" pitchFamily="34" charset="0"/>
              </a:rPr>
              <a:t>organizează</a:t>
            </a:r>
            <a:r>
              <a:rPr lang="en-US" sz="1800" dirty="0">
                <a:latin typeface="Arial" pitchFamily="34" charset="0"/>
                <a:cs typeface="Arial" pitchFamily="34" charset="0"/>
              </a:rPr>
              <a:t> </a:t>
            </a:r>
            <a:r>
              <a:rPr lang="en-US" sz="1800" b="1" dirty="0" err="1">
                <a:latin typeface="Arial" pitchFamily="34" charset="0"/>
                <a:cs typeface="Arial" pitchFamily="34" charset="0"/>
              </a:rPr>
              <a:t>emisiuni</a:t>
            </a:r>
            <a:r>
              <a:rPr lang="en-US" sz="1800" b="1" dirty="0">
                <a:latin typeface="Arial" pitchFamily="34" charset="0"/>
                <a:cs typeface="Arial" pitchFamily="34" charset="0"/>
              </a:rPr>
              <a:t> </a:t>
            </a:r>
            <a:r>
              <a:rPr lang="en-US" sz="1800" b="1" dirty="0" err="1">
                <a:latin typeface="Arial" pitchFamily="34" charset="0"/>
                <a:cs typeface="Arial" pitchFamily="34" charset="0"/>
              </a:rPr>
              <a:t>transmise</a:t>
            </a:r>
            <a:r>
              <a:rPr lang="en-US" sz="1800" b="1" dirty="0">
                <a:latin typeface="Arial" pitchFamily="34" charset="0"/>
                <a:cs typeface="Arial" pitchFamily="34" charset="0"/>
              </a:rPr>
              <a:t> </a:t>
            </a:r>
            <a:r>
              <a:rPr lang="en-US" sz="1800" b="1" dirty="0" err="1">
                <a:latin typeface="Arial" pitchFamily="34" charset="0"/>
                <a:cs typeface="Arial" pitchFamily="34" charset="0"/>
              </a:rPr>
              <a:t>pe</a:t>
            </a:r>
            <a:r>
              <a:rPr lang="en-US" sz="1800" b="1" dirty="0">
                <a:latin typeface="Arial" pitchFamily="34" charset="0"/>
                <a:cs typeface="Arial" pitchFamily="34" charset="0"/>
              </a:rPr>
              <a:t> social-media </a:t>
            </a:r>
            <a:r>
              <a:rPr lang="en-US" sz="1800" dirty="0">
                <a:latin typeface="Arial" pitchFamily="34" charset="0"/>
                <a:cs typeface="Arial" pitchFamily="34" charset="0"/>
              </a:rPr>
              <a:t>la care </a:t>
            </a:r>
            <a:r>
              <a:rPr lang="en-US" sz="1800" dirty="0" err="1">
                <a:latin typeface="Arial" pitchFamily="34" charset="0"/>
                <a:cs typeface="Arial" pitchFamily="34" charset="0"/>
              </a:rPr>
              <a:t>participă</a:t>
            </a:r>
            <a:r>
              <a:rPr lang="en-US" sz="1800" dirty="0">
                <a:latin typeface="Arial" pitchFamily="34" charset="0"/>
                <a:cs typeface="Arial" pitchFamily="34" charset="0"/>
              </a:rPr>
              <a:t> </a:t>
            </a:r>
            <a:r>
              <a:rPr lang="en-US" sz="1800" b="1" dirty="0" err="1">
                <a:latin typeface="Arial" pitchFamily="34" charset="0"/>
                <a:cs typeface="Arial" pitchFamily="34" charset="0"/>
              </a:rPr>
              <a:t>specialiști</a:t>
            </a:r>
            <a:r>
              <a:rPr lang="en-US" sz="1800" b="1" dirty="0">
                <a:latin typeface="Arial" pitchFamily="34" charset="0"/>
                <a:cs typeface="Arial" pitchFamily="34" charset="0"/>
              </a:rPr>
              <a:t> </a:t>
            </a:r>
            <a:r>
              <a:rPr lang="en-US" sz="1800" b="1" dirty="0" err="1">
                <a:latin typeface="Arial" pitchFamily="34" charset="0"/>
                <a:cs typeface="Arial" pitchFamily="34" charset="0"/>
              </a:rPr>
              <a:t>în</a:t>
            </a:r>
            <a:r>
              <a:rPr lang="en-US" sz="1800" b="1" dirty="0">
                <a:latin typeface="Arial" pitchFamily="34" charset="0"/>
                <a:cs typeface="Arial" pitchFamily="34" charset="0"/>
              </a:rPr>
              <a:t> </a:t>
            </a:r>
            <a:r>
              <a:rPr lang="en-US" sz="1800" b="1" dirty="0" err="1">
                <a:latin typeface="Arial" pitchFamily="34" charset="0"/>
                <a:cs typeface="Arial" pitchFamily="34" charset="0"/>
              </a:rPr>
              <a:t>domeniul</a:t>
            </a:r>
            <a:r>
              <a:rPr lang="en-US" sz="1800" b="1" dirty="0">
                <a:latin typeface="Arial" pitchFamily="34" charset="0"/>
                <a:cs typeface="Arial" pitchFamily="34" charset="0"/>
              </a:rPr>
              <a:t> </a:t>
            </a:r>
            <a:r>
              <a:rPr lang="en-US" sz="1800" b="1" dirty="0" err="1">
                <a:latin typeface="Arial" pitchFamily="34" charset="0"/>
                <a:cs typeface="Arial" pitchFamily="34" charset="0"/>
              </a:rPr>
              <a:t>sănătății</a:t>
            </a:r>
            <a:r>
              <a:rPr lang="en-US" sz="1800" dirty="0">
                <a:latin typeface="Arial" pitchFamily="34" charset="0"/>
                <a:cs typeface="Arial" pitchFamily="34" charset="0"/>
              </a:rPr>
              <a:t> care </a:t>
            </a:r>
            <a:r>
              <a:rPr lang="en-US" sz="1800" dirty="0" err="1">
                <a:latin typeface="Arial" pitchFamily="34" charset="0"/>
                <a:cs typeface="Arial" pitchFamily="34" charset="0"/>
              </a:rPr>
              <a:t>răspund</a:t>
            </a:r>
            <a:r>
              <a:rPr lang="en-US" sz="1800" dirty="0">
                <a:latin typeface="Arial" pitchFamily="34" charset="0"/>
                <a:cs typeface="Arial" pitchFamily="34" charset="0"/>
              </a:rPr>
              <a:t> </a:t>
            </a:r>
            <a:r>
              <a:rPr lang="en-US" sz="1800" dirty="0" err="1">
                <a:latin typeface="Arial" pitchFamily="34" charset="0"/>
                <a:cs typeface="Arial" pitchFamily="34" charset="0"/>
              </a:rPr>
              <a:t>întrebărilor</a:t>
            </a:r>
            <a:r>
              <a:rPr lang="en-US" sz="1800" dirty="0">
                <a:latin typeface="Arial" pitchFamily="34" charset="0"/>
                <a:cs typeface="Arial" pitchFamily="34" charset="0"/>
              </a:rPr>
              <a:t> </a:t>
            </a:r>
            <a:r>
              <a:rPr lang="en-US" sz="1800" dirty="0" err="1">
                <a:latin typeface="Arial" pitchFamily="34" charset="0"/>
                <a:cs typeface="Arial" pitchFamily="34" charset="0"/>
              </a:rPr>
              <a:t>adresate</a:t>
            </a:r>
            <a:r>
              <a:rPr lang="en-US" sz="1800" dirty="0">
                <a:latin typeface="Arial" pitchFamily="34" charset="0"/>
                <a:cs typeface="Arial" pitchFamily="34" charset="0"/>
              </a:rPr>
              <a:t> de </a:t>
            </a:r>
            <a:r>
              <a:rPr lang="en-US" sz="1800" dirty="0" err="1">
                <a:latin typeface="Arial" pitchFamily="34" charset="0"/>
                <a:cs typeface="Arial" pitchFamily="34" charset="0"/>
              </a:rPr>
              <a:t>către</a:t>
            </a:r>
            <a:r>
              <a:rPr lang="en-US" sz="1800" dirty="0">
                <a:latin typeface="Arial" pitchFamily="34" charset="0"/>
                <a:cs typeface="Arial" pitchFamily="34" charset="0"/>
              </a:rPr>
              <a:t> </a:t>
            </a:r>
            <a:r>
              <a:rPr lang="en-US" sz="1800" dirty="0" err="1">
                <a:latin typeface="Arial" pitchFamily="34" charset="0"/>
                <a:cs typeface="Arial" pitchFamily="34" charset="0"/>
              </a:rPr>
              <a:t>cetățeni</a:t>
            </a:r>
            <a:r>
              <a:rPr lang="en-US" sz="1800" dirty="0">
                <a:latin typeface="Arial" pitchFamily="34" charset="0"/>
                <a:cs typeface="Arial" pitchFamily="34" charset="0"/>
              </a:rPr>
              <a:t>.</a:t>
            </a:r>
            <a:br>
              <a:rPr lang="ro-RO" dirty="0">
                <a:latin typeface="Arial" pitchFamily="34" charset="0"/>
                <a:cs typeface="Arial" pitchFamily="34" charset="0"/>
              </a:rPr>
            </a:br>
            <a:endParaRPr lang="en-US" dirty="0"/>
          </a:p>
        </p:txBody>
      </p:sp>
      <p:pic>
        <p:nvPicPr>
          <p:cNvPr id="6" name="Content Placeholder 5" descr="DASO-S-A-IMPLICAT-ÎN-CAMPANIA-DE-INFORMARE-PRO-VACCINARE_2021-11-17-13_46_32.jpeg"/>
          <p:cNvPicPr>
            <a:picLocks noGrp="1" noChangeAspect="1"/>
          </p:cNvPicPr>
          <p:nvPr>
            <p:ph sz="half" idx="1"/>
          </p:nvPr>
        </p:nvPicPr>
        <p:blipFill>
          <a:blip r:embed="rId2" cstate="print"/>
          <a:stretch>
            <a:fillRect/>
          </a:stretch>
        </p:blipFill>
        <p:spPr>
          <a:xfrm>
            <a:off x="0" y="3048000"/>
            <a:ext cx="2362200" cy="1771650"/>
          </a:xfrm>
        </p:spPr>
      </p:pic>
      <p:pic>
        <p:nvPicPr>
          <p:cNvPr id="9" name="Content Placeholder 8" descr="DASO-S-A-IMPLICAT-ÎN-CAMPANIA-DE-INFORMARE-PRO-VACCINARE_2021-11-17-13_46_23.jpeg"/>
          <p:cNvPicPr>
            <a:picLocks noGrp="1" noChangeAspect="1"/>
          </p:cNvPicPr>
          <p:nvPr>
            <p:ph sz="half" idx="2"/>
          </p:nvPr>
        </p:nvPicPr>
        <p:blipFill>
          <a:blip r:embed="rId3" cstate="print"/>
          <a:stretch>
            <a:fillRect/>
          </a:stretch>
        </p:blipFill>
        <p:spPr>
          <a:xfrm>
            <a:off x="2743200" y="3048000"/>
            <a:ext cx="3062817" cy="1782763"/>
          </a:xfrm>
        </p:spPr>
      </p:pic>
      <p:pic>
        <p:nvPicPr>
          <p:cNvPr id="1026" name="Picture 2"/>
          <p:cNvPicPr>
            <a:picLocks noChangeAspect="1" noChangeArrowheads="1"/>
          </p:cNvPicPr>
          <p:nvPr/>
        </p:nvPicPr>
        <p:blipFill>
          <a:blip r:embed="rId4" cstate="print"/>
          <a:srcRect/>
          <a:stretch>
            <a:fillRect/>
          </a:stretch>
        </p:blipFill>
        <p:spPr bwMode="auto">
          <a:xfrm>
            <a:off x="304800" y="4700250"/>
            <a:ext cx="2877000" cy="2157750"/>
          </a:xfrm>
          <a:prstGeom prst="rect">
            <a:avLst/>
          </a:prstGeom>
          <a:noFill/>
          <a:ln w="9525">
            <a:noFill/>
            <a:miter lim="800000"/>
            <a:headEnd/>
            <a:tailEnd/>
          </a:ln>
          <a:effectLst/>
        </p:spPr>
      </p:pic>
      <p:pic>
        <p:nvPicPr>
          <p:cNvPr id="1028" name="Picture 4" descr="https://www.daso-oradea.ro/storage/8173/DASO-S-A-IMPLICAT-%C3%8EN-CAMPANIA-DE-INFORMARE-PRO-VACCINARE_2021-11-17-13:48:35.jpeg"/>
          <p:cNvPicPr>
            <a:picLocks noChangeAspect="1" noChangeArrowheads="1"/>
          </p:cNvPicPr>
          <p:nvPr/>
        </p:nvPicPr>
        <p:blipFill>
          <a:blip r:embed="rId5" cstate="print"/>
          <a:srcRect/>
          <a:stretch>
            <a:fillRect/>
          </a:stretch>
        </p:blipFill>
        <p:spPr bwMode="auto">
          <a:xfrm rot="914666">
            <a:off x="5786608" y="3424730"/>
            <a:ext cx="3198460" cy="2503082"/>
          </a:xfrm>
          <a:prstGeom prst="rect">
            <a:avLst/>
          </a:prstGeom>
          <a:noFill/>
        </p:spPr>
      </p:pic>
      <p:pic>
        <p:nvPicPr>
          <p:cNvPr id="1030" name="Picture 6" descr="https://www.daso-oradea.ro/storage/8171/DASO-S-A-IMPLICAT-%C3%8EN-CAMPANIA-DE-INFORMARE-PRO-VACCINARE_2021-11-17-13:47:29.JPG"/>
          <p:cNvPicPr>
            <a:picLocks noChangeAspect="1" noChangeArrowheads="1"/>
          </p:cNvPicPr>
          <p:nvPr/>
        </p:nvPicPr>
        <p:blipFill>
          <a:blip r:embed="rId6" cstate="print"/>
          <a:stretch>
            <a:fillRect/>
          </a:stretch>
        </p:blipFill>
        <p:spPr bwMode="auto">
          <a:xfrm>
            <a:off x="3124200" y="4495800"/>
            <a:ext cx="3276600" cy="2362200"/>
          </a:xfrm>
          <a:prstGeom prst="rect">
            <a:avLst/>
          </a:prstGeom>
          <a:noFill/>
        </p:spPr>
      </p:pic>
      <p:pic>
        <p:nvPicPr>
          <p:cNvPr id="13" name="Picture 4" descr="C:\Users\adinac\AppData\Local\Microsoft\Windows\INetCache\IE\PCFR1GU4\220_F_332513721_MIjOCx9378E4GTRYPe0SUMfOzF1rgMOt[1].jpg"/>
          <p:cNvPicPr>
            <a:picLocks noChangeAspect="1" noChangeArrowheads="1"/>
          </p:cNvPicPr>
          <p:nvPr/>
        </p:nvPicPr>
        <p:blipFill>
          <a:blip r:embed="rId7"/>
          <a:srcRect/>
          <a:stretch>
            <a:fillRect/>
          </a:stretch>
        </p:blipFill>
        <p:spPr bwMode="auto">
          <a:xfrm>
            <a:off x="7848600" y="0"/>
            <a:ext cx="1295400" cy="80127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086600" cy="334962"/>
          </a:xfrm>
        </p:spPr>
        <p:txBody>
          <a:bodyPr>
            <a:normAutofit fontScale="90000"/>
          </a:bodyPr>
          <a:lstStyle/>
          <a:p>
            <a:br>
              <a:rPr lang="ro-RO" dirty="0"/>
            </a:br>
            <a:r>
              <a:rPr lang="ro-RO" dirty="0"/>
              <a:t>Telefonul verde 0800 410 430</a:t>
            </a:r>
            <a:br>
              <a:rPr lang="ro-RO" dirty="0"/>
            </a:br>
            <a:r>
              <a:rPr lang="ro-RO" sz="2000" dirty="0">
                <a:latin typeface="Arial" pitchFamily="34" charset="0"/>
                <a:cs typeface="Arial" pitchFamily="34" charset="0"/>
              </a:rPr>
              <a:t>serviciu telefonic de consiliere şi sprijin pentru părinţi şi copii</a:t>
            </a:r>
            <a:br>
              <a:rPr lang="ro-RO" sz="2000" dirty="0"/>
            </a:br>
            <a:endParaRPr lang="en-US" sz="2000" dirty="0"/>
          </a:p>
        </p:txBody>
      </p:sp>
      <p:sp>
        <p:nvSpPr>
          <p:cNvPr id="3" name="Content Placeholder 2"/>
          <p:cNvSpPr>
            <a:spLocks noGrp="1"/>
          </p:cNvSpPr>
          <p:nvPr>
            <p:ph idx="1"/>
          </p:nvPr>
        </p:nvSpPr>
        <p:spPr>
          <a:xfrm>
            <a:off x="152400" y="1066800"/>
            <a:ext cx="8534400" cy="5562599"/>
          </a:xfrm>
        </p:spPr>
        <p:txBody>
          <a:bodyPr>
            <a:normAutofit/>
          </a:bodyPr>
          <a:lstStyle/>
          <a:p>
            <a:pPr>
              <a:buNone/>
            </a:pPr>
            <a:endParaRPr lang="ro-RO" b="1" dirty="0"/>
          </a:p>
          <a:p>
            <a:pPr>
              <a:buNone/>
            </a:pPr>
            <a:endParaRPr lang="ro-RO" b="1" dirty="0"/>
          </a:p>
          <a:p>
            <a:pPr>
              <a:buNone/>
            </a:pPr>
            <a:endParaRPr lang="ro-RO" b="1" dirty="0"/>
          </a:p>
          <a:p>
            <a:pPr>
              <a:buNone/>
            </a:pPr>
            <a:endParaRPr lang="ro-RO" b="1" dirty="0"/>
          </a:p>
          <a:p>
            <a:pPr>
              <a:buNone/>
            </a:pPr>
            <a:endParaRPr lang="ro-RO" b="1" dirty="0"/>
          </a:p>
          <a:p>
            <a:pPr>
              <a:buNone/>
            </a:pPr>
            <a:endParaRPr lang="ro-RO" b="1" dirty="0"/>
          </a:p>
          <a:p>
            <a:pPr>
              <a:buNone/>
            </a:pPr>
            <a:r>
              <a:rPr lang="ro-RO" sz="2100" b="1" dirty="0">
                <a:latin typeface="Arial" pitchFamily="34" charset="0"/>
                <a:cs typeface="Arial" pitchFamily="34" charset="0"/>
              </a:rPr>
              <a:t>Activitate desfăşurată :</a:t>
            </a:r>
            <a:endParaRPr lang="en-US" sz="2100" b="1" dirty="0">
              <a:latin typeface="Arial" pitchFamily="34" charset="0"/>
              <a:cs typeface="Arial" pitchFamily="34" charset="0"/>
            </a:endParaRPr>
          </a:p>
          <a:p>
            <a:pPr lvl="1">
              <a:lnSpc>
                <a:spcPct val="120000"/>
              </a:lnSpc>
              <a:spcBef>
                <a:spcPts val="0"/>
              </a:spcBef>
              <a:buFont typeface="Wingdings" pitchFamily="2" charset="2"/>
              <a:buChar char="Ø"/>
            </a:pPr>
            <a:r>
              <a:rPr lang="en-US" sz="2100" dirty="0">
                <a:latin typeface="Arial" pitchFamily="34" charset="0"/>
                <a:cs typeface="Arial" pitchFamily="34" charset="0"/>
              </a:rPr>
              <a:t>181 de </a:t>
            </a:r>
            <a:r>
              <a:rPr lang="en-US" sz="2100" dirty="0" err="1">
                <a:latin typeface="Arial" pitchFamily="34" charset="0"/>
                <a:cs typeface="Arial" pitchFamily="34" charset="0"/>
              </a:rPr>
              <a:t>ședințe</a:t>
            </a:r>
            <a:r>
              <a:rPr lang="en-US" sz="2100" dirty="0">
                <a:latin typeface="Arial" pitchFamily="34" charset="0"/>
                <a:cs typeface="Arial" pitchFamily="34" charset="0"/>
              </a:rPr>
              <a:t> de </a:t>
            </a:r>
            <a:r>
              <a:rPr lang="en-US" sz="2100" dirty="0" err="1">
                <a:latin typeface="Arial" pitchFamily="34" charset="0"/>
                <a:cs typeface="Arial" pitchFamily="34" charset="0"/>
              </a:rPr>
              <a:t>consiliere</a:t>
            </a:r>
            <a:r>
              <a:rPr lang="en-US" sz="2100" dirty="0">
                <a:latin typeface="Arial" pitchFamily="34" charset="0"/>
                <a:cs typeface="Arial" pitchFamily="34" charset="0"/>
              </a:rPr>
              <a:t> </a:t>
            </a:r>
            <a:r>
              <a:rPr lang="en-US" sz="2100" b="1" dirty="0" err="1">
                <a:latin typeface="Arial" pitchFamily="34" charset="0"/>
                <a:cs typeface="Arial" pitchFamily="34" charset="0"/>
              </a:rPr>
              <a:t>individuale</a:t>
            </a:r>
            <a:endParaRPr lang="en-US" sz="2100" b="1" dirty="0">
              <a:latin typeface="Arial" pitchFamily="34" charset="0"/>
              <a:cs typeface="Arial" pitchFamily="34" charset="0"/>
            </a:endParaRPr>
          </a:p>
          <a:p>
            <a:pPr lvl="1">
              <a:lnSpc>
                <a:spcPct val="120000"/>
              </a:lnSpc>
              <a:spcBef>
                <a:spcPts val="0"/>
              </a:spcBef>
              <a:buFont typeface="Wingdings" pitchFamily="2" charset="2"/>
              <a:buChar char="Ø"/>
            </a:pPr>
            <a:r>
              <a:rPr lang="en-US" sz="2100" dirty="0">
                <a:latin typeface="Arial" pitchFamily="34" charset="0"/>
                <a:cs typeface="Arial" pitchFamily="34" charset="0"/>
              </a:rPr>
              <a:t>10 </a:t>
            </a:r>
            <a:r>
              <a:rPr lang="en-US" sz="2100" dirty="0" err="1">
                <a:latin typeface="Arial" pitchFamily="34" charset="0"/>
                <a:cs typeface="Arial" pitchFamily="34" charset="0"/>
              </a:rPr>
              <a:t>ședințe</a:t>
            </a:r>
            <a:r>
              <a:rPr lang="en-US" sz="2100" dirty="0">
                <a:latin typeface="Arial" pitchFamily="34" charset="0"/>
                <a:cs typeface="Arial" pitchFamily="34" charset="0"/>
              </a:rPr>
              <a:t> de </a:t>
            </a:r>
            <a:r>
              <a:rPr lang="en-US" sz="2100" dirty="0" err="1">
                <a:latin typeface="Arial" pitchFamily="34" charset="0"/>
                <a:cs typeface="Arial" pitchFamily="34" charset="0"/>
              </a:rPr>
              <a:t>consiliere</a:t>
            </a:r>
            <a:r>
              <a:rPr lang="en-US" sz="2100" b="1" dirty="0">
                <a:latin typeface="Arial" pitchFamily="34" charset="0"/>
                <a:cs typeface="Arial" pitchFamily="34" charset="0"/>
              </a:rPr>
              <a:t> </a:t>
            </a:r>
            <a:r>
              <a:rPr lang="en-US" sz="2100" b="1" dirty="0" err="1">
                <a:latin typeface="Arial" pitchFamily="34" charset="0"/>
                <a:cs typeface="Arial" pitchFamily="34" charset="0"/>
              </a:rPr>
              <a:t>familială</a:t>
            </a:r>
            <a:r>
              <a:rPr lang="en-US" sz="2100" b="1" dirty="0">
                <a:latin typeface="Arial" pitchFamily="34" charset="0"/>
                <a:cs typeface="Arial" pitchFamily="34" charset="0"/>
              </a:rPr>
              <a:t> </a:t>
            </a:r>
          </a:p>
          <a:p>
            <a:pPr lvl="3">
              <a:lnSpc>
                <a:spcPct val="120000"/>
              </a:lnSpc>
              <a:spcBef>
                <a:spcPts val="0"/>
              </a:spcBef>
              <a:buFont typeface="Wingdings" pitchFamily="2" charset="2"/>
              <a:buChar char="Ø"/>
            </a:pPr>
            <a:endParaRPr lang="en-US" sz="2100" dirty="0">
              <a:latin typeface="Arial" pitchFamily="34" charset="0"/>
              <a:cs typeface="Arial" pitchFamily="34" charset="0"/>
            </a:endParaRPr>
          </a:p>
          <a:p>
            <a:pPr>
              <a:buNone/>
            </a:pPr>
            <a:endParaRPr lang="en-US" dirty="0"/>
          </a:p>
          <a:p>
            <a:pPr>
              <a:buNone/>
            </a:pPr>
            <a:endParaRPr lang="en-US" dirty="0"/>
          </a:p>
        </p:txBody>
      </p:sp>
      <p:pic>
        <p:nvPicPr>
          <p:cNvPr id="102402" name="Picture 2" descr="Este posibil ca imaginea să conţină: unul sau mai mulţi oameni, text care spune „イ Serviciul Protectia Copilului Direcția de Asistență Socială Oradea Împreună susținem echilibrul familiei Consiliere psihologică individuală și de grup pentru copii și familie Managementul timpului în 0800410430 situația actuală Terapia anxietăților, fobiilor și atacurilor de panică. Reușim împreună! Serviciul de consiliere telefonică Pentru părinți și copii: Luni-Vineri: Luni Vineri: 900.170”"/>
          <p:cNvPicPr>
            <a:picLocks noChangeAspect="1" noChangeArrowheads="1"/>
          </p:cNvPicPr>
          <p:nvPr/>
        </p:nvPicPr>
        <p:blipFill>
          <a:blip r:embed="rId2"/>
          <a:stretch>
            <a:fillRect/>
          </a:stretch>
        </p:blipFill>
        <p:spPr bwMode="auto">
          <a:xfrm>
            <a:off x="1066800" y="1143000"/>
            <a:ext cx="6172200" cy="2971800"/>
          </a:xfrm>
          <a:prstGeom prst="rect">
            <a:avLst/>
          </a:prstGeom>
          <a:noFill/>
        </p:spPr>
      </p:pic>
      <p:pic>
        <p:nvPicPr>
          <p:cNvPr id="5" name="Picture 4" descr="C:\Users\adinac\AppData\Local\Microsoft\Windows\INetCache\IE\PCFR1GU4\220_F_332513721_MIjOCx9378E4GTRYPe0SUMfOzF1rgMOt[1].jpg"/>
          <p:cNvPicPr>
            <a:picLocks noChangeAspect="1" noChangeArrowheads="1"/>
          </p:cNvPicPr>
          <p:nvPr/>
        </p:nvPicPr>
        <p:blipFill>
          <a:blip r:embed="rId3"/>
          <a:srcRect/>
          <a:stretch>
            <a:fillRect/>
          </a:stretch>
        </p:blipFill>
        <p:spPr bwMode="auto">
          <a:xfrm>
            <a:off x="7665720" y="0"/>
            <a:ext cx="1478280" cy="9144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39000" cy="1020762"/>
          </a:xfrm>
        </p:spPr>
        <p:txBody>
          <a:bodyPr>
            <a:normAutofit fontScale="90000"/>
          </a:bodyPr>
          <a:lstStyle/>
          <a:p>
            <a:r>
              <a:rPr lang="ro-RO" sz="2000" b="1" dirty="0">
                <a:latin typeface="Arial" pitchFamily="34" charset="0"/>
                <a:cs typeface="Arial" pitchFamily="34" charset="0"/>
              </a:rPr>
              <a:t>Sprijinul acordat cetăţenilor  vulnerabili  </a:t>
            </a:r>
            <a:r>
              <a:rPr lang="en-US" sz="2000" b="1" dirty="0">
                <a:latin typeface="Arial" pitchFamily="34" charset="0"/>
                <a:cs typeface="Arial" pitchFamily="34" charset="0"/>
              </a:rPr>
              <a:t>nu s-</a:t>
            </a:r>
            <a:r>
              <a:rPr lang="en-US" sz="2000" b="1" dirty="0" err="1">
                <a:latin typeface="Arial" pitchFamily="34" charset="0"/>
                <a:cs typeface="Arial" pitchFamily="34" charset="0"/>
              </a:rPr>
              <a:t>ar</a:t>
            </a:r>
            <a:r>
              <a:rPr lang="en-US" sz="2000" b="1" dirty="0">
                <a:latin typeface="Arial" pitchFamily="34" charset="0"/>
                <a:cs typeface="Arial" pitchFamily="34" charset="0"/>
              </a:rPr>
              <a:t> </a:t>
            </a:r>
            <a:r>
              <a:rPr lang="en-US" sz="2000" b="1" dirty="0" err="1">
                <a:latin typeface="Arial" pitchFamily="34" charset="0"/>
                <a:cs typeface="Arial" pitchFamily="34" charset="0"/>
              </a:rPr>
              <a:t>fi</a:t>
            </a:r>
            <a:r>
              <a:rPr lang="en-US" sz="2000" b="1" dirty="0">
                <a:latin typeface="Arial" pitchFamily="34" charset="0"/>
                <a:cs typeface="Arial" pitchFamily="34" charset="0"/>
              </a:rPr>
              <a:t> </a:t>
            </a:r>
            <a:r>
              <a:rPr lang="en-US" sz="2000" b="1" dirty="0" err="1">
                <a:latin typeface="Arial" pitchFamily="34" charset="0"/>
                <a:cs typeface="Arial" pitchFamily="34" charset="0"/>
              </a:rPr>
              <a:t>realizat</a:t>
            </a:r>
            <a:r>
              <a:rPr lang="en-US" sz="2000" b="1" dirty="0">
                <a:latin typeface="Arial" pitchFamily="34" charset="0"/>
                <a:cs typeface="Arial" pitchFamily="34" charset="0"/>
              </a:rPr>
              <a:t> </a:t>
            </a:r>
            <a:r>
              <a:rPr lang="en-US" sz="2000" b="1" dirty="0" err="1">
                <a:latin typeface="Arial" pitchFamily="34" charset="0"/>
                <a:cs typeface="Arial" pitchFamily="34" charset="0"/>
              </a:rPr>
              <a:t>fără</a:t>
            </a:r>
            <a:r>
              <a:rPr lang="en-US" sz="2000" b="1" dirty="0">
                <a:latin typeface="Arial" pitchFamily="34" charset="0"/>
                <a:cs typeface="Arial" pitchFamily="34" charset="0"/>
              </a:rPr>
              <a:t> </a:t>
            </a:r>
            <a:r>
              <a:rPr lang="en-US" sz="2000" b="1" dirty="0" err="1">
                <a:latin typeface="Arial" pitchFamily="34" charset="0"/>
                <a:cs typeface="Arial" pitchFamily="34" charset="0"/>
              </a:rPr>
              <a:t>implicarea</a:t>
            </a:r>
            <a:r>
              <a:rPr lang="en-US" sz="2000" b="1" dirty="0">
                <a:latin typeface="Arial" pitchFamily="34" charset="0"/>
                <a:cs typeface="Arial" pitchFamily="34" charset="0"/>
              </a:rPr>
              <a:t> </a:t>
            </a:r>
            <a:r>
              <a:rPr lang="en-US" sz="2000" b="1" dirty="0" err="1">
                <a:latin typeface="Arial" pitchFamily="34" charset="0"/>
                <a:cs typeface="Arial" pitchFamily="34" charset="0"/>
              </a:rPr>
              <a:t>comunității</a:t>
            </a:r>
            <a:r>
              <a:rPr lang="en-US" sz="2000" b="1" dirty="0">
                <a:latin typeface="Arial" pitchFamily="34" charset="0"/>
                <a:cs typeface="Arial" pitchFamily="34" charset="0"/>
              </a:rPr>
              <a:t> locale, a </a:t>
            </a:r>
            <a:r>
              <a:rPr lang="en-US" sz="2000" b="1" dirty="0" err="1">
                <a:latin typeface="Arial" pitchFamily="34" charset="0"/>
                <a:cs typeface="Arial" pitchFamily="34" charset="0"/>
              </a:rPr>
              <a:t>celor</a:t>
            </a:r>
            <a:r>
              <a:rPr lang="en-US" sz="2000" b="1" dirty="0">
                <a:latin typeface="Arial" pitchFamily="34" charset="0"/>
                <a:cs typeface="Arial" pitchFamily="34" charset="0"/>
              </a:rPr>
              <a:t> care au </a:t>
            </a:r>
            <a:r>
              <a:rPr lang="en-US" sz="2000" b="1" dirty="0" err="1">
                <a:latin typeface="Arial" pitchFamily="34" charset="0"/>
                <a:cs typeface="Arial" pitchFamily="34" charset="0"/>
              </a:rPr>
              <a:t>înțeles</a:t>
            </a:r>
            <a:r>
              <a:rPr lang="en-US" sz="2000" b="1" dirty="0">
                <a:latin typeface="Arial" pitchFamily="34" charset="0"/>
                <a:cs typeface="Arial" pitchFamily="34" charset="0"/>
              </a:rPr>
              <a:t> </a:t>
            </a:r>
            <a:r>
              <a:rPr lang="en-US" sz="2000" b="1" dirty="0" err="1">
                <a:latin typeface="Arial" pitchFamily="34" charset="0"/>
                <a:cs typeface="Arial" pitchFamily="34" charset="0"/>
              </a:rPr>
              <a:t>că</a:t>
            </a:r>
            <a:r>
              <a:rPr lang="en-US" sz="2000" b="1" dirty="0">
                <a:latin typeface="Arial" pitchFamily="34" charset="0"/>
                <a:cs typeface="Arial" pitchFamily="34" charset="0"/>
              </a:rPr>
              <a:t>, </a:t>
            </a:r>
            <a:r>
              <a:rPr lang="en-US" sz="2000" b="1" dirty="0" err="1">
                <a:latin typeface="Arial" pitchFamily="34" charset="0"/>
                <a:cs typeface="Arial" pitchFamily="34" charset="0"/>
              </a:rPr>
              <a:t>trebuie</a:t>
            </a:r>
            <a:r>
              <a:rPr lang="en-US" sz="2000" b="1" dirty="0">
                <a:latin typeface="Arial" pitchFamily="34" charset="0"/>
                <a:cs typeface="Arial" pitchFamily="34" charset="0"/>
              </a:rPr>
              <a:t> </a:t>
            </a:r>
            <a:r>
              <a:rPr lang="en-US" sz="2000" b="1" dirty="0" err="1">
                <a:latin typeface="Arial" pitchFamily="34" charset="0"/>
                <a:cs typeface="Arial" pitchFamily="34" charset="0"/>
              </a:rPr>
              <a:t>să</a:t>
            </a:r>
            <a:r>
              <a:rPr lang="en-US" sz="2000" b="1" dirty="0">
                <a:latin typeface="Arial" pitchFamily="34" charset="0"/>
                <a:cs typeface="Arial" pitchFamily="34" charset="0"/>
              </a:rPr>
              <a:t> </a:t>
            </a:r>
            <a:r>
              <a:rPr lang="en-US" sz="2000" b="1" dirty="0" err="1">
                <a:latin typeface="Arial" pitchFamily="34" charset="0"/>
                <a:cs typeface="Arial" pitchFamily="34" charset="0"/>
              </a:rPr>
              <a:t>fim</a:t>
            </a:r>
            <a:r>
              <a:rPr lang="en-US" sz="2000" b="1" dirty="0">
                <a:latin typeface="Arial" pitchFamily="34" charset="0"/>
                <a:cs typeface="Arial" pitchFamily="34" charset="0"/>
              </a:rPr>
              <a:t> </a:t>
            </a:r>
            <a:r>
              <a:rPr lang="en-US" sz="2000" b="1" dirty="0" err="1">
                <a:latin typeface="Arial" pitchFamily="34" charset="0"/>
                <a:cs typeface="Arial" pitchFamily="34" charset="0"/>
              </a:rPr>
              <a:t>uniți</a:t>
            </a:r>
            <a:r>
              <a:rPr lang="en-US" sz="2000" b="1" dirty="0">
                <a:latin typeface="Arial" pitchFamily="34" charset="0"/>
                <a:cs typeface="Arial" pitchFamily="34" charset="0"/>
              </a:rPr>
              <a:t> </a:t>
            </a:r>
            <a:r>
              <a:rPr lang="en-US" sz="2000" b="1" dirty="0" err="1">
                <a:latin typeface="Arial" pitchFamily="34" charset="0"/>
                <a:cs typeface="Arial" pitchFamily="34" charset="0"/>
              </a:rPr>
              <a:t>și</a:t>
            </a:r>
            <a:r>
              <a:rPr lang="en-US" sz="2000" b="1" dirty="0">
                <a:latin typeface="Arial" pitchFamily="34" charset="0"/>
                <a:cs typeface="Arial" pitchFamily="34" charset="0"/>
              </a:rPr>
              <a:t> </a:t>
            </a:r>
            <a:r>
              <a:rPr lang="en-US" sz="2000" b="1" dirty="0" err="1">
                <a:latin typeface="Arial" pitchFamily="34" charset="0"/>
                <a:cs typeface="Arial" pitchFamily="34" charset="0"/>
              </a:rPr>
              <a:t>să</a:t>
            </a:r>
            <a:r>
              <a:rPr lang="en-US" sz="2000" b="1" dirty="0">
                <a:latin typeface="Arial" pitchFamily="34" charset="0"/>
                <a:cs typeface="Arial" pitchFamily="34" charset="0"/>
              </a:rPr>
              <a:t> </a:t>
            </a:r>
            <a:r>
              <a:rPr lang="en-US" sz="2000" b="1" dirty="0" err="1">
                <a:latin typeface="Arial" pitchFamily="34" charset="0"/>
                <a:cs typeface="Arial" pitchFamily="34" charset="0"/>
              </a:rPr>
              <a:t>venim</a:t>
            </a:r>
            <a:r>
              <a:rPr lang="en-US" sz="2000" b="1" dirty="0">
                <a:latin typeface="Arial" pitchFamily="34" charset="0"/>
                <a:cs typeface="Arial" pitchFamily="34" charset="0"/>
              </a:rPr>
              <a:t> </a:t>
            </a:r>
            <a:r>
              <a:rPr lang="en-US" sz="2000" b="1" dirty="0" err="1">
                <a:latin typeface="Arial" pitchFamily="34" charset="0"/>
                <a:cs typeface="Arial" pitchFamily="34" charset="0"/>
              </a:rPr>
              <a:t>în</a:t>
            </a:r>
            <a:r>
              <a:rPr lang="en-US" sz="2000" b="1" dirty="0">
                <a:latin typeface="Arial" pitchFamily="34" charset="0"/>
                <a:cs typeface="Arial" pitchFamily="34" charset="0"/>
              </a:rPr>
              <a:t> </a:t>
            </a:r>
            <a:r>
              <a:rPr lang="en-US" sz="2000" b="1" dirty="0" err="1">
                <a:latin typeface="Arial" pitchFamily="34" charset="0"/>
                <a:cs typeface="Arial" pitchFamily="34" charset="0"/>
              </a:rPr>
              <a:t>ajutorul</a:t>
            </a:r>
            <a:r>
              <a:rPr lang="en-US" sz="2000" b="1" dirty="0">
                <a:latin typeface="Arial" pitchFamily="34" charset="0"/>
                <a:cs typeface="Arial" pitchFamily="34" charset="0"/>
              </a:rPr>
              <a:t> </a:t>
            </a:r>
            <a:r>
              <a:rPr lang="en-US" sz="2000" b="1" dirty="0" err="1">
                <a:latin typeface="Arial" pitchFamily="34" charset="0"/>
                <a:cs typeface="Arial" pitchFamily="34" charset="0"/>
              </a:rPr>
              <a:t>celor</a:t>
            </a:r>
            <a:r>
              <a:rPr lang="en-US" sz="2000" b="1" dirty="0">
                <a:latin typeface="Arial" pitchFamily="34" charset="0"/>
                <a:cs typeface="Arial" pitchFamily="34" charset="0"/>
              </a:rPr>
              <a:t> </a:t>
            </a:r>
            <a:r>
              <a:rPr lang="en-US" sz="2000" b="1" dirty="0" err="1">
                <a:latin typeface="Arial" pitchFamily="34" charset="0"/>
                <a:cs typeface="Arial" pitchFamily="34" charset="0"/>
              </a:rPr>
              <a:t>vulnerabili</a:t>
            </a:r>
            <a:r>
              <a:rPr lang="en-US" sz="2000" b="1" dirty="0">
                <a:latin typeface="Arial" pitchFamily="34" charset="0"/>
                <a:cs typeface="Arial" pitchFamily="34" charset="0"/>
              </a:rPr>
              <a:t>. </a:t>
            </a:r>
            <a:br>
              <a:rPr lang="en-US" sz="2000" b="1" dirty="0">
                <a:latin typeface="Arial" pitchFamily="34" charset="0"/>
                <a:cs typeface="Arial" pitchFamily="34" charset="0"/>
              </a:rPr>
            </a:br>
            <a:br>
              <a:rPr lang="en-US" sz="2000" b="1" dirty="0">
                <a:latin typeface="Arial" pitchFamily="34" charset="0"/>
                <a:cs typeface="Arial" pitchFamily="34" charset="0"/>
              </a:rPr>
            </a:br>
            <a:r>
              <a:rPr lang="en-US" sz="1300" b="1" dirty="0">
                <a:latin typeface="Arial" pitchFamily="34" charset="0"/>
                <a:cs typeface="Arial" pitchFamily="34" charset="0"/>
              </a:rPr>
              <a:t>Au </a:t>
            </a:r>
            <a:r>
              <a:rPr lang="en-US" sz="1300" b="1" dirty="0" err="1">
                <a:latin typeface="Arial" pitchFamily="34" charset="0"/>
                <a:cs typeface="Arial" pitchFamily="34" charset="0"/>
              </a:rPr>
              <a:t>fost</a:t>
            </a:r>
            <a:r>
              <a:rPr lang="en-US" sz="1300" b="1" dirty="0">
                <a:latin typeface="Arial" pitchFamily="34" charset="0"/>
                <a:cs typeface="Arial" pitchFamily="34" charset="0"/>
              </a:rPr>
              <a:t> distribute cu </a:t>
            </a:r>
            <a:r>
              <a:rPr lang="en-US" sz="1300" b="1" dirty="0" err="1">
                <a:latin typeface="Arial" pitchFamily="34" charset="0"/>
                <a:cs typeface="Arial" pitchFamily="34" charset="0"/>
              </a:rPr>
              <a:t>sprijinul</a:t>
            </a:r>
            <a:r>
              <a:rPr lang="en-US" sz="1300" b="1" dirty="0">
                <a:latin typeface="Arial" pitchFamily="34" charset="0"/>
                <a:cs typeface="Arial" pitchFamily="34" charset="0"/>
              </a:rPr>
              <a:t> </a:t>
            </a:r>
            <a:r>
              <a:rPr lang="en-US" sz="1300" b="1" dirty="0" err="1">
                <a:latin typeface="Arial" pitchFamily="34" charset="0"/>
                <a:cs typeface="Arial" pitchFamily="34" charset="0"/>
              </a:rPr>
              <a:t>comunității</a:t>
            </a:r>
            <a:r>
              <a:rPr lang="en-US" sz="1300" b="1" dirty="0">
                <a:latin typeface="Arial" pitchFamily="34" charset="0"/>
                <a:cs typeface="Arial" pitchFamily="34" charset="0"/>
              </a:rPr>
              <a:t>, </a:t>
            </a:r>
            <a:r>
              <a:rPr lang="en-US" sz="1300" b="1" dirty="0" err="1">
                <a:latin typeface="Arial" pitchFamily="34" charset="0"/>
                <a:cs typeface="Arial" pitchFamily="34" charset="0"/>
              </a:rPr>
              <a:t>alimente</a:t>
            </a:r>
            <a:r>
              <a:rPr lang="en-US" sz="1300" b="1" dirty="0">
                <a:latin typeface="Arial" pitchFamily="34" charset="0"/>
                <a:cs typeface="Arial" pitchFamily="34" charset="0"/>
              </a:rPr>
              <a:t> </a:t>
            </a:r>
            <a:r>
              <a:rPr lang="en-US" sz="1300" b="1" dirty="0" err="1">
                <a:latin typeface="Arial" pitchFamily="34" charset="0"/>
                <a:cs typeface="Arial" pitchFamily="34" charset="0"/>
              </a:rPr>
              <a:t>și</a:t>
            </a:r>
            <a:r>
              <a:rPr lang="en-US" sz="1300" b="1" dirty="0">
                <a:latin typeface="Arial" pitchFamily="34" charset="0"/>
                <a:cs typeface="Arial" pitchFamily="34" charset="0"/>
              </a:rPr>
              <a:t> </a:t>
            </a:r>
            <a:r>
              <a:rPr lang="en-US" sz="1300" b="1" dirty="0" err="1">
                <a:latin typeface="Arial" pitchFamily="34" charset="0"/>
                <a:cs typeface="Arial" pitchFamily="34" charset="0"/>
              </a:rPr>
              <a:t>bunuri</a:t>
            </a:r>
            <a:r>
              <a:rPr lang="en-US" sz="1300" b="1" dirty="0">
                <a:latin typeface="Arial" pitchFamily="34" charset="0"/>
                <a:cs typeface="Arial" pitchFamily="34" charset="0"/>
              </a:rPr>
              <a:t> la </a:t>
            </a:r>
            <a:r>
              <a:rPr lang="en-US" sz="1300" b="1" dirty="0" err="1">
                <a:latin typeface="Arial" pitchFamily="34" charset="0"/>
                <a:cs typeface="Arial" pitchFamily="34" charset="0"/>
              </a:rPr>
              <a:t>peste</a:t>
            </a:r>
            <a:r>
              <a:rPr lang="en-US" sz="1300" b="1" dirty="0">
                <a:latin typeface="Arial" pitchFamily="34" charset="0"/>
                <a:cs typeface="Arial" pitchFamily="34" charset="0"/>
              </a:rPr>
              <a:t> 100 de </a:t>
            </a:r>
            <a:r>
              <a:rPr lang="en-US" sz="1300" b="1" dirty="0" err="1">
                <a:latin typeface="Arial" pitchFamily="34" charset="0"/>
                <a:cs typeface="Arial" pitchFamily="34" charset="0"/>
              </a:rPr>
              <a:t>familii</a:t>
            </a:r>
            <a:r>
              <a:rPr lang="en-US" sz="1300" b="1" dirty="0">
                <a:latin typeface="Arial" pitchFamily="34" charset="0"/>
                <a:cs typeface="Arial" pitchFamily="34" charset="0"/>
              </a:rPr>
              <a:t> </a:t>
            </a:r>
            <a:r>
              <a:rPr lang="en-US" sz="1300" b="1" dirty="0" err="1">
                <a:latin typeface="Arial" pitchFamily="34" charset="0"/>
                <a:cs typeface="Arial" pitchFamily="34" charset="0"/>
              </a:rPr>
              <a:t>vulnerabile</a:t>
            </a:r>
            <a:br>
              <a:rPr lang="en-US" sz="2000" b="1" dirty="0">
                <a:latin typeface="Arial" pitchFamily="34" charset="0"/>
                <a:cs typeface="Arial" pitchFamily="34" charset="0"/>
              </a:rPr>
            </a:br>
            <a:endParaRPr lang="en-US" sz="2000" dirty="0">
              <a:latin typeface="Arial" pitchFamily="34" charset="0"/>
              <a:cs typeface="Arial" pitchFamily="34" charset="0"/>
            </a:endParaRPr>
          </a:p>
        </p:txBody>
      </p:sp>
      <p:sp>
        <p:nvSpPr>
          <p:cNvPr id="3" name="Content Placeholder 2"/>
          <p:cNvSpPr>
            <a:spLocks noGrp="1"/>
          </p:cNvSpPr>
          <p:nvPr>
            <p:ph sz="half" idx="1"/>
          </p:nvPr>
        </p:nvSpPr>
        <p:spPr>
          <a:xfrm>
            <a:off x="457200" y="1600200"/>
            <a:ext cx="4038600" cy="4876800"/>
          </a:xfrm>
        </p:spPr>
        <p:txBody>
          <a:bodyPr>
            <a:normAutofit fontScale="62500" lnSpcReduction="20000"/>
          </a:bodyPr>
          <a:lstStyle/>
          <a:p>
            <a:pPr algn="ctr">
              <a:buNone/>
            </a:pPr>
            <a:r>
              <a:rPr lang="en-US" b="1" dirty="0" err="1"/>
              <a:t>Aducem</a:t>
            </a:r>
            <a:r>
              <a:rPr lang="en-US" b="1" dirty="0"/>
              <a:t> MULȚUMIRI: </a:t>
            </a:r>
          </a:p>
          <a:p>
            <a:pPr algn="ctr">
              <a:buNone/>
            </a:pPr>
            <a:endParaRPr lang="en-US" b="1" dirty="0"/>
          </a:p>
          <a:p>
            <a:pPr algn="ctr">
              <a:buNone/>
            </a:pPr>
            <a:endParaRPr lang="en-US" b="1" dirty="0"/>
          </a:p>
          <a:p>
            <a:r>
              <a:rPr lang="en-US" dirty="0" err="1">
                <a:latin typeface="Arial" pitchFamily="34" charset="0"/>
                <a:cs typeface="Arial" pitchFamily="34" charset="0"/>
              </a:rPr>
              <a:t>Hornbach</a:t>
            </a:r>
            <a:r>
              <a:rPr lang="en-US" dirty="0">
                <a:latin typeface="Arial" pitchFamily="34" charset="0"/>
                <a:cs typeface="Arial" pitchFamily="34" charset="0"/>
              </a:rPr>
              <a:t> </a:t>
            </a:r>
            <a:r>
              <a:rPr lang="en-US" dirty="0" err="1">
                <a:latin typeface="Arial" pitchFamily="34" charset="0"/>
                <a:cs typeface="Arial" pitchFamily="34" charset="0"/>
              </a:rPr>
              <a:t>Centrala</a:t>
            </a:r>
            <a:r>
              <a:rPr lang="en-US" dirty="0">
                <a:latin typeface="Arial" pitchFamily="34" charset="0"/>
                <a:cs typeface="Arial" pitchFamily="34" charset="0"/>
              </a:rPr>
              <a:t> SRL </a:t>
            </a:r>
          </a:p>
          <a:p>
            <a:r>
              <a:rPr lang="en-US" dirty="0">
                <a:latin typeface="Arial" pitchFamily="34" charset="0"/>
                <a:cs typeface="Arial" pitchFamily="34" charset="0"/>
              </a:rPr>
              <a:t>HUK –Luxembourg</a:t>
            </a:r>
          </a:p>
          <a:p>
            <a:r>
              <a:rPr lang="en-US" dirty="0">
                <a:latin typeface="Arial" pitchFamily="34" charset="0"/>
                <a:cs typeface="Arial" pitchFamily="34" charset="0"/>
              </a:rPr>
              <a:t>SC </a:t>
            </a:r>
            <a:r>
              <a:rPr lang="en-US" dirty="0" err="1">
                <a:latin typeface="Arial" pitchFamily="34" charset="0"/>
                <a:cs typeface="Arial" pitchFamily="34" charset="0"/>
              </a:rPr>
              <a:t>Micojor</a:t>
            </a:r>
            <a:r>
              <a:rPr lang="en-US" dirty="0">
                <a:latin typeface="Arial" pitchFamily="34" charset="0"/>
                <a:cs typeface="Arial" pitchFamily="34" charset="0"/>
              </a:rPr>
              <a:t> </a:t>
            </a:r>
            <a:r>
              <a:rPr lang="en-US" dirty="0" err="1">
                <a:latin typeface="Arial" pitchFamily="34" charset="0"/>
                <a:cs typeface="Arial" pitchFamily="34" charset="0"/>
              </a:rPr>
              <a:t>Srl</a:t>
            </a:r>
            <a:endParaRPr lang="en-US" dirty="0">
              <a:latin typeface="Arial" pitchFamily="34" charset="0"/>
              <a:cs typeface="Arial" pitchFamily="34" charset="0"/>
            </a:endParaRPr>
          </a:p>
          <a:p>
            <a:r>
              <a:rPr lang="en-US" dirty="0" err="1">
                <a:latin typeface="Arial" pitchFamily="34" charset="0"/>
                <a:cs typeface="Arial" pitchFamily="34" charset="0"/>
              </a:rPr>
              <a:t>Valtryp</a:t>
            </a:r>
            <a:endParaRPr lang="en-US" dirty="0">
              <a:latin typeface="Arial" pitchFamily="34" charset="0"/>
              <a:cs typeface="Arial" pitchFamily="34" charset="0"/>
            </a:endParaRPr>
          </a:p>
          <a:p>
            <a:r>
              <a:rPr lang="en-US" dirty="0" err="1">
                <a:latin typeface="Arial" pitchFamily="34" charset="0"/>
                <a:cs typeface="Arial" pitchFamily="34" charset="0"/>
              </a:rPr>
              <a:t>Clubul</a:t>
            </a:r>
            <a:r>
              <a:rPr lang="en-US" dirty="0">
                <a:latin typeface="Arial" pitchFamily="34" charset="0"/>
                <a:cs typeface="Arial" pitchFamily="34" charset="0"/>
              </a:rPr>
              <a:t> Lions</a:t>
            </a:r>
          </a:p>
          <a:p>
            <a:r>
              <a:rPr lang="en-US" dirty="0" err="1">
                <a:latin typeface="Arial" pitchFamily="34" charset="0"/>
                <a:cs typeface="Arial" pitchFamily="34" charset="0"/>
              </a:rPr>
              <a:t>Asociația</a:t>
            </a:r>
            <a:r>
              <a:rPr lang="en-US" dirty="0">
                <a:latin typeface="Arial" pitchFamily="34" charset="0"/>
                <a:cs typeface="Arial" pitchFamily="34" charset="0"/>
              </a:rPr>
              <a:t> </a:t>
            </a:r>
            <a:r>
              <a:rPr lang="en-US" dirty="0" err="1">
                <a:latin typeface="Arial" pitchFamily="34" charset="0"/>
                <a:cs typeface="Arial" pitchFamily="34" charset="0"/>
              </a:rPr>
              <a:t>Facil</a:t>
            </a:r>
            <a:endParaRPr lang="en-US" dirty="0">
              <a:latin typeface="Arial" pitchFamily="34" charset="0"/>
              <a:cs typeface="Arial" pitchFamily="34" charset="0"/>
            </a:endParaRPr>
          </a:p>
          <a:p>
            <a:r>
              <a:rPr lang="en-US" dirty="0" err="1">
                <a:latin typeface="Arial" pitchFamily="34" charset="0"/>
                <a:cs typeface="Arial" pitchFamily="34" charset="0"/>
              </a:rPr>
              <a:t>Vioral</a:t>
            </a:r>
            <a:r>
              <a:rPr lang="en-US" dirty="0">
                <a:latin typeface="Arial" pitchFamily="34" charset="0"/>
                <a:cs typeface="Arial" pitchFamily="34" charset="0"/>
              </a:rPr>
              <a:t> Casting</a:t>
            </a:r>
          </a:p>
          <a:p>
            <a:r>
              <a:rPr lang="en-US" dirty="0" err="1">
                <a:latin typeface="Arial" pitchFamily="34" charset="0"/>
                <a:cs typeface="Arial" pitchFamily="34" charset="0"/>
              </a:rPr>
              <a:t>Sintezis</a:t>
            </a:r>
            <a:r>
              <a:rPr lang="en-US" dirty="0">
                <a:latin typeface="Arial" pitchFamily="34" charset="0"/>
                <a:cs typeface="Arial" pitchFamily="34" charset="0"/>
              </a:rPr>
              <a:t> </a:t>
            </a:r>
            <a:r>
              <a:rPr lang="en-US" dirty="0" err="1">
                <a:latin typeface="Arial" pitchFamily="34" charset="0"/>
                <a:cs typeface="Arial" pitchFamily="34" charset="0"/>
              </a:rPr>
              <a:t>Birotica</a:t>
            </a:r>
            <a:r>
              <a:rPr lang="en-US" dirty="0">
                <a:latin typeface="Arial" pitchFamily="34" charset="0"/>
                <a:cs typeface="Arial" pitchFamily="34" charset="0"/>
              </a:rPr>
              <a:t> SRL</a:t>
            </a:r>
          </a:p>
          <a:p>
            <a:r>
              <a:rPr lang="en-US" dirty="0">
                <a:latin typeface="Arial" pitchFamily="34" charset="0"/>
                <a:cs typeface="Arial" pitchFamily="34" charset="0"/>
              </a:rPr>
              <a:t>SMART Solution</a:t>
            </a:r>
          </a:p>
          <a:p>
            <a:r>
              <a:rPr lang="en-US" dirty="0" err="1">
                <a:latin typeface="Arial" pitchFamily="34" charset="0"/>
                <a:cs typeface="Arial" pitchFamily="34" charset="0"/>
              </a:rPr>
              <a:t>Patiseria</a:t>
            </a:r>
            <a:r>
              <a:rPr lang="en-US" dirty="0">
                <a:latin typeface="Arial" pitchFamily="34" charset="0"/>
                <a:cs typeface="Arial" pitchFamily="34" charset="0"/>
              </a:rPr>
              <a:t> </a:t>
            </a:r>
            <a:r>
              <a:rPr lang="en-US" dirty="0" err="1">
                <a:latin typeface="Arial" pitchFamily="34" charset="0"/>
                <a:cs typeface="Arial" pitchFamily="34" charset="0"/>
              </a:rPr>
              <a:t>Yammi</a:t>
            </a:r>
            <a:endParaRPr lang="en-US" dirty="0">
              <a:latin typeface="Arial" pitchFamily="34" charset="0"/>
              <a:cs typeface="Arial" pitchFamily="34" charset="0"/>
            </a:endParaRPr>
          </a:p>
          <a:p>
            <a:r>
              <a:rPr lang="en-US" dirty="0" err="1">
                <a:latin typeface="Arial" pitchFamily="34" charset="0"/>
                <a:cs typeface="Arial" pitchFamily="34" charset="0"/>
              </a:rPr>
              <a:t>Asociația</a:t>
            </a:r>
            <a:r>
              <a:rPr lang="en-US" dirty="0">
                <a:latin typeface="Arial" pitchFamily="34" charset="0"/>
                <a:cs typeface="Arial" pitchFamily="34" charset="0"/>
              </a:rPr>
              <a:t> </a:t>
            </a:r>
            <a:r>
              <a:rPr lang="en-US" dirty="0" err="1">
                <a:latin typeface="Arial" pitchFamily="34" charset="0"/>
                <a:cs typeface="Arial" pitchFamily="34" charset="0"/>
              </a:rPr>
              <a:t>Noua</a:t>
            </a:r>
            <a:r>
              <a:rPr lang="en-US" dirty="0">
                <a:latin typeface="Arial" pitchFamily="34" charset="0"/>
                <a:cs typeface="Arial" pitchFamily="34" charset="0"/>
              </a:rPr>
              <a:t> </a:t>
            </a:r>
            <a:r>
              <a:rPr lang="en-US" dirty="0" err="1">
                <a:latin typeface="Arial" pitchFamily="34" charset="0"/>
                <a:cs typeface="Arial" pitchFamily="34" charset="0"/>
              </a:rPr>
              <a:t>Acropolă</a:t>
            </a:r>
            <a:endParaRPr lang="en-US" dirty="0">
              <a:latin typeface="Arial" pitchFamily="34" charset="0"/>
              <a:cs typeface="Arial" pitchFamily="34" charset="0"/>
            </a:endParaRPr>
          </a:p>
          <a:p>
            <a:r>
              <a:rPr lang="en-US" dirty="0" err="1">
                <a:latin typeface="Arial" pitchFamily="34" charset="0"/>
                <a:cs typeface="Arial" pitchFamily="34" charset="0"/>
              </a:rPr>
              <a:t>Compania</a:t>
            </a:r>
            <a:r>
              <a:rPr lang="en-US" dirty="0">
                <a:latin typeface="Arial" pitchFamily="34" charset="0"/>
                <a:cs typeface="Arial" pitchFamily="34" charset="0"/>
              </a:rPr>
              <a:t> Trend Art Oradea</a:t>
            </a:r>
          </a:p>
          <a:p>
            <a:r>
              <a:rPr lang="en-US" dirty="0" err="1">
                <a:latin typeface="Arial" pitchFamily="34" charset="0"/>
                <a:cs typeface="Arial" pitchFamily="34" charset="0"/>
              </a:rPr>
              <a:t>Trula</a:t>
            </a:r>
            <a:r>
              <a:rPr lang="en-US" dirty="0">
                <a:latin typeface="Arial" pitchFamily="34" charset="0"/>
                <a:cs typeface="Arial" pitchFamily="34" charset="0"/>
              </a:rPr>
              <a:t> </a:t>
            </a:r>
            <a:r>
              <a:rPr lang="en-US" dirty="0" err="1">
                <a:latin typeface="Arial" pitchFamily="34" charset="0"/>
                <a:cs typeface="Arial" pitchFamily="34" charset="0"/>
              </a:rPr>
              <a:t>Radu</a:t>
            </a:r>
            <a:r>
              <a:rPr lang="en-US" dirty="0">
                <a:latin typeface="Arial" pitchFamily="34" charset="0"/>
                <a:cs typeface="Arial" pitchFamily="34" charset="0"/>
              </a:rPr>
              <a:t> </a:t>
            </a:r>
            <a:r>
              <a:rPr lang="en-US" dirty="0" err="1">
                <a:latin typeface="Arial" pitchFamily="34" charset="0"/>
                <a:cs typeface="Arial" pitchFamily="34" charset="0"/>
              </a:rPr>
              <a:t>Moș</a:t>
            </a:r>
            <a:endParaRPr lang="en-US" dirty="0">
              <a:latin typeface="Arial" pitchFamily="34" charset="0"/>
              <a:cs typeface="Arial" pitchFamily="34" charset="0"/>
            </a:endParaRPr>
          </a:p>
          <a:p>
            <a:endParaRPr lang="en-US" dirty="0">
              <a:latin typeface="Arial" pitchFamily="34" charset="0"/>
              <a:cs typeface="Arial" pitchFamily="34" charset="0"/>
            </a:endParaRPr>
          </a:p>
        </p:txBody>
      </p:sp>
      <p:sp>
        <p:nvSpPr>
          <p:cNvPr id="5" name="Content Placeholder 4"/>
          <p:cNvSpPr>
            <a:spLocks noGrp="1"/>
          </p:cNvSpPr>
          <p:nvPr>
            <p:ph sz="half" idx="2"/>
          </p:nvPr>
        </p:nvSpPr>
        <p:spPr>
          <a:xfrm>
            <a:off x="4648200" y="1371600"/>
            <a:ext cx="4038600" cy="5334000"/>
          </a:xfrm>
        </p:spPr>
        <p:txBody>
          <a:bodyPr>
            <a:normAutofit fontScale="62500" lnSpcReduction="20000"/>
          </a:bodyPr>
          <a:lstStyle/>
          <a:p>
            <a:endParaRPr lang="en-US" dirty="0"/>
          </a:p>
          <a:p>
            <a:r>
              <a:rPr lang="en-US" dirty="0">
                <a:latin typeface="Arial" pitchFamily="34" charset="0"/>
                <a:cs typeface="Arial" pitchFamily="34" charset="0"/>
              </a:rPr>
              <a:t>Select Catering</a:t>
            </a:r>
          </a:p>
          <a:p>
            <a:r>
              <a:rPr lang="en-US" dirty="0">
                <a:latin typeface="Arial" pitchFamily="34" charset="0"/>
                <a:cs typeface="Arial" pitchFamily="34" charset="0"/>
              </a:rPr>
              <a:t>SC. OTL S.A</a:t>
            </a:r>
          </a:p>
          <a:p>
            <a:r>
              <a:rPr lang="en-US" dirty="0" err="1">
                <a:latin typeface="Arial" pitchFamily="34" charset="0"/>
                <a:cs typeface="Arial" pitchFamily="34" charset="0"/>
              </a:rPr>
              <a:t>EuroAmanet</a:t>
            </a:r>
            <a:endParaRPr lang="en-US" dirty="0">
              <a:latin typeface="Arial" pitchFamily="34" charset="0"/>
              <a:cs typeface="Arial" pitchFamily="34" charset="0"/>
            </a:endParaRPr>
          </a:p>
          <a:p>
            <a:r>
              <a:rPr lang="en-US" dirty="0" err="1">
                <a:latin typeface="Arial" pitchFamily="34" charset="0"/>
                <a:cs typeface="Arial" pitchFamily="34" charset="0"/>
              </a:rPr>
              <a:t>Auchan</a:t>
            </a:r>
            <a:endParaRPr lang="en-US" dirty="0">
              <a:latin typeface="Arial" pitchFamily="34" charset="0"/>
              <a:cs typeface="Arial" pitchFamily="34" charset="0"/>
            </a:endParaRPr>
          </a:p>
          <a:p>
            <a:r>
              <a:rPr lang="en-US" dirty="0" err="1">
                <a:latin typeface="Arial" pitchFamily="34" charset="0"/>
                <a:cs typeface="Arial" pitchFamily="34" charset="0"/>
              </a:rPr>
              <a:t>Bollhoff</a:t>
            </a:r>
            <a:r>
              <a:rPr lang="en-US" dirty="0">
                <a:latin typeface="Arial" pitchFamily="34" charset="0"/>
                <a:cs typeface="Arial" pitchFamily="34" charset="0"/>
              </a:rPr>
              <a:t> SRL</a:t>
            </a:r>
          </a:p>
          <a:p>
            <a:r>
              <a:rPr lang="en-US" dirty="0">
                <a:latin typeface="Arial" pitchFamily="34" charset="0"/>
                <a:cs typeface="Arial" pitchFamily="34" charset="0"/>
              </a:rPr>
              <a:t>BRD </a:t>
            </a:r>
            <a:r>
              <a:rPr lang="en-US" dirty="0" err="1">
                <a:latin typeface="Arial" pitchFamily="34" charset="0"/>
                <a:cs typeface="Arial" pitchFamily="34" charset="0"/>
              </a:rPr>
              <a:t>Societe</a:t>
            </a:r>
            <a:r>
              <a:rPr lang="en-US" dirty="0">
                <a:latin typeface="Arial" pitchFamily="34" charset="0"/>
                <a:cs typeface="Arial" pitchFamily="34" charset="0"/>
              </a:rPr>
              <a:t> General</a:t>
            </a:r>
          </a:p>
          <a:p>
            <a:r>
              <a:rPr lang="en-US" dirty="0">
                <a:latin typeface="Arial" pitchFamily="34" charset="0"/>
                <a:cs typeface="Arial" pitchFamily="34" charset="0"/>
              </a:rPr>
              <a:t>Oradea Heritage</a:t>
            </a:r>
          </a:p>
          <a:p>
            <a:r>
              <a:rPr lang="en-US" dirty="0" err="1">
                <a:latin typeface="Arial" pitchFamily="34" charset="0"/>
                <a:cs typeface="Arial" pitchFamily="34" charset="0"/>
              </a:rPr>
              <a:t>Asociația</a:t>
            </a:r>
            <a:r>
              <a:rPr lang="en-US" dirty="0">
                <a:latin typeface="Arial" pitchFamily="34" charset="0"/>
                <a:cs typeface="Arial" pitchFamily="34" charset="0"/>
              </a:rPr>
              <a:t> </a:t>
            </a:r>
            <a:r>
              <a:rPr lang="en-US" dirty="0" err="1">
                <a:latin typeface="Arial" pitchFamily="34" charset="0"/>
                <a:cs typeface="Arial" pitchFamily="34" charset="0"/>
              </a:rPr>
              <a:t>Țara</a:t>
            </a:r>
            <a:r>
              <a:rPr lang="en-US" dirty="0">
                <a:latin typeface="Arial" pitchFamily="34" charset="0"/>
                <a:cs typeface="Arial" pitchFamily="34" charset="0"/>
              </a:rPr>
              <a:t> </a:t>
            </a:r>
            <a:r>
              <a:rPr lang="en-US" dirty="0" err="1">
                <a:latin typeface="Arial" pitchFamily="34" charset="0"/>
                <a:cs typeface="Arial" pitchFamily="34" charset="0"/>
              </a:rPr>
              <a:t>celor</a:t>
            </a:r>
            <a:r>
              <a:rPr lang="en-US" dirty="0">
                <a:latin typeface="Arial" pitchFamily="34" charset="0"/>
                <a:cs typeface="Arial" pitchFamily="34" charset="0"/>
              </a:rPr>
              <a:t> 3 </a:t>
            </a:r>
            <a:r>
              <a:rPr lang="en-US" dirty="0" err="1">
                <a:latin typeface="Arial" pitchFamily="34" charset="0"/>
                <a:cs typeface="Arial" pitchFamily="34" charset="0"/>
              </a:rPr>
              <a:t>Crișuri</a:t>
            </a:r>
            <a:endParaRPr lang="en-US" dirty="0">
              <a:latin typeface="Arial" pitchFamily="34" charset="0"/>
              <a:cs typeface="Arial" pitchFamily="34" charset="0"/>
            </a:endParaRPr>
          </a:p>
          <a:p>
            <a:r>
              <a:rPr lang="en-US" dirty="0" err="1">
                <a:latin typeface="Arial" pitchFamily="34" charset="0"/>
                <a:cs typeface="Arial" pitchFamily="34" charset="0"/>
              </a:rPr>
              <a:t>Centrul</a:t>
            </a:r>
            <a:r>
              <a:rPr lang="en-US" dirty="0">
                <a:latin typeface="Arial" pitchFamily="34" charset="0"/>
                <a:cs typeface="Arial" pitchFamily="34" charset="0"/>
              </a:rPr>
              <a:t> </a:t>
            </a:r>
            <a:r>
              <a:rPr lang="en-US" dirty="0" err="1">
                <a:latin typeface="Arial" pitchFamily="34" charset="0"/>
                <a:cs typeface="Arial" pitchFamily="34" charset="0"/>
              </a:rPr>
              <a:t>Respiro</a:t>
            </a:r>
            <a:r>
              <a:rPr lang="en-US" dirty="0">
                <a:latin typeface="Arial" pitchFamily="34" charset="0"/>
                <a:cs typeface="Arial" pitchFamily="34" charset="0"/>
              </a:rPr>
              <a:t> Oradea</a:t>
            </a:r>
          </a:p>
          <a:p>
            <a:r>
              <a:rPr lang="en-US" dirty="0">
                <a:latin typeface="Arial" pitchFamily="34" charset="0"/>
                <a:cs typeface="Arial" pitchFamily="34" charset="0"/>
              </a:rPr>
              <a:t>Leo Black Eagle</a:t>
            </a:r>
          </a:p>
          <a:p>
            <a:r>
              <a:rPr lang="en-US" dirty="0" err="1">
                <a:latin typeface="Arial" pitchFamily="34" charset="0"/>
                <a:cs typeface="Arial" pitchFamily="34" charset="0"/>
              </a:rPr>
              <a:t>Școala</a:t>
            </a:r>
            <a:r>
              <a:rPr lang="en-US" dirty="0">
                <a:latin typeface="Arial" pitchFamily="34" charset="0"/>
                <a:cs typeface="Arial" pitchFamily="34" charset="0"/>
              </a:rPr>
              <a:t> </a:t>
            </a:r>
            <a:r>
              <a:rPr lang="en-US" dirty="0" err="1">
                <a:latin typeface="Arial" pitchFamily="34" charset="0"/>
                <a:cs typeface="Arial" pitchFamily="34" charset="0"/>
              </a:rPr>
              <a:t>Internațională</a:t>
            </a:r>
            <a:r>
              <a:rPr lang="en-US" dirty="0">
                <a:latin typeface="Arial" pitchFamily="34" charset="0"/>
                <a:cs typeface="Arial" pitchFamily="34" charset="0"/>
              </a:rPr>
              <a:t> Oradea</a:t>
            </a:r>
          </a:p>
          <a:p>
            <a:r>
              <a:rPr lang="en-US" dirty="0" err="1">
                <a:latin typeface="Arial" pitchFamily="34" charset="0"/>
                <a:cs typeface="Arial" pitchFamily="34" charset="0"/>
              </a:rPr>
              <a:t>Școala</a:t>
            </a:r>
            <a:r>
              <a:rPr lang="en-US" dirty="0">
                <a:latin typeface="Arial" pitchFamily="34" charset="0"/>
                <a:cs typeface="Arial" pitchFamily="34" charset="0"/>
              </a:rPr>
              <a:t> </a:t>
            </a:r>
            <a:r>
              <a:rPr lang="en-US" dirty="0" err="1">
                <a:latin typeface="Arial" pitchFamily="34" charset="0"/>
                <a:cs typeface="Arial" pitchFamily="34" charset="0"/>
              </a:rPr>
              <a:t>Avram</a:t>
            </a:r>
            <a:r>
              <a:rPr lang="en-US" dirty="0">
                <a:latin typeface="Arial" pitchFamily="34" charset="0"/>
                <a:cs typeface="Arial" pitchFamily="34" charset="0"/>
              </a:rPr>
              <a:t> </a:t>
            </a:r>
            <a:r>
              <a:rPr lang="en-US" dirty="0" err="1">
                <a:latin typeface="Arial" pitchFamily="34" charset="0"/>
                <a:cs typeface="Arial" pitchFamily="34" charset="0"/>
              </a:rPr>
              <a:t>Iancu</a:t>
            </a:r>
            <a:endParaRPr lang="en-US" dirty="0">
              <a:latin typeface="Arial" pitchFamily="34" charset="0"/>
              <a:cs typeface="Arial" pitchFamily="34" charset="0"/>
            </a:endParaRPr>
          </a:p>
          <a:p>
            <a:r>
              <a:rPr lang="en-US" dirty="0" err="1">
                <a:latin typeface="Arial" pitchFamily="34" charset="0"/>
                <a:cs typeface="Arial" pitchFamily="34" charset="0"/>
              </a:rPr>
              <a:t>Școala</a:t>
            </a:r>
            <a:r>
              <a:rPr lang="en-US" dirty="0">
                <a:latin typeface="Arial" pitchFamily="34" charset="0"/>
                <a:cs typeface="Arial" pitchFamily="34" charset="0"/>
              </a:rPr>
              <a:t> </a:t>
            </a:r>
            <a:r>
              <a:rPr lang="en-US" dirty="0" err="1">
                <a:latin typeface="Arial" pitchFamily="34" charset="0"/>
                <a:cs typeface="Arial" pitchFamily="34" charset="0"/>
              </a:rPr>
              <a:t>Oltea</a:t>
            </a:r>
            <a:r>
              <a:rPr lang="en-US" dirty="0">
                <a:latin typeface="Arial" pitchFamily="34" charset="0"/>
                <a:cs typeface="Arial" pitchFamily="34" charset="0"/>
              </a:rPr>
              <a:t> </a:t>
            </a:r>
            <a:r>
              <a:rPr lang="en-US" dirty="0" err="1">
                <a:latin typeface="Arial" pitchFamily="34" charset="0"/>
                <a:cs typeface="Arial" pitchFamily="34" charset="0"/>
              </a:rPr>
              <a:t>Doamna</a:t>
            </a:r>
            <a:endParaRPr lang="en-US" dirty="0">
              <a:latin typeface="Arial" pitchFamily="34" charset="0"/>
              <a:cs typeface="Arial" pitchFamily="34" charset="0"/>
            </a:endParaRPr>
          </a:p>
          <a:p>
            <a:r>
              <a:rPr lang="en-US" dirty="0" err="1">
                <a:latin typeface="Arial" pitchFamily="34" charset="0"/>
                <a:cs typeface="Arial" pitchFamily="34" charset="0"/>
              </a:rPr>
              <a:t>Facultatea</a:t>
            </a:r>
            <a:r>
              <a:rPr lang="en-US" dirty="0">
                <a:latin typeface="Arial" pitchFamily="34" charset="0"/>
                <a:cs typeface="Arial" pitchFamily="34" charset="0"/>
              </a:rPr>
              <a:t> de </a:t>
            </a:r>
            <a:r>
              <a:rPr lang="en-US" dirty="0" err="1">
                <a:latin typeface="Arial" pitchFamily="34" charset="0"/>
                <a:cs typeface="Arial" pitchFamily="34" charset="0"/>
              </a:rPr>
              <a:t>Drept</a:t>
            </a:r>
            <a:r>
              <a:rPr lang="en-US" dirty="0">
                <a:latin typeface="Arial" pitchFamily="34" charset="0"/>
                <a:cs typeface="Arial" pitchFamily="34" charset="0"/>
              </a:rPr>
              <a:t> Oradea</a:t>
            </a:r>
          </a:p>
          <a:p>
            <a:r>
              <a:rPr lang="en-US" dirty="0">
                <a:latin typeface="Arial" pitchFamily="34" charset="0"/>
                <a:cs typeface="Arial" pitchFamily="34" charset="0"/>
              </a:rPr>
              <a:t>Interact Oradea</a:t>
            </a:r>
          </a:p>
          <a:p>
            <a:r>
              <a:rPr lang="en-US" dirty="0" err="1">
                <a:latin typeface="Arial" pitchFamily="34" charset="0"/>
                <a:cs typeface="Arial" pitchFamily="34" charset="0"/>
              </a:rPr>
              <a:t>Persoanelor</a:t>
            </a:r>
            <a:r>
              <a:rPr lang="en-US" dirty="0">
                <a:latin typeface="Arial" pitchFamily="34" charset="0"/>
                <a:cs typeface="Arial" pitchFamily="34" charset="0"/>
              </a:rPr>
              <a:t> </a:t>
            </a:r>
            <a:r>
              <a:rPr lang="en-US" dirty="0" err="1">
                <a:latin typeface="Arial" pitchFamily="34" charset="0"/>
                <a:cs typeface="Arial" pitchFamily="34" charset="0"/>
              </a:rPr>
              <a:t>fizice</a:t>
            </a:r>
            <a:r>
              <a:rPr lang="en-US" dirty="0">
                <a:latin typeface="Arial" pitchFamily="34" charset="0"/>
                <a:cs typeface="Arial" pitchFamily="34" charset="0"/>
              </a:rPr>
              <a:t> </a:t>
            </a:r>
            <a:r>
              <a:rPr lang="en-US" dirty="0" err="1">
                <a:latin typeface="Arial" pitchFamily="34" charset="0"/>
                <a:cs typeface="Arial" pitchFamily="34" charset="0"/>
              </a:rPr>
              <a:t>și</a:t>
            </a:r>
            <a:r>
              <a:rPr lang="en-US" dirty="0">
                <a:latin typeface="Arial" pitchFamily="34" charset="0"/>
                <a:cs typeface="Arial" pitchFamily="34" charset="0"/>
              </a:rPr>
              <a:t> </a:t>
            </a:r>
            <a:r>
              <a:rPr lang="en-US" dirty="0" err="1">
                <a:latin typeface="Arial" pitchFamily="34" charset="0"/>
                <a:cs typeface="Arial" pitchFamily="34" charset="0"/>
              </a:rPr>
              <a:t>jurdice</a:t>
            </a:r>
            <a:r>
              <a:rPr lang="en-US" dirty="0">
                <a:latin typeface="Arial" pitchFamily="34" charset="0"/>
                <a:cs typeface="Arial" pitchFamily="34" charset="0"/>
              </a:rPr>
              <a:t> care au </a:t>
            </a:r>
            <a:r>
              <a:rPr lang="en-US" dirty="0" err="1">
                <a:latin typeface="Arial" pitchFamily="34" charset="0"/>
                <a:cs typeface="Arial" pitchFamily="34" charset="0"/>
              </a:rPr>
              <a:t>dorit</a:t>
            </a:r>
            <a:r>
              <a:rPr lang="en-US" dirty="0">
                <a:latin typeface="Arial" pitchFamily="34" charset="0"/>
                <a:cs typeface="Arial" pitchFamily="34" charset="0"/>
              </a:rPr>
              <a:t> </a:t>
            </a:r>
            <a:r>
              <a:rPr lang="en-US" dirty="0" err="1">
                <a:latin typeface="Arial" pitchFamily="34" charset="0"/>
                <a:cs typeface="Arial" pitchFamily="34" charset="0"/>
              </a:rPr>
              <a:t>să</a:t>
            </a:r>
            <a:r>
              <a:rPr lang="en-US" dirty="0">
                <a:latin typeface="Arial" pitchFamily="34" charset="0"/>
                <a:cs typeface="Arial" pitchFamily="34" charset="0"/>
              </a:rPr>
              <a:t> </a:t>
            </a:r>
            <a:r>
              <a:rPr lang="en-US" dirty="0" err="1">
                <a:latin typeface="Arial" pitchFamily="34" charset="0"/>
                <a:cs typeface="Arial" pitchFamily="34" charset="0"/>
              </a:rPr>
              <a:t>rămână</a:t>
            </a:r>
            <a:r>
              <a:rPr lang="en-US" dirty="0">
                <a:latin typeface="Arial" pitchFamily="34" charset="0"/>
                <a:cs typeface="Arial" pitchFamily="34" charset="0"/>
              </a:rPr>
              <a:t> </a:t>
            </a:r>
            <a:r>
              <a:rPr lang="en-US" dirty="0" err="1">
                <a:latin typeface="Arial" pitchFamily="34" charset="0"/>
                <a:cs typeface="Arial" pitchFamily="34" charset="0"/>
              </a:rPr>
              <a:t>anonime</a:t>
            </a:r>
            <a:endParaRPr lang="en-US" dirty="0">
              <a:latin typeface="Arial" pitchFamily="34" charset="0"/>
              <a:cs typeface="Arial" pitchFamily="34" charset="0"/>
            </a:endParaRPr>
          </a:p>
          <a:p>
            <a:endParaRPr lang="en-US" dirty="0"/>
          </a:p>
        </p:txBody>
      </p:sp>
      <p:pic>
        <p:nvPicPr>
          <p:cNvPr id="4" name="Picture 3" descr="C:\Users\adinac\AppData\Local\Microsoft\Windows\INetCache\IE\PCFR1GU4\220_F_332513721_MIjOCx9378E4GTRYPe0SUMfOzF1rgMOt[1].jpg"/>
          <p:cNvPicPr>
            <a:picLocks noChangeAspect="1" noChangeArrowheads="1"/>
          </p:cNvPicPr>
          <p:nvPr/>
        </p:nvPicPr>
        <p:blipFill>
          <a:blip r:embed="rId2"/>
          <a:srcRect/>
          <a:stretch>
            <a:fillRect/>
          </a:stretch>
        </p:blipFill>
        <p:spPr bwMode="auto">
          <a:xfrm>
            <a:off x="8001000" y="0"/>
            <a:ext cx="1143000" cy="762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914400"/>
          </a:xfrm>
        </p:spPr>
        <p:txBody>
          <a:bodyPr>
            <a:normAutofit/>
          </a:bodyPr>
          <a:lstStyle/>
          <a:p>
            <a:r>
              <a:rPr lang="ro-RO" sz="2000" b="1" dirty="0">
                <a:latin typeface="Arial" pitchFamily="34" charset="0"/>
                <a:cs typeface="Arial" pitchFamily="34" charset="0"/>
              </a:rPr>
              <a:t>Servicii şi programe sociale </a:t>
            </a:r>
            <a:r>
              <a:rPr lang="en-US" sz="2000" b="1" dirty="0">
                <a:latin typeface="Arial" pitchFamily="34" charset="0"/>
                <a:cs typeface="Arial" pitchFamily="34" charset="0"/>
              </a:rPr>
              <a:t>DASO</a:t>
            </a:r>
            <a:endParaRPr lang="ro-RO" sz="2000" dirty="0">
              <a:latin typeface="Arial" pitchFamily="34" charset="0"/>
              <a:cs typeface="Arial" pitchFamily="34" charset="0"/>
            </a:endParaRPr>
          </a:p>
        </p:txBody>
      </p:sp>
      <p:graphicFrame>
        <p:nvGraphicFramePr>
          <p:cNvPr id="4" name="Diagram 3"/>
          <p:cNvGraphicFramePr/>
          <p:nvPr/>
        </p:nvGraphicFramePr>
        <p:xfrm>
          <a:off x="457200" y="685800"/>
          <a:ext cx="83058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6868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3970318"/>
          </a:xfrm>
        </p:spPr>
        <p:txBody>
          <a:bodyPr wrap="square">
            <a:spAutoFit/>
          </a:bodyPr>
          <a:lstStyle/>
          <a:p>
            <a:pPr>
              <a:defRPr/>
            </a:pPr>
            <a:r>
              <a:rPr lang="ro-RO" sz="2100" b="1" u="sng" dirty="0">
                <a:latin typeface="Arial" pitchFamily="34" charset="0"/>
                <a:cs typeface="Arial" pitchFamily="34" charset="0"/>
              </a:rPr>
              <a:t>Creşe- Oradea</a:t>
            </a:r>
            <a:br>
              <a:rPr lang="ro-RO" sz="2100" b="1" u="sng" dirty="0">
                <a:latin typeface="Arial" pitchFamily="34" charset="0"/>
                <a:cs typeface="Arial" pitchFamily="34" charset="0"/>
              </a:rPr>
            </a:br>
            <a:r>
              <a:rPr lang="en-US" sz="2100" dirty="0">
                <a:latin typeface="Arial" pitchFamily="34" charset="0"/>
                <a:cs typeface="Arial" pitchFamily="34" charset="0"/>
              </a:rPr>
              <a:t>- </a:t>
            </a:r>
            <a:r>
              <a:rPr lang="ro-RO" sz="1800" b="1" dirty="0">
                <a:latin typeface="+mn-lt"/>
                <a:ea typeface="Times New Roman" pitchFamily="18" charset="0"/>
                <a:cs typeface="Arial" pitchFamily="34" charset="0"/>
              </a:rPr>
              <a:t>1</a:t>
            </a:r>
            <a:r>
              <a:rPr lang="en-US" sz="1800" b="1" dirty="0">
                <a:latin typeface="+mn-lt"/>
                <a:ea typeface="Times New Roman" pitchFamily="18" charset="0"/>
                <a:cs typeface="Arial" pitchFamily="34" charset="0"/>
              </a:rPr>
              <a:t>5</a:t>
            </a:r>
            <a:r>
              <a:rPr lang="ro-RO" sz="1800" b="1" dirty="0">
                <a:latin typeface="+mn-lt"/>
                <a:ea typeface="Times New Roman" pitchFamily="18" charset="0"/>
                <a:cs typeface="Arial" pitchFamily="34" charset="0"/>
              </a:rPr>
              <a:t> creşe cu program de zi cu o capacitate</a:t>
            </a:r>
            <a:r>
              <a:rPr lang="en-US" sz="1800" b="1" dirty="0">
                <a:latin typeface="+mn-lt"/>
                <a:ea typeface="Times New Roman" pitchFamily="18" charset="0"/>
                <a:cs typeface="Arial" pitchFamily="34" charset="0"/>
              </a:rPr>
              <a:t> </a:t>
            </a:r>
            <a:r>
              <a:rPr lang="ro-RO" sz="1800" b="1" dirty="0">
                <a:latin typeface="+mn-lt"/>
                <a:ea typeface="Times New Roman" pitchFamily="18" charset="0"/>
                <a:cs typeface="Arial" pitchFamily="34" charset="0"/>
              </a:rPr>
              <a:t>extinsă </a:t>
            </a:r>
            <a:r>
              <a:rPr lang="en-US" sz="1800" b="1" dirty="0">
                <a:latin typeface="+mn-lt"/>
                <a:ea typeface="Times New Roman" pitchFamily="18" charset="0"/>
                <a:cs typeface="Arial" pitchFamily="34" charset="0"/>
              </a:rPr>
              <a:t> </a:t>
            </a:r>
            <a:r>
              <a:rPr lang="ro-RO" sz="1800" b="1" dirty="0">
                <a:latin typeface="+mn-lt"/>
                <a:ea typeface="Times New Roman" pitchFamily="18" charset="0"/>
                <a:cs typeface="Arial" pitchFamily="34" charset="0"/>
              </a:rPr>
              <a:t>de la</a:t>
            </a:r>
            <a:r>
              <a:rPr lang="en-US" sz="1800" b="1" dirty="0">
                <a:latin typeface="+mn-lt"/>
                <a:ea typeface="Times New Roman" pitchFamily="18" charset="0"/>
                <a:cs typeface="Arial" pitchFamily="34" charset="0"/>
              </a:rPr>
              <a:t> 640</a:t>
            </a:r>
            <a:r>
              <a:rPr lang="ro-RO" sz="1800" b="1" dirty="0">
                <a:latin typeface="+mn-lt"/>
                <a:ea typeface="Times New Roman" pitchFamily="18" charset="0"/>
                <a:cs typeface="Arial" pitchFamily="34" charset="0"/>
              </a:rPr>
              <a:t> de locuri în anul  20</a:t>
            </a:r>
            <a:r>
              <a:rPr lang="en-US" sz="1800" b="1" dirty="0">
                <a:latin typeface="+mn-lt"/>
                <a:ea typeface="Times New Roman" pitchFamily="18" charset="0"/>
                <a:cs typeface="Arial" pitchFamily="34" charset="0"/>
              </a:rPr>
              <a:t>20</a:t>
            </a:r>
            <a:r>
              <a:rPr lang="ro-RO" sz="1800" b="1" dirty="0">
                <a:latin typeface="+mn-lt"/>
                <a:ea typeface="Times New Roman" pitchFamily="18" charset="0"/>
                <a:cs typeface="Arial" pitchFamily="34" charset="0"/>
              </a:rPr>
              <a:t> la </a:t>
            </a:r>
            <a:r>
              <a:rPr lang="en-US" sz="1800" b="1" dirty="0">
                <a:latin typeface="+mn-lt"/>
                <a:ea typeface="Times New Roman" pitchFamily="18" charset="0"/>
                <a:cs typeface="Arial" pitchFamily="34" charset="0"/>
              </a:rPr>
              <a:t> </a:t>
            </a:r>
            <a:r>
              <a:rPr lang="ro-RO" sz="1800" b="1" dirty="0">
                <a:solidFill>
                  <a:srgbClr val="FF0000"/>
                </a:solidFill>
                <a:latin typeface="+mn-lt"/>
                <a:ea typeface="Times New Roman" pitchFamily="18" charset="0"/>
                <a:cs typeface="Arial" pitchFamily="34" charset="0"/>
              </a:rPr>
              <a:t>6</a:t>
            </a:r>
            <a:r>
              <a:rPr lang="en-US" sz="1800" b="1" dirty="0">
                <a:solidFill>
                  <a:srgbClr val="FF0000"/>
                </a:solidFill>
                <a:latin typeface="+mn-lt"/>
                <a:ea typeface="Times New Roman" pitchFamily="18" charset="0"/>
                <a:cs typeface="Arial" pitchFamily="34" charset="0"/>
              </a:rPr>
              <a:t>8</a:t>
            </a:r>
            <a:r>
              <a:rPr lang="ro-RO" sz="1800" b="1" dirty="0">
                <a:solidFill>
                  <a:srgbClr val="FF0000"/>
                </a:solidFill>
                <a:latin typeface="+mn-lt"/>
                <a:ea typeface="Times New Roman" pitchFamily="18" charset="0"/>
                <a:cs typeface="Arial" pitchFamily="34" charset="0"/>
              </a:rPr>
              <a:t>0 locuri în anul 202</a:t>
            </a:r>
            <a:r>
              <a:rPr lang="en-US" sz="1800" b="1" dirty="0">
                <a:solidFill>
                  <a:srgbClr val="FF0000"/>
                </a:solidFill>
                <a:latin typeface="+mn-lt"/>
                <a:ea typeface="Times New Roman" pitchFamily="18" charset="0"/>
                <a:cs typeface="Arial" pitchFamily="34" charset="0"/>
              </a:rPr>
              <a:t>1</a:t>
            </a:r>
            <a:br>
              <a:rPr lang="en-US" sz="1800" b="1" dirty="0">
                <a:solidFill>
                  <a:srgbClr val="FF0000"/>
                </a:solidFill>
                <a:latin typeface="+mn-lt"/>
                <a:ea typeface="Times New Roman" pitchFamily="18" charset="0"/>
                <a:cs typeface="Arial" pitchFamily="34" charset="0"/>
              </a:rPr>
            </a:br>
            <a:r>
              <a:rPr lang="en-US" sz="1800" b="1" dirty="0" err="1">
                <a:latin typeface="+mn-lt"/>
                <a:ea typeface="Times New Roman" pitchFamily="18" charset="0"/>
                <a:cs typeface="Arial" pitchFamily="34" charset="0"/>
              </a:rPr>
              <a:t>În</a:t>
            </a:r>
            <a:r>
              <a:rPr lang="en-US" sz="1800" b="1" dirty="0">
                <a:latin typeface="+mn-lt"/>
                <a:ea typeface="Times New Roman" pitchFamily="18" charset="0"/>
                <a:cs typeface="Arial" pitchFamily="34" charset="0"/>
              </a:rPr>
              <a:t>  </a:t>
            </a:r>
            <a:r>
              <a:rPr lang="en-US" sz="1800" b="1" dirty="0" err="1">
                <a:latin typeface="+mn-lt"/>
                <a:ea typeface="Times New Roman" pitchFamily="18" charset="0"/>
                <a:cs typeface="Arial" pitchFamily="34" charset="0"/>
              </a:rPr>
              <a:t>septembrie</a:t>
            </a:r>
            <a:r>
              <a:rPr lang="en-US" sz="1800" b="1" dirty="0">
                <a:latin typeface="+mn-lt"/>
                <a:ea typeface="Times New Roman" pitchFamily="18" charset="0"/>
                <a:cs typeface="Arial" pitchFamily="34" charset="0"/>
              </a:rPr>
              <a:t> 2021,  a </a:t>
            </a:r>
            <a:r>
              <a:rPr lang="en-US" sz="1800" b="1" dirty="0" err="1">
                <a:latin typeface="+mn-lt"/>
                <a:ea typeface="Times New Roman" pitchFamily="18" charset="0"/>
                <a:cs typeface="Arial" pitchFamily="34" charset="0"/>
              </a:rPr>
              <a:t>fost</a:t>
            </a:r>
            <a:r>
              <a:rPr lang="en-US" sz="1800" b="1" dirty="0">
                <a:latin typeface="+mn-lt"/>
                <a:ea typeface="Times New Roman" pitchFamily="18" charset="0"/>
                <a:cs typeface="Arial" pitchFamily="34" charset="0"/>
              </a:rPr>
              <a:t> </a:t>
            </a:r>
            <a:r>
              <a:rPr lang="en-US" sz="1800" b="1" dirty="0" err="1">
                <a:latin typeface="+mn-lt"/>
                <a:ea typeface="Times New Roman" pitchFamily="18" charset="0"/>
                <a:cs typeface="Arial" pitchFamily="34" charset="0"/>
              </a:rPr>
              <a:t>dată</a:t>
            </a:r>
            <a:r>
              <a:rPr lang="en-US" sz="1800" b="1" dirty="0">
                <a:latin typeface="+mn-lt"/>
                <a:ea typeface="Times New Roman" pitchFamily="18" charset="0"/>
                <a:cs typeface="Arial" pitchFamily="34" charset="0"/>
              </a:rPr>
              <a:t> </a:t>
            </a:r>
            <a:r>
              <a:rPr lang="en-US" sz="1800" b="1" dirty="0" err="1">
                <a:latin typeface="+mn-lt"/>
                <a:ea typeface="Times New Roman" pitchFamily="18" charset="0"/>
                <a:cs typeface="Arial" pitchFamily="34" charset="0"/>
              </a:rPr>
              <a:t>în</a:t>
            </a:r>
            <a:r>
              <a:rPr lang="en-US" sz="1800" b="1" dirty="0">
                <a:latin typeface="+mn-lt"/>
                <a:ea typeface="Times New Roman" pitchFamily="18" charset="0"/>
                <a:cs typeface="Arial" pitchFamily="34" charset="0"/>
              </a:rPr>
              <a:t> </a:t>
            </a:r>
            <a:r>
              <a:rPr lang="en-US" sz="1800" b="1" dirty="0" err="1">
                <a:latin typeface="+mn-lt"/>
                <a:ea typeface="Times New Roman" pitchFamily="18" charset="0"/>
                <a:cs typeface="Arial" pitchFamily="34" charset="0"/>
              </a:rPr>
              <a:t>folosință</a:t>
            </a:r>
            <a:r>
              <a:rPr lang="en-US" sz="1800" b="1" dirty="0">
                <a:latin typeface="+mn-lt"/>
                <a:ea typeface="Times New Roman" pitchFamily="18" charset="0"/>
                <a:cs typeface="Arial" pitchFamily="34" charset="0"/>
              </a:rPr>
              <a:t>  </a:t>
            </a:r>
            <a:r>
              <a:rPr lang="en-US" sz="1800" b="1" dirty="0" err="1">
                <a:solidFill>
                  <a:srgbClr val="FF0000"/>
                </a:solidFill>
                <a:latin typeface="+mn-lt"/>
                <a:ea typeface="Times New Roman" pitchFamily="18" charset="0"/>
                <a:cs typeface="Arial" pitchFamily="34" charset="0"/>
              </a:rPr>
              <a:t>Creșa</a:t>
            </a:r>
            <a:r>
              <a:rPr lang="en-US" sz="1800" b="1" dirty="0">
                <a:solidFill>
                  <a:srgbClr val="FF0000"/>
                </a:solidFill>
                <a:latin typeface="+mn-lt"/>
                <a:ea typeface="Times New Roman" pitchFamily="18" charset="0"/>
                <a:cs typeface="Arial" pitchFamily="34" charset="0"/>
              </a:rPr>
              <a:t> nr. 15 “</a:t>
            </a:r>
            <a:r>
              <a:rPr lang="en-US" sz="1800" b="1" dirty="0" err="1">
                <a:solidFill>
                  <a:srgbClr val="FF0000"/>
                </a:solidFill>
                <a:latin typeface="+mn-lt"/>
                <a:ea typeface="Times New Roman" pitchFamily="18" charset="0"/>
                <a:cs typeface="Arial" pitchFamily="34" charset="0"/>
              </a:rPr>
              <a:t>Căsuța</a:t>
            </a:r>
            <a:r>
              <a:rPr lang="en-US" sz="1800" b="1" dirty="0">
                <a:solidFill>
                  <a:srgbClr val="FF0000"/>
                </a:solidFill>
                <a:latin typeface="+mn-lt"/>
                <a:ea typeface="Times New Roman" pitchFamily="18" charset="0"/>
                <a:cs typeface="Arial" pitchFamily="34" charset="0"/>
              </a:rPr>
              <a:t> </a:t>
            </a:r>
            <a:r>
              <a:rPr lang="en-US" sz="1800" b="1" dirty="0" err="1">
                <a:solidFill>
                  <a:srgbClr val="FF0000"/>
                </a:solidFill>
                <a:latin typeface="+mn-lt"/>
                <a:ea typeface="Times New Roman" pitchFamily="18" charset="0"/>
                <a:cs typeface="Arial" pitchFamily="34" charset="0"/>
              </a:rPr>
              <a:t>Prieteniei</a:t>
            </a:r>
            <a:r>
              <a:rPr lang="en-US" sz="1800" b="1" dirty="0">
                <a:solidFill>
                  <a:srgbClr val="FF0000"/>
                </a:solidFill>
                <a:latin typeface="+mn-lt"/>
                <a:ea typeface="Times New Roman" pitchFamily="18" charset="0"/>
                <a:cs typeface="Arial" pitchFamily="34" charset="0"/>
              </a:rPr>
              <a:t> “ </a:t>
            </a:r>
            <a:br>
              <a:rPr lang="en-US" sz="1800" b="1" dirty="0">
                <a:solidFill>
                  <a:srgbClr val="FF0000"/>
                </a:solidFill>
                <a:latin typeface="+mn-lt"/>
                <a:ea typeface="Times New Roman" pitchFamily="18" charset="0"/>
                <a:cs typeface="Arial" pitchFamily="34" charset="0"/>
              </a:rPr>
            </a:br>
            <a:r>
              <a:rPr lang="en-US" sz="1800" b="1" dirty="0" err="1">
                <a:solidFill>
                  <a:srgbClr val="FF0000"/>
                </a:solidFill>
                <a:latin typeface="+mn-lt"/>
                <a:ea typeface="Times New Roman" pitchFamily="18" charset="0"/>
                <a:cs typeface="Arial" pitchFamily="34" charset="0"/>
              </a:rPr>
              <a:t>situată</a:t>
            </a:r>
            <a:r>
              <a:rPr lang="en-US" sz="1800" b="1" dirty="0">
                <a:solidFill>
                  <a:srgbClr val="FF0000"/>
                </a:solidFill>
                <a:latin typeface="+mn-lt"/>
                <a:ea typeface="Times New Roman" pitchFamily="18" charset="0"/>
                <a:cs typeface="Arial" pitchFamily="34" charset="0"/>
              </a:rPr>
              <a:t> </a:t>
            </a:r>
            <a:r>
              <a:rPr lang="en-US" sz="1800" b="1" dirty="0" err="1">
                <a:solidFill>
                  <a:srgbClr val="FF0000"/>
                </a:solidFill>
                <a:latin typeface="+mn-lt"/>
                <a:ea typeface="Times New Roman" pitchFamily="18" charset="0"/>
                <a:cs typeface="Arial" pitchFamily="34" charset="0"/>
              </a:rPr>
              <a:t>în</a:t>
            </a:r>
            <a:r>
              <a:rPr lang="en-US" sz="1800" b="1" dirty="0">
                <a:solidFill>
                  <a:srgbClr val="FF0000"/>
                </a:solidFill>
                <a:latin typeface="+mn-lt"/>
                <a:ea typeface="Times New Roman" pitchFamily="18" charset="0"/>
                <a:cs typeface="Arial" pitchFamily="34" charset="0"/>
              </a:rPr>
              <a:t> </a:t>
            </a:r>
            <a:r>
              <a:rPr lang="en-US" sz="1800" b="1" dirty="0" err="1">
                <a:solidFill>
                  <a:srgbClr val="FF0000"/>
                </a:solidFill>
                <a:latin typeface="+mn-lt"/>
                <a:ea typeface="Times New Roman" pitchFamily="18" charset="0"/>
                <a:cs typeface="Arial" pitchFamily="34" charset="0"/>
              </a:rPr>
              <a:t>Parcul</a:t>
            </a:r>
            <a:r>
              <a:rPr lang="en-US" sz="1800" b="1" dirty="0">
                <a:solidFill>
                  <a:srgbClr val="FF0000"/>
                </a:solidFill>
                <a:latin typeface="+mn-lt"/>
                <a:ea typeface="Times New Roman" pitchFamily="18" charset="0"/>
                <a:cs typeface="Arial" pitchFamily="34" charset="0"/>
              </a:rPr>
              <a:t> Industrial I </a:t>
            </a:r>
            <a:r>
              <a:rPr lang="en-US" sz="1800" b="1" dirty="0" err="1">
                <a:solidFill>
                  <a:srgbClr val="FF0000"/>
                </a:solidFill>
                <a:latin typeface="+mn-lt"/>
                <a:ea typeface="Times New Roman" pitchFamily="18" charset="0"/>
                <a:cs typeface="Arial" pitchFamily="34" charset="0"/>
              </a:rPr>
              <a:t>str.Ghe</a:t>
            </a:r>
            <a:r>
              <a:rPr lang="en-US" sz="1800" b="1" dirty="0">
                <a:solidFill>
                  <a:srgbClr val="FF0000"/>
                </a:solidFill>
                <a:latin typeface="+mn-lt"/>
                <a:ea typeface="Times New Roman" pitchFamily="18" charset="0"/>
                <a:cs typeface="Arial" pitchFamily="34" charset="0"/>
              </a:rPr>
              <a:t>. </a:t>
            </a:r>
            <a:r>
              <a:rPr lang="en-US" sz="1800" b="1" dirty="0" err="1">
                <a:solidFill>
                  <a:srgbClr val="FF0000"/>
                </a:solidFill>
                <a:latin typeface="+mn-lt"/>
                <a:ea typeface="Times New Roman" pitchFamily="18" charset="0"/>
                <a:cs typeface="Arial" pitchFamily="34" charset="0"/>
              </a:rPr>
              <a:t>Mărdărescu</a:t>
            </a:r>
            <a:r>
              <a:rPr lang="en-US" sz="1800" b="1" dirty="0">
                <a:solidFill>
                  <a:srgbClr val="FF0000"/>
                </a:solidFill>
                <a:latin typeface="+mn-lt"/>
                <a:ea typeface="Times New Roman" pitchFamily="18" charset="0"/>
                <a:cs typeface="Arial" pitchFamily="34" charset="0"/>
              </a:rPr>
              <a:t> nr. 12</a:t>
            </a:r>
            <a:br>
              <a:rPr lang="en-US" sz="1800" b="1" dirty="0">
                <a:solidFill>
                  <a:srgbClr val="FF0000"/>
                </a:solidFill>
                <a:latin typeface="+mn-lt"/>
                <a:ea typeface="Times New Roman" pitchFamily="18" charset="0"/>
                <a:cs typeface="Arial" pitchFamily="34" charset="0"/>
              </a:rPr>
            </a:br>
            <a:br>
              <a:rPr lang="en-US" sz="1800" b="1" dirty="0">
                <a:solidFill>
                  <a:srgbClr val="FF0000"/>
                </a:solidFill>
                <a:latin typeface="+mn-lt"/>
                <a:ea typeface="Times New Roman" pitchFamily="18" charset="0"/>
                <a:cs typeface="Arial" pitchFamily="34" charset="0"/>
              </a:rPr>
            </a:br>
            <a:r>
              <a:rPr lang="en-US" sz="1600" dirty="0" err="1">
                <a:solidFill>
                  <a:schemeClr val="tx2"/>
                </a:solidFill>
                <a:latin typeface="Arial" pitchFamily="34" charset="0"/>
                <a:ea typeface="Times New Roman" pitchFamily="18" charset="0"/>
                <a:cs typeface="Arial" pitchFamily="34" charset="0"/>
              </a:rPr>
              <a:t>În</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anul</a:t>
            </a:r>
            <a:r>
              <a:rPr lang="en-US" sz="1600" dirty="0">
                <a:solidFill>
                  <a:schemeClr val="tx2"/>
                </a:solidFill>
                <a:latin typeface="Arial" pitchFamily="34" charset="0"/>
                <a:ea typeface="Times New Roman" pitchFamily="18" charset="0"/>
                <a:cs typeface="Arial" pitchFamily="34" charset="0"/>
              </a:rPr>
              <a:t> 2021, </a:t>
            </a:r>
            <a:r>
              <a:rPr lang="en-US" sz="1600" dirty="0" err="1">
                <a:solidFill>
                  <a:schemeClr val="tx2"/>
                </a:solidFill>
                <a:latin typeface="Arial" pitchFamily="34" charset="0"/>
                <a:ea typeface="Times New Roman" pitchFamily="18" charset="0"/>
                <a:cs typeface="Arial" pitchFamily="34" charset="0"/>
              </a:rPr>
              <a:t>împreună</a:t>
            </a:r>
            <a:r>
              <a:rPr lang="en-US" sz="1600" dirty="0">
                <a:solidFill>
                  <a:schemeClr val="tx2"/>
                </a:solidFill>
                <a:latin typeface="Arial" pitchFamily="34" charset="0"/>
                <a:ea typeface="Times New Roman" pitchFamily="18" charset="0"/>
                <a:cs typeface="Arial" pitchFamily="34" charset="0"/>
              </a:rPr>
              <a:t> cu </a:t>
            </a:r>
            <a:r>
              <a:rPr lang="en-US" sz="1600" dirty="0" err="1">
                <a:solidFill>
                  <a:schemeClr val="tx2"/>
                </a:solidFill>
                <a:latin typeface="Arial" pitchFamily="34" charset="0"/>
                <a:ea typeface="Times New Roman" pitchFamily="18" charset="0"/>
                <a:cs typeface="Arial" pitchFamily="34" charset="0"/>
              </a:rPr>
              <a:t>Direcția</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Patrimoniului</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Imobiliar</a:t>
            </a:r>
            <a:r>
              <a:rPr lang="en-US" sz="1600" dirty="0">
                <a:solidFill>
                  <a:schemeClr val="tx2"/>
                </a:solidFill>
                <a:latin typeface="Arial" pitchFamily="34" charset="0"/>
                <a:ea typeface="Times New Roman" pitchFamily="18" charset="0"/>
                <a:cs typeface="Arial" pitchFamily="34" charset="0"/>
              </a:rPr>
              <a:t>, am </a:t>
            </a:r>
            <a:r>
              <a:rPr lang="en-US" sz="1600" dirty="0" err="1">
                <a:solidFill>
                  <a:schemeClr val="tx2"/>
                </a:solidFill>
                <a:latin typeface="Arial" pitchFamily="34" charset="0"/>
                <a:ea typeface="Times New Roman" pitchFamily="18" charset="0"/>
                <a:cs typeface="Arial" pitchFamily="34" charset="0"/>
              </a:rPr>
              <a:t>identificat</a:t>
            </a:r>
            <a:r>
              <a:rPr lang="en-US" sz="1600" dirty="0">
                <a:solidFill>
                  <a:schemeClr val="tx2"/>
                </a:solidFill>
                <a:latin typeface="Arial" pitchFamily="34" charset="0"/>
                <a:ea typeface="Times New Roman" pitchFamily="18" charset="0"/>
                <a:cs typeface="Arial" pitchFamily="34" charset="0"/>
              </a:rPr>
              <a:t> </a:t>
            </a:r>
            <a:r>
              <a:rPr lang="en-US" sz="1600" b="1" dirty="0">
                <a:solidFill>
                  <a:schemeClr val="tx2"/>
                </a:solidFill>
                <a:latin typeface="Arial" pitchFamily="34" charset="0"/>
                <a:ea typeface="Times New Roman" pitchFamily="18" charset="0"/>
                <a:cs typeface="Arial" pitchFamily="34" charset="0"/>
              </a:rPr>
              <a:t>2 </a:t>
            </a:r>
            <a:r>
              <a:rPr lang="en-US" sz="1600" b="1" dirty="0" err="1">
                <a:solidFill>
                  <a:schemeClr val="tx2"/>
                </a:solidFill>
                <a:latin typeface="Arial" pitchFamily="34" charset="0"/>
                <a:ea typeface="Times New Roman" pitchFamily="18" charset="0"/>
                <a:cs typeface="Arial" pitchFamily="34" charset="0"/>
              </a:rPr>
              <a:t>terenuri</a:t>
            </a:r>
            <a:r>
              <a:rPr lang="en-US" sz="1600" b="1"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în</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cartierele</a:t>
            </a:r>
            <a:r>
              <a:rPr lang="en-US" sz="1600" dirty="0">
                <a:solidFill>
                  <a:schemeClr val="tx2"/>
                </a:solidFill>
                <a:latin typeface="Arial" pitchFamily="34" charset="0"/>
                <a:ea typeface="Times New Roman" pitchFamily="18" charset="0"/>
                <a:cs typeface="Arial" pitchFamily="34" charset="0"/>
              </a:rPr>
              <a:t> </a:t>
            </a:r>
            <a:r>
              <a:rPr lang="en-US" sz="1600" b="1" dirty="0" err="1">
                <a:solidFill>
                  <a:schemeClr val="tx2"/>
                </a:solidFill>
                <a:latin typeface="Arial" pitchFamily="34" charset="0"/>
                <a:ea typeface="Times New Roman" pitchFamily="18" charset="0"/>
                <a:cs typeface="Arial" pitchFamily="34" charset="0"/>
              </a:rPr>
              <a:t>Rogerius</a:t>
            </a:r>
            <a:r>
              <a:rPr lang="en-US" sz="1600" b="1" dirty="0">
                <a:solidFill>
                  <a:schemeClr val="tx2"/>
                </a:solidFill>
                <a:latin typeface="Arial" pitchFamily="34" charset="0"/>
                <a:ea typeface="Times New Roman" pitchFamily="18" charset="0"/>
                <a:cs typeface="Arial" pitchFamily="34" charset="0"/>
              </a:rPr>
              <a:t> (str. </a:t>
            </a:r>
            <a:r>
              <a:rPr lang="en-US" sz="1600" b="1" dirty="0" err="1">
                <a:solidFill>
                  <a:schemeClr val="tx2"/>
                </a:solidFill>
                <a:latin typeface="Arial" pitchFamily="34" charset="0"/>
                <a:ea typeface="Times New Roman" pitchFamily="18" charset="0"/>
                <a:cs typeface="Arial" pitchFamily="34" charset="0"/>
              </a:rPr>
              <a:t>Aluminei</a:t>
            </a:r>
            <a:r>
              <a:rPr lang="en-US" sz="1600" b="1" dirty="0">
                <a:solidFill>
                  <a:schemeClr val="tx2"/>
                </a:solidFill>
                <a:latin typeface="Arial" pitchFamily="34" charset="0"/>
                <a:ea typeface="Times New Roman" pitchFamily="18" charset="0"/>
                <a:cs typeface="Arial" pitchFamily="34" charset="0"/>
              </a:rPr>
              <a:t>) </a:t>
            </a:r>
            <a:r>
              <a:rPr lang="en-US" sz="1600" b="1" dirty="0" err="1">
                <a:solidFill>
                  <a:schemeClr val="tx2"/>
                </a:solidFill>
                <a:latin typeface="Arial" pitchFamily="34" charset="0"/>
                <a:ea typeface="Times New Roman" pitchFamily="18" charset="0"/>
                <a:cs typeface="Arial" pitchFamily="34" charset="0"/>
              </a:rPr>
              <a:t>și</a:t>
            </a:r>
            <a:r>
              <a:rPr lang="en-US" sz="1600" b="1" dirty="0">
                <a:solidFill>
                  <a:schemeClr val="tx2"/>
                </a:solidFill>
                <a:latin typeface="Arial" pitchFamily="34" charset="0"/>
                <a:ea typeface="Times New Roman" pitchFamily="18" charset="0"/>
                <a:cs typeface="Arial" pitchFamily="34" charset="0"/>
              </a:rPr>
              <a:t> </a:t>
            </a:r>
            <a:r>
              <a:rPr lang="en-US" sz="1600" b="1" dirty="0" err="1">
                <a:solidFill>
                  <a:schemeClr val="tx2"/>
                </a:solidFill>
                <a:latin typeface="Arial" pitchFamily="34" charset="0"/>
                <a:ea typeface="Times New Roman" pitchFamily="18" charset="0"/>
                <a:cs typeface="Arial" pitchFamily="34" charset="0"/>
              </a:rPr>
              <a:t>Nufărul</a:t>
            </a:r>
            <a:r>
              <a:rPr lang="en-US" sz="1600" b="1" dirty="0">
                <a:solidFill>
                  <a:schemeClr val="tx2"/>
                </a:solidFill>
                <a:latin typeface="Arial" pitchFamily="34" charset="0"/>
                <a:ea typeface="Times New Roman" pitchFamily="18" charset="0"/>
                <a:cs typeface="Arial" pitchFamily="34" charset="0"/>
              </a:rPr>
              <a:t> (str. I. </a:t>
            </a:r>
            <a:r>
              <a:rPr lang="en-US" sz="1600" b="1" dirty="0" err="1">
                <a:solidFill>
                  <a:schemeClr val="tx2"/>
                </a:solidFill>
                <a:latin typeface="Arial" pitchFamily="34" charset="0"/>
                <a:ea typeface="Times New Roman" pitchFamily="18" charset="0"/>
                <a:cs typeface="Arial" pitchFamily="34" charset="0"/>
              </a:rPr>
              <a:t>Irimescu</a:t>
            </a:r>
            <a:r>
              <a:rPr lang="en-US" sz="1600" b="1" dirty="0">
                <a:solidFill>
                  <a:schemeClr val="tx2"/>
                </a:solidFill>
                <a:latin typeface="Arial" pitchFamily="34" charset="0"/>
                <a:ea typeface="Times New Roman" pitchFamily="18" charset="0"/>
                <a:cs typeface="Arial" pitchFamily="34" charset="0"/>
              </a:rPr>
              <a:t>)</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pentru</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construcția</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în</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perioada</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următoare</a:t>
            </a:r>
            <a:r>
              <a:rPr lang="en-US" sz="1600" dirty="0">
                <a:solidFill>
                  <a:schemeClr val="tx2"/>
                </a:solidFill>
                <a:latin typeface="Arial" pitchFamily="34" charset="0"/>
                <a:ea typeface="Times New Roman" pitchFamily="18" charset="0"/>
                <a:cs typeface="Arial" pitchFamily="34" charset="0"/>
              </a:rPr>
              <a:t> a</a:t>
            </a:r>
            <a:r>
              <a:rPr lang="en-US" sz="1600" b="1" dirty="0">
                <a:solidFill>
                  <a:schemeClr val="tx2"/>
                </a:solidFill>
                <a:latin typeface="Arial" pitchFamily="34" charset="0"/>
                <a:ea typeface="Times New Roman" pitchFamily="18" charset="0"/>
                <a:cs typeface="Arial" pitchFamily="34" charset="0"/>
              </a:rPr>
              <a:t> </a:t>
            </a:r>
            <a:r>
              <a:rPr lang="en-US" sz="1600" b="1" u="sng" dirty="0">
                <a:solidFill>
                  <a:schemeClr val="tx2"/>
                </a:solidFill>
                <a:latin typeface="Arial" pitchFamily="34" charset="0"/>
                <a:ea typeface="Times New Roman" pitchFamily="18" charset="0"/>
                <a:cs typeface="Arial" pitchFamily="34" charset="0"/>
              </a:rPr>
              <a:t>2 CREȘE </a:t>
            </a:r>
            <a:br>
              <a:rPr lang="en-US" sz="1600" dirty="0">
                <a:solidFill>
                  <a:schemeClr val="tx2"/>
                </a:solidFill>
                <a:latin typeface="Arial" pitchFamily="34" charset="0"/>
                <a:ea typeface="Times New Roman" pitchFamily="18" charset="0"/>
                <a:cs typeface="Arial" pitchFamily="34" charset="0"/>
              </a:rPr>
            </a:br>
            <a:r>
              <a:rPr lang="en-US" sz="1600" dirty="0" err="1">
                <a:solidFill>
                  <a:schemeClr val="tx2"/>
                </a:solidFill>
                <a:latin typeface="Arial" pitchFamily="34" charset="0"/>
                <a:ea typeface="Times New Roman" pitchFamily="18" charset="0"/>
                <a:cs typeface="Arial" pitchFamily="34" charset="0"/>
              </a:rPr>
              <a:t>prin</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programul</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dezvoltat</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și</a:t>
            </a:r>
            <a:r>
              <a:rPr lang="en-US" sz="1600" dirty="0">
                <a:solidFill>
                  <a:schemeClr val="tx2"/>
                </a:solidFill>
                <a:latin typeface="Arial" pitchFamily="34" charset="0"/>
                <a:ea typeface="Times New Roman" pitchFamily="18" charset="0"/>
                <a:cs typeface="Arial" pitchFamily="34" charset="0"/>
              </a:rPr>
              <a:t> </a:t>
            </a:r>
            <a:r>
              <a:rPr lang="en-US" sz="1600" dirty="0" err="1">
                <a:solidFill>
                  <a:schemeClr val="tx2"/>
                </a:solidFill>
                <a:latin typeface="Arial" pitchFamily="34" charset="0"/>
                <a:ea typeface="Times New Roman" pitchFamily="18" charset="0"/>
                <a:cs typeface="Arial" pitchFamily="34" charset="0"/>
              </a:rPr>
              <a:t>finanțat</a:t>
            </a:r>
            <a:r>
              <a:rPr lang="en-US" sz="1600" dirty="0">
                <a:solidFill>
                  <a:schemeClr val="tx2"/>
                </a:solidFill>
                <a:latin typeface="Arial" pitchFamily="34" charset="0"/>
                <a:ea typeface="Times New Roman" pitchFamily="18" charset="0"/>
                <a:cs typeface="Arial" pitchFamily="34" charset="0"/>
              </a:rPr>
              <a:t> de </a:t>
            </a:r>
            <a:r>
              <a:rPr lang="en-US" sz="1600" dirty="0" err="1">
                <a:solidFill>
                  <a:schemeClr val="tx2"/>
                </a:solidFill>
                <a:latin typeface="Arial" pitchFamily="34" charset="0"/>
                <a:ea typeface="Times New Roman" pitchFamily="18" charset="0"/>
                <a:cs typeface="Arial" pitchFamily="34" charset="0"/>
              </a:rPr>
              <a:t>către</a:t>
            </a:r>
            <a:r>
              <a:rPr lang="en-US" sz="1600" dirty="0">
                <a:solidFill>
                  <a:schemeClr val="tx2"/>
                </a:solidFill>
                <a:latin typeface="Arial" pitchFamily="34" charset="0"/>
                <a:ea typeface="Times New Roman" pitchFamily="18" charset="0"/>
                <a:cs typeface="Arial" pitchFamily="34" charset="0"/>
              </a:rPr>
              <a:t> </a:t>
            </a:r>
            <a:r>
              <a:rPr lang="vi-VN" sz="1600" dirty="0">
                <a:solidFill>
                  <a:schemeClr val="tx2"/>
                </a:solidFill>
                <a:latin typeface="Arial" pitchFamily="34" charset="0"/>
                <a:cs typeface="Arial" pitchFamily="34" charset="0"/>
              </a:rPr>
              <a:t>Ministerul Dezvoltării, Lucrărilor Publice şi Administraţiei</a:t>
            </a:r>
            <a:r>
              <a:rPr lang="en-US" sz="1600" dirty="0">
                <a:solidFill>
                  <a:schemeClr val="tx2"/>
                </a:solidFill>
                <a:latin typeface="Arial" pitchFamily="34" charset="0"/>
                <a:cs typeface="Arial" pitchFamily="34" charset="0"/>
              </a:rPr>
              <a:t>.</a:t>
            </a:r>
            <a:br>
              <a:rPr lang="en-US" sz="1800" dirty="0">
                <a:latin typeface="Arial" pitchFamily="34" charset="0"/>
                <a:ea typeface="Times New Roman" pitchFamily="18" charset="0"/>
                <a:cs typeface="Arial" pitchFamily="34" charset="0"/>
              </a:rPr>
            </a:br>
            <a:br>
              <a:rPr lang="en-US" sz="1800" b="1" dirty="0">
                <a:solidFill>
                  <a:srgbClr val="00B0F0"/>
                </a:solidFill>
                <a:latin typeface="Century Schoolbook" pitchFamily="18" charset="0"/>
                <a:ea typeface="Times New Roman" pitchFamily="18" charset="0"/>
                <a:cs typeface="Arial" pitchFamily="34" charset="0"/>
              </a:rPr>
            </a:br>
            <a:br>
              <a:rPr lang="ro-RO" sz="2000" b="1" dirty="0"/>
            </a:br>
            <a:endParaRPr lang="en-US" sz="2000" dirty="0"/>
          </a:p>
        </p:txBody>
      </p:sp>
      <p:pic>
        <p:nvPicPr>
          <p:cNvPr id="14" name="Content Placeholder 13" descr="207263092_856210401661338_7724307375538674425_n.jpg"/>
          <p:cNvPicPr>
            <a:picLocks noGrp="1" noChangeAspect="1"/>
          </p:cNvPicPr>
          <p:nvPr>
            <p:ph sz="half" idx="1"/>
          </p:nvPr>
        </p:nvPicPr>
        <p:blipFill>
          <a:blip r:embed="rId2" cstate="print"/>
          <a:stretch>
            <a:fillRect/>
          </a:stretch>
        </p:blipFill>
        <p:spPr>
          <a:xfrm>
            <a:off x="152400" y="4343400"/>
            <a:ext cx="4038600" cy="2343150"/>
          </a:xfrm>
        </p:spPr>
      </p:pic>
      <p:pic>
        <p:nvPicPr>
          <p:cNvPr id="13" name="Content Placeholder 12" descr="241134209_896038794345165_8779504164024723513_n.jpg"/>
          <p:cNvPicPr>
            <a:picLocks noGrp="1" noChangeAspect="1"/>
          </p:cNvPicPr>
          <p:nvPr>
            <p:ph sz="half" idx="2"/>
          </p:nvPr>
        </p:nvPicPr>
        <p:blipFill>
          <a:blip r:embed="rId3" cstate="print"/>
          <a:stretch>
            <a:fillRect/>
          </a:stretch>
        </p:blipFill>
        <p:spPr>
          <a:xfrm>
            <a:off x="4800600" y="4267200"/>
            <a:ext cx="4038600" cy="2438949"/>
          </a:xfrm>
        </p:spPr>
      </p:pic>
      <p:sp>
        <p:nvSpPr>
          <p:cNvPr id="10243" name="Text Box 7"/>
          <p:cNvSpPr txBox="1">
            <a:spLocks noChangeArrowheads="1"/>
          </p:cNvSpPr>
          <p:nvPr/>
        </p:nvSpPr>
        <p:spPr bwMode="auto">
          <a:xfrm>
            <a:off x="663575" y="4097338"/>
            <a:ext cx="2395538" cy="366712"/>
          </a:xfrm>
          <a:prstGeom prst="rect">
            <a:avLst/>
          </a:prstGeom>
          <a:noFill/>
          <a:ln w="9525">
            <a:noFill/>
            <a:miter lim="800000"/>
            <a:headEnd/>
            <a:tailEnd/>
          </a:ln>
        </p:spPr>
        <p:txBody>
          <a:bodyPr>
            <a:spAutoFit/>
          </a:bodyPr>
          <a:lstStyle/>
          <a:p>
            <a:endParaRPr lang="ro-RO"/>
          </a:p>
        </p:txBody>
      </p:sp>
      <p:sp>
        <p:nvSpPr>
          <p:cNvPr id="16" name="Rectangle 15"/>
          <p:cNvSpPr/>
          <p:nvPr/>
        </p:nvSpPr>
        <p:spPr>
          <a:xfrm>
            <a:off x="685800" y="3048000"/>
            <a:ext cx="8001000" cy="1200329"/>
          </a:xfrm>
          <a:prstGeom prst="rect">
            <a:avLst/>
          </a:prstGeom>
        </p:spPr>
        <p:txBody>
          <a:bodyPr wrap="square">
            <a:spAutoFit/>
          </a:bodyPr>
          <a:lstStyle/>
          <a:p>
            <a:pPr algn="ctr"/>
            <a:endParaRPr lang="en-US" b="1" i="1" dirty="0">
              <a:latin typeface="Century Schoolbook" pitchFamily="18" charset="0"/>
              <a:ea typeface="Times New Roman" pitchFamily="18" charset="0"/>
              <a:cs typeface="Arial" pitchFamily="34" charset="0"/>
            </a:endParaRPr>
          </a:p>
          <a:p>
            <a:pPr algn="ctr"/>
            <a:r>
              <a:rPr lang="en-US" b="1" i="1" dirty="0">
                <a:latin typeface="Century Schoolbook" pitchFamily="18" charset="0"/>
                <a:ea typeface="Times New Roman" pitchFamily="18" charset="0"/>
                <a:cs typeface="Arial" pitchFamily="34" charset="0"/>
              </a:rPr>
              <a:t>COPII FERICI</a:t>
            </a:r>
            <a:r>
              <a:rPr lang="ro-RO" b="1" i="1" dirty="0">
                <a:latin typeface="Century Schoolbook" pitchFamily="18" charset="0"/>
                <a:ea typeface="Times New Roman" pitchFamily="18" charset="0"/>
                <a:cs typeface="Arial" pitchFamily="34" charset="0"/>
              </a:rPr>
              <a:t>Ţ</a:t>
            </a:r>
            <a:r>
              <a:rPr lang="en-US" b="1" i="1" dirty="0">
                <a:latin typeface="Century Schoolbook" pitchFamily="18" charset="0"/>
                <a:ea typeface="Times New Roman" pitchFamily="18" charset="0"/>
                <a:cs typeface="Arial" pitchFamily="34" charset="0"/>
              </a:rPr>
              <a:t>I = P</a:t>
            </a:r>
            <a:r>
              <a:rPr lang="ro-RO" b="1" i="1" dirty="0">
                <a:latin typeface="Century Schoolbook" pitchFamily="18" charset="0"/>
                <a:ea typeface="Times New Roman" pitchFamily="18" charset="0"/>
                <a:cs typeface="Arial" pitchFamily="34" charset="0"/>
              </a:rPr>
              <a:t>ĂRINŢI MULŢUMIŢI</a:t>
            </a:r>
            <a:br>
              <a:rPr lang="ro-RO" b="1" i="1" dirty="0">
                <a:latin typeface="Century Schoolbook" pitchFamily="18" charset="0"/>
                <a:ea typeface="Times New Roman" pitchFamily="18" charset="0"/>
                <a:cs typeface="Arial" pitchFamily="34" charset="0"/>
              </a:rPr>
            </a:br>
            <a:r>
              <a:rPr lang="ro-RO" b="1" i="1" dirty="0">
                <a:latin typeface="Century Schoolbook" pitchFamily="18" charset="0"/>
                <a:ea typeface="Times New Roman" pitchFamily="18" charset="0"/>
                <a:cs typeface="Arial" pitchFamily="34" charset="0"/>
              </a:rPr>
              <a:t>Vizitaţi:   </a:t>
            </a:r>
            <a:r>
              <a:rPr lang="ro-RO" b="1" dirty="0">
                <a:solidFill>
                  <a:srgbClr val="00B0F0"/>
                </a:solidFill>
                <a:latin typeface="Century Schoolbook" pitchFamily="18" charset="0"/>
                <a:ea typeface="Times New Roman" pitchFamily="18" charset="0"/>
                <a:cs typeface="Arial" pitchFamily="34" charset="0"/>
              </a:rPr>
              <a:t>http://http://www.daso-oradea.ro/    - Secţiunea CREŞE</a:t>
            </a:r>
            <a:r>
              <a:rPr lang="en-US" b="1" dirty="0">
                <a:solidFill>
                  <a:srgbClr val="00B0F0"/>
                </a:solidFill>
                <a:latin typeface="Century Schoolbook" pitchFamily="18" charset="0"/>
                <a:ea typeface="Times New Roman" pitchFamily="18" charset="0"/>
                <a:cs typeface="Arial" pitchFamily="34" charset="0"/>
              </a:rPr>
              <a:t> –ORADEA</a:t>
            </a:r>
            <a:endParaRPr lang="en-US" dirty="0"/>
          </a:p>
        </p:txBody>
      </p:sp>
    </p:spTree>
    <p:extLst>
      <p:ext uri="{BB962C8B-B14F-4D97-AF65-F5344CB8AC3E}">
        <p14:creationId xmlns:p14="http://schemas.microsoft.com/office/powerpoint/2010/main" val="8075430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6705600"/>
          </a:xfrm>
        </p:spPr>
        <p:txBody>
          <a:bodyPr>
            <a:normAutofit fontScale="90000"/>
          </a:bodyPr>
          <a:lstStyle/>
          <a:p>
            <a:r>
              <a:rPr lang="ro-RO" sz="2000" b="1" i="1" dirty="0">
                <a:solidFill>
                  <a:srgbClr val="0070C0"/>
                </a:solidFill>
                <a:latin typeface="Arial" pitchFamily="34" charset="0"/>
                <a:cs typeface="Arial" pitchFamily="34" charset="0"/>
              </a:rPr>
              <a:t>CREŞE ORADEA </a:t>
            </a:r>
            <a:br>
              <a:rPr lang="ro-RO" sz="2000" dirty="0">
                <a:latin typeface="Arial" pitchFamily="34" charset="0"/>
                <a:cs typeface="Arial" pitchFamily="34" charset="0"/>
              </a:rPr>
            </a:br>
            <a:br>
              <a:rPr lang="ro-RO" sz="1800" i="1" dirty="0">
                <a:solidFill>
                  <a:srgbClr val="FF0000"/>
                </a:solidFill>
                <a:latin typeface="Arial" pitchFamily="34" charset="0"/>
                <a:cs typeface="Arial" pitchFamily="34" charset="0"/>
              </a:rPr>
            </a:br>
            <a:r>
              <a:rPr lang="ro-RO" sz="1800" i="1" dirty="0">
                <a:latin typeface="Arial" pitchFamily="34" charset="0"/>
                <a:cs typeface="Arial" pitchFamily="34" charset="0"/>
              </a:rPr>
              <a:t> În anul 202</a:t>
            </a:r>
            <a:r>
              <a:rPr lang="en-US" sz="1800" i="1" dirty="0">
                <a:latin typeface="Arial" pitchFamily="34" charset="0"/>
                <a:cs typeface="Arial" pitchFamily="34" charset="0"/>
              </a:rPr>
              <a:t>1</a:t>
            </a:r>
            <a:r>
              <a:rPr lang="ro-RO" sz="1800" i="1" dirty="0">
                <a:latin typeface="Arial" pitchFamily="34" charset="0"/>
                <a:cs typeface="Arial" pitchFamily="34" charset="0"/>
              </a:rPr>
              <a:t> </a:t>
            </a:r>
            <a:br>
              <a:rPr lang="ro-RO" sz="1800" i="1" dirty="0">
                <a:latin typeface="Arial" pitchFamily="34" charset="0"/>
                <a:cs typeface="Arial" pitchFamily="34" charset="0"/>
              </a:rPr>
            </a:br>
            <a:r>
              <a:rPr lang="ro-RO" sz="1800" i="1" dirty="0">
                <a:latin typeface="Arial" pitchFamily="34" charset="0"/>
                <a:cs typeface="Arial" pitchFamily="34" charset="0"/>
              </a:rPr>
              <a:t>SESIUNEA DE ÎNSCRIERE  a copiilor s-a desfăşurat </a:t>
            </a:r>
            <a:r>
              <a:rPr lang="en-US" sz="1800" i="1" dirty="0" err="1">
                <a:latin typeface="Arial" pitchFamily="34" charset="0"/>
                <a:cs typeface="Arial" pitchFamily="34" charset="0"/>
              </a:rPr>
              <a:t>în</a:t>
            </a:r>
            <a:r>
              <a:rPr lang="en-US" sz="1800" i="1" dirty="0">
                <a:latin typeface="Arial" pitchFamily="34" charset="0"/>
                <a:cs typeface="Arial" pitchFamily="34" charset="0"/>
              </a:rPr>
              <a:t> </a:t>
            </a:r>
            <a:r>
              <a:rPr lang="en-US" sz="1800" i="1" dirty="0" err="1">
                <a:latin typeface="Arial" pitchFamily="34" charset="0"/>
                <a:cs typeface="Arial" pitchFamily="34" charset="0"/>
              </a:rPr>
              <a:t>sitem</a:t>
            </a:r>
            <a:r>
              <a:rPr lang="en-US" sz="1800" i="1" dirty="0">
                <a:latin typeface="Arial" pitchFamily="34" charset="0"/>
                <a:cs typeface="Arial" pitchFamily="34" charset="0"/>
              </a:rPr>
              <a:t> </a:t>
            </a:r>
            <a:r>
              <a:rPr lang="ro-RO" sz="1800" i="1" dirty="0">
                <a:latin typeface="Arial" pitchFamily="34" charset="0"/>
                <a:cs typeface="Arial" pitchFamily="34" charset="0"/>
              </a:rPr>
              <a:t>MIXT</a:t>
            </a:r>
            <a:r>
              <a:rPr lang="en-US" sz="1800" i="1" dirty="0">
                <a:latin typeface="Arial" pitchFamily="34" charset="0"/>
                <a:cs typeface="Arial" pitchFamily="34" charset="0"/>
              </a:rPr>
              <a:t>– </a:t>
            </a:r>
            <a:r>
              <a:rPr lang="en-US" sz="1800" i="1" dirty="0" err="1">
                <a:latin typeface="Arial" pitchFamily="34" charset="0"/>
                <a:cs typeface="Arial" pitchFamily="34" charset="0"/>
              </a:rPr>
              <a:t>respectiv</a:t>
            </a:r>
            <a:r>
              <a:rPr lang="en-US" sz="1800" i="1" dirty="0">
                <a:latin typeface="Arial" pitchFamily="34" charset="0"/>
                <a:cs typeface="Arial" pitchFamily="34" charset="0"/>
              </a:rPr>
              <a:t> </a:t>
            </a:r>
            <a:r>
              <a:rPr lang="en-US" sz="1800" i="1" dirty="0" err="1">
                <a:latin typeface="Arial" pitchFamily="34" charset="0"/>
                <a:cs typeface="Arial" pitchFamily="34" charset="0"/>
              </a:rPr>
              <a:t>actele</a:t>
            </a:r>
            <a:r>
              <a:rPr lang="en-US" sz="1800" i="1" dirty="0">
                <a:latin typeface="Arial" pitchFamily="34" charset="0"/>
                <a:cs typeface="Arial" pitchFamily="34" charset="0"/>
              </a:rPr>
              <a:t> s-au </a:t>
            </a:r>
            <a:r>
              <a:rPr lang="en-US" sz="1800" i="1" dirty="0" err="1">
                <a:latin typeface="Arial" pitchFamily="34" charset="0"/>
                <a:cs typeface="Arial" pitchFamily="34" charset="0"/>
              </a:rPr>
              <a:t>depus</a:t>
            </a:r>
            <a:r>
              <a:rPr lang="en-US" sz="1800" i="1" dirty="0">
                <a:latin typeface="Arial" pitchFamily="34" charset="0"/>
                <a:cs typeface="Arial" pitchFamily="34" charset="0"/>
              </a:rPr>
              <a:t> </a:t>
            </a:r>
            <a:r>
              <a:rPr lang="ro-RO" sz="1800" b="1" i="1" dirty="0">
                <a:latin typeface="Arial" pitchFamily="34" charset="0"/>
                <a:cs typeface="Arial" pitchFamily="34" charset="0"/>
              </a:rPr>
              <a:t>O</a:t>
            </a:r>
            <a:r>
              <a:rPr lang="en-US" sz="1800" b="1" i="1" dirty="0" err="1">
                <a:latin typeface="Arial" pitchFamily="34" charset="0"/>
                <a:cs typeface="Arial" pitchFamily="34" charset="0"/>
              </a:rPr>
              <a:t>nline</a:t>
            </a:r>
            <a:r>
              <a:rPr lang="en-US" sz="1800" b="1" i="1" dirty="0">
                <a:latin typeface="Arial" pitchFamily="34" charset="0"/>
                <a:cs typeface="Arial" pitchFamily="34" charset="0"/>
              </a:rPr>
              <a:t> </a:t>
            </a:r>
            <a:r>
              <a:rPr lang="en-US" sz="1800" i="1" dirty="0" err="1">
                <a:latin typeface="Arial" pitchFamily="34" charset="0"/>
                <a:cs typeface="Arial" pitchFamily="34" charset="0"/>
              </a:rPr>
              <a:t>sau</a:t>
            </a:r>
            <a:r>
              <a:rPr lang="en-US" sz="1800" i="1" dirty="0">
                <a:latin typeface="Arial" pitchFamily="34" charset="0"/>
                <a:cs typeface="Arial" pitchFamily="34" charset="0"/>
              </a:rPr>
              <a:t> la </a:t>
            </a:r>
            <a:r>
              <a:rPr lang="en-US" sz="1800" b="1" i="1" dirty="0" err="1">
                <a:latin typeface="Arial" pitchFamily="34" charset="0"/>
                <a:cs typeface="Arial" pitchFamily="34" charset="0"/>
              </a:rPr>
              <a:t>Centrul</a:t>
            </a:r>
            <a:r>
              <a:rPr lang="en-US" sz="1800" b="1" i="1" dirty="0">
                <a:latin typeface="Arial" pitchFamily="34" charset="0"/>
                <a:cs typeface="Arial" pitchFamily="34" charset="0"/>
              </a:rPr>
              <a:t> de </a:t>
            </a:r>
            <a:r>
              <a:rPr lang="en-US" sz="1800" b="1" i="1" dirty="0" err="1">
                <a:latin typeface="Arial" pitchFamily="34" charset="0"/>
                <a:cs typeface="Arial" pitchFamily="34" charset="0"/>
              </a:rPr>
              <a:t>relații</a:t>
            </a:r>
            <a:r>
              <a:rPr lang="en-US" sz="1800" b="1" i="1" dirty="0">
                <a:latin typeface="Arial" pitchFamily="34" charset="0"/>
                <a:cs typeface="Arial" pitchFamily="34" charset="0"/>
              </a:rPr>
              <a:t> cu </a:t>
            </a:r>
            <a:r>
              <a:rPr lang="en-US" sz="1800" b="1" i="1" dirty="0" err="1">
                <a:latin typeface="Arial" pitchFamily="34" charset="0"/>
                <a:cs typeface="Arial" pitchFamily="34" charset="0"/>
              </a:rPr>
              <a:t>publicul</a:t>
            </a:r>
            <a:r>
              <a:rPr lang="en-US" sz="1800" b="1" i="1" dirty="0">
                <a:latin typeface="Arial" pitchFamily="34" charset="0"/>
                <a:cs typeface="Arial" pitchFamily="34" charset="0"/>
              </a:rPr>
              <a:t> </a:t>
            </a:r>
            <a:r>
              <a:rPr lang="en-US" sz="1800" i="1" dirty="0">
                <a:latin typeface="Arial" pitchFamily="34" charset="0"/>
                <a:cs typeface="Arial" pitchFamily="34" charset="0"/>
              </a:rPr>
              <a:t>din </a:t>
            </a:r>
            <a:r>
              <a:rPr lang="en-US" sz="1800" i="1" dirty="0" err="1">
                <a:latin typeface="Arial" pitchFamily="34" charset="0"/>
                <a:cs typeface="Arial" pitchFamily="34" charset="0"/>
              </a:rPr>
              <a:t>cadrul</a:t>
            </a:r>
            <a:r>
              <a:rPr lang="en-US" sz="1800" i="1" dirty="0">
                <a:latin typeface="Arial" pitchFamily="34" charset="0"/>
                <a:cs typeface="Arial" pitchFamily="34" charset="0"/>
              </a:rPr>
              <a:t> DASO, </a:t>
            </a:r>
            <a:r>
              <a:rPr lang="en-US" sz="1800" i="1" dirty="0" err="1">
                <a:latin typeface="Arial" pitchFamily="34" charset="0"/>
                <a:cs typeface="Arial" pitchFamily="34" charset="0"/>
              </a:rPr>
              <a:t>în</a:t>
            </a:r>
            <a:r>
              <a:rPr lang="en-US" sz="1800" i="1" dirty="0">
                <a:latin typeface="Arial" pitchFamily="34" charset="0"/>
                <a:cs typeface="Arial" pitchFamily="34" charset="0"/>
              </a:rPr>
              <a:t> </a:t>
            </a:r>
            <a:r>
              <a:rPr lang="en-US" sz="1800" i="1" dirty="0" err="1">
                <a:latin typeface="Arial" pitchFamily="34" charset="0"/>
                <a:cs typeface="Arial" pitchFamily="34" charset="0"/>
              </a:rPr>
              <a:t>funcțiie</a:t>
            </a:r>
            <a:r>
              <a:rPr lang="en-US" sz="1800" i="1" dirty="0">
                <a:latin typeface="Arial" pitchFamily="34" charset="0"/>
                <a:cs typeface="Arial" pitchFamily="34" charset="0"/>
              </a:rPr>
              <a:t> de </a:t>
            </a:r>
            <a:r>
              <a:rPr lang="en-US" sz="1800" i="1" dirty="0" err="1">
                <a:latin typeface="Arial" pitchFamily="34" charset="0"/>
                <a:cs typeface="Arial" pitchFamily="34" charset="0"/>
              </a:rPr>
              <a:t>opțiunile</a:t>
            </a:r>
            <a:r>
              <a:rPr lang="en-US" sz="1800" i="1" dirty="0">
                <a:latin typeface="Arial" pitchFamily="34" charset="0"/>
                <a:cs typeface="Arial" pitchFamily="34" charset="0"/>
              </a:rPr>
              <a:t> </a:t>
            </a:r>
            <a:r>
              <a:rPr lang="en-US" sz="1800" i="1" dirty="0" err="1">
                <a:latin typeface="Arial" pitchFamily="34" charset="0"/>
                <a:cs typeface="Arial" pitchFamily="34" charset="0"/>
              </a:rPr>
              <a:t>părinților</a:t>
            </a:r>
            <a:br>
              <a:rPr lang="ro-RO" sz="1800" i="1" dirty="0">
                <a:latin typeface="Arial" pitchFamily="34" charset="0"/>
                <a:cs typeface="Arial" pitchFamily="34" charset="0"/>
              </a:rPr>
            </a:br>
            <a:br>
              <a:rPr lang="en-US" sz="1800" i="1" dirty="0">
                <a:latin typeface="Arial" pitchFamily="34" charset="0"/>
                <a:cs typeface="Arial" pitchFamily="34" charset="0"/>
              </a:rPr>
            </a:br>
            <a:r>
              <a:rPr lang="en-US" sz="1800" i="1" dirty="0" err="1">
                <a:latin typeface="Arial" pitchFamily="34" charset="0"/>
                <a:cs typeface="Arial" pitchFamily="34" charset="0"/>
              </a:rPr>
              <a:t>Astfel</a:t>
            </a:r>
            <a:r>
              <a:rPr lang="en-US" sz="1800" i="1" dirty="0">
                <a:latin typeface="Arial" pitchFamily="34" charset="0"/>
                <a:cs typeface="Arial" pitchFamily="34" charset="0"/>
              </a:rPr>
              <a:t>,  a </a:t>
            </a:r>
            <a:r>
              <a:rPr lang="en-US" sz="1800" i="1" dirty="0" err="1">
                <a:latin typeface="Arial" pitchFamily="34" charset="0"/>
                <a:cs typeface="Arial" pitchFamily="34" charset="0"/>
              </a:rPr>
              <a:t>fost</a:t>
            </a:r>
            <a:r>
              <a:rPr lang="en-US" sz="1800" i="1" dirty="0">
                <a:latin typeface="Arial" pitchFamily="34" charset="0"/>
                <a:cs typeface="Arial" pitchFamily="34" charset="0"/>
              </a:rPr>
              <a:t> </a:t>
            </a:r>
            <a:r>
              <a:rPr lang="en-US" sz="1800" i="1" dirty="0" err="1">
                <a:latin typeface="Arial" pitchFamily="34" charset="0"/>
                <a:cs typeface="Arial" pitchFamily="34" charset="0"/>
              </a:rPr>
              <a:t>dezvoltată</a:t>
            </a:r>
            <a:r>
              <a:rPr lang="en-US" sz="1800" i="1" dirty="0">
                <a:latin typeface="Arial" pitchFamily="34" charset="0"/>
                <a:cs typeface="Arial" pitchFamily="34" charset="0"/>
              </a:rPr>
              <a:t> </a:t>
            </a:r>
            <a:r>
              <a:rPr lang="en-US" sz="1800" i="1" dirty="0" err="1">
                <a:latin typeface="Arial" pitchFamily="34" charset="0"/>
                <a:cs typeface="Arial" pitchFamily="34" charset="0"/>
              </a:rPr>
              <a:t>Aplicația</a:t>
            </a:r>
            <a:r>
              <a:rPr lang="en-US" sz="1800" i="1" dirty="0">
                <a:latin typeface="Arial" pitchFamily="34" charset="0"/>
                <a:cs typeface="Arial" pitchFamily="34" charset="0"/>
              </a:rPr>
              <a:t>   </a:t>
            </a:r>
            <a:r>
              <a:rPr lang="en-US" sz="3100" b="1" dirty="0"/>
              <a:t>das.hform.ro </a:t>
            </a:r>
            <a:r>
              <a:rPr lang="en-US" sz="1800" i="1" dirty="0" err="1">
                <a:latin typeface="Arial" pitchFamily="34" charset="0"/>
                <a:cs typeface="Arial" pitchFamily="34" charset="0"/>
              </a:rPr>
              <a:t>concepută</a:t>
            </a:r>
            <a:r>
              <a:rPr lang="en-US" sz="1800" i="1" dirty="0">
                <a:latin typeface="Arial" pitchFamily="34" charset="0"/>
                <a:cs typeface="Arial" pitchFamily="34" charset="0"/>
              </a:rPr>
              <a:t> </a:t>
            </a:r>
            <a:r>
              <a:rPr lang="en-US" sz="1800" i="1" dirty="0" err="1">
                <a:latin typeface="Arial" pitchFamily="34" charset="0"/>
                <a:cs typeface="Arial" pitchFamily="34" charset="0"/>
              </a:rPr>
              <a:t>să</a:t>
            </a:r>
            <a:r>
              <a:rPr lang="en-US" sz="1800" i="1" dirty="0">
                <a:latin typeface="Arial" pitchFamily="34" charset="0"/>
                <a:cs typeface="Arial" pitchFamily="34" charset="0"/>
              </a:rPr>
              <a:t> </a:t>
            </a:r>
            <a:r>
              <a:rPr lang="en-US" sz="1800" i="1" dirty="0" err="1">
                <a:latin typeface="Arial" pitchFamily="34" charset="0"/>
                <a:cs typeface="Arial" pitchFamily="34" charset="0"/>
              </a:rPr>
              <a:t>vină</a:t>
            </a:r>
            <a:r>
              <a:rPr lang="en-US" sz="1800" i="1" dirty="0">
                <a:latin typeface="Arial" pitchFamily="34" charset="0"/>
                <a:cs typeface="Arial" pitchFamily="34" charset="0"/>
              </a:rPr>
              <a:t> </a:t>
            </a:r>
            <a:r>
              <a:rPr lang="en-US" sz="1800" i="1" dirty="0" err="1">
                <a:latin typeface="Arial" pitchFamily="34" charset="0"/>
                <a:cs typeface="Arial" pitchFamily="34" charset="0"/>
              </a:rPr>
              <a:t>în</a:t>
            </a:r>
            <a:r>
              <a:rPr lang="en-US" sz="1800" i="1" dirty="0">
                <a:latin typeface="Arial" pitchFamily="34" charset="0"/>
                <a:cs typeface="Arial" pitchFamily="34" charset="0"/>
              </a:rPr>
              <a:t> </a:t>
            </a:r>
            <a:r>
              <a:rPr lang="en-US" sz="1800" i="1" dirty="0" err="1">
                <a:latin typeface="Arial" pitchFamily="34" charset="0"/>
                <a:cs typeface="Arial" pitchFamily="34" charset="0"/>
              </a:rPr>
              <a:t>sprijinul</a:t>
            </a:r>
            <a:r>
              <a:rPr lang="en-US" sz="1800" i="1" dirty="0">
                <a:latin typeface="Arial" pitchFamily="34" charset="0"/>
                <a:cs typeface="Arial" pitchFamily="34" charset="0"/>
              </a:rPr>
              <a:t> </a:t>
            </a:r>
            <a:r>
              <a:rPr lang="en-US" sz="1800" i="1" dirty="0" err="1">
                <a:latin typeface="Arial" pitchFamily="34" charset="0"/>
                <a:cs typeface="Arial" pitchFamily="34" charset="0"/>
              </a:rPr>
              <a:t>părinților</a:t>
            </a:r>
            <a:r>
              <a:rPr lang="en-US" sz="1800" i="1" dirty="0">
                <a:latin typeface="Arial" pitchFamily="34" charset="0"/>
                <a:cs typeface="Arial" pitchFamily="34" charset="0"/>
              </a:rPr>
              <a:t> care </a:t>
            </a:r>
            <a:r>
              <a:rPr lang="en-US" sz="1800" i="1" dirty="0" err="1">
                <a:latin typeface="Arial" pitchFamily="34" charset="0"/>
                <a:cs typeface="Arial" pitchFamily="34" charset="0"/>
              </a:rPr>
              <a:t>doresc</a:t>
            </a:r>
            <a:r>
              <a:rPr lang="en-US" sz="1800" i="1" dirty="0">
                <a:latin typeface="Arial" pitchFamily="34" charset="0"/>
                <a:cs typeface="Arial" pitchFamily="34" charset="0"/>
              </a:rPr>
              <a:t> </a:t>
            </a:r>
            <a:r>
              <a:rPr lang="en-US" sz="1800" i="1" dirty="0" err="1">
                <a:latin typeface="Arial" pitchFamily="34" charset="0"/>
                <a:cs typeface="Arial" pitchFamily="34" charset="0"/>
              </a:rPr>
              <a:t>să-și</a:t>
            </a:r>
            <a:r>
              <a:rPr lang="en-US" sz="1800" i="1" dirty="0">
                <a:latin typeface="Arial" pitchFamily="34" charset="0"/>
                <a:cs typeface="Arial" pitchFamily="34" charset="0"/>
              </a:rPr>
              <a:t> </a:t>
            </a:r>
            <a:r>
              <a:rPr lang="en-US" sz="1800" i="1" dirty="0" err="1">
                <a:latin typeface="Arial" pitchFamily="34" charset="0"/>
                <a:cs typeface="Arial" pitchFamily="34" charset="0"/>
              </a:rPr>
              <a:t>înscrie</a:t>
            </a:r>
            <a:r>
              <a:rPr lang="en-US" sz="1800" i="1" dirty="0">
                <a:latin typeface="Arial" pitchFamily="34" charset="0"/>
                <a:cs typeface="Arial" pitchFamily="34" charset="0"/>
              </a:rPr>
              <a:t> </a:t>
            </a:r>
            <a:r>
              <a:rPr lang="en-US" sz="1800" i="1" dirty="0" err="1">
                <a:latin typeface="Arial" pitchFamily="34" charset="0"/>
                <a:cs typeface="Arial" pitchFamily="34" charset="0"/>
              </a:rPr>
              <a:t>copiii</a:t>
            </a:r>
            <a:r>
              <a:rPr lang="en-US" sz="1800" i="1" dirty="0">
                <a:latin typeface="Arial" pitchFamily="34" charset="0"/>
                <a:cs typeface="Arial" pitchFamily="34" charset="0"/>
              </a:rPr>
              <a:t> la </a:t>
            </a:r>
            <a:r>
              <a:rPr lang="en-US" sz="1800" i="1" dirty="0" err="1">
                <a:latin typeface="Arial" pitchFamily="34" charset="0"/>
                <a:cs typeface="Arial" pitchFamily="34" charset="0"/>
              </a:rPr>
              <a:t>creșele</a:t>
            </a:r>
            <a:r>
              <a:rPr lang="en-US" sz="1800" i="1" dirty="0">
                <a:latin typeface="Arial" pitchFamily="34" charset="0"/>
                <a:cs typeface="Arial" pitchFamily="34" charset="0"/>
              </a:rPr>
              <a:t> </a:t>
            </a:r>
            <a:r>
              <a:rPr lang="en-US" sz="1800" i="1" dirty="0" err="1">
                <a:latin typeface="Arial" pitchFamily="34" charset="0"/>
                <a:cs typeface="Arial" pitchFamily="34" charset="0"/>
              </a:rPr>
              <a:t>orădene</a:t>
            </a:r>
            <a:r>
              <a:rPr lang="en-US" sz="1800" i="1" dirty="0">
                <a:latin typeface="Arial" pitchFamily="34" charset="0"/>
                <a:cs typeface="Arial" pitchFamily="34" charset="0"/>
              </a:rPr>
              <a:t>.</a:t>
            </a:r>
            <a:br>
              <a:rPr lang="en-US" sz="1800" i="1" dirty="0">
                <a:latin typeface="Arial" pitchFamily="34" charset="0"/>
                <a:cs typeface="Arial" pitchFamily="34" charset="0"/>
              </a:rPr>
            </a:br>
            <a:br>
              <a:rPr lang="ro-RO" sz="1800" i="1" dirty="0">
                <a:latin typeface="Arial" pitchFamily="34" charset="0"/>
                <a:cs typeface="Arial" pitchFamily="34" charset="0"/>
              </a:rPr>
            </a:br>
            <a:r>
              <a:rPr lang="ro-RO" sz="1800" i="1" dirty="0">
                <a:solidFill>
                  <a:srgbClr val="7030A0"/>
                </a:solidFill>
                <a:latin typeface="Arial" pitchFamily="34" charset="0"/>
                <a:cs typeface="Arial" pitchFamily="34" charset="0"/>
              </a:rPr>
              <a:t> </a:t>
            </a:r>
            <a:r>
              <a:rPr lang="en-US" sz="1800" i="1" dirty="0">
                <a:solidFill>
                  <a:srgbClr val="7030A0"/>
                </a:solidFill>
                <a:latin typeface="Arial" pitchFamily="34" charset="0"/>
                <a:cs typeface="Arial" pitchFamily="34" charset="0"/>
              </a:rPr>
              <a:t>I</a:t>
            </a:r>
            <a:r>
              <a:rPr lang="ro-RO" altLang="en-US" sz="1800" i="1" dirty="0">
                <a:solidFill>
                  <a:srgbClr val="7030A0"/>
                </a:solidFill>
                <a:latin typeface="Arial" pitchFamily="34" charset="0"/>
                <a:cs typeface="Arial" pitchFamily="34" charset="0"/>
              </a:rPr>
              <a:t>n luna iunie 202</a:t>
            </a:r>
            <a:r>
              <a:rPr lang="en-US" altLang="en-US" sz="1800" i="1" dirty="0">
                <a:solidFill>
                  <a:srgbClr val="7030A0"/>
                </a:solidFill>
                <a:latin typeface="Arial" pitchFamily="34" charset="0"/>
                <a:cs typeface="Arial" pitchFamily="34" charset="0"/>
              </a:rPr>
              <a:t>1</a:t>
            </a:r>
            <a:r>
              <a:rPr lang="ro-RO" altLang="en-US" sz="1800" i="1" dirty="0">
                <a:solidFill>
                  <a:srgbClr val="7030A0"/>
                </a:solidFill>
                <a:latin typeface="Arial" pitchFamily="34" charset="0"/>
                <a:cs typeface="Arial" pitchFamily="34" charset="0"/>
              </a:rPr>
              <a:t>,  în sesiunea de înscriere a copiilor la creşă pentru anul şcolar 20</a:t>
            </a:r>
            <a:r>
              <a:rPr lang="en-US" altLang="en-US" sz="1800" i="1" dirty="0">
                <a:solidFill>
                  <a:srgbClr val="7030A0"/>
                </a:solidFill>
                <a:latin typeface="Arial" pitchFamily="34" charset="0"/>
                <a:cs typeface="Arial" pitchFamily="34" charset="0"/>
              </a:rPr>
              <a:t>21</a:t>
            </a:r>
            <a:r>
              <a:rPr lang="ro-RO" altLang="en-US" sz="1800" i="1" dirty="0">
                <a:solidFill>
                  <a:srgbClr val="7030A0"/>
                </a:solidFill>
                <a:latin typeface="Arial" pitchFamily="34" charset="0"/>
                <a:cs typeface="Arial" pitchFamily="34" charset="0"/>
              </a:rPr>
              <a:t>-202</a:t>
            </a:r>
            <a:r>
              <a:rPr lang="en-US" altLang="en-US" sz="1800" i="1" dirty="0">
                <a:solidFill>
                  <a:srgbClr val="7030A0"/>
                </a:solidFill>
                <a:latin typeface="Arial" pitchFamily="34" charset="0"/>
                <a:cs typeface="Arial" pitchFamily="34" charset="0"/>
              </a:rPr>
              <a:t>2</a:t>
            </a:r>
            <a:br>
              <a:rPr lang="ro-RO" altLang="en-US" sz="1800" i="1" dirty="0">
                <a:solidFill>
                  <a:srgbClr val="7030A0"/>
                </a:solidFill>
                <a:latin typeface="Arial" pitchFamily="34" charset="0"/>
                <a:cs typeface="Arial" pitchFamily="34" charset="0"/>
              </a:rPr>
            </a:br>
            <a:r>
              <a:rPr lang="ro-RO" altLang="en-US" sz="1800" i="1" dirty="0">
                <a:solidFill>
                  <a:srgbClr val="7030A0"/>
                </a:solidFill>
                <a:latin typeface="Arial" pitchFamily="34" charset="0"/>
                <a:cs typeface="Arial" pitchFamily="34" charset="0"/>
              </a:rPr>
              <a:t> s-au depus de</a:t>
            </a:r>
            <a:r>
              <a:rPr lang="en-US" altLang="en-US" sz="1800" i="1" dirty="0">
                <a:solidFill>
                  <a:srgbClr val="7030A0"/>
                </a:solidFill>
                <a:latin typeface="Arial" pitchFamily="34" charset="0"/>
                <a:cs typeface="Arial" pitchFamily="34" charset="0"/>
              </a:rPr>
              <a:t> </a:t>
            </a:r>
            <a:r>
              <a:rPr lang="en-US" altLang="en-US" sz="1800" i="1" u="sng" dirty="0">
                <a:solidFill>
                  <a:srgbClr val="7030A0"/>
                </a:solidFill>
                <a:latin typeface="Arial" pitchFamily="34" charset="0"/>
                <a:cs typeface="Arial" pitchFamily="34" charset="0"/>
              </a:rPr>
              <a:t>787 </a:t>
            </a:r>
            <a:r>
              <a:rPr lang="ro-RO" altLang="en-US" sz="1800" i="1" u="sng" dirty="0">
                <a:solidFill>
                  <a:srgbClr val="7030A0"/>
                </a:solidFill>
                <a:latin typeface="Arial" pitchFamily="34" charset="0"/>
                <a:cs typeface="Arial" pitchFamily="34" charset="0"/>
              </a:rPr>
              <a:t> solicitări de înscriere</a:t>
            </a:r>
            <a:r>
              <a:rPr lang="en-US" altLang="en-US" sz="1800" i="1" u="sng" dirty="0">
                <a:solidFill>
                  <a:srgbClr val="7030A0"/>
                </a:solidFill>
                <a:latin typeface="Arial" pitchFamily="34" charset="0"/>
                <a:cs typeface="Arial" pitchFamily="34" charset="0"/>
              </a:rPr>
              <a:t>. </a:t>
            </a:r>
            <a:br>
              <a:rPr lang="en-US" altLang="en-US" sz="1800" i="1" dirty="0">
                <a:solidFill>
                  <a:srgbClr val="7030A0"/>
                </a:solidFill>
                <a:latin typeface="Arial" pitchFamily="34" charset="0"/>
                <a:cs typeface="Arial" pitchFamily="34" charset="0"/>
              </a:rPr>
            </a:br>
            <a:br>
              <a:rPr lang="ro-RO" altLang="en-US" sz="1800" i="1" dirty="0">
                <a:latin typeface="Arial" pitchFamily="34" charset="0"/>
                <a:cs typeface="Arial" pitchFamily="34" charset="0"/>
              </a:rPr>
            </a:br>
            <a:r>
              <a:rPr lang="ro-RO" altLang="en-US" sz="1800" i="1" dirty="0">
                <a:solidFill>
                  <a:srgbClr val="0070C0"/>
                </a:solidFill>
                <a:latin typeface="Arial" pitchFamily="34" charset="0"/>
                <a:cs typeface="Arial" pitchFamily="34" charset="0"/>
              </a:rPr>
              <a:t>Având în vedere numărul mare de solicitări, ne-am aflat în imposibilitatea de a le onora integral,</a:t>
            </a:r>
            <a:br>
              <a:rPr lang="en-US" altLang="en-US" sz="1800" i="1" dirty="0">
                <a:solidFill>
                  <a:srgbClr val="0070C0"/>
                </a:solidFill>
                <a:latin typeface="Arial" pitchFamily="34" charset="0"/>
                <a:cs typeface="Arial" pitchFamily="34" charset="0"/>
              </a:rPr>
            </a:br>
            <a:r>
              <a:rPr lang="ro-RO" altLang="en-US" sz="1800" i="1" dirty="0">
                <a:solidFill>
                  <a:srgbClr val="0070C0"/>
                </a:solidFill>
                <a:latin typeface="Arial" pitchFamily="34" charset="0"/>
                <a:cs typeface="Arial" pitchFamily="34" charset="0"/>
              </a:rPr>
              <a:t> </a:t>
            </a:r>
            <a:r>
              <a:rPr lang="en-US" altLang="en-US" sz="1800" i="1" dirty="0">
                <a:solidFill>
                  <a:srgbClr val="0070C0"/>
                </a:solidFill>
                <a:latin typeface="Arial" pitchFamily="34" charset="0"/>
                <a:cs typeface="Arial" pitchFamily="34" charset="0"/>
              </a:rPr>
              <a:t>90 </a:t>
            </a:r>
            <a:r>
              <a:rPr lang="ro-RO" altLang="en-US" sz="1800" i="1" dirty="0">
                <a:solidFill>
                  <a:srgbClr val="0070C0"/>
                </a:solidFill>
                <a:latin typeface="Arial" pitchFamily="34" charset="0"/>
                <a:cs typeface="Arial" pitchFamily="34" charset="0"/>
              </a:rPr>
              <a:t>de copii rămânând pe lista de aşteptare</a:t>
            </a:r>
            <a:r>
              <a:rPr lang="en-US" altLang="en-US" sz="1800" i="1" dirty="0">
                <a:solidFill>
                  <a:srgbClr val="0070C0"/>
                </a:solidFill>
                <a:latin typeface="Arial" pitchFamily="34" charset="0"/>
                <a:cs typeface="Arial" pitchFamily="34" charset="0"/>
              </a:rPr>
              <a:t>(</a:t>
            </a:r>
            <a:r>
              <a:rPr lang="en-US" altLang="en-US" sz="1800" i="1" dirty="0" err="1">
                <a:solidFill>
                  <a:srgbClr val="0070C0"/>
                </a:solidFill>
                <a:latin typeface="Arial" pitchFamily="34" charset="0"/>
                <a:cs typeface="Arial" pitchFamily="34" charset="0"/>
              </a:rPr>
              <a:t>în</a:t>
            </a:r>
            <a:r>
              <a:rPr lang="en-US" altLang="en-US" sz="1800" i="1" dirty="0">
                <a:solidFill>
                  <a:srgbClr val="0070C0"/>
                </a:solidFill>
                <a:latin typeface="Arial" pitchFamily="34" charset="0"/>
                <a:cs typeface="Arial" pitchFamily="34" charset="0"/>
              </a:rPr>
              <a:t> </a:t>
            </a:r>
            <a:r>
              <a:rPr lang="en-US" altLang="en-US" sz="1800" i="1" dirty="0" err="1">
                <a:solidFill>
                  <a:srgbClr val="0070C0"/>
                </a:solidFill>
                <a:latin typeface="Arial" pitchFamily="34" charset="0"/>
                <a:cs typeface="Arial" pitchFamily="34" charset="0"/>
              </a:rPr>
              <a:t>dec</a:t>
            </a:r>
            <a:r>
              <a:rPr lang="en-US" altLang="en-US" sz="1800" i="1" dirty="0">
                <a:solidFill>
                  <a:srgbClr val="0070C0"/>
                </a:solidFill>
                <a:latin typeface="Arial" pitchFamily="34" charset="0"/>
                <a:cs typeface="Arial" pitchFamily="34" charset="0"/>
              </a:rPr>
              <a:t>. 2021 </a:t>
            </a:r>
            <a:r>
              <a:rPr lang="en-US" altLang="en-US" sz="1800" i="1" dirty="0" err="1">
                <a:solidFill>
                  <a:srgbClr val="0070C0"/>
                </a:solidFill>
                <a:latin typeface="Arial" pitchFamily="34" charset="0"/>
                <a:cs typeface="Arial" pitchFamily="34" charset="0"/>
              </a:rPr>
              <a:t>mai</a:t>
            </a:r>
            <a:r>
              <a:rPr lang="en-US" altLang="en-US" sz="1800" i="1" dirty="0">
                <a:solidFill>
                  <a:srgbClr val="0070C0"/>
                </a:solidFill>
                <a:latin typeface="Arial" pitchFamily="34" charset="0"/>
                <a:cs typeface="Arial" pitchFamily="34" charset="0"/>
              </a:rPr>
              <a:t> </a:t>
            </a:r>
            <a:r>
              <a:rPr lang="en-US" altLang="en-US" sz="1800" i="1" dirty="0" err="1">
                <a:solidFill>
                  <a:srgbClr val="0070C0"/>
                </a:solidFill>
                <a:latin typeface="Arial" pitchFamily="34" charset="0"/>
                <a:cs typeface="Arial" pitchFamily="34" charset="0"/>
              </a:rPr>
              <a:t>erau</a:t>
            </a:r>
            <a:r>
              <a:rPr lang="en-US" altLang="en-US" sz="1800" i="1" dirty="0">
                <a:solidFill>
                  <a:srgbClr val="0070C0"/>
                </a:solidFill>
                <a:latin typeface="Arial" pitchFamily="34" charset="0"/>
                <a:cs typeface="Arial" pitchFamily="34" charset="0"/>
              </a:rPr>
              <a:t> 55 de </a:t>
            </a:r>
            <a:r>
              <a:rPr lang="en-US" altLang="en-US" sz="1800" i="1" dirty="0" err="1">
                <a:solidFill>
                  <a:srgbClr val="0070C0"/>
                </a:solidFill>
                <a:latin typeface="Arial" pitchFamily="34" charset="0"/>
                <a:cs typeface="Arial" pitchFamily="34" charset="0"/>
              </a:rPr>
              <a:t>copii</a:t>
            </a:r>
            <a:r>
              <a:rPr lang="en-US" altLang="en-US" sz="1800" i="1" dirty="0">
                <a:solidFill>
                  <a:srgbClr val="0070C0"/>
                </a:solidFill>
                <a:latin typeface="Arial" pitchFamily="34" charset="0"/>
                <a:cs typeface="Arial" pitchFamily="34" charset="0"/>
              </a:rPr>
              <a:t> </a:t>
            </a:r>
            <a:r>
              <a:rPr lang="en-US" altLang="en-US" sz="1800" i="1" dirty="0" err="1">
                <a:solidFill>
                  <a:srgbClr val="0070C0"/>
                </a:solidFill>
                <a:latin typeface="Arial" pitchFamily="34" charset="0"/>
                <a:cs typeface="Arial" pitchFamily="34" charset="0"/>
              </a:rPr>
              <a:t>în</a:t>
            </a:r>
            <a:r>
              <a:rPr lang="en-US" altLang="en-US" sz="1800" i="1" dirty="0">
                <a:solidFill>
                  <a:srgbClr val="0070C0"/>
                </a:solidFill>
                <a:latin typeface="Arial" pitchFamily="34" charset="0"/>
                <a:cs typeface="Arial" pitchFamily="34" charset="0"/>
              </a:rPr>
              <a:t> </a:t>
            </a:r>
            <a:r>
              <a:rPr lang="en-US" altLang="en-US" sz="1800" i="1" dirty="0" err="1">
                <a:solidFill>
                  <a:srgbClr val="0070C0"/>
                </a:solidFill>
                <a:latin typeface="Arial" pitchFamily="34" charset="0"/>
                <a:cs typeface="Arial" pitchFamily="34" charset="0"/>
              </a:rPr>
              <a:t>așteptare</a:t>
            </a:r>
            <a:r>
              <a:rPr lang="en-US" altLang="en-US" sz="1800" i="1" dirty="0">
                <a:solidFill>
                  <a:srgbClr val="0070C0"/>
                </a:solidFill>
                <a:latin typeface="Arial" pitchFamily="34" charset="0"/>
                <a:cs typeface="Arial" pitchFamily="34" charset="0"/>
              </a:rPr>
              <a:t>)</a:t>
            </a:r>
            <a:r>
              <a:rPr lang="ro-RO" altLang="en-US" sz="1800" i="1" dirty="0">
                <a:solidFill>
                  <a:srgbClr val="0070C0"/>
                </a:solidFill>
                <a:latin typeface="Arial" pitchFamily="34" charset="0"/>
                <a:cs typeface="Arial" pitchFamily="34" charset="0"/>
              </a:rPr>
              <a:t>.</a:t>
            </a:r>
            <a:br>
              <a:rPr lang="ro-RO" altLang="en-US" sz="1800" i="1" dirty="0">
                <a:solidFill>
                  <a:srgbClr val="0070C0"/>
                </a:solidFill>
                <a:latin typeface="Arial" pitchFamily="34" charset="0"/>
                <a:cs typeface="Arial" pitchFamily="34" charset="0"/>
              </a:rPr>
            </a:br>
            <a:br>
              <a:rPr lang="en-US" altLang="en-US" sz="1800" i="1" dirty="0">
                <a:solidFill>
                  <a:srgbClr val="0070C0"/>
                </a:solidFill>
                <a:latin typeface="Arial" pitchFamily="34" charset="0"/>
                <a:cs typeface="Arial" pitchFamily="34" charset="0"/>
              </a:rPr>
            </a:br>
            <a:r>
              <a:rPr lang="en-US" altLang="en-US" sz="1800" i="1" dirty="0" err="1">
                <a:solidFill>
                  <a:schemeClr val="accent6">
                    <a:lumMod val="75000"/>
                  </a:schemeClr>
                </a:solidFill>
                <a:latin typeface="Arial" pitchFamily="34" charset="0"/>
                <a:cs typeface="Arial" pitchFamily="34" charset="0"/>
              </a:rPr>
              <a:t>În</a:t>
            </a:r>
            <a:r>
              <a:rPr lang="en-US" altLang="en-US" sz="1800" i="1" dirty="0">
                <a:solidFill>
                  <a:schemeClr val="accent6">
                    <a:lumMod val="75000"/>
                  </a:schemeClr>
                </a:solidFill>
                <a:latin typeface="Arial" pitchFamily="34" charset="0"/>
                <a:cs typeface="Arial" pitchFamily="34" charset="0"/>
              </a:rPr>
              <a:t> </a:t>
            </a:r>
            <a:r>
              <a:rPr lang="en-US" altLang="en-US" sz="1800" i="1" dirty="0" err="1">
                <a:solidFill>
                  <a:schemeClr val="accent6">
                    <a:lumMod val="75000"/>
                  </a:schemeClr>
                </a:solidFill>
                <a:latin typeface="Arial" pitchFamily="34" charset="0"/>
                <a:cs typeface="Arial" pitchFamily="34" charset="0"/>
              </a:rPr>
              <a:t>afara</a:t>
            </a:r>
            <a:r>
              <a:rPr lang="en-US" altLang="en-US" sz="1800" i="1" dirty="0">
                <a:solidFill>
                  <a:schemeClr val="accent6">
                    <a:lumMod val="75000"/>
                  </a:schemeClr>
                </a:solidFill>
                <a:latin typeface="Arial" pitchFamily="34" charset="0"/>
                <a:cs typeface="Arial" pitchFamily="34" charset="0"/>
              </a:rPr>
              <a:t>,</a:t>
            </a:r>
            <a:r>
              <a:rPr lang="ro-RO" altLang="en-US" sz="1800" i="1" dirty="0">
                <a:solidFill>
                  <a:schemeClr val="accent6">
                    <a:lumMod val="75000"/>
                  </a:schemeClr>
                </a:solidFill>
                <a:latin typeface="Arial" pitchFamily="34" charset="0"/>
                <a:cs typeface="Arial" pitchFamily="34" charset="0"/>
              </a:rPr>
              <a:t> sesiunii de înscriere din luna iunie 20</a:t>
            </a:r>
            <a:r>
              <a:rPr lang="en-US" altLang="en-US" sz="1800" i="1" dirty="0">
                <a:solidFill>
                  <a:schemeClr val="accent6">
                    <a:lumMod val="75000"/>
                  </a:schemeClr>
                </a:solidFill>
                <a:latin typeface="Arial" pitchFamily="34" charset="0"/>
                <a:cs typeface="Arial" pitchFamily="34" charset="0"/>
              </a:rPr>
              <a:t>21</a:t>
            </a:r>
            <a:r>
              <a:rPr lang="ro-RO" altLang="en-US" sz="1800" i="1" dirty="0">
                <a:solidFill>
                  <a:schemeClr val="accent6">
                    <a:lumMod val="75000"/>
                  </a:schemeClr>
                </a:solidFill>
                <a:latin typeface="Arial" pitchFamily="34" charset="0"/>
                <a:cs typeface="Arial" pitchFamily="34" charset="0"/>
              </a:rPr>
              <a:t>, s-au mai depus </a:t>
            </a:r>
            <a:r>
              <a:rPr lang="en-US" altLang="en-US" sz="1800" i="1" u="sng" dirty="0">
                <a:solidFill>
                  <a:schemeClr val="accent6">
                    <a:lumMod val="75000"/>
                  </a:schemeClr>
                </a:solidFill>
                <a:latin typeface="Arial" pitchFamily="34" charset="0"/>
                <a:cs typeface="Arial" pitchFamily="34" charset="0"/>
              </a:rPr>
              <a:t>83 </a:t>
            </a:r>
            <a:r>
              <a:rPr lang="ro-RO" altLang="en-US" sz="1800" i="1" u="sng" dirty="0">
                <a:solidFill>
                  <a:schemeClr val="accent6">
                    <a:lumMod val="75000"/>
                  </a:schemeClr>
                </a:solidFill>
                <a:latin typeface="Arial" pitchFamily="34" charset="0"/>
                <a:cs typeface="Arial" pitchFamily="34" charset="0"/>
              </a:rPr>
              <a:t>de solicitări de înscriere </a:t>
            </a:r>
            <a:r>
              <a:rPr lang="ro-RO" altLang="en-US" sz="1800" i="1" dirty="0">
                <a:solidFill>
                  <a:schemeClr val="accent6">
                    <a:lumMod val="75000"/>
                  </a:schemeClr>
                </a:solidFill>
                <a:latin typeface="Arial" pitchFamily="34" charset="0"/>
                <a:cs typeface="Arial" pitchFamily="34" charset="0"/>
              </a:rPr>
              <a:t>la creşă.</a:t>
            </a:r>
            <a:br>
              <a:rPr lang="en-US" altLang="en-US" sz="1800" i="1" dirty="0">
                <a:solidFill>
                  <a:schemeClr val="accent6">
                    <a:lumMod val="75000"/>
                  </a:schemeClr>
                </a:solidFill>
                <a:latin typeface="Arial" pitchFamily="34" charset="0"/>
                <a:cs typeface="Arial" pitchFamily="34" charset="0"/>
              </a:rPr>
            </a:br>
            <a:br>
              <a:rPr lang="en-US" altLang="en-US" sz="1800" i="1" dirty="0">
                <a:solidFill>
                  <a:schemeClr val="accent6">
                    <a:lumMod val="75000"/>
                  </a:schemeClr>
                </a:solidFill>
                <a:latin typeface="Arial" pitchFamily="34" charset="0"/>
                <a:cs typeface="Arial" pitchFamily="34" charset="0"/>
              </a:rPr>
            </a:br>
            <a:r>
              <a:rPr lang="en-US" altLang="en-US" sz="1800" i="1" dirty="0" err="1">
                <a:solidFill>
                  <a:schemeClr val="accent4">
                    <a:lumMod val="75000"/>
                  </a:schemeClr>
                </a:solidFill>
                <a:latin typeface="Arial" pitchFamily="34" charset="0"/>
                <a:cs typeface="Arial" pitchFamily="34" charset="0"/>
              </a:rPr>
              <a:t>În</a:t>
            </a:r>
            <a:r>
              <a:rPr lang="en-US" altLang="en-US" sz="1800" i="1" dirty="0">
                <a:solidFill>
                  <a:schemeClr val="accent4">
                    <a:lumMod val="75000"/>
                  </a:schemeClr>
                </a:solidFill>
                <a:latin typeface="Arial" pitchFamily="34" charset="0"/>
                <a:cs typeface="Arial" pitchFamily="34" charset="0"/>
              </a:rPr>
              <a:t> </a:t>
            </a:r>
            <a:r>
              <a:rPr lang="en-US" altLang="en-US" sz="1800" i="1" dirty="0" err="1">
                <a:solidFill>
                  <a:schemeClr val="accent4">
                    <a:lumMod val="75000"/>
                  </a:schemeClr>
                </a:solidFill>
                <a:latin typeface="Arial" pitchFamily="34" charset="0"/>
                <a:cs typeface="Arial" pitchFamily="34" charset="0"/>
              </a:rPr>
              <a:t>anul</a:t>
            </a:r>
            <a:r>
              <a:rPr lang="en-US" altLang="en-US" sz="1800" i="1" dirty="0">
                <a:solidFill>
                  <a:schemeClr val="accent4">
                    <a:lumMod val="75000"/>
                  </a:schemeClr>
                </a:solidFill>
                <a:latin typeface="Arial" pitchFamily="34" charset="0"/>
                <a:cs typeface="Arial" pitchFamily="34" charset="0"/>
              </a:rPr>
              <a:t> 2021 au </a:t>
            </a:r>
            <a:r>
              <a:rPr lang="en-US" altLang="en-US" sz="1800" i="1" dirty="0" err="1">
                <a:solidFill>
                  <a:schemeClr val="accent4">
                    <a:lumMod val="75000"/>
                  </a:schemeClr>
                </a:solidFill>
                <a:latin typeface="Arial" pitchFamily="34" charset="0"/>
                <a:cs typeface="Arial" pitchFamily="34" charset="0"/>
              </a:rPr>
              <a:t>fost</a:t>
            </a:r>
            <a:r>
              <a:rPr lang="en-US" altLang="en-US" sz="1800" i="1" u="sng" dirty="0">
                <a:solidFill>
                  <a:schemeClr val="accent4">
                    <a:lumMod val="75000"/>
                  </a:schemeClr>
                </a:solidFill>
                <a:latin typeface="Arial" pitchFamily="34" charset="0"/>
                <a:cs typeface="Arial" pitchFamily="34" charset="0"/>
              </a:rPr>
              <a:t>  870 de </a:t>
            </a:r>
            <a:r>
              <a:rPr lang="en-US" altLang="en-US" sz="1800" i="1" u="sng" dirty="0" err="1">
                <a:solidFill>
                  <a:schemeClr val="accent4">
                    <a:lumMod val="75000"/>
                  </a:schemeClr>
                </a:solidFill>
                <a:latin typeface="Arial" pitchFamily="34" charset="0"/>
                <a:cs typeface="Arial" pitchFamily="34" charset="0"/>
              </a:rPr>
              <a:t>solicitări</a:t>
            </a:r>
            <a:r>
              <a:rPr lang="en-US" altLang="en-US" sz="1800" i="1" u="sng" dirty="0">
                <a:solidFill>
                  <a:schemeClr val="accent4">
                    <a:lumMod val="75000"/>
                  </a:schemeClr>
                </a:solidFill>
                <a:latin typeface="Arial" pitchFamily="34" charset="0"/>
                <a:cs typeface="Arial" pitchFamily="34" charset="0"/>
              </a:rPr>
              <a:t> de </a:t>
            </a:r>
            <a:r>
              <a:rPr lang="en-US" altLang="en-US" sz="1800" i="1" u="sng" dirty="0" err="1">
                <a:solidFill>
                  <a:schemeClr val="accent4">
                    <a:lumMod val="75000"/>
                  </a:schemeClr>
                </a:solidFill>
                <a:latin typeface="Arial" pitchFamily="34" charset="0"/>
                <a:cs typeface="Arial" pitchFamily="34" charset="0"/>
              </a:rPr>
              <a:t>înscriere</a:t>
            </a:r>
            <a:r>
              <a:rPr lang="en-US" altLang="en-US" sz="1800" i="1" u="sng" dirty="0">
                <a:solidFill>
                  <a:schemeClr val="accent4">
                    <a:lumMod val="75000"/>
                  </a:schemeClr>
                </a:solidFill>
                <a:latin typeface="Arial" pitchFamily="34" charset="0"/>
                <a:cs typeface="Arial" pitchFamily="34" charset="0"/>
              </a:rPr>
              <a:t> </a:t>
            </a:r>
            <a:r>
              <a:rPr lang="en-US" altLang="en-US" sz="1800" i="1" dirty="0">
                <a:solidFill>
                  <a:schemeClr val="accent4">
                    <a:lumMod val="75000"/>
                  </a:schemeClr>
                </a:solidFill>
                <a:latin typeface="Arial" pitchFamily="34" charset="0"/>
                <a:cs typeface="Arial" pitchFamily="34" charset="0"/>
              </a:rPr>
              <a:t>la </a:t>
            </a:r>
            <a:r>
              <a:rPr lang="en-US" altLang="en-US" sz="1800" i="1" dirty="0" err="1">
                <a:solidFill>
                  <a:schemeClr val="accent4">
                    <a:lumMod val="75000"/>
                  </a:schemeClr>
                </a:solidFill>
                <a:latin typeface="Arial" pitchFamily="34" charset="0"/>
                <a:cs typeface="Arial" pitchFamily="34" charset="0"/>
              </a:rPr>
              <a:t>creșă</a:t>
            </a:r>
            <a:r>
              <a:rPr lang="en-US" altLang="en-US" sz="1800" i="1" dirty="0">
                <a:solidFill>
                  <a:schemeClr val="accent4">
                    <a:lumMod val="75000"/>
                  </a:schemeClr>
                </a:solidFill>
                <a:latin typeface="Arial" pitchFamily="34" charset="0"/>
                <a:cs typeface="Arial" pitchFamily="34" charset="0"/>
              </a:rPr>
              <a:t>.</a:t>
            </a:r>
            <a:br>
              <a:rPr lang="en-US" altLang="en-US" sz="1800" i="1" dirty="0">
                <a:solidFill>
                  <a:schemeClr val="accent4">
                    <a:lumMod val="75000"/>
                  </a:schemeClr>
                </a:solidFill>
                <a:latin typeface="Arial" pitchFamily="34" charset="0"/>
                <a:cs typeface="Arial" pitchFamily="34" charset="0"/>
              </a:rPr>
            </a:br>
            <a:br>
              <a:rPr lang="ro-RO" altLang="en-US" sz="1800" i="1" dirty="0">
                <a:latin typeface="Arial" pitchFamily="34" charset="0"/>
                <a:cs typeface="Arial" pitchFamily="34" charset="0"/>
              </a:rPr>
            </a:br>
            <a:r>
              <a:rPr lang="ro-RO" altLang="en-US" sz="1800" i="1" dirty="0">
                <a:solidFill>
                  <a:srgbClr val="CC00FF"/>
                </a:solidFill>
                <a:latin typeface="Arial" pitchFamily="34" charset="0"/>
                <a:cs typeface="Arial" pitchFamily="34" charset="0"/>
              </a:rPr>
              <a:t>Prezenţa medie lunară a copiilor în creşă </a:t>
            </a:r>
            <a:r>
              <a:rPr lang="en-US" altLang="en-US" sz="1800" i="1" dirty="0">
                <a:solidFill>
                  <a:srgbClr val="CC00FF"/>
                </a:solidFill>
                <a:latin typeface="Arial" pitchFamily="34" charset="0"/>
                <a:cs typeface="Arial" pitchFamily="34" charset="0"/>
              </a:rPr>
              <a:t> </a:t>
            </a:r>
            <a:r>
              <a:rPr lang="en-US" altLang="en-US" sz="1800" i="1" dirty="0" err="1">
                <a:solidFill>
                  <a:srgbClr val="CC00FF"/>
                </a:solidFill>
                <a:latin typeface="Arial" pitchFamily="34" charset="0"/>
                <a:cs typeface="Arial" pitchFamily="34" charset="0"/>
              </a:rPr>
              <a:t>în</a:t>
            </a:r>
            <a:r>
              <a:rPr lang="en-US" altLang="en-US" sz="1800" i="1" dirty="0">
                <a:solidFill>
                  <a:srgbClr val="CC00FF"/>
                </a:solidFill>
                <a:latin typeface="Arial" pitchFamily="34" charset="0"/>
                <a:cs typeface="Arial" pitchFamily="34" charset="0"/>
              </a:rPr>
              <a:t> </a:t>
            </a:r>
            <a:r>
              <a:rPr lang="en-US" altLang="en-US" sz="1800" i="1" dirty="0" err="1">
                <a:solidFill>
                  <a:srgbClr val="CC00FF"/>
                </a:solidFill>
                <a:latin typeface="Arial" pitchFamily="34" charset="0"/>
                <a:cs typeface="Arial" pitchFamily="34" charset="0"/>
              </a:rPr>
              <a:t>contextul</a:t>
            </a:r>
            <a:r>
              <a:rPr lang="en-US" altLang="en-US" sz="1800" i="1" dirty="0">
                <a:solidFill>
                  <a:srgbClr val="CC00FF"/>
                </a:solidFill>
                <a:latin typeface="Arial" pitchFamily="34" charset="0"/>
                <a:cs typeface="Arial" pitchFamily="34" charset="0"/>
              </a:rPr>
              <a:t> </a:t>
            </a:r>
            <a:r>
              <a:rPr lang="en-US" altLang="en-US" sz="1800" i="1" dirty="0" err="1">
                <a:solidFill>
                  <a:srgbClr val="CC00FF"/>
                </a:solidFill>
                <a:latin typeface="Arial" pitchFamily="34" charset="0"/>
                <a:cs typeface="Arial" pitchFamily="34" charset="0"/>
              </a:rPr>
              <a:t>pandemiei</a:t>
            </a:r>
            <a:r>
              <a:rPr lang="en-US" altLang="en-US" sz="1800" i="1" dirty="0">
                <a:solidFill>
                  <a:srgbClr val="CC00FF"/>
                </a:solidFill>
                <a:latin typeface="Arial" pitchFamily="34" charset="0"/>
                <a:cs typeface="Arial" pitchFamily="34" charset="0"/>
              </a:rPr>
              <a:t> </a:t>
            </a:r>
            <a:r>
              <a:rPr lang="en-US" altLang="en-US" sz="1800" i="1" dirty="0" err="1">
                <a:solidFill>
                  <a:srgbClr val="CC00FF"/>
                </a:solidFill>
                <a:latin typeface="Arial" pitchFamily="34" charset="0"/>
                <a:cs typeface="Arial" pitchFamily="34" charset="0"/>
              </a:rPr>
              <a:t>și</a:t>
            </a:r>
            <a:r>
              <a:rPr lang="en-US" altLang="en-US" sz="1800" i="1" dirty="0">
                <a:solidFill>
                  <a:srgbClr val="CC00FF"/>
                </a:solidFill>
                <a:latin typeface="Arial" pitchFamily="34" charset="0"/>
                <a:cs typeface="Arial" pitchFamily="34" charset="0"/>
              </a:rPr>
              <a:t> a </a:t>
            </a:r>
            <a:r>
              <a:rPr lang="en-US" altLang="en-US" sz="1800" i="1" dirty="0" err="1">
                <a:solidFill>
                  <a:srgbClr val="CC00FF"/>
                </a:solidFill>
                <a:latin typeface="Arial" pitchFamily="34" charset="0"/>
                <a:cs typeface="Arial" pitchFamily="34" charset="0"/>
              </a:rPr>
              <a:t>limitărilor</a:t>
            </a:r>
            <a:r>
              <a:rPr lang="en-US" altLang="en-US" sz="1800" i="1" dirty="0">
                <a:solidFill>
                  <a:srgbClr val="CC00FF"/>
                </a:solidFill>
                <a:latin typeface="Arial" pitchFamily="34" charset="0"/>
                <a:cs typeface="Arial" pitchFamily="34" charset="0"/>
              </a:rPr>
              <a:t> </a:t>
            </a:r>
            <a:r>
              <a:rPr lang="en-US" altLang="en-US" sz="1800" i="1" dirty="0" err="1">
                <a:solidFill>
                  <a:srgbClr val="CC00FF"/>
                </a:solidFill>
                <a:latin typeface="Arial" pitchFamily="34" charset="0"/>
                <a:cs typeface="Arial" pitchFamily="34" charset="0"/>
              </a:rPr>
              <a:t>impuse</a:t>
            </a:r>
            <a:r>
              <a:rPr lang="en-US" altLang="en-US" sz="1800" i="1" dirty="0">
                <a:solidFill>
                  <a:srgbClr val="CC00FF"/>
                </a:solidFill>
                <a:latin typeface="Arial" pitchFamily="34" charset="0"/>
                <a:cs typeface="Arial" pitchFamily="34" charset="0"/>
              </a:rPr>
              <a:t> de </a:t>
            </a:r>
            <a:r>
              <a:rPr lang="en-US" altLang="en-US" sz="1800" i="1" dirty="0" err="1">
                <a:solidFill>
                  <a:srgbClr val="CC00FF"/>
                </a:solidFill>
                <a:latin typeface="Arial" pitchFamily="34" charset="0"/>
                <a:cs typeface="Arial" pitchFamily="34" charset="0"/>
              </a:rPr>
              <a:t>măsurile</a:t>
            </a:r>
            <a:r>
              <a:rPr lang="en-US" altLang="en-US" sz="1800" i="1" dirty="0">
                <a:solidFill>
                  <a:srgbClr val="CC00FF"/>
                </a:solidFill>
                <a:latin typeface="Arial" pitchFamily="34" charset="0"/>
                <a:cs typeface="Arial" pitchFamily="34" charset="0"/>
              </a:rPr>
              <a:t> de </a:t>
            </a:r>
            <a:r>
              <a:rPr lang="en-US" altLang="en-US" sz="1800" i="1" dirty="0" err="1">
                <a:solidFill>
                  <a:srgbClr val="CC00FF"/>
                </a:solidFill>
                <a:latin typeface="Arial" pitchFamily="34" charset="0"/>
                <a:cs typeface="Arial" pitchFamily="34" charset="0"/>
              </a:rPr>
              <a:t>prevenire</a:t>
            </a:r>
            <a:r>
              <a:rPr lang="en-US" altLang="en-US" sz="1800" i="1" dirty="0">
                <a:solidFill>
                  <a:srgbClr val="CC00FF"/>
                </a:solidFill>
                <a:latin typeface="Arial" pitchFamily="34" charset="0"/>
                <a:cs typeface="Arial" pitchFamily="34" charset="0"/>
              </a:rPr>
              <a:t> a </a:t>
            </a:r>
            <a:r>
              <a:rPr lang="en-US" altLang="en-US" sz="1800" i="1" dirty="0" err="1">
                <a:solidFill>
                  <a:srgbClr val="CC00FF"/>
                </a:solidFill>
                <a:latin typeface="Arial" pitchFamily="34" charset="0"/>
                <a:cs typeface="Arial" pitchFamily="34" charset="0"/>
              </a:rPr>
              <a:t>infectării</a:t>
            </a:r>
            <a:r>
              <a:rPr lang="en-US" altLang="en-US" sz="1800" i="1" dirty="0">
                <a:solidFill>
                  <a:srgbClr val="CC00FF"/>
                </a:solidFill>
                <a:latin typeface="Arial" pitchFamily="34" charset="0"/>
                <a:cs typeface="Arial" pitchFamily="34" charset="0"/>
              </a:rPr>
              <a:t> cu </a:t>
            </a:r>
            <a:r>
              <a:rPr lang="en-US" altLang="en-US" sz="1800" i="1" dirty="0" err="1">
                <a:solidFill>
                  <a:srgbClr val="CC00FF"/>
                </a:solidFill>
                <a:latin typeface="Arial" pitchFamily="34" charset="0"/>
                <a:cs typeface="Arial" pitchFamily="34" charset="0"/>
              </a:rPr>
              <a:t>Sars</a:t>
            </a:r>
            <a:r>
              <a:rPr lang="en-US" altLang="en-US" sz="1800" i="1" dirty="0">
                <a:solidFill>
                  <a:srgbClr val="CC00FF"/>
                </a:solidFill>
                <a:latin typeface="Arial" pitchFamily="34" charset="0"/>
                <a:cs typeface="Arial" pitchFamily="34" charset="0"/>
              </a:rPr>
              <a:t> Cov19 </a:t>
            </a:r>
            <a:r>
              <a:rPr lang="ro-RO" altLang="en-US" sz="1800" i="1" dirty="0">
                <a:solidFill>
                  <a:srgbClr val="CC00FF"/>
                </a:solidFill>
                <a:latin typeface="Arial" pitchFamily="34" charset="0"/>
                <a:cs typeface="Arial" pitchFamily="34" charset="0"/>
              </a:rPr>
              <a:t>a fost de</a:t>
            </a:r>
            <a:r>
              <a:rPr lang="en-US" altLang="en-US" sz="1800" i="1" dirty="0">
                <a:solidFill>
                  <a:srgbClr val="CC00FF"/>
                </a:solidFill>
                <a:latin typeface="Arial" pitchFamily="34" charset="0"/>
                <a:cs typeface="Arial" pitchFamily="34" charset="0"/>
              </a:rPr>
              <a:t> 57</a:t>
            </a:r>
            <a:r>
              <a:rPr lang="ro-RO" altLang="en-US" sz="1800" i="1" dirty="0">
                <a:solidFill>
                  <a:srgbClr val="CC00FF"/>
                </a:solidFill>
                <a:latin typeface="Arial" pitchFamily="34" charset="0"/>
                <a:cs typeface="Arial" pitchFamily="34" charset="0"/>
              </a:rPr>
              <a:t>%</a:t>
            </a:r>
            <a:br>
              <a:rPr lang="en-US" altLang="en-US" sz="1800" i="1" dirty="0">
                <a:solidFill>
                  <a:srgbClr val="CC00FF"/>
                </a:solidFill>
                <a:latin typeface="Arial" pitchFamily="34" charset="0"/>
                <a:cs typeface="Arial" pitchFamily="34" charset="0"/>
              </a:rPr>
            </a:br>
            <a:br>
              <a:rPr lang="en-US" altLang="en-US" sz="1800" i="1" dirty="0">
                <a:solidFill>
                  <a:srgbClr val="CC00FF"/>
                </a:solidFill>
                <a:latin typeface="Arial" pitchFamily="34" charset="0"/>
                <a:cs typeface="Arial" pitchFamily="34" charset="0"/>
              </a:rPr>
            </a:br>
            <a:endParaRPr lang="en-US" sz="1800" i="1" dirty="0">
              <a:solidFill>
                <a:srgbClr val="CC00FF"/>
              </a:solidFill>
              <a:latin typeface="Arial" pitchFamily="34" charset="0"/>
              <a:cs typeface="Arial" pitchFamily="34" charset="0"/>
            </a:endParaRPr>
          </a:p>
        </p:txBody>
      </p:sp>
    </p:spTree>
    <p:extLst>
      <p:ext uri="{BB962C8B-B14F-4D97-AF65-F5344CB8AC3E}">
        <p14:creationId xmlns:p14="http://schemas.microsoft.com/office/powerpoint/2010/main" val="3442618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9762"/>
          </a:xfrm>
        </p:spPr>
        <p:txBody>
          <a:bodyPr>
            <a:normAutofit/>
          </a:bodyPr>
          <a:lstStyle/>
          <a:p>
            <a:r>
              <a:rPr lang="vi-VN" sz="2000" b="1" dirty="0">
                <a:latin typeface="Arial" pitchFamily="34" charset="0"/>
                <a:cs typeface="Arial" pitchFamily="34" charset="0"/>
              </a:rPr>
              <a:t>Campani</a:t>
            </a:r>
            <a:r>
              <a:rPr lang="en-US" sz="2000" b="1" dirty="0">
                <a:latin typeface="Arial" pitchFamily="34" charset="0"/>
                <a:cs typeface="Arial" pitchFamily="34" charset="0"/>
              </a:rPr>
              <a:t>a</a:t>
            </a:r>
            <a:r>
              <a:rPr lang="vi-VN" sz="2000" b="1" dirty="0">
                <a:latin typeface="Arial" pitchFamily="34" charset="0"/>
                <a:cs typeface="Arial" pitchFamily="34" charset="0"/>
              </a:rPr>
              <a:t> „Singuri acasă - ai grijă de copiii tăi oriunde te afli!"</a:t>
            </a:r>
            <a:endParaRPr lang="en-US" sz="2000" b="1" dirty="0">
              <a:latin typeface="Arial" pitchFamily="34" charset="0"/>
              <a:cs typeface="Arial" pitchFamily="34" charset="0"/>
            </a:endParaRPr>
          </a:p>
        </p:txBody>
      </p:sp>
      <p:sp>
        <p:nvSpPr>
          <p:cNvPr id="3" name="Content Placeholder 2"/>
          <p:cNvSpPr>
            <a:spLocks noGrp="1"/>
          </p:cNvSpPr>
          <p:nvPr>
            <p:ph idx="1"/>
          </p:nvPr>
        </p:nvSpPr>
        <p:spPr>
          <a:xfrm>
            <a:off x="304800" y="838200"/>
            <a:ext cx="8382000" cy="5715000"/>
          </a:xfrm>
        </p:spPr>
        <p:txBody>
          <a:bodyPr>
            <a:normAutofit/>
          </a:bodyPr>
          <a:lstStyle/>
          <a:p>
            <a:pPr>
              <a:buNone/>
            </a:pPr>
            <a:endParaRPr lang="en-US" b="1" dirty="0"/>
          </a:p>
          <a:p>
            <a:pPr>
              <a:buNone/>
            </a:pPr>
            <a:r>
              <a:rPr lang="en-US" b="1" dirty="0" err="1"/>
              <a:t>Ce</a:t>
            </a:r>
            <a:r>
              <a:rPr lang="en-US" b="1" dirty="0"/>
              <a:t> </a:t>
            </a:r>
            <a:r>
              <a:rPr lang="en-US" b="1" dirty="0" err="1"/>
              <a:t>facem</a:t>
            </a:r>
            <a:r>
              <a:rPr lang="en-US" b="1" dirty="0"/>
              <a:t>?</a:t>
            </a:r>
          </a:p>
          <a:p>
            <a:pPr>
              <a:buNone/>
            </a:pPr>
            <a:endParaRPr lang="en-US" b="1" dirty="0"/>
          </a:p>
          <a:p>
            <a:pPr>
              <a:buNone/>
            </a:pPr>
            <a:endParaRPr lang="en-US" b="1" dirty="0"/>
          </a:p>
          <a:p>
            <a:pPr>
              <a:buNone/>
            </a:pPr>
            <a:endParaRPr lang="en-US" b="1" dirty="0"/>
          </a:p>
          <a:p>
            <a:pPr algn="just"/>
            <a:r>
              <a:rPr lang="vi-VN" sz="1600" dirty="0">
                <a:latin typeface="Arial" pitchFamily="34" charset="0"/>
                <a:cs typeface="Arial" pitchFamily="34" charset="0"/>
              </a:rPr>
              <a:t>sprijin</a:t>
            </a:r>
            <a:r>
              <a:rPr lang="en-US" sz="1600" dirty="0" err="1">
                <a:latin typeface="Arial" pitchFamily="34" charset="0"/>
                <a:cs typeface="Arial" pitchFamily="34" charset="0"/>
              </a:rPr>
              <a:t>im</a:t>
            </a:r>
            <a:r>
              <a:rPr lang="vi-VN" sz="1600" dirty="0">
                <a:latin typeface="Arial" pitchFamily="34" charset="0"/>
                <a:cs typeface="Arial" pitchFamily="34" charset="0"/>
              </a:rPr>
              <a:t> familiile cu copii ai căror părinți sunt plecați </a:t>
            </a:r>
            <a:r>
              <a:rPr lang="en-US" sz="1600" dirty="0">
                <a:latin typeface="Arial" pitchFamily="34" charset="0"/>
                <a:cs typeface="Arial" pitchFamily="34" charset="0"/>
              </a:rPr>
              <a:t>la </a:t>
            </a:r>
            <a:r>
              <a:rPr lang="en-US" sz="1600" dirty="0" err="1">
                <a:latin typeface="Arial" pitchFamily="34" charset="0"/>
                <a:cs typeface="Arial" pitchFamily="34" charset="0"/>
              </a:rPr>
              <a:t>muncă</a:t>
            </a:r>
            <a:r>
              <a:rPr lang="en-US" sz="1600" dirty="0">
                <a:latin typeface="Arial" pitchFamily="34" charset="0"/>
                <a:cs typeface="Arial" pitchFamily="34" charset="0"/>
              </a:rPr>
              <a:t> </a:t>
            </a:r>
            <a:r>
              <a:rPr lang="vi-VN" sz="1600" dirty="0">
                <a:latin typeface="Arial" pitchFamily="34" charset="0"/>
                <a:cs typeface="Arial" pitchFamily="34" charset="0"/>
              </a:rPr>
              <a:t>în străinătate</a:t>
            </a:r>
            <a:r>
              <a:rPr lang="en-US" sz="1600" dirty="0">
                <a:latin typeface="Arial" pitchFamily="34" charset="0"/>
                <a:cs typeface="Arial" pitchFamily="34" charset="0"/>
              </a:rPr>
              <a:t>;</a:t>
            </a:r>
          </a:p>
          <a:p>
            <a:pPr algn="just"/>
            <a:r>
              <a:rPr lang="vi-VN" sz="1600" dirty="0">
                <a:latin typeface="Arial" pitchFamily="34" charset="0"/>
                <a:cs typeface="Arial" pitchFamily="34" charset="0"/>
              </a:rPr>
              <a:t>urmăr</a:t>
            </a:r>
            <a:r>
              <a:rPr lang="en-US" sz="1600" dirty="0" err="1">
                <a:latin typeface="Arial" pitchFamily="34" charset="0"/>
                <a:cs typeface="Arial" pitchFamily="34" charset="0"/>
              </a:rPr>
              <a:t>im</a:t>
            </a:r>
            <a:r>
              <a:rPr lang="vi-VN" sz="1600" dirty="0">
                <a:latin typeface="Arial" pitchFamily="34" charset="0"/>
                <a:cs typeface="Arial" pitchFamily="34" charset="0"/>
              </a:rPr>
              <a:t> menținerea relațiilor personale ale copiilor cu părinții și cu rudele, prin consiliere psihologică gratuită, </a:t>
            </a:r>
            <a:r>
              <a:rPr lang="en-US" sz="1600" dirty="0" err="1">
                <a:latin typeface="Arial" pitchFamily="34" charset="0"/>
                <a:cs typeface="Arial" pitchFamily="34" charset="0"/>
              </a:rPr>
              <a:t>acordată</a:t>
            </a:r>
            <a:r>
              <a:rPr lang="en-US" sz="1600" dirty="0">
                <a:latin typeface="Arial" pitchFamily="34" charset="0"/>
                <a:cs typeface="Arial" pitchFamily="34" charset="0"/>
              </a:rPr>
              <a:t> </a:t>
            </a:r>
            <a:r>
              <a:rPr lang="vi-VN" sz="1600" dirty="0">
                <a:latin typeface="Arial" pitchFamily="34" charset="0"/>
                <a:cs typeface="Arial" pitchFamily="34" charset="0"/>
              </a:rPr>
              <a:t>atât copiilor, cât și persoanelor în grija cărora rămân aceștia</a:t>
            </a:r>
            <a:r>
              <a:rPr lang="en-US" sz="1600" dirty="0">
                <a:latin typeface="Arial" pitchFamily="34" charset="0"/>
                <a:cs typeface="Arial" pitchFamily="34" charset="0"/>
              </a:rPr>
              <a:t>;</a:t>
            </a:r>
          </a:p>
          <a:p>
            <a:pPr algn="just"/>
            <a:r>
              <a:rPr lang="vi-VN" sz="1600" dirty="0">
                <a:latin typeface="Arial" pitchFamily="34" charset="0"/>
                <a:cs typeface="Arial" pitchFamily="34" charset="0"/>
              </a:rPr>
              <a:t> organiz</a:t>
            </a:r>
            <a:r>
              <a:rPr lang="en-US" sz="1600" dirty="0" err="1">
                <a:latin typeface="Arial" pitchFamily="34" charset="0"/>
                <a:cs typeface="Arial" pitchFamily="34" charset="0"/>
              </a:rPr>
              <a:t>ăm</a:t>
            </a:r>
            <a:r>
              <a:rPr lang="vi-VN" sz="1600" dirty="0">
                <a:latin typeface="Arial" pitchFamily="34" charset="0"/>
                <a:cs typeface="Arial" pitchFamily="34" charset="0"/>
              </a:rPr>
              <a:t> programe de educație parentală</a:t>
            </a:r>
            <a:r>
              <a:rPr lang="en-US" sz="1600" dirty="0">
                <a:latin typeface="Arial" pitchFamily="34" charset="0"/>
                <a:cs typeface="Arial" pitchFamily="34" charset="0"/>
              </a:rPr>
              <a:t>;</a:t>
            </a:r>
          </a:p>
          <a:p>
            <a:pPr algn="just"/>
            <a:r>
              <a:rPr lang="vi-VN" sz="1600" dirty="0">
                <a:latin typeface="Arial" pitchFamily="34" charset="0"/>
                <a:cs typeface="Arial" pitchFamily="34" charset="0"/>
              </a:rPr>
              <a:t> organiz</a:t>
            </a:r>
            <a:r>
              <a:rPr lang="en-US" sz="1600" dirty="0" err="1">
                <a:latin typeface="Arial" pitchFamily="34" charset="0"/>
                <a:cs typeface="Arial" pitchFamily="34" charset="0"/>
              </a:rPr>
              <a:t>ăm</a:t>
            </a:r>
            <a:r>
              <a:rPr lang="vi-VN" sz="1600" dirty="0">
                <a:latin typeface="Arial" pitchFamily="34" charset="0"/>
                <a:cs typeface="Arial" pitchFamily="34" charset="0"/>
              </a:rPr>
              <a:t> întâlniri cu persoanele care se ocupă de creșterea și îngrijirea copiilor</a:t>
            </a:r>
            <a:r>
              <a:rPr lang="en-US" sz="1600" dirty="0">
                <a:latin typeface="Arial" pitchFamily="34" charset="0"/>
                <a:cs typeface="Arial" pitchFamily="34" charset="0"/>
              </a:rPr>
              <a:t>;</a:t>
            </a:r>
          </a:p>
          <a:p>
            <a:pPr algn="just"/>
            <a:r>
              <a:rPr lang="vi-VN" sz="1600" dirty="0">
                <a:latin typeface="Arial" pitchFamily="34" charset="0"/>
                <a:cs typeface="Arial" pitchFamily="34" charset="0"/>
              </a:rPr>
              <a:t> sprijin</a:t>
            </a:r>
            <a:r>
              <a:rPr lang="en-US" sz="1600" dirty="0" err="1">
                <a:latin typeface="Arial" pitchFamily="34" charset="0"/>
                <a:cs typeface="Arial" pitchFamily="34" charset="0"/>
              </a:rPr>
              <a:t>im</a:t>
            </a:r>
            <a:r>
              <a:rPr lang="vi-VN" sz="1600" dirty="0">
                <a:latin typeface="Arial" pitchFamily="34" charset="0"/>
                <a:cs typeface="Arial" pitchFamily="34" charset="0"/>
              </a:rPr>
              <a:t> menținerea unui contact permanent între reprezentanții unității de învățământ pe care o frecventează copilul și persoana în grija căreia acesta a fost lăsat de către părinți.</a:t>
            </a:r>
            <a:endParaRPr lang="en-US" sz="1600" dirty="0">
              <a:latin typeface="Arial" pitchFamily="34" charset="0"/>
              <a:cs typeface="Arial"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2362200" y="1066800"/>
            <a:ext cx="6019800" cy="2133600"/>
          </a:xfrm>
          <a:prstGeom prst="rect">
            <a:avLst/>
          </a:prstGeom>
          <a:noFill/>
          <a:ln w="9525">
            <a:noFill/>
            <a:miter lim="800000"/>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639762"/>
          </a:xfrm>
        </p:spPr>
        <p:txBody>
          <a:bodyPr>
            <a:normAutofit/>
          </a:bodyPr>
          <a:lstStyle/>
          <a:p>
            <a:r>
              <a:rPr lang="vi-VN" sz="2000" b="1" dirty="0">
                <a:latin typeface="Arial" pitchFamily="34" charset="0"/>
                <a:cs typeface="Arial" pitchFamily="34" charset="0"/>
              </a:rPr>
              <a:t>Campani</a:t>
            </a:r>
            <a:r>
              <a:rPr lang="en-US" sz="2000" b="1" dirty="0">
                <a:latin typeface="Arial" pitchFamily="34" charset="0"/>
                <a:cs typeface="Arial" pitchFamily="34" charset="0"/>
              </a:rPr>
              <a:t>a</a:t>
            </a:r>
            <a:r>
              <a:rPr lang="vi-VN" sz="2000" b="1" dirty="0">
                <a:latin typeface="Arial" pitchFamily="34" charset="0"/>
                <a:cs typeface="Arial" pitchFamily="34" charset="0"/>
              </a:rPr>
              <a:t> „Singuri acasă - ai grijă de copiii tăi oriunde te afli!"</a:t>
            </a:r>
            <a:endParaRPr lang="en-US" sz="2000" b="1" dirty="0">
              <a:latin typeface="Arial" pitchFamily="34" charset="0"/>
              <a:cs typeface="Arial" pitchFamily="34" charset="0"/>
            </a:endParaRPr>
          </a:p>
        </p:txBody>
      </p:sp>
      <p:sp>
        <p:nvSpPr>
          <p:cNvPr id="3" name="Content Placeholder 2"/>
          <p:cNvSpPr>
            <a:spLocks noGrp="1"/>
          </p:cNvSpPr>
          <p:nvPr>
            <p:ph idx="1"/>
          </p:nvPr>
        </p:nvSpPr>
        <p:spPr>
          <a:xfrm>
            <a:off x="304800" y="838200"/>
            <a:ext cx="8610600" cy="5715000"/>
          </a:xfrm>
        </p:spPr>
        <p:txBody>
          <a:bodyPr>
            <a:normAutofit/>
          </a:bodyPr>
          <a:lstStyle/>
          <a:p>
            <a:pPr>
              <a:buNone/>
            </a:pPr>
            <a:r>
              <a:rPr lang="en-US" b="1" dirty="0" err="1"/>
              <a:t>Ce</a:t>
            </a:r>
            <a:r>
              <a:rPr lang="en-US" b="1" dirty="0"/>
              <a:t> am </a:t>
            </a:r>
            <a:r>
              <a:rPr lang="en-US" b="1" dirty="0" err="1"/>
              <a:t>făcut</a:t>
            </a:r>
            <a:r>
              <a:rPr lang="en-US" b="1" dirty="0"/>
              <a:t> </a:t>
            </a:r>
            <a:r>
              <a:rPr lang="en-US" b="1" dirty="0" err="1"/>
              <a:t>în</a:t>
            </a:r>
            <a:r>
              <a:rPr lang="en-US" b="1" dirty="0"/>
              <a:t> 2021?</a:t>
            </a:r>
          </a:p>
          <a:p>
            <a:pPr>
              <a:buNone/>
            </a:pPr>
            <a:r>
              <a:rPr lang="en-US" sz="1600" b="1" dirty="0">
                <a:latin typeface="Arial" pitchFamily="34" charset="0"/>
                <a:cs typeface="Arial" pitchFamily="34" charset="0"/>
              </a:rPr>
              <a:t>-</a:t>
            </a:r>
            <a:r>
              <a:rPr lang="en-US" sz="1600" dirty="0">
                <a:latin typeface="Arial" pitchFamily="34" charset="0"/>
                <a:cs typeface="Arial" pitchFamily="34" charset="0"/>
              </a:rPr>
              <a:t>146 de </a:t>
            </a:r>
            <a:r>
              <a:rPr lang="en-US" sz="1600" dirty="0" err="1">
                <a:latin typeface="Arial" pitchFamily="34" charset="0"/>
                <a:cs typeface="Arial" pitchFamily="34" charset="0"/>
              </a:rPr>
              <a:t>copii</a:t>
            </a:r>
            <a:r>
              <a:rPr lang="en-US" sz="1600" dirty="0">
                <a:latin typeface="Arial" pitchFamily="34" charset="0"/>
                <a:cs typeface="Arial" pitchFamily="34" charset="0"/>
              </a:rPr>
              <a:t> </a:t>
            </a:r>
            <a:r>
              <a:rPr lang="en-US" sz="1600" dirty="0" err="1">
                <a:latin typeface="Arial" pitchFamily="34" charset="0"/>
                <a:cs typeface="Arial" pitchFamily="34" charset="0"/>
              </a:rPr>
              <a:t>vizitați</a:t>
            </a:r>
            <a:r>
              <a:rPr lang="en-US" sz="1600" dirty="0">
                <a:latin typeface="Arial" pitchFamily="34" charset="0"/>
                <a:cs typeface="Arial" pitchFamily="34" charset="0"/>
              </a:rPr>
              <a:t> </a:t>
            </a:r>
            <a:r>
              <a:rPr lang="en-US" sz="1600" dirty="0" err="1">
                <a:latin typeface="Arial" pitchFamily="34" charset="0"/>
                <a:cs typeface="Arial" pitchFamily="34" charset="0"/>
              </a:rPr>
              <a:t>și</a:t>
            </a:r>
            <a:r>
              <a:rPr lang="en-US" sz="1600" dirty="0">
                <a:latin typeface="Arial" pitchFamily="34" charset="0"/>
                <a:cs typeface="Arial" pitchFamily="34" charset="0"/>
              </a:rPr>
              <a:t> </a:t>
            </a:r>
            <a:r>
              <a:rPr lang="en-US" sz="1600" dirty="0" err="1">
                <a:latin typeface="Arial" pitchFamily="34" charset="0"/>
                <a:cs typeface="Arial" pitchFamily="34" charset="0"/>
              </a:rPr>
              <a:t>monitorizați</a:t>
            </a:r>
            <a:r>
              <a:rPr lang="en-US" sz="1600" b="1" dirty="0">
                <a:latin typeface="Arial" pitchFamily="34" charset="0"/>
                <a:cs typeface="Arial" pitchFamily="34" charset="0"/>
              </a:rPr>
              <a:t>;</a:t>
            </a:r>
          </a:p>
          <a:p>
            <a:pPr lvl="1">
              <a:buFontTx/>
              <a:buChar char="-"/>
            </a:pPr>
            <a:r>
              <a:rPr lang="en-US" sz="1600" dirty="0" err="1">
                <a:latin typeface="Arial" pitchFamily="34" charset="0"/>
                <a:cs typeface="Arial" pitchFamily="34" charset="0"/>
              </a:rPr>
              <a:t>activități</a:t>
            </a:r>
            <a:r>
              <a:rPr lang="en-US" sz="1600" dirty="0">
                <a:latin typeface="Arial" pitchFamily="34" charset="0"/>
                <a:cs typeface="Arial" pitchFamily="34" charset="0"/>
              </a:rPr>
              <a:t> de </a:t>
            </a:r>
            <a:r>
              <a:rPr lang="en-US" sz="1600" dirty="0" err="1">
                <a:latin typeface="Arial" pitchFamily="34" charset="0"/>
                <a:cs typeface="Arial" pitchFamily="34" charset="0"/>
              </a:rPr>
              <a:t>socializare</a:t>
            </a:r>
            <a:r>
              <a:rPr lang="en-US" sz="1600" dirty="0">
                <a:latin typeface="Arial" pitchFamily="34" charset="0"/>
                <a:cs typeface="Arial" pitchFamily="34" charset="0"/>
              </a:rPr>
              <a:t> </a:t>
            </a:r>
            <a:r>
              <a:rPr lang="en-US" sz="1600" dirty="0" err="1">
                <a:latin typeface="Arial" pitchFamily="34" charset="0"/>
                <a:cs typeface="Arial" pitchFamily="34" charset="0"/>
              </a:rPr>
              <a:t>și</a:t>
            </a:r>
            <a:r>
              <a:rPr lang="en-US" sz="1600" dirty="0">
                <a:latin typeface="Arial" pitchFamily="34" charset="0"/>
                <a:cs typeface="Arial" pitchFamily="34" charset="0"/>
              </a:rPr>
              <a:t> </a:t>
            </a:r>
            <a:r>
              <a:rPr lang="en-US" sz="1600" dirty="0" err="1">
                <a:latin typeface="Arial" pitchFamily="34" charset="0"/>
                <a:cs typeface="Arial" pitchFamily="34" charset="0"/>
              </a:rPr>
              <a:t>petrecere</a:t>
            </a:r>
            <a:r>
              <a:rPr lang="en-US" sz="1600" dirty="0">
                <a:latin typeface="Arial" pitchFamily="34" charset="0"/>
                <a:cs typeface="Arial" pitchFamily="34" charset="0"/>
              </a:rPr>
              <a:t> a </a:t>
            </a:r>
            <a:r>
              <a:rPr lang="en-US" sz="1600" dirty="0" err="1">
                <a:latin typeface="Arial" pitchFamily="34" charset="0"/>
                <a:cs typeface="Arial" pitchFamily="34" charset="0"/>
              </a:rPr>
              <a:t>timpului</a:t>
            </a:r>
            <a:r>
              <a:rPr lang="en-US" sz="1600" dirty="0">
                <a:latin typeface="Arial" pitchFamily="34" charset="0"/>
                <a:cs typeface="Arial" pitchFamily="34" charset="0"/>
              </a:rPr>
              <a:t> </a:t>
            </a:r>
            <a:r>
              <a:rPr lang="en-US" sz="1600" dirty="0" err="1">
                <a:latin typeface="Arial" pitchFamily="34" charset="0"/>
                <a:cs typeface="Arial" pitchFamily="34" charset="0"/>
              </a:rPr>
              <a:t>liber</a:t>
            </a:r>
            <a:r>
              <a:rPr lang="en-US" sz="1600" dirty="0">
                <a:latin typeface="Arial" pitchFamily="34" charset="0"/>
                <a:cs typeface="Arial" pitchFamily="34" charset="0"/>
              </a:rPr>
              <a:t> :</a:t>
            </a:r>
          </a:p>
          <a:p>
            <a:pPr lvl="1">
              <a:buNone/>
            </a:pPr>
            <a:endParaRPr lang="en-US" sz="1600" dirty="0">
              <a:latin typeface="Arial" pitchFamily="34" charset="0"/>
              <a:cs typeface="Arial" pitchFamily="34" charset="0"/>
            </a:endParaRPr>
          </a:p>
          <a:p>
            <a:pPr marL="400050" lvl="2">
              <a:spcBef>
                <a:spcPts val="0"/>
              </a:spcBef>
              <a:buFont typeface="Wingdings" pitchFamily="2" charset="2"/>
              <a:buChar char="ü"/>
            </a:pPr>
            <a:r>
              <a:rPr lang="en-US" sz="1600" dirty="0">
                <a:latin typeface="Arial" pitchFamily="34" charset="0"/>
                <a:cs typeface="Arial" pitchFamily="34" charset="0"/>
              </a:rPr>
              <a:t>ne-am</a:t>
            </a:r>
            <a:r>
              <a:rPr lang="vi-VN" sz="1600" dirty="0">
                <a:latin typeface="Arial" pitchFamily="34" charset="0"/>
                <a:cs typeface="Arial" pitchFamily="34" charset="0"/>
              </a:rPr>
              <a:t> </a:t>
            </a:r>
            <a:r>
              <a:rPr lang="en-US" sz="1600" dirty="0" err="1">
                <a:latin typeface="Arial" pitchFamily="34" charset="0"/>
                <a:cs typeface="Arial" pitchFamily="34" charset="0"/>
              </a:rPr>
              <a:t>plimbat</a:t>
            </a:r>
            <a:r>
              <a:rPr lang="en-US" sz="1600" dirty="0">
                <a:latin typeface="Arial" pitchFamily="34" charset="0"/>
                <a:cs typeface="Arial" pitchFamily="34" charset="0"/>
              </a:rPr>
              <a:t> </a:t>
            </a:r>
            <a:r>
              <a:rPr lang="vi-VN" sz="1600" dirty="0">
                <a:latin typeface="Arial" pitchFamily="34" charset="0"/>
                <a:cs typeface="Arial" pitchFamily="34" charset="0"/>
              </a:rPr>
              <a:t>cu autobuzul turistic</a:t>
            </a:r>
            <a:r>
              <a:rPr lang="en-US" sz="1600" dirty="0">
                <a:latin typeface="Arial" pitchFamily="34" charset="0"/>
                <a:cs typeface="Arial" pitchFamily="34" charset="0"/>
              </a:rPr>
              <a:t> </a:t>
            </a:r>
          </a:p>
          <a:p>
            <a:pPr marL="400050" lvl="2">
              <a:spcBef>
                <a:spcPts val="0"/>
              </a:spcBef>
              <a:buFont typeface="Wingdings" pitchFamily="2" charset="2"/>
              <a:buChar char="ü"/>
            </a:pPr>
            <a:r>
              <a:rPr lang="en-US" sz="1600" dirty="0">
                <a:latin typeface="Arial" pitchFamily="34" charset="0"/>
                <a:cs typeface="Arial" pitchFamily="34" charset="0"/>
              </a:rPr>
              <a:t>am </a:t>
            </a:r>
            <a:r>
              <a:rPr lang="en-US" sz="1600" dirty="0" err="1">
                <a:latin typeface="Arial" pitchFamily="34" charset="0"/>
                <a:cs typeface="Arial" pitchFamily="34" charset="0"/>
              </a:rPr>
              <a:t>făcut</a:t>
            </a:r>
            <a:r>
              <a:rPr lang="en-US" sz="1600" dirty="0">
                <a:latin typeface="Arial" pitchFamily="34" charset="0"/>
                <a:cs typeface="Arial" pitchFamily="34" charset="0"/>
              </a:rPr>
              <a:t> sport </a:t>
            </a:r>
          </a:p>
          <a:p>
            <a:pPr marL="400050" lvl="2">
              <a:spcBef>
                <a:spcPts val="0"/>
              </a:spcBef>
              <a:buFont typeface="Wingdings" pitchFamily="2" charset="2"/>
              <a:buChar char="ü"/>
            </a:pPr>
            <a:r>
              <a:rPr lang="vi-VN" sz="1600" dirty="0">
                <a:latin typeface="Arial" pitchFamily="34" charset="0"/>
                <a:cs typeface="Arial" pitchFamily="34" charset="0"/>
              </a:rPr>
              <a:t>am retrăit momente din copilărie, înălțând zmeie pe Dealul Ciuperca</a:t>
            </a:r>
            <a:endParaRPr lang="en-US" sz="1600" dirty="0">
              <a:latin typeface="Arial" pitchFamily="34" charset="0"/>
              <a:cs typeface="Arial" pitchFamily="34" charset="0"/>
            </a:endParaRPr>
          </a:p>
          <a:p>
            <a:pPr marL="400050" lvl="2">
              <a:spcBef>
                <a:spcPts val="0"/>
              </a:spcBef>
              <a:buFont typeface="Wingdings" pitchFamily="2" charset="2"/>
              <a:buChar char="ü"/>
            </a:pPr>
            <a:r>
              <a:rPr lang="vi-VN" sz="1600" dirty="0">
                <a:latin typeface="Arial" pitchFamily="34" charset="0"/>
                <a:cs typeface="Arial" pitchFamily="34" charset="0"/>
              </a:rPr>
              <a:t>am vizitat Cetatea Oradea și muzeul din cadrul acesteia </a:t>
            </a:r>
            <a:endParaRPr lang="en-US" sz="1600" dirty="0">
              <a:latin typeface="Arial" pitchFamily="34" charset="0"/>
              <a:cs typeface="Arial" pitchFamily="34" charset="0"/>
            </a:endParaRPr>
          </a:p>
          <a:p>
            <a:pPr marL="400050" lvl="2">
              <a:spcBef>
                <a:spcPts val="0"/>
              </a:spcBef>
              <a:buFont typeface="Wingdings" pitchFamily="2" charset="2"/>
              <a:buChar char="ü"/>
            </a:pPr>
            <a:r>
              <a:rPr lang="vi-VN" sz="1600" dirty="0">
                <a:latin typeface="Arial" pitchFamily="34" charset="0"/>
                <a:cs typeface="Arial" pitchFamily="34" charset="0"/>
              </a:rPr>
              <a:t>am savurat o pizza delicioas</a:t>
            </a:r>
            <a:r>
              <a:rPr lang="en-US" sz="1600" dirty="0">
                <a:latin typeface="Arial" pitchFamily="34" charset="0"/>
                <a:cs typeface="Arial" pitchFamily="34" charset="0"/>
              </a:rPr>
              <a:t>ă</a:t>
            </a:r>
            <a:r>
              <a:rPr lang="vi-VN" sz="1600" dirty="0">
                <a:latin typeface="Arial" pitchFamily="34" charset="0"/>
                <a:cs typeface="Arial" pitchFamily="34" charset="0"/>
              </a:rPr>
              <a:t> </a:t>
            </a:r>
          </a:p>
          <a:p>
            <a:pPr>
              <a:buNone/>
            </a:pPr>
            <a:endParaRPr lang="en-US" b="1" dirty="0"/>
          </a:p>
          <a:p>
            <a:pPr>
              <a:buNone/>
            </a:pPr>
            <a:endParaRPr lang="en-US" b="1" dirty="0"/>
          </a:p>
          <a:p>
            <a:pPr>
              <a:buNone/>
            </a:pPr>
            <a:endParaRPr lang="en-US" b="1" dirty="0"/>
          </a:p>
          <a:p>
            <a:pPr>
              <a:buNone/>
            </a:pPr>
            <a:endParaRPr lang="en-US" b="1" dirty="0"/>
          </a:p>
        </p:txBody>
      </p:sp>
      <p:pic>
        <p:nvPicPr>
          <p:cNvPr id="65538" name="Picture 2" descr="Ar putea fi o imagine cu unul sau mai mulţi oameni, persoane în picioare şi în aer liber"/>
          <p:cNvPicPr>
            <a:picLocks noChangeAspect="1" noChangeArrowheads="1"/>
          </p:cNvPicPr>
          <p:nvPr/>
        </p:nvPicPr>
        <p:blipFill>
          <a:blip r:embed="rId2" cstate="print"/>
          <a:srcRect/>
          <a:stretch>
            <a:fillRect/>
          </a:stretch>
        </p:blipFill>
        <p:spPr bwMode="auto">
          <a:xfrm>
            <a:off x="6172200" y="3124200"/>
            <a:ext cx="2743200" cy="1739400"/>
          </a:xfrm>
          <a:prstGeom prst="rect">
            <a:avLst/>
          </a:prstGeom>
          <a:noFill/>
        </p:spPr>
      </p:pic>
      <p:pic>
        <p:nvPicPr>
          <p:cNvPr id="65540" name="Picture 4" descr="Ar putea fi o imagine cu copil, stând în picioare şi în aer liber"/>
          <p:cNvPicPr>
            <a:picLocks noChangeAspect="1" noChangeArrowheads="1"/>
          </p:cNvPicPr>
          <p:nvPr/>
        </p:nvPicPr>
        <p:blipFill>
          <a:blip r:embed="rId3" cstate="print"/>
          <a:srcRect/>
          <a:stretch>
            <a:fillRect/>
          </a:stretch>
        </p:blipFill>
        <p:spPr bwMode="auto">
          <a:xfrm>
            <a:off x="3657600" y="3352800"/>
            <a:ext cx="2540000" cy="1905000"/>
          </a:xfrm>
          <a:prstGeom prst="rect">
            <a:avLst/>
          </a:prstGeom>
          <a:noFill/>
        </p:spPr>
      </p:pic>
      <p:pic>
        <p:nvPicPr>
          <p:cNvPr id="65542" name="Picture 6" descr="Ar putea fi o imagine cu unul sau mai mulţi oameni, persoane în picioare şi interior"/>
          <p:cNvPicPr>
            <a:picLocks noChangeAspect="1" noChangeArrowheads="1"/>
          </p:cNvPicPr>
          <p:nvPr/>
        </p:nvPicPr>
        <p:blipFill>
          <a:blip r:embed="rId4" cstate="print"/>
          <a:srcRect/>
          <a:stretch>
            <a:fillRect/>
          </a:stretch>
        </p:blipFill>
        <p:spPr bwMode="auto">
          <a:xfrm>
            <a:off x="6502400" y="762000"/>
            <a:ext cx="2641600" cy="1981200"/>
          </a:xfrm>
          <a:prstGeom prst="rect">
            <a:avLst/>
          </a:prstGeom>
          <a:noFill/>
        </p:spPr>
      </p:pic>
      <p:pic>
        <p:nvPicPr>
          <p:cNvPr id="65544" name="Picture 8" descr="Ar putea fi o imagine cu unul sau mai mulţi oameni, persoane în picioare şi interior"/>
          <p:cNvPicPr>
            <a:picLocks noChangeAspect="1" noChangeArrowheads="1"/>
          </p:cNvPicPr>
          <p:nvPr/>
        </p:nvPicPr>
        <p:blipFill>
          <a:blip r:embed="rId5" cstate="print"/>
          <a:srcRect/>
          <a:stretch>
            <a:fillRect/>
          </a:stretch>
        </p:blipFill>
        <p:spPr bwMode="auto">
          <a:xfrm>
            <a:off x="4495800" y="5016000"/>
            <a:ext cx="2456000" cy="1842000"/>
          </a:xfrm>
          <a:prstGeom prst="rect">
            <a:avLst/>
          </a:prstGeom>
          <a:noFill/>
        </p:spPr>
      </p:pic>
      <p:pic>
        <p:nvPicPr>
          <p:cNvPr id="65546" name="Picture 10" descr="Ar putea fi o imagine cu unul sau mai mulţi oameni, persoane în picioare, încălţăminte şi în aer liber"/>
          <p:cNvPicPr>
            <a:picLocks noChangeAspect="1" noChangeArrowheads="1"/>
          </p:cNvPicPr>
          <p:nvPr/>
        </p:nvPicPr>
        <p:blipFill>
          <a:blip r:embed="rId6" cstate="print"/>
          <a:srcRect/>
          <a:stretch>
            <a:fillRect/>
          </a:stretch>
        </p:blipFill>
        <p:spPr bwMode="auto">
          <a:xfrm>
            <a:off x="1676400" y="4800600"/>
            <a:ext cx="2743200" cy="2057400"/>
          </a:xfrm>
          <a:prstGeom prst="rect">
            <a:avLst/>
          </a:prstGeom>
          <a:noFill/>
        </p:spPr>
      </p:pic>
      <p:pic>
        <p:nvPicPr>
          <p:cNvPr id="65548" name="Picture 12" descr="Ar putea fi o imagine cu unul sau mai mulţi oameni, persoane în picioare şi interior"/>
          <p:cNvPicPr>
            <a:picLocks noChangeAspect="1" noChangeArrowheads="1"/>
          </p:cNvPicPr>
          <p:nvPr/>
        </p:nvPicPr>
        <p:blipFill>
          <a:blip r:embed="rId7" cstate="print"/>
          <a:srcRect/>
          <a:stretch>
            <a:fillRect/>
          </a:stretch>
        </p:blipFill>
        <p:spPr bwMode="auto">
          <a:xfrm>
            <a:off x="6858000" y="4741069"/>
            <a:ext cx="2133600" cy="2116931"/>
          </a:xfrm>
          <a:prstGeom prst="rect">
            <a:avLst/>
          </a:prstGeom>
          <a:noFill/>
        </p:spPr>
      </p:pic>
      <p:pic>
        <p:nvPicPr>
          <p:cNvPr id="65550" name="Picture 14" descr="Ar putea fi o imagine cu unul sau mai mulţi oameni, persoane în picioare şi interior"/>
          <p:cNvPicPr>
            <a:picLocks noChangeAspect="1" noChangeArrowheads="1"/>
          </p:cNvPicPr>
          <p:nvPr/>
        </p:nvPicPr>
        <p:blipFill>
          <a:blip r:embed="rId8" cstate="print"/>
          <a:srcRect/>
          <a:stretch>
            <a:fillRect/>
          </a:stretch>
        </p:blipFill>
        <p:spPr bwMode="auto">
          <a:xfrm>
            <a:off x="1066800" y="3505200"/>
            <a:ext cx="2540000" cy="190500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712968" cy="2376264"/>
          </a:xfrm>
        </p:spPr>
        <p:txBody>
          <a:bodyPr>
            <a:normAutofit fontScale="90000"/>
          </a:bodyPr>
          <a:lstStyle/>
          <a:p>
            <a:br>
              <a:rPr lang="ro-RO" sz="3100" b="1" dirty="0"/>
            </a:br>
            <a:r>
              <a:rPr lang="ro-RO" sz="3100" b="1" dirty="0"/>
              <a:t>Centrul de Îngrijire de Zi</a:t>
            </a:r>
            <a:r>
              <a:rPr lang="ro-RO" sz="3100" dirty="0"/>
              <a:t> Oradea</a:t>
            </a:r>
            <a:r>
              <a:rPr lang="en-US" sz="3100" dirty="0"/>
              <a:t> – str. T. </a:t>
            </a:r>
            <a:r>
              <a:rPr lang="en-US" sz="3100" dirty="0" err="1"/>
              <a:t>Lalescu</a:t>
            </a:r>
            <a:br>
              <a:rPr lang="ro-RO" sz="1300" dirty="0"/>
            </a:br>
            <a:r>
              <a:rPr lang="ro-RO" sz="1300" dirty="0"/>
              <a:t>     </a:t>
            </a:r>
            <a:r>
              <a:rPr lang="ro-RO" sz="1300" dirty="0">
                <a:latin typeface="Arial" panose="020B0604020202020204" pitchFamily="34" charset="0"/>
                <a:cs typeface="Arial" panose="020B0604020202020204" pitchFamily="34" charset="0"/>
              </a:rPr>
              <a:t>Este un serviciu social fără personalitate juridică, care funcţionează în structura </a:t>
            </a:r>
            <a:r>
              <a:rPr lang="en-US" sz="1300" dirty="0" err="1">
                <a:latin typeface="Arial" panose="020B0604020202020204" pitchFamily="34" charset="0"/>
                <a:cs typeface="Arial" panose="020B0604020202020204" pitchFamily="34" charset="0"/>
              </a:rPr>
              <a:t>Direc</a:t>
            </a:r>
            <a:r>
              <a:rPr lang="ro-RO" sz="1300" dirty="0">
                <a:latin typeface="Arial" panose="020B0604020202020204" pitchFamily="34" charset="0"/>
                <a:cs typeface="Arial" panose="020B0604020202020204" pitchFamily="34" charset="0"/>
              </a:rPr>
              <a:t>ţ</a:t>
            </a:r>
            <a:r>
              <a:rPr lang="en-US" sz="1300" dirty="0" err="1">
                <a:latin typeface="Arial" panose="020B0604020202020204" pitchFamily="34" charset="0"/>
                <a:cs typeface="Arial" panose="020B0604020202020204" pitchFamily="34" charset="0"/>
              </a:rPr>
              <a:t>iei</a:t>
            </a:r>
            <a:r>
              <a:rPr lang="en-US" sz="1300" dirty="0">
                <a:latin typeface="Arial" panose="020B0604020202020204" pitchFamily="34" charset="0"/>
                <a:cs typeface="Arial" panose="020B0604020202020204" pitchFamily="34" charset="0"/>
              </a:rPr>
              <a:t> de </a:t>
            </a:r>
            <a:r>
              <a:rPr lang="en-US" sz="1300" dirty="0" err="1">
                <a:latin typeface="Arial" panose="020B0604020202020204" pitchFamily="34" charset="0"/>
                <a:cs typeface="Arial" panose="020B0604020202020204" pitchFamily="34" charset="0"/>
              </a:rPr>
              <a:t>Asisten</a:t>
            </a:r>
            <a:r>
              <a:rPr lang="ro-RO" sz="1300" dirty="0">
                <a:latin typeface="Arial" panose="020B0604020202020204" pitchFamily="34" charset="0"/>
                <a:cs typeface="Arial" panose="020B0604020202020204" pitchFamily="34" charset="0"/>
              </a:rPr>
              <a:t>ţă</a:t>
            </a:r>
            <a:r>
              <a:rPr lang="en-US" sz="1300" dirty="0">
                <a:latin typeface="Arial" panose="020B0604020202020204" pitchFamily="34" charset="0"/>
                <a:cs typeface="Arial" panose="020B0604020202020204" pitchFamily="34" charset="0"/>
              </a:rPr>
              <a:t> Social</a:t>
            </a:r>
            <a:r>
              <a:rPr lang="ro-RO" sz="1300" dirty="0">
                <a:latin typeface="Arial" panose="020B0604020202020204" pitchFamily="34" charset="0"/>
                <a:cs typeface="Arial" panose="020B0604020202020204" pitchFamily="34" charset="0"/>
              </a:rPr>
              <a:t>ă </a:t>
            </a:r>
            <a:r>
              <a:rPr lang="en-US" sz="1300" dirty="0">
                <a:latin typeface="Arial" panose="020B0604020202020204" pitchFamily="34" charset="0"/>
                <a:cs typeface="Arial" panose="020B0604020202020204" pitchFamily="34" charset="0"/>
              </a:rPr>
              <a:t>Oradea</a:t>
            </a:r>
            <a:r>
              <a:rPr lang="ro-RO" sz="1300" dirty="0">
                <a:latin typeface="Arial" panose="020B0604020202020204" pitchFamily="34" charset="0"/>
                <a:cs typeface="Arial" panose="020B0604020202020204" pitchFamily="34" charset="0"/>
              </a:rPr>
              <a:t>.</a:t>
            </a:r>
            <a:br>
              <a:rPr lang="ro-RO" sz="1300" dirty="0">
                <a:latin typeface="Arial" panose="020B0604020202020204" pitchFamily="34" charset="0"/>
                <a:cs typeface="Arial" panose="020B0604020202020204" pitchFamily="34" charset="0"/>
              </a:rPr>
            </a:br>
            <a:r>
              <a:rPr lang="ro-RO" sz="1600" b="1" dirty="0">
                <a:latin typeface="Arial" pitchFamily="34" charset="0"/>
                <a:cs typeface="Arial" pitchFamily="34" charset="0"/>
              </a:rPr>
              <a:t> Obiectivul principal </a:t>
            </a:r>
            <a:r>
              <a:rPr lang="ro-RO" sz="1300" dirty="0">
                <a:latin typeface="Arial" pitchFamily="34" charset="0"/>
                <a:cs typeface="Arial" pitchFamily="34" charset="0"/>
              </a:rPr>
              <a:t>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a:t>
            </a:r>
            <a:br>
              <a:rPr lang="ro-RO" sz="1300" dirty="0">
                <a:latin typeface="Arial" pitchFamily="34" charset="0"/>
                <a:cs typeface="Arial" pitchFamily="34" charset="0"/>
              </a:rPr>
            </a:br>
            <a:r>
              <a:rPr lang="ro-RO" sz="1300" dirty="0">
                <a:latin typeface="Arial" pitchFamily="34" charset="0"/>
                <a:cs typeface="Arial" pitchFamily="34" charset="0"/>
              </a:rPr>
              <a:t>    </a:t>
            </a:r>
            <a:r>
              <a:rPr lang="ro-RO" sz="1300" b="1" dirty="0">
                <a:latin typeface="Arial" panose="020B0604020202020204" pitchFamily="34" charset="0"/>
                <a:cs typeface="Arial" panose="020B0604020202020204" pitchFamily="34" charset="0"/>
              </a:rPr>
              <a:t>Beneficiarii centrului sunt </a:t>
            </a:r>
            <a:r>
              <a:rPr lang="it-IT" sz="1300" dirty="0">
                <a:latin typeface="Arial" panose="020B0604020202020204" pitchFamily="34" charset="0"/>
                <a:cs typeface="Arial" panose="020B0604020202020204" pitchFamily="34" charset="0"/>
              </a:rPr>
              <a:t>copii</a:t>
            </a:r>
            <a:r>
              <a:rPr lang="ro-RO" sz="1300" dirty="0">
                <a:latin typeface="Arial" panose="020B0604020202020204" pitchFamily="34" charset="0"/>
                <a:cs typeface="Arial" panose="020B0604020202020204" pitchFamily="34" charset="0"/>
              </a:rPr>
              <a:t> din familii</a:t>
            </a:r>
            <a:r>
              <a:rPr lang="it-IT" sz="1300" dirty="0">
                <a:latin typeface="Arial" panose="020B0604020202020204" pitchFamily="34" charset="0"/>
                <a:cs typeface="Arial" panose="020B0604020202020204" pitchFamily="34" charset="0"/>
              </a:rPr>
              <a:t> 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81000" y="2057400"/>
            <a:ext cx="8424936" cy="1504188"/>
          </a:xfrm>
        </p:spPr>
        <p:txBody>
          <a:bodyPr>
            <a:normAutofit fontScale="32500" lnSpcReduction="20000"/>
          </a:bodyPr>
          <a:lstStyle/>
          <a:p>
            <a:pPr marL="0" indent="0" algn="ctr">
              <a:buNone/>
            </a:pPr>
            <a:endParaRPr lang="en-US" sz="4800" b="1" dirty="0">
              <a:latin typeface="Arial" panose="020B0604020202020204" pitchFamily="34" charset="0"/>
              <a:cs typeface="Arial" panose="020B0604020202020204" pitchFamily="34" charset="0"/>
            </a:endParaRPr>
          </a:p>
          <a:p>
            <a:pPr marL="0" indent="0" algn="ctr">
              <a:buNone/>
            </a:pPr>
            <a:r>
              <a:rPr lang="ro-RO" sz="4800" b="1" dirty="0">
                <a:latin typeface="Arial" panose="020B0604020202020204" pitchFamily="34" charset="0"/>
                <a:cs typeface="Arial" panose="020B0604020202020204" pitchFamily="34" charset="0"/>
              </a:rPr>
              <a:t>C</a:t>
            </a:r>
            <a:r>
              <a:rPr lang="fr-FR" sz="4800" b="1" dirty="0" err="1">
                <a:latin typeface="Arial" panose="020B0604020202020204" pitchFamily="34" charset="0"/>
                <a:cs typeface="Arial" panose="020B0604020202020204" pitchFamily="34" charset="0"/>
              </a:rPr>
              <a:t>apacitatea</a:t>
            </a:r>
            <a:r>
              <a:rPr lang="fr-FR" sz="4800" b="1" dirty="0">
                <a:latin typeface="Arial" panose="020B0604020202020204" pitchFamily="34" charset="0"/>
                <a:cs typeface="Arial" panose="020B0604020202020204" pitchFamily="34" charset="0"/>
              </a:rPr>
              <a:t> </a:t>
            </a:r>
            <a:r>
              <a:rPr lang="fr-FR" sz="4800" b="1" dirty="0" err="1">
                <a:latin typeface="Arial" panose="020B0604020202020204" pitchFamily="34" charset="0"/>
                <a:cs typeface="Arial" panose="020B0604020202020204" pitchFamily="34" charset="0"/>
              </a:rPr>
              <a:t>centrului</a:t>
            </a:r>
            <a:r>
              <a:rPr lang="fr-FR" sz="4800" b="1" dirty="0">
                <a:latin typeface="Arial" panose="020B0604020202020204" pitchFamily="34" charset="0"/>
                <a:cs typeface="Arial" panose="020B0604020202020204" pitchFamily="34" charset="0"/>
              </a:rPr>
              <a:t> este de</a:t>
            </a:r>
            <a:r>
              <a:rPr lang="fr-FR" sz="4800" dirty="0">
                <a:latin typeface="Arial" panose="020B0604020202020204" pitchFamily="34" charset="0"/>
                <a:cs typeface="Arial" panose="020B0604020202020204" pitchFamily="34" charset="0"/>
              </a:rPr>
              <a:t> </a:t>
            </a:r>
            <a:r>
              <a:rPr lang="fr-FR" sz="4800" b="1" dirty="0">
                <a:latin typeface="Arial" panose="020B0604020202020204" pitchFamily="34" charset="0"/>
                <a:cs typeface="Arial" panose="020B0604020202020204" pitchFamily="34" charset="0"/>
              </a:rPr>
              <a:t>65 de </a:t>
            </a:r>
            <a:r>
              <a:rPr lang="fr-FR" sz="4800" b="1" dirty="0" err="1">
                <a:latin typeface="Arial" panose="020B0604020202020204" pitchFamily="34" charset="0"/>
                <a:cs typeface="Arial" panose="020B0604020202020204" pitchFamily="34" charset="0"/>
              </a:rPr>
              <a:t>locuri</a:t>
            </a:r>
            <a:r>
              <a:rPr lang="fr-FR" sz="4800" dirty="0">
                <a:latin typeface="Arial" panose="020B0604020202020204" pitchFamily="34" charset="0"/>
                <a:cs typeface="Arial" panose="020B0604020202020204" pitchFamily="34" charset="0"/>
              </a:rPr>
              <a:t> </a:t>
            </a:r>
            <a:r>
              <a:rPr lang="ro-RO" sz="4800" dirty="0">
                <a:latin typeface="Arial" panose="020B0604020202020204" pitchFamily="34" charset="0"/>
                <a:cs typeface="Arial" panose="020B0604020202020204" pitchFamily="34" charset="0"/>
              </a:rPr>
              <a:t> pentru copii de vârstă şcolară</a:t>
            </a:r>
          </a:p>
          <a:p>
            <a:pPr marL="0" indent="0" algn="ctr">
              <a:buNone/>
            </a:pPr>
            <a:endParaRPr lang="ro-RO" sz="4800" dirty="0">
              <a:latin typeface="Arial" panose="020B0604020202020204" pitchFamily="34" charset="0"/>
              <a:cs typeface="Arial" panose="020B0604020202020204" pitchFamily="34" charset="0"/>
            </a:endParaRPr>
          </a:p>
          <a:p>
            <a:pPr algn="ctr">
              <a:buFont typeface="Wingdings" panose="05000000000000000000" pitchFamily="2" charset="2"/>
              <a:buChar char="Ø"/>
            </a:pPr>
            <a:endParaRPr lang="ro-RO" sz="5600" b="1" dirty="0">
              <a:latin typeface="Arial" panose="020B0604020202020204" pitchFamily="34" charset="0"/>
              <a:cs typeface="Arial" panose="020B0604020202020204" pitchFamily="34" charset="0"/>
            </a:endParaRPr>
          </a:p>
          <a:p>
            <a:pPr marL="0" indent="0" algn="ctr">
              <a:buNone/>
            </a:pPr>
            <a:r>
              <a:rPr lang="it-IT" sz="5600" dirty="0">
                <a:latin typeface="Arial" panose="020B0604020202020204" pitchFamily="34" charset="0"/>
                <a:cs typeface="Arial" panose="020B0604020202020204" pitchFamily="34" charset="0"/>
              </a:rPr>
              <a:t>		</a:t>
            </a:r>
            <a:endParaRPr lang="en-US" dirty="0"/>
          </a:p>
        </p:txBody>
      </p:sp>
      <p:pic>
        <p:nvPicPr>
          <p:cNvPr id="1026" name="Picture 2" descr="215113341_861933671089011_6383445319493609569_n"/>
          <p:cNvPicPr>
            <a:picLocks noChangeAspect="1" noChangeArrowheads="1"/>
          </p:cNvPicPr>
          <p:nvPr/>
        </p:nvPicPr>
        <p:blipFill>
          <a:blip r:embed="rId2" cstate="print"/>
          <a:srcRect/>
          <a:stretch>
            <a:fillRect/>
          </a:stretch>
        </p:blipFill>
        <p:spPr bwMode="auto">
          <a:xfrm>
            <a:off x="381001" y="2667000"/>
            <a:ext cx="3200400" cy="2400821"/>
          </a:xfrm>
          <a:prstGeom prst="rect">
            <a:avLst/>
          </a:prstGeom>
          <a:noFill/>
          <a:ln w="9525">
            <a:noFill/>
            <a:miter lim="800000"/>
            <a:headEnd/>
            <a:tailEnd/>
          </a:ln>
        </p:spPr>
      </p:pic>
      <p:pic>
        <p:nvPicPr>
          <p:cNvPr id="1027" name="Picture 3" descr="ziua-pamantului-palatul-baroc-220421-12"/>
          <p:cNvPicPr>
            <a:picLocks noChangeAspect="1" noChangeArrowheads="1"/>
          </p:cNvPicPr>
          <p:nvPr/>
        </p:nvPicPr>
        <p:blipFill>
          <a:blip r:embed="rId3" cstate="print"/>
          <a:srcRect/>
          <a:stretch>
            <a:fillRect/>
          </a:stretch>
        </p:blipFill>
        <p:spPr bwMode="auto">
          <a:xfrm>
            <a:off x="5677562" y="2590801"/>
            <a:ext cx="3252125" cy="2438400"/>
          </a:xfrm>
          <a:prstGeom prst="rect">
            <a:avLst/>
          </a:prstGeom>
          <a:noFill/>
          <a:ln w="9525">
            <a:noFill/>
            <a:miter lim="800000"/>
            <a:headEnd/>
            <a:tailEnd/>
          </a:ln>
        </p:spPr>
      </p:pic>
      <p:pic>
        <p:nvPicPr>
          <p:cNvPr id="1028" name="Picture 4" descr="244676729_917491948866516_2002481216306151256_n"/>
          <p:cNvPicPr>
            <a:picLocks noChangeAspect="1" noChangeArrowheads="1"/>
          </p:cNvPicPr>
          <p:nvPr/>
        </p:nvPicPr>
        <p:blipFill>
          <a:blip r:embed="rId4"/>
          <a:srcRect/>
          <a:stretch>
            <a:fillRect/>
          </a:stretch>
        </p:blipFill>
        <p:spPr bwMode="auto">
          <a:xfrm>
            <a:off x="3276600" y="4343400"/>
            <a:ext cx="3041717" cy="2286000"/>
          </a:xfrm>
          <a:prstGeom prst="rect">
            <a:avLst/>
          </a:prstGeom>
          <a:noFill/>
          <a:ln w="9525">
            <a:noFill/>
            <a:miter lim="800000"/>
            <a:headEnd/>
            <a:tailEnd/>
          </a:ln>
        </p:spPr>
      </p:pic>
    </p:spTree>
    <p:extLst>
      <p:ext uri="{BB962C8B-B14F-4D97-AF65-F5344CB8AC3E}">
        <p14:creationId xmlns:p14="http://schemas.microsoft.com/office/powerpoint/2010/main" val="486913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8243918" cy="381000"/>
          </a:xfrm>
        </p:spPr>
        <p:txBody>
          <a:bodyPr>
            <a:normAutofit fontScale="90000"/>
          </a:bodyPr>
          <a:lstStyle/>
          <a:p>
            <a:r>
              <a:rPr lang="ro-RO" sz="2800" b="1" dirty="0"/>
              <a:t>Activitatea Centrului de Îngrijire de zi în cifre</a:t>
            </a:r>
            <a:endParaRPr lang="en-US" sz="2800" b="1" dirty="0"/>
          </a:p>
        </p:txBody>
      </p:sp>
      <p:sp>
        <p:nvSpPr>
          <p:cNvPr id="3" name="Subtitle 2"/>
          <p:cNvSpPr>
            <a:spLocks noGrp="1"/>
          </p:cNvSpPr>
          <p:nvPr>
            <p:ph type="subTitle" idx="1"/>
          </p:nvPr>
        </p:nvSpPr>
        <p:spPr>
          <a:xfrm>
            <a:off x="0" y="381000"/>
            <a:ext cx="9144000" cy="6477000"/>
          </a:xfrm>
        </p:spPr>
        <p:txBody>
          <a:bodyPr>
            <a:noAutofit/>
          </a:bodyPr>
          <a:lstStyle/>
          <a:p>
            <a:r>
              <a:rPr lang="ro-RO" sz="1400" b="1" dirty="0">
                <a:solidFill>
                  <a:schemeClr val="tx1"/>
                </a:solidFill>
                <a:latin typeface="Arial" pitchFamily="34" charset="0"/>
                <a:cs typeface="Arial" pitchFamily="34" charset="0"/>
              </a:rPr>
              <a:t>În anul 202</a:t>
            </a:r>
            <a:r>
              <a:rPr lang="en-US" sz="1400" b="1" dirty="0">
                <a:solidFill>
                  <a:schemeClr val="tx1"/>
                </a:solidFill>
                <a:latin typeface="Arial" pitchFamily="34" charset="0"/>
                <a:cs typeface="Arial" pitchFamily="34" charset="0"/>
              </a:rPr>
              <a:t>1</a:t>
            </a:r>
            <a:r>
              <a:rPr lang="ro-RO" sz="1400" b="1" dirty="0">
                <a:solidFill>
                  <a:schemeClr val="tx1"/>
                </a:solidFill>
                <a:latin typeface="Arial" pitchFamily="34" charset="0"/>
                <a:cs typeface="Arial" pitchFamily="34" charset="0"/>
              </a:rPr>
              <a:t> de serviciile centrului au beneficiat </a:t>
            </a:r>
            <a:r>
              <a:rPr lang="en-US" sz="1400" b="1" dirty="0">
                <a:solidFill>
                  <a:schemeClr val="tx1"/>
                </a:solidFill>
                <a:latin typeface="Arial" pitchFamily="34" charset="0"/>
                <a:cs typeface="Arial" pitchFamily="34" charset="0"/>
              </a:rPr>
              <a:t>58</a:t>
            </a:r>
            <a:r>
              <a:rPr lang="ro-RO" sz="1400" b="1" dirty="0">
                <a:solidFill>
                  <a:schemeClr val="tx1"/>
                </a:solidFill>
                <a:latin typeface="Arial" pitchFamily="34" charset="0"/>
                <a:cs typeface="Arial" pitchFamily="34" charset="0"/>
              </a:rPr>
              <a:t> de copii</a:t>
            </a:r>
          </a:p>
          <a:p>
            <a:endParaRPr lang="ro-RO" sz="1400" dirty="0">
              <a:solidFill>
                <a:schemeClr val="tx1"/>
              </a:solidFill>
              <a:latin typeface="Arial" pitchFamily="34" charset="0"/>
              <a:cs typeface="Arial" pitchFamily="34" charset="0"/>
            </a:endParaRPr>
          </a:p>
          <a:p>
            <a:pPr>
              <a:buFont typeface="Wingdings" pitchFamily="2" charset="2"/>
              <a:buChar char="Ø"/>
            </a:pPr>
            <a:r>
              <a:rPr lang="ro-RO" sz="1400" b="1" dirty="0">
                <a:solidFill>
                  <a:schemeClr val="tx1"/>
                </a:solidFill>
                <a:latin typeface="Arial" pitchFamily="34" charset="0"/>
                <a:cs typeface="Arial" pitchFamily="34" charset="0"/>
              </a:rPr>
              <a:t>1</a:t>
            </a:r>
            <a:r>
              <a:rPr lang="en-US" sz="1400" b="1" dirty="0">
                <a:solidFill>
                  <a:schemeClr val="tx1"/>
                </a:solidFill>
                <a:latin typeface="Arial" pitchFamily="34" charset="0"/>
                <a:cs typeface="Arial" pitchFamily="34" charset="0"/>
              </a:rPr>
              <a:t>1</a:t>
            </a:r>
            <a:r>
              <a:rPr lang="ro-RO"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contracte</a:t>
            </a:r>
            <a:r>
              <a:rPr lang="en-US"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încheiate</a:t>
            </a:r>
            <a:r>
              <a:rPr lang="en-US" sz="1400" b="1"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între</a:t>
            </a:r>
            <a:r>
              <a:rPr lang="en-US" sz="1400" dirty="0">
                <a:solidFill>
                  <a:schemeClr val="tx1"/>
                </a:solidFill>
                <a:latin typeface="Arial" pitchFamily="34" charset="0"/>
                <a:cs typeface="Arial" pitchFamily="34" charset="0"/>
              </a:rPr>
              <a:t> </a:t>
            </a:r>
            <a:r>
              <a:rPr lang="ro-RO" sz="1400" dirty="0">
                <a:solidFill>
                  <a:schemeClr val="tx1"/>
                </a:solidFill>
                <a:latin typeface="Arial" pitchFamily="34" charset="0"/>
                <a:cs typeface="Arial" pitchFamily="34" charset="0"/>
              </a:rPr>
              <a:t>DASO</a:t>
            </a:r>
            <a:r>
              <a:rPr lang="en-US" sz="1400" dirty="0">
                <a:solidFill>
                  <a:schemeClr val="tx1"/>
                </a:solidFill>
                <a:latin typeface="Arial" pitchFamily="34" charset="0"/>
                <a:cs typeface="Arial" pitchFamily="34" charset="0"/>
              </a:rPr>
              <a:t> - </a:t>
            </a:r>
            <a:r>
              <a:rPr lang="en-US" sz="1400" dirty="0" err="1">
                <a:solidFill>
                  <a:schemeClr val="tx1"/>
                </a:solidFill>
                <a:latin typeface="Arial" pitchFamily="34" charset="0"/>
                <a:cs typeface="Arial" pitchFamily="34" charset="0"/>
              </a:rPr>
              <a:t>Centrul</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Îngrijire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Zi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şi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părinte</a:t>
            </a:r>
            <a:r>
              <a:rPr lang="en-US" sz="1400" dirty="0">
                <a:solidFill>
                  <a:schemeClr val="tx1"/>
                </a:solidFill>
                <a:latin typeface="Arial" pitchFamily="34" charset="0"/>
                <a:cs typeface="Arial" pitchFamily="34" charset="0"/>
              </a:rPr>
              <a:t>/</a:t>
            </a:r>
            <a:r>
              <a:rPr lang="en-US" sz="1400" dirty="0" err="1">
                <a:solidFill>
                  <a:schemeClr val="tx1"/>
                </a:solidFill>
                <a:latin typeface="Arial" pitchFamily="34" charset="0"/>
                <a:cs typeface="Arial" pitchFamily="34" charset="0"/>
              </a:rPr>
              <a:t>reprezentantul</a:t>
            </a:r>
            <a:r>
              <a:rPr lang="en-US" sz="1400" dirty="0">
                <a:solidFill>
                  <a:schemeClr val="tx1"/>
                </a:solidFill>
                <a:latin typeface="Arial" pitchFamily="34" charset="0"/>
                <a:cs typeface="Arial" pitchFamily="34" charset="0"/>
              </a:rPr>
              <a:t> legal al </a:t>
            </a:r>
            <a:r>
              <a:rPr lang="en-US" sz="1400" dirty="0" err="1">
                <a:solidFill>
                  <a:schemeClr val="tx1"/>
                </a:solidFill>
                <a:latin typeface="Arial" pitchFamily="34" charset="0"/>
                <a:cs typeface="Arial" pitchFamily="34" charset="0"/>
              </a:rPr>
              <a:t>copilului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prin</a:t>
            </a:r>
            <a:r>
              <a:rPr lang="en-US" sz="1400" dirty="0">
                <a:solidFill>
                  <a:schemeClr val="tx1"/>
                </a:solidFill>
                <a:latin typeface="Arial" pitchFamily="34" charset="0"/>
                <a:cs typeface="Arial" pitchFamily="34" charset="0"/>
              </a:rPr>
              <a:t> care </a:t>
            </a:r>
            <a:r>
              <a:rPr lang="en-US" sz="1400" dirty="0" err="1">
                <a:solidFill>
                  <a:schemeClr val="tx1"/>
                </a:solidFill>
                <a:latin typeface="Arial" pitchFamily="34" charset="0"/>
                <a:cs typeface="Arial" pitchFamily="34" charset="0"/>
              </a:rPr>
              <a:t>acesta</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beneficiază</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serviciile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oferite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centru</a:t>
            </a:r>
            <a:r>
              <a:rPr lang="en-US" sz="1400" dirty="0">
                <a:solidFill>
                  <a:schemeClr val="tx1"/>
                </a:solidFill>
                <a:latin typeface="Arial" pitchFamily="34" charset="0"/>
                <a:cs typeface="Arial" pitchFamily="34" charset="0"/>
              </a:rPr>
              <a:t>, la </a:t>
            </a:r>
            <a:r>
              <a:rPr lang="en-US" sz="1400" b="1" dirty="0" err="1">
                <a:solidFill>
                  <a:schemeClr val="tx1"/>
                </a:solidFill>
                <a:latin typeface="Arial" pitchFamily="34" charset="0"/>
                <a:cs typeface="Arial" pitchFamily="34" charset="0"/>
              </a:rPr>
              <a:t>cazurile</a:t>
            </a:r>
            <a:r>
              <a:rPr lang="en-US"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noi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admise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în</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centru</a:t>
            </a:r>
            <a:r>
              <a:rPr lang="en-US" sz="1400" dirty="0">
                <a:solidFill>
                  <a:schemeClr val="tx1"/>
                </a:solidFill>
                <a:latin typeface="Arial" pitchFamily="34" charset="0"/>
                <a:cs typeface="Arial" pitchFamily="34" charset="0"/>
              </a:rPr>
              <a:t>, </a:t>
            </a:r>
          </a:p>
          <a:p>
            <a:pPr lvl="0">
              <a:buFont typeface="Wingdings" pitchFamily="2" charset="2"/>
              <a:buChar char="Ø"/>
            </a:pPr>
            <a:r>
              <a:rPr lang="ro-RO" sz="1400" b="1" dirty="0">
                <a:solidFill>
                  <a:schemeClr val="tx1"/>
                </a:solidFill>
                <a:latin typeface="Arial" pitchFamily="34" charset="0"/>
                <a:cs typeface="Arial" pitchFamily="34" charset="0"/>
              </a:rPr>
              <a:t> 3</a:t>
            </a:r>
            <a:r>
              <a:rPr lang="en-US" sz="1400" b="1" dirty="0">
                <a:solidFill>
                  <a:schemeClr val="tx1"/>
                </a:solidFill>
                <a:latin typeface="Arial" pitchFamily="34" charset="0"/>
                <a:cs typeface="Arial" pitchFamily="34" charset="0"/>
              </a:rPr>
              <a:t>2</a:t>
            </a:r>
            <a:r>
              <a:rPr lang="ro-RO" sz="1400" dirty="0">
                <a:solidFill>
                  <a:schemeClr val="tx1"/>
                </a:solidFill>
                <a:latin typeface="Arial" pitchFamily="34" charset="0"/>
                <a:cs typeface="Arial" pitchFamily="34" charset="0"/>
              </a:rPr>
              <a:t> de </a:t>
            </a:r>
            <a:r>
              <a:rPr lang="en-US" sz="1400" b="1" dirty="0" err="1">
                <a:solidFill>
                  <a:schemeClr val="tx1"/>
                </a:solidFill>
                <a:latin typeface="Arial" pitchFamily="34" charset="0"/>
                <a:cs typeface="Arial" pitchFamily="34" charset="0"/>
              </a:rPr>
              <a:t>prelungiri</a:t>
            </a:r>
            <a:r>
              <a:rPr lang="en-US" sz="1400" b="1" dirty="0">
                <a:solidFill>
                  <a:schemeClr val="tx1"/>
                </a:solidFill>
                <a:latin typeface="Arial" pitchFamily="34" charset="0"/>
                <a:cs typeface="Arial" pitchFamily="34" charset="0"/>
              </a:rPr>
              <a:t> </a:t>
            </a:r>
            <a:r>
              <a:rPr lang="en-US" sz="1400" dirty="0">
                <a:solidFill>
                  <a:schemeClr val="tx1"/>
                </a:solidFill>
                <a:latin typeface="Arial" pitchFamily="34" charset="0"/>
                <a:cs typeface="Arial" pitchFamily="34" charset="0"/>
              </a:rPr>
              <a:t>de </a:t>
            </a:r>
            <a:r>
              <a:rPr lang="en-US" sz="1400" dirty="0" err="1">
                <a:solidFill>
                  <a:schemeClr val="tx1"/>
                </a:solidFill>
                <a:latin typeface="Arial" pitchFamily="34" charset="0"/>
                <a:cs typeface="Arial" pitchFamily="34" charset="0"/>
              </a:rPr>
              <a:t>contracte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prin</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acte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adiţionale</a:t>
            </a:r>
            <a:r>
              <a:rPr lang="en-US" sz="1400" dirty="0">
                <a:solidFill>
                  <a:schemeClr val="tx1"/>
                </a:solidFill>
                <a:latin typeface="Arial" pitchFamily="34" charset="0"/>
                <a:cs typeface="Arial" pitchFamily="34" charset="0"/>
              </a:rPr>
              <a:t>.</a:t>
            </a:r>
          </a:p>
          <a:p>
            <a:pPr lvl="0">
              <a:buFont typeface="Wingdings" pitchFamily="2" charset="2"/>
              <a:buChar char="Ø"/>
            </a:pPr>
            <a:r>
              <a:rPr lang="en-US" sz="1400" dirty="0">
                <a:solidFill>
                  <a:schemeClr val="tx1"/>
                </a:solidFill>
                <a:latin typeface="Arial" pitchFamily="34" charset="0"/>
                <a:cs typeface="Arial" pitchFamily="34" charset="0"/>
              </a:rPr>
              <a:t>  </a:t>
            </a:r>
            <a:r>
              <a:rPr lang="ro-RO" sz="1400" b="1" dirty="0">
                <a:solidFill>
                  <a:schemeClr val="tx1"/>
                </a:solidFill>
                <a:latin typeface="Arial" pitchFamily="34" charset="0"/>
                <a:cs typeface="Arial" pitchFamily="34" charset="0"/>
              </a:rPr>
              <a:t>1</a:t>
            </a:r>
            <a:r>
              <a:rPr lang="en-US" sz="1400" b="1" dirty="0">
                <a:solidFill>
                  <a:schemeClr val="tx1"/>
                </a:solidFill>
                <a:latin typeface="Arial" pitchFamily="34" charset="0"/>
                <a:cs typeface="Arial" pitchFamily="34" charset="0"/>
              </a:rPr>
              <a:t>7 </a:t>
            </a:r>
            <a:r>
              <a:rPr lang="en-US" sz="1400" b="1" dirty="0" err="1">
                <a:solidFill>
                  <a:schemeClr val="tx1"/>
                </a:solidFill>
                <a:latin typeface="Arial" pitchFamily="34" charset="0"/>
                <a:cs typeface="Arial" pitchFamily="34" charset="0"/>
              </a:rPr>
              <a:t>contracte</a:t>
            </a:r>
            <a:r>
              <a:rPr lang="en-US"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încetate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în</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urma</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cărora</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copiii</a:t>
            </a:r>
            <a:r>
              <a:rPr lang="en-US" sz="1400" dirty="0">
                <a:solidFill>
                  <a:schemeClr val="tx1"/>
                </a:solidFill>
                <a:latin typeface="Arial" pitchFamily="34" charset="0"/>
                <a:cs typeface="Arial" pitchFamily="34" charset="0"/>
              </a:rPr>
              <a:t> n-au </a:t>
            </a:r>
            <a:r>
              <a:rPr lang="en-US" sz="1400" dirty="0" err="1">
                <a:solidFill>
                  <a:schemeClr val="tx1"/>
                </a:solidFill>
                <a:latin typeface="Arial" pitchFamily="34" charset="0"/>
                <a:cs typeface="Arial" pitchFamily="34" charset="0"/>
              </a:rPr>
              <a:t>mai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beneficiat</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serviciile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oferite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Centrul</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Îngrijire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Zi</a:t>
            </a:r>
            <a:r>
              <a:rPr lang="en-US" sz="1400" dirty="0">
                <a:solidFill>
                  <a:schemeClr val="tx1"/>
                </a:solidFill>
                <a:latin typeface="Arial" pitchFamily="34" charset="0"/>
                <a:cs typeface="Arial" pitchFamily="34" charset="0"/>
              </a:rPr>
              <a:t> </a:t>
            </a:r>
          </a:p>
          <a:p>
            <a:pPr>
              <a:buFont typeface="Wingdings" pitchFamily="2" charset="2"/>
              <a:buChar char="Ø"/>
            </a:pPr>
            <a:r>
              <a:rPr lang="en-US" sz="1400" dirty="0">
                <a:solidFill>
                  <a:schemeClr val="tx1"/>
                </a:solidFill>
                <a:latin typeface="Arial" pitchFamily="34" charset="0"/>
                <a:cs typeface="Arial" pitchFamily="34" charset="0"/>
              </a:rPr>
              <a:t> </a:t>
            </a:r>
            <a:r>
              <a:rPr lang="ro-RO" sz="1400" dirty="0">
                <a:solidFill>
                  <a:schemeClr val="tx1"/>
                </a:solidFill>
                <a:latin typeface="Arial" pitchFamily="34" charset="0"/>
                <a:cs typeface="Arial" pitchFamily="34" charset="0"/>
              </a:rPr>
              <a:t>4</a:t>
            </a:r>
            <a:r>
              <a:rPr lang="en-US" sz="1400" dirty="0">
                <a:solidFill>
                  <a:schemeClr val="tx1"/>
                </a:solidFill>
                <a:latin typeface="Arial" pitchFamily="34" charset="0"/>
                <a:cs typeface="Arial" pitchFamily="34" charset="0"/>
              </a:rPr>
              <a:t>3</a:t>
            </a:r>
            <a:r>
              <a:rPr lang="ro-RO" sz="1400" dirty="0">
                <a:solidFill>
                  <a:schemeClr val="tx1"/>
                </a:solidFill>
                <a:latin typeface="Arial" pitchFamily="34" charset="0"/>
                <a:cs typeface="Arial" pitchFamily="34" charset="0"/>
              </a:rPr>
              <a:t> de anchete sociale</a:t>
            </a:r>
            <a:endParaRPr lang="en-US" sz="1400" dirty="0">
              <a:solidFill>
                <a:schemeClr val="tx1"/>
              </a:solidFill>
              <a:latin typeface="Arial" pitchFamily="34" charset="0"/>
              <a:cs typeface="Arial" pitchFamily="34" charset="0"/>
            </a:endParaRPr>
          </a:p>
          <a:p>
            <a:pPr lvl="0">
              <a:buFont typeface="Wingdings" pitchFamily="2" charset="2"/>
              <a:buChar char="Ø"/>
            </a:pPr>
            <a:r>
              <a:rPr lang="en-US" sz="1400" dirty="0">
                <a:solidFill>
                  <a:schemeClr val="tx1"/>
                </a:solidFill>
                <a:latin typeface="Arial" pitchFamily="34" charset="0"/>
                <a:cs typeface="Arial" pitchFamily="34" charset="0"/>
              </a:rPr>
              <a:t> </a:t>
            </a:r>
            <a:r>
              <a:rPr lang="ro-RO" sz="1400" dirty="0">
                <a:solidFill>
                  <a:schemeClr val="tx1"/>
                </a:solidFill>
                <a:latin typeface="Arial" pitchFamily="34" charset="0"/>
                <a:cs typeface="Arial" pitchFamily="34" charset="0"/>
              </a:rPr>
              <a:t>1</a:t>
            </a:r>
            <a:r>
              <a:rPr lang="en-US" sz="1400" dirty="0">
                <a:solidFill>
                  <a:schemeClr val="tx1"/>
                </a:solidFill>
                <a:latin typeface="Arial" pitchFamily="34" charset="0"/>
                <a:cs typeface="Arial" pitchFamily="34" charset="0"/>
              </a:rPr>
              <a:t>1</a:t>
            </a:r>
            <a:r>
              <a:rPr lang="ro-RO" sz="1400"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planuri</a:t>
            </a:r>
            <a:r>
              <a:rPr lang="en-US" sz="1400" b="1" dirty="0">
                <a:solidFill>
                  <a:schemeClr val="tx1"/>
                </a:solidFill>
                <a:latin typeface="Arial" pitchFamily="34" charset="0"/>
                <a:cs typeface="Arial" pitchFamily="34" charset="0"/>
              </a:rPr>
              <a:t> de </a:t>
            </a:r>
            <a:r>
              <a:rPr lang="en-US" sz="1400" b="1" dirty="0" err="1">
                <a:solidFill>
                  <a:schemeClr val="tx1"/>
                </a:solidFill>
                <a:latin typeface="Arial" pitchFamily="34" charset="0"/>
                <a:cs typeface="Arial" pitchFamily="34" charset="0"/>
              </a:rPr>
              <a:t>servicii</a:t>
            </a:r>
            <a:endParaRPr lang="en-US" sz="1400" dirty="0">
              <a:solidFill>
                <a:schemeClr val="tx1"/>
              </a:solidFill>
              <a:latin typeface="Arial" pitchFamily="34" charset="0"/>
              <a:cs typeface="Arial" pitchFamily="34" charset="0"/>
            </a:endParaRPr>
          </a:p>
          <a:p>
            <a:pPr lvl="0">
              <a:buFont typeface="Wingdings" pitchFamily="2" charset="2"/>
              <a:buChar char="Ø"/>
            </a:pPr>
            <a:r>
              <a:rPr lang="en-US" sz="1400" b="1" dirty="0">
                <a:solidFill>
                  <a:schemeClr val="tx1"/>
                </a:solidFill>
                <a:latin typeface="Arial" pitchFamily="34" charset="0"/>
                <a:cs typeface="Arial" pitchFamily="34" charset="0"/>
              </a:rPr>
              <a:t>  </a:t>
            </a:r>
            <a:r>
              <a:rPr lang="ro-RO" sz="1400" b="1" dirty="0">
                <a:solidFill>
                  <a:schemeClr val="tx1"/>
                </a:solidFill>
                <a:latin typeface="Arial" pitchFamily="34" charset="0"/>
                <a:cs typeface="Arial" pitchFamily="34" charset="0"/>
              </a:rPr>
              <a:t>3</a:t>
            </a:r>
            <a:r>
              <a:rPr lang="en-US" sz="1400" b="1" dirty="0">
                <a:solidFill>
                  <a:schemeClr val="tx1"/>
                </a:solidFill>
                <a:latin typeface="Arial" pitchFamily="34" charset="0"/>
                <a:cs typeface="Arial" pitchFamily="34" charset="0"/>
              </a:rPr>
              <a:t>2 </a:t>
            </a:r>
            <a:r>
              <a:rPr lang="en-US" sz="1400" b="1" dirty="0" err="1">
                <a:solidFill>
                  <a:schemeClr val="tx1"/>
                </a:solidFill>
                <a:latin typeface="Arial" pitchFamily="34" charset="0"/>
                <a:cs typeface="Arial" pitchFamily="34" charset="0"/>
              </a:rPr>
              <a:t>fişe</a:t>
            </a:r>
            <a:r>
              <a:rPr lang="en-US" sz="1400" b="1" dirty="0">
                <a:solidFill>
                  <a:schemeClr val="tx1"/>
                </a:solidFill>
                <a:latin typeface="Arial" pitchFamily="34" charset="0"/>
                <a:cs typeface="Arial" pitchFamily="34" charset="0"/>
              </a:rPr>
              <a:t> de </a:t>
            </a:r>
            <a:r>
              <a:rPr lang="en-US" sz="1400" b="1" dirty="0" err="1">
                <a:solidFill>
                  <a:schemeClr val="tx1"/>
                </a:solidFill>
                <a:latin typeface="Arial" pitchFamily="34" charset="0"/>
                <a:cs typeface="Arial" pitchFamily="34" charset="0"/>
              </a:rPr>
              <a:t>reevaluare</a:t>
            </a:r>
            <a:r>
              <a:rPr lang="en-US" sz="1400" b="1" dirty="0">
                <a:solidFill>
                  <a:schemeClr val="tx1"/>
                </a:solidFill>
                <a:latin typeface="Arial" pitchFamily="34" charset="0"/>
                <a:cs typeface="Arial" pitchFamily="34" charset="0"/>
              </a:rPr>
              <a:t> </a:t>
            </a:r>
            <a:r>
              <a:rPr lang="en-US" sz="1400" dirty="0">
                <a:solidFill>
                  <a:schemeClr val="tx1"/>
                </a:solidFill>
                <a:latin typeface="Arial" pitchFamily="34" charset="0"/>
                <a:cs typeface="Arial" pitchFamily="34" charset="0"/>
              </a:rPr>
              <a:t>a </a:t>
            </a:r>
            <a:r>
              <a:rPr lang="en-US" sz="1400" dirty="0" err="1">
                <a:solidFill>
                  <a:schemeClr val="tx1"/>
                </a:solidFill>
                <a:latin typeface="Arial" pitchFamily="34" charset="0"/>
                <a:cs typeface="Arial" pitchFamily="34" charset="0"/>
              </a:rPr>
              <a:t>situaţiei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fiecărui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copil</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în</a:t>
            </a:r>
            <a:r>
              <a:rPr lang="en-US" sz="1400" dirty="0">
                <a:solidFill>
                  <a:schemeClr val="tx1"/>
                </a:solidFill>
                <a:latin typeface="Arial" pitchFamily="34" charset="0"/>
                <a:cs typeface="Arial" pitchFamily="34" charset="0"/>
              </a:rPr>
              <a:t> parte, </a:t>
            </a:r>
            <a:r>
              <a:rPr lang="en-US" sz="1400" dirty="0" err="1">
                <a:solidFill>
                  <a:schemeClr val="tx1"/>
                </a:solidFill>
                <a:latin typeface="Arial" pitchFamily="34" charset="0"/>
                <a:cs typeface="Arial" pitchFamily="34" charset="0"/>
              </a:rPr>
              <a:t>în</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contextul</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prelungirii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contractului</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furnizare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servicii</a:t>
            </a:r>
            <a:r>
              <a:rPr lang="en-US" sz="1400" dirty="0">
                <a:solidFill>
                  <a:schemeClr val="tx1"/>
                </a:solidFill>
                <a:latin typeface="Arial" pitchFamily="34" charset="0"/>
                <a:cs typeface="Arial" pitchFamily="34" charset="0"/>
              </a:rPr>
              <a:t>.</a:t>
            </a:r>
            <a:endParaRPr lang="ro-RO" sz="1400" dirty="0">
              <a:solidFill>
                <a:schemeClr val="tx1"/>
              </a:solidFill>
              <a:latin typeface="Arial" pitchFamily="34" charset="0"/>
              <a:cs typeface="Arial" pitchFamily="34" charset="0"/>
            </a:endParaRPr>
          </a:p>
          <a:p>
            <a:pPr lvl="0">
              <a:buFont typeface="Wingdings" pitchFamily="2" charset="2"/>
              <a:buChar char="Ø"/>
            </a:pPr>
            <a:r>
              <a:rPr lang="ro-RO" sz="1400" dirty="0">
                <a:solidFill>
                  <a:schemeClr val="tx1"/>
                </a:solidFill>
                <a:latin typeface="Arial" pitchFamily="34" charset="0"/>
                <a:cs typeface="Arial" pitchFamily="34" charset="0"/>
              </a:rPr>
              <a:t>1</a:t>
            </a:r>
            <a:r>
              <a:rPr lang="en-US" sz="1400" dirty="0">
                <a:solidFill>
                  <a:schemeClr val="tx1"/>
                </a:solidFill>
                <a:latin typeface="Arial" pitchFamily="34" charset="0"/>
                <a:cs typeface="Arial" pitchFamily="34" charset="0"/>
              </a:rPr>
              <a:t>1</a:t>
            </a:r>
            <a:r>
              <a:rPr lang="ro-RO" sz="1400" dirty="0">
                <a:solidFill>
                  <a:schemeClr val="tx1"/>
                </a:solidFill>
                <a:latin typeface="Arial" pitchFamily="34" charset="0"/>
                <a:cs typeface="Arial" pitchFamily="34" charset="0"/>
              </a:rPr>
              <a:t> fişe de evaluare pentru copii noi admişi</a:t>
            </a:r>
            <a:endParaRPr lang="en-US" sz="1400" dirty="0">
              <a:solidFill>
                <a:schemeClr val="tx1"/>
              </a:solidFill>
              <a:latin typeface="Arial" pitchFamily="34" charset="0"/>
              <a:cs typeface="Arial" pitchFamily="34" charset="0"/>
            </a:endParaRPr>
          </a:p>
          <a:p>
            <a:pPr lvl="0">
              <a:buFont typeface="Wingdings" pitchFamily="2" charset="2"/>
              <a:buChar char="Ø"/>
            </a:pPr>
            <a:r>
              <a:rPr lang="en-US" sz="1400" dirty="0">
                <a:solidFill>
                  <a:schemeClr val="tx1"/>
                </a:solidFill>
                <a:latin typeface="Arial" pitchFamily="34" charset="0"/>
                <a:cs typeface="Arial" pitchFamily="34" charset="0"/>
              </a:rPr>
              <a:t>  </a:t>
            </a:r>
            <a:r>
              <a:rPr lang="en-US" sz="1400" b="1" dirty="0">
                <a:solidFill>
                  <a:schemeClr val="tx1"/>
                </a:solidFill>
                <a:latin typeface="Arial" pitchFamily="34" charset="0"/>
                <a:cs typeface="Arial" pitchFamily="34" charset="0"/>
              </a:rPr>
              <a:t> </a:t>
            </a:r>
            <a:r>
              <a:rPr lang="ro-RO" sz="1400" b="1" dirty="0">
                <a:solidFill>
                  <a:schemeClr val="tx1"/>
                </a:solidFill>
                <a:latin typeface="Arial" pitchFamily="34" charset="0"/>
                <a:cs typeface="Arial" pitchFamily="34" charset="0"/>
              </a:rPr>
              <a:t>3</a:t>
            </a:r>
            <a:r>
              <a:rPr lang="en-US" sz="1400" b="1" dirty="0">
                <a:solidFill>
                  <a:schemeClr val="tx1"/>
                </a:solidFill>
                <a:latin typeface="Arial" pitchFamily="34" charset="0"/>
                <a:cs typeface="Arial" pitchFamily="34" charset="0"/>
              </a:rPr>
              <a:t>2 </a:t>
            </a:r>
            <a:r>
              <a:rPr lang="en-US" sz="1400" b="1" dirty="0" err="1">
                <a:solidFill>
                  <a:schemeClr val="tx1"/>
                </a:solidFill>
                <a:latin typeface="Arial" pitchFamily="34" charset="0"/>
                <a:cs typeface="Arial" pitchFamily="34" charset="0"/>
              </a:rPr>
              <a:t>programe</a:t>
            </a:r>
            <a:r>
              <a:rPr lang="en-US" sz="1400" b="1" dirty="0">
                <a:solidFill>
                  <a:schemeClr val="tx1"/>
                </a:solidFill>
                <a:latin typeface="Arial" pitchFamily="34" charset="0"/>
                <a:cs typeface="Arial" pitchFamily="34" charset="0"/>
              </a:rPr>
              <a:t> </a:t>
            </a:r>
            <a:r>
              <a:rPr lang="fr-FR" sz="1400" b="1" dirty="0" err="1">
                <a:solidFill>
                  <a:schemeClr val="tx1"/>
                </a:solidFill>
                <a:latin typeface="Arial" pitchFamily="34" charset="0"/>
                <a:cs typeface="Arial" pitchFamily="34" charset="0"/>
              </a:rPr>
              <a:t>personalizate</a:t>
            </a:r>
            <a:r>
              <a:rPr lang="fr-FR" sz="1400" b="1" dirty="0">
                <a:solidFill>
                  <a:schemeClr val="tx1"/>
                </a:solidFill>
                <a:latin typeface="Arial" pitchFamily="34" charset="0"/>
                <a:cs typeface="Arial" pitchFamily="34" charset="0"/>
              </a:rPr>
              <a:t> de </a:t>
            </a:r>
            <a:r>
              <a:rPr lang="fr-FR" sz="1400" b="1" dirty="0" err="1">
                <a:solidFill>
                  <a:schemeClr val="tx1"/>
                </a:solidFill>
                <a:latin typeface="Arial" pitchFamily="34" charset="0"/>
                <a:cs typeface="Arial" pitchFamily="34" charset="0"/>
              </a:rPr>
              <a:t>intervenţie</a:t>
            </a:r>
            <a:r>
              <a:rPr lang="fr-FR" sz="1400" b="1" dirty="0">
                <a:solidFill>
                  <a:schemeClr val="tx1"/>
                </a:solidFill>
                <a:latin typeface="Arial" pitchFamily="34" charset="0"/>
                <a:cs typeface="Arial" pitchFamily="34" charset="0"/>
              </a:rPr>
              <a:t>,</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prin</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stabilirea</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unor</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obiective</a:t>
            </a:r>
            <a:r>
              <a:rPr lang="fr-FR" sz="1400" dirty="0">
                <a:solidFill>
                  <a:schemeClr val="tx1"/>
                </a:solidFill>
                <a:latin typeface="Arial" pitchFamily="34" charset="0"/>
                <a:cs typeface="Arial" pitchFamily="34" charset="0"/>
              </a:rPr>
              <a:t> , </a:t>
            </a:r>
            <a:r>
              <a:rPr lang="fr-FR" sz="1400" dirty="0" err="1">
                <a:solidFill>
                  <a:schemeClr val="tx1"/>
                </a:solidFill>
                <a:latin typeface="Arial" pitchFamily="34" charset="0"/>
                <a:cs typeface="Arial" pitchFamily="34" charset="0"/>
              </a:rPr>
              <a:t>în</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raport</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cu</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vârsta</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nivelul</a:t>
            </a:r>
            <a:r>
              <a:rPr lang="fr-FR" sz="1400" dirty="0">
                <a:solidFill>
                  <a:schemeClr val="tx1"/>
                </a:solidFill>
                <a:latin typeface="Arial" pitchFamily="34" charset="0"/>
                <a:cs typeface="Arial" pitchFamily="34" charset="0"/>
              </a:rPr>
              <a:t> de </a:t>
            </a:r>
            <a:r>
              <a:rPr lang="fr-FR" sz="1400" dirty="0" err="1">
                <a:solidFill>
                  <a:schemeClr val="tx1"/>
                </a:solidFill>
                <a:latin typeface="Arial" pitchFamily="34" charset="0"/>
                <a:cs typeface="Arial" pitchFamily="34" charset="0"/>
              </a:rPr>
              <a:t>dezvoltare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şi</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nevoile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fiecărui</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copil</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în</a:t>
            </a:r>
            <a:r>
              <a:rPr lang="fr-FR" sz="1400" dirty="0">
                <a:solidFill>
                  <a:schemeClr val="tx1"/>
                </a:solidFill>
                <a:latin typeface="Arial" pitchFamily="34" charset="0"/>
                <a:cs typeface="Arial" pitchFamily="34" charset="0"/>
              </a:rPr>
              <a:t> parte, </a:t>
            </a:r>
            <a:r>
              <a:rPr lang="fr-FR" sz="1400" dirty="0" err="1">
                <a:solidFill>
                  <a:schemeClr val="tx1"/>
                </a:solidFill>
                <a:latin typeface="Arial" pitchFamily="34" charset="0"/>
                <a:cs typeface="Arial" pitchFamily="34" charset="0"/>
              </a:rPr>
              <a:t>menite</a:t>
            </a:r>
            <a:r>
              <a:rPr lang="fr-FR" sz="1400" dirty="0">
                <a:solidFill>
                  <a:schemeClr val="tx1"/>
                </a:solidFill>
                <a:latin typeface="Arial" pitchFamily="34" charset="0"/>
                <a:cs typeface="Arial" pitchFamily="34" charset="0"/>
              </a:rPr>
              <a:t> a fi </a:t>
            </a:r>
            <a:r>
              <a:rPr lang="fr-FR" sz="1400" dirty="0" err="1">
                <a:solidFill>
                  <a:schemeClr val="tx1"/>
                </a:solidFill>
                <a:latin typeface="Arial" pitchFamily="34" charset="0"/>
                <a:cs typeface="Arial" pitchFamily="34" charset="0"/>
              </a:rPr>
              <a:t>îndeplinite</a:t>
            </a:r>
            <a:r>
              <a:rPr lang="fr-FR" sz="1400" dirty="0">
                <a:solidFill>
                  <a:schemeClr val="tx1"/>
                </a:solidFill>
                <a:latin typeface="Arial" pitchFamily="34" charset="0"/>
                <a:cs typeface="Arial" pitchFamily="34" charset="0"/>
              </a:rPr>
              <a:t>.</a:t>
            </a:r>
          </a:p>
          <a:p>
            <a:pPr lvl="0">
              <a:buFont typeface="Wingdings" pitchFamily="2" charset="2"/>
              <a:buChar char="Ø"/>
            </a:pPr>
            <a:r>
              <a:rPr lang="fr-FR" sz="1400" dirty="0">
                <a:solidFill>
                  <a:schemeClr val="tx1"/>
                </a:solidFill>
                <a:latin typeface="Arial" pitchFamily="34" charset="0"/>
                <a:cs typeface="Arial" pitchFamily="34" charset="0"/>
              </a:rPr>
              <a:t>160 de fișe de </a:t>
            </a:r>
            <a:r>
              <a:rPr lang="fr-FR" sz="1400" dirty="0" err="1">
                <a:solidFill>
                  <a:schemeClr val="tx1"/>
                </a:solidFill>
                <a:latin typeface="Arial" pitchFamily="34" charset="0"/>
                <a:cs typeface="Arial" pitchFamily="34" charset="0"/>
              </a:rPr>
              <a:t>monitorizare</a:t>
            </a:r>
            <a:r>
              <a:rPr lang="fr-FR" sz="1400" dirty="0">
                <a:solidFill>
                  <a:schemeClr val="tx1"/>
                </a:solidFill>
                <a:latin typeface="Arial" pitchFamily="34" charset="0"/>
                <a:cs typeface="Arial" pitchFamily="34" charset="0"/>
              </a:rPr>
              <a:t> a </a:t>
            </a:r>
            <a:r>
              <a:rPr lang="fr-FR" sz="1400" dirty="0" err="1">
                <a:solidFill>
                  <a:schemeClr val="tx1"/>
                </a:solidFill>
                <a:latin typeface="Arial" pitchFamily="34" charset="0"/>
                <a:cs typeface="Arial" pitchFamily="34" charset="0"/>
              </a:rPr>
              <a:t>progresului</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individual</a:t>
            </a:r>
            <a:endParaRPr lang="ro-RO" sz="1400" dirty="0">
              <a:solidFill>
                <a:schemeClr val="tx1"/>
              </a:solidFill>
              <a:latin typeface="Arial" pitchFamily="34" charset="0"/>
              <a:cs typeface="Arial" pitchFamily="34" charset="0"/>
            </a:endParaRPr>
          </a:p>
          <a:p>
            <a:pPr lvl="0">
              <a:buFont typeface="Wingdings" pitchFamily="2" charset="2"/>
              <a:buChar char="Ø"/>
            </a:pPr>
            <a:r>
              <a:rPr lang="en-US" sz="1400" b="1" dirty="0">
                <a:solidFill>
                  <a:schemeClr val="tx1"/>
                </a:solidFill>
                <a:latin typeface="Arial" pitchFamily="34" charset="0"/>
                <a:cs typeface="Arial" pitchFamily="34" charset="0"/>
              </a:rPr>
              <a:t>68</a:t>
            </a:r>
            <a:r>
              <a:rPr lang="ro-RO" sz="1400" b="1" dirty="0">
                <a:solidFill>
                  <a:schemeClr val="tx1"/>
                </a:solidFill>
                <a:latin typeface="Arial" pitchFamily="34" charset="0"/>
                <a:cs typeface="Arial" pitchFamily="34" charset="0"/>
              </a:rPr>
              <a:t> întâlniri individuale cu</a:t>
            </a:r>
            <a:r>
              <a:rPr lang="fr-FR" sz="1400" dirty="0">
                <a:solidFill>
                  <a:schemeClr val="tx1"/>
                </a:solidFill>
                <a:latin typeface="Arial" pitchFamily="34" charset="0"/>
                <a:cs typeface="Arial" pitchFamily="34" charset="0"/>
              </a:rPr>
              <a:t> </a:t>
            </a:r>
            <a:r>
              <a:rPr lang="fr-FR" sz="1400" b="1" dirty="0" err="1">
                <a:solidFill>
                  <a:schemeClr val="tx1"/>
                </a:solidFill>
                <a:latin typeface="Arial" pitchFamily="34" charset="0"/>
                <a:cs typeface="Arial" pitchFamily="34" charset="0"/>
              </a:rPr>
              <a:t>părin</a:t>
            </a:r>
            <a:r>
              <a:rPr lang="fr-FR" sz="1400" b="1" dirty="0">
                <a:solidFill>
                  <a:schemeClr val="tx1"/>
                </a:solidFill>
                <a:latin typeface="Arial" pitchFamily="34" charset="0"/>
                <a:cs typeface="Arial" pitchFamily="34" charset="0"/>
              </a:rPr>
              <a:t>ți / </a:t>
            </a:r>
            <a:r>
              <a:rPr lang="fr-FR" sz="1400" b="1" dirty="0" err="1">
                <a:solidFill>
                  <a:schemeClr val="tx1"/>
                </a:solidFill>
                <a:latin typeface="Arial" pitchFamily="34" charset="0"/>
                <a:cs typeface="Arial" pitchFamily="34" charset="0"/>
              </a:rPr>
              <a:t>reprezentan</a:t>
            </a:r>
            <a:r>
              <a:rPr lang="fr-FR" sz="1400" b="1" dirty="0">
                <a:solidFill>
                  <a:schemeClr val="tx1"/>
                </a:solidFill>
                <a:latin typeface="Arial" pitchFamily="34" charset="0"/>
                <a:cs typeface="Arial" pitchFamily="34" charset="0"/>
              </a:rPr>
              <a:t>ți </a:t>
            </a:r>
            <a:r>
              <a:rPr lang="fr-FR" sz="1400" b="1" dirty="0" err="1">
                <a:solidFill>
                  <a:schemeClr val="tx1"/>
                </a:solidFill>
                <a:latin typeface="Arial" pitchFamily="34" charset="0"/>
                <a:cs typeface="Arial" pitchFamily="34" charset="0"/>
              </a:rPr>
              <a:t>legali</a:t>
            </a:r>
            <a:r>
              <a:rPr lang="fr-FR" sz="1400" b="1" dirty="0">
                <a:solidFill>
                  <a:schemeClr val="tx1"/>
                </a:solidFill>
                <a:latin typeface="Arial" pitchFamily="34" charset="0"/>
                <a:cs typeface="Arial" pitchFamily="34" charset="0"/>
              </a:rPr>
              <a:t> ai </a:t>
            </a:r>
            <a:r>
              <a:rPr lang="fr-FR" sz="1400" b="1" dirty="0" err="1">
                <a:solidFill>
                  <a:schemeClr val="tx1"/>
                </a:solidFill>
                <a:latin typeface="Arial" pitchFamily="34" charset="0"/>
                <a:cs typeface="Arial" pitchFamily="34" charset="0"/>
              </a:rPr>
              <a:t>copiilor</a:t>
            </a:r>
            <a:endParaRPr lang="ro-RO" sz="1400" b="1" dirty="0">
              <a:solidFill>
                <a:schemeClr val="tx1"/>
              </a:solidFill>
              <a:latin typeface="Arial" pitchFamily="34" charset="0"/>
              <a:cs typeface="Arial" pitchFamily="34" charset="0"/>
            </a:endParaRPr>
          </a:p>
          <a:p>
            <a:pPr lvl="0">
              <a:buFont typeface="Wingdings" pitchFamily="2" charset="2"/>
              <a:buChar char="Ø"/>
            </a:pPr>
            <a:r>
              <a:rPr lang="fr-FR" sz="1400" dirty="0">
                <a:solidFill>
                  <a:schemeClr val="tx1"/>
                </a:solidFill>
                <a:latin typeface="Arial" pitchFamily="34" charset="0"/>
                <a:cs typeface="Arial" pitchFamily="34" charset="0"/>
              </a:rPr>
              <a:t>6 </a:t>
            </a:r>
            <a:r>
              <a:rPr lang="fr-FR" sz="1400" dirty="0" err="1">
                <a:solidFill>
                  <a:schemeClr val="tx1"/>
                </a:solidFill>
                <a:latin typeface="Arial" pitchFamily="34" charset="0"/>
                <a:cs typeface="Arial" pitchFamily="34" charset="0"/>
              </a:rPr>
              <a:t>sesiuni</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privind</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informarea</a:t>
            </a:r>
            <a:r>
              <a:rPr lang="fr-FR" sz="1400" dirty="0">
                <a:solidFill>
                  <a:schemeClr val="tx1"/>
                </a:solidFill>
                <a:latin typeface="Arial" pitchFamily="34" charset="0"/>
                <a:cs typeface="Arial" pitchFamily="34" charset="0"/>
              </a:rPr>
              <a:t>/</a:t>
            </a:r>
            <a:r>
              <a:rPr lang="fr-FR" sz="1400" dirty="0" err="1">
                <a:solidFill>
                  <a:schemeClr val="tx1"/>
                </a:solidFill>
                <a:latin typeface="Arial" pitchFamily="34" charset="0"/>
                <a:cs typeface="Arial" pitchFamily="34" charset="0"/>
              </a:rPr>
              <a:t>instruirea</a:t>
            </a:r>
            <a:r>
              <a:rPr lang="fr-FR" sz="1400" dirty="0">
                <a:solidFill>
                  <a:schemeClr val="tx1"/>
                </a:solidFill>
                <a:latin typeface="Arial" pitchFamily="34" charset="0"/>
                <a:cs typeface="Arial" pitchFamily="34" charset="0"/>
              </a:rPr>
              <a:t> și </a:t>
            </a:r>
            <a:r>
              <a:rPr lang="fr-FR" sz="1400" dirty="0" err="1">
                <a:solidFill>
                  <a:schemeClr val="tx1"/>
                </a:solidFill>
                <a:latin typeface="Arial" pitchFamily="34" charset="0"/>
                <a:cs typeface="Arial" pitchFamily="34" charset="0"/>
              </a:rPr>
              <a:t>consilierea</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beneficiarilor</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copii</a:t>
            </a:r>
            <a:r>
              <a:rPr lang="fr-FR" sz="1400" dirty="0">
                <a:solidFill>
                  <a:schemeClr val="tx1"/>
                </a:solidFill>
                <a:latin typeface="Arial" pitchFamily="34" charset="0"/>
                <a:cs typeface="Arial" pitchFamily="34" charset="0"/>
              </a:rPr>
              <a:t> și </a:t>
            </a:r>
            <a:r>
              <a:rPr lang="fr-FR" sz="1400" dirty="0" err="1">
                <a:solidFill>
                  <a:schemeClr val="tx1"/>
                </a:solidFill>
                <a:latin typeface="Arial" pitchFamily="34" charset="0"/>
                <a:cs typeface="Arial" pitchFamily="34" charset="0"/>
              </a:rPr>
              <a:t>părin</a:t>
            </a:r>
            <a:r>
              <a:rPr lang="fr-FR" sz="1400" dirty="0">
                <a:solidFill>
                  <a:schemeClr val="tx1"/>
                </a:solidFill>
                <a:latin typeface="Arial" pitchFamily="34" charset="0"/>
                <a:cs typeface="Arial" pitchFamily="34" charset="0"/>
              </a:rPr>
              <a:t>ți).</a:t>
            </a:r>
            <a:endParaRPr lang="ro-RO" sz="1400" b="1" dirty="0">
              <a:solidFill>
                <a:schemeClr val="tx1"/>
              </a:solidFill>
              <a:latin typeface="Arial" pitchFamily="34" charset="0"/>
              <a:cs typeface="Arial" pitchFamily="34" charset="0"/>
            </a:endParaRPr>
          </a:p>
          <a:p>
            <a:pPr lvl="0" algn="just"/>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Activitatea</a:t>
            </a:r>
            <a:r>
              <a:rPr lang="fr-FR" sz="1400" dirty="0">
                <a:solidFill>
                  <a:schemeClr val="tx1"/>
                </a:solidFill>
                <a:latin typeface="Arial" pitchFamily="34" charset="0"/>
                <a:cs typeface="Arial" pitchFamily="34" charset="0"/>
              </a:rPr>
              <a:t> de </a:t>
            </a:r>
            <a:r>
              <a:rPr lang="fr-FR" sz="1400" b="1" dirty="0" err="1">
                <a:solidFill>
                  <a:schemeClr val="tx1"/>
                </a:solidFill>
                <a:latin typeface="Arial" pitchFamily="34" charset="0"/>
                <a:cs typeface="Arial" pitchFamily="34" charset="0"/>
              </a:rPr>
              <a:t>consiliere</a:t>
            </a:r>
            <a:r>
              <a:rPr lang="fr-FR" sz="1400" b="1" dirty="0">
                <a:solidFill>
                  <a:schemeClr val="tx1"/>
                </a:solidFill>
                <a:latin typeface="Arial" pitchFamily="34" charset="0"/>
                <a:cs typeface="Arial" pitchFamily="34" charset="0"/>
              </a:rPr>
              <a:t> și </a:t>
            </a:r>
            <a:r>
              <a:rPr lang="fr-FR" sz="1400" b="1" dirty="0" err="1">
                <a:solidFill>
                  <a:schemeClr val="tx1"/>
                </a:solidFill>
                <a:latin typeface="Arial" pitchFamily="34" charset="0"/>
                <a:cs typeface="Arial" pitchFamily="34" charset="0"/>
              </a:rPr>
              <a:t>interven</a:t>
            </a:r>
            <a:r>
              <a:rPr lang="fr-FR" sz="1400" b="1" dirty="0">
                <a:solidFill>
                  <a:schemeClr val="tx1"/>
                </a:solidFill>
                <a:latin typeface="Arial" pitchFamily="34" charset="0"/>
                <a:cs typeface="Arial" pitchFamily="34" charset="0"/>
              </a:rPr>
              <a:t>ț</a:t>
            </a:r>
            <a:r>
              <a:rPr lang="fr-FR" sz="1400" b="1" dirty="0" err="1">
                <a:solidFill>
                  <a:schemeClr val="tx1"/>
                </a:solidFill>
                <a:latin typeface="Arial" pitchFamily="34" charset="0"/>
                <a:cs typeface="Arial" pitchFamily="34" charset="0"/>
              </a:rPr>
              <a:t>ie</a:t>
            </a:r>
            <a:r>
              <a:rPr lang="fr-FR" sz="1400" b="1" dirty="0">
                <a:solidFill>
                  <a:schemeClr val="tx1"/>
                </a:solidFill>
                <a:latin typeface="Arial" pitchFamily="34" charset="0"/>
                <a:cs typeface="Arial" pitchFamily="34" charset="0"/>
              </a:rPr>
              <a:t> </a:t>
            </a:r>
            <a:r>
              <a:rPr lang="fr-FR" sz="1400" b="1" dirty="0" err="1">
                <a:solidFill>
                  <a:schemeClr val="tx1"/>
                </a:solidFill>
                <a:latin typeface="Arial" pitchFamily="34" charset="0"/>
                <a:cs typeface="Arial" pitchFamily="34" charset="0"/>
              </a:rPr>
              <a:t>psihologică</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pe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anul</a:t>
            </a:r>
            <a:r>
              <a:rPr lang="fr-FR" sz="1400" dirty="0">
                <a:solidFill>
                  <a:schemeClr val="tx1"/>
                </a:solidFill>
                <a:latin typeface="Arial" pitchFamily="34" charset="0"/>
                <a:cs typeface="Arial" pitchFamily="34" charset="0"/>
              </a:rPr>
              <a:t> 2021, a </a:t>
            </a:r>
            <a:r>
              <a:rPr lang="fr-FR" sz="1400" dirty="0" err="1">
                <a:solidFill>
                  <a:schemeClr val="tx1"/>
                </a:solidFill>
                <a:latin typeface="Arial" pitchFamily="34" charset="0"/>
                <a:cs typeface="Arial" pitchFamily="34" charset="0"/>
              </a:rPr>
              <a:t>vizat</a:t>
            </a:r>
            <a:r>
              <a:rPr lang="fr-FR" sz="1400" dirty="0">
                <a:solidFill>
                  <a:schemeClr val="tx1"/>
                </a:solidFill>
                <a:latin typeface="Arial" pitchFamily="34" charset="0"/>
                <a:cs typeface="Arial" pitchFamily="34" charset="0"/>
              </a:rPr>
              <a:t> un </a:t>
            </a:r>
            <a:r>
              <a:rPr lang="fr-FR" sz="1400" dirty="0" err="1">
                <a:solidFill>
                  <a:schemeClr val="tx1"/>
                </a:solidFill>
                <a:latin typeface="Arial" pitchFamily="34" charset="0"/>
                <a:cs typeface="Arial" pitchFamily="34" charset="0"/>
              </a:rPr>
              <a:t>număr</a:t>
            </a:r>
            <a:r>
              <a:rPr lang="fr-FR" sz="1400" dirty="0">
                <a:solidFill>
                  <a:schemeClr val="tx1"/>
                </a:solidFill>
                <a:latin typeface="Arial" pitchFamily="34" charset="0"/>
                <a:cs typeface="Arial" pitchFamily="34" charset="0"/>
              </a:rPr>
              <a:t> de </a:t>
            </a:r>
            <a:r>
              <a:rPr lang="fr-FR" sz="1400" b="1" dirty="0">
                <a:solidFill>
                  <a:schemeClr val="tx1"/>
                </a:solidFill>
                <a:latin typeface="Arial" pitchFamily="34" charset="0"/>
                <a:cs typeface="Arial" pitchFamily="34" charset="0"/>
              </a:rPr>
              <a:t>253  </a:t>
            </a:r>
            <a:r>
              <a:rPr lang="fr-FR" sz="1400" b="1" dirty="0" err="1">
                <a:solidFill>
                  <a:schemeClr val="tx1"/>
                </a:solidFill>
                <a:latin typeface="Arial" pitchFamily="34" charset="0"/>
                <a:cs typeface="Arial" pitchFamily="34" charset="0"/>
              </a:rPr>
              <a:t>şedinţe</a:t>
            </a:r>
            <a:r>
              <a:rPr lang="fr-FR" sz="1400" b="1" dirty="0">
                <a:solidFill>
                  <a:schemeClr val="tx1"/>
                </a:solidFill>
                <a:latin typeface="Arial" pitchFamily="34" charset="0"/>
                <a:cs typeface="Arial" pitchFamily="34" charset="0"/>
              </a:rPr>
              <a:t> de </a:t>
            </a:r>
            <a:r>
              <a:rPr lang="fr-FR" sz="1400" b="1" dirty="0" err="1">
                <a:solidFill>
                  <a:schemeClr val="tx1"/>
                </a:solidFill>
                <a:latin typeface="Arial" pitchFamily="34" charset="0"/>
                <a:cs typeface="Arial" pitchFamily="34" charset="0"/>
              </a:rPr>
              <a:t>consiliere</a:t>
            </a:r>
            <a:r>
              <a:rPr lang="fr-FR" sz="1400" b="1" dirty="0">
                <a:solidFill>
                  <a:schemeClr val="tx1"/>
                </a:solidFill>
                <a:latin typeface="Arial" pitchFamily="34" charset="0"/>
                <a:cs typeface="Arial" pitchFamily="34" charset="0"/>
              </a:rPr>
              <a:t> </a:t>
            </a:r>
            <a:r>
              <a:rPr lang="ro-RO" sz="1400" b="1" dirty="0">
                <a:solidFill>
                  <a:schemeClr val="tx1"/>
                </a:solidFill>
                <a:latin typeface="Arial" pitchFamily="34" charset="0"/>
                <a:cs typeface="Arial" pitchFamily="34" charset="0"/>
              </a:rPr>
              <a:t>din care: </a:t>
            </a:r>
            <a:r>
              <a:rPr lang="fr-FR" sz="1400" b="1" dirty="0">
                <a:solidFill>
                  <a:schemeClr val="tx1"/>
                </a:solidFill>
                <a:latin typeface="Arial" pitchFamily="34" charset="0"/>
                <a:cs typeface="Arial" pitchFamily="34" charset="0"/>
              </a:rPr>
              <a:t>216 </a:t>
            </a:r>
            <a:r>
              <a:rPr lang="fr-FR" sz="1400" dirty="0">
                <a:solidFill>
                  <a:schemeClr val="tx1"/>
                </a:solidFill>
                <a:latin typeface="Arial" pitchFamily="34" charset="0"/>
                <a:cs typeface="Arial" pitchFamily="34" charset="0"/>
              </a:rPr>
              <a:t>ș</a:t>
            </a:r>
            <a:r>
              <a:rPr lang="fr-FR" sz="1400" dirty="0" err="1">
                <a:solidFill>
                  <a:schemeClr val="tx1"/>
                </a:solidFill>
                <a:latin typeface="Arial" pitchFamily="34" charset="0"/>
                <a:cs typeface="Arial" pitchFamily="34" charset="0"/>
              </a:rPr>
              <a:t>edin</a:t>
            </a:r>
            <a:r>
              <a:rPr lang="fr-FR" sz="1400" dirty="0">
                <a:solidFill>
                  <a:schemeClr val="tx1"/>
                </a:solidFill>
                <a:latin typeface="Arial" pitchFamily="34" charset="0"/>
                <a:cs typeface="Arial" pitchFamily="34" charset="0"/>
              </a:rPr>
              <a:t>țe </a:t>
            </a:r>
            <a:r>
              <a:rPr lang="fr-FR" sz="1400" dirty="0" err="1">
                <a:solidFill>
                  <a:schemeClr val="tx1"/>
                </a:solidFill>
                <a:latin typeface="Arial" pitchFamily="34" charset="0"/>
                <a:cs typeface="Arial" pitchFamily="34" charset="0"/>
              </a:rPr>
              <a:t>consiliere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pentru</a:t>
            </a:r>
            <a:r>
              <a:rPr lang="fr-FR" sz="1400" b="1" dirty="0">
                <a:solidFill>
                  <a:schemeClr val="tx1"/>
                </a:solidFill>
                <a:latin typeface="Arial" pitchFamily="34" charset="0"/>
                <a:cs typeface="Arial" pitchFamily="34" charset="0"/>
              </a:rPr>
              <a:t> </a:t>
            </a:r>
            <a:r>
              <a:rPr lang="fr-FR" sz="1400" b="1" dirty="0" err="1">
                <a:solidFill>
                  <a:schemeClr val="tx1"/>
                </a:solidFill>
                <a:latin typeface="Arial" pitchFamily="34" charset="0"/>
                <a:cs typeface="Arial" pitchFamily="34" charset="0"/>
              </a:rPr>
              <a:t>copii</a:t>
            </a:r>
            <a:r>
              <a:rPr lang="ro-RO"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și</a:t>
            </a:r>
            <a:r>
              <a:rPr lang="en-US" sz="1400" b="1" dirty="0">
                <a:solidFill>
                  <a:schemeClr val="tx1"/>
                </a:solidFill>
                <a:latin typeface="Arial" pitchFamily="34" charset="0"/>
                <a:cs typeface="Arial" pitchFamily="34" charset="0"/>
              </a:rPr>
              <a:t> </a:t>
            </a:r>
            <a:r>
              <a:rPr lang="fr-FR" sz="1400" b="1" dirty="0">
                <a:solidFill>
                  <a:schemeClr val="tx1"/>
                </a:solidFill>
                <a:latin typeface="Arial" pitchFamily="34" charset="0"/>
                <a:cs typeface="Arial" pitchFamily="34" charset="0"/>
              </a:rPr>
              <a:t>37 </a:t>
            </a:r>
            <a:r>
              <a:rPr lang="fr-FR" sz="1400" dirty="0">
                <a:solidFill>
                  <a:schemeClr val="tx1"/>
                </a:solidFill>
                <a:latin typeface="Arial" pitchFamily="34" charset="0"/>
                <a:cs typeface="Arial" pitchFamily="34" charset="0"/>
              </a:rPr>
              <a:t>ș</a:t>
            </a:r>
            <a:r>
              <a:rPr lang="fr-FR" sz="1400" dirty="0" err="1">
                <a:solidFill>
                  <a:schemeClr val="tx1"/>
                </a:solidFill>
                <a:latin typeface="Arial" pitchFamily="34" charset="0"/>
                <a:cs typeface="Arial" pitchFamily="34" charset="0"/>
              </a:rPr>
              <a:t>edinte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consiliere</a:t>
            </a:r>
            <a:r>
              <a:rPr lang="fr-FR" sz="1400" dirty="0">
                <a:solidFill>
                  <a:schemeClr val="tx1"/>
                </a:solidFill>
                <a:latin typeface="Arial" pitchFamily="34" charset="0"/>
                <a:cs typeface="Arial" pitchFamily="34" charset="0"/>
              </a:rPr>
              <a:t> </a:t>
            </a:r>
            <a:r>
              <a:rPr lang="fr-FR" sz="1400" dirty="0" err="1">
                <a:solidFill>
                  <a:schemeClr val="tx1"/>
                </a:solidFill>
                <a:latin typeface="Arial" pitchFamily="34" charset="0"/>
                <a:cs typeface="Arial" pitchFamily="34" charset="0"/>
              </a:rPr>
              <a:t>pentru</a:t>
            </a:r>
            <a:r>
              <a:rPr lang="fr-FR" sz="1400" dirty="0">
                <a:solidFill>
                  <a:schemeClr val="tx1"/>
                </a:solidFill>
                <a:latin typeface="Arial" pitchFamily="34" charset="0"/>
                <a:cs typeface="Arial" pitchFamily="34" charset="0"/>
              </a:rPr>
              <a:t> </a:t>
            </a:r>
            <a:r>
              <a:rPr lang="fr-FR" sz="1400" b="1" dirty="0" err="1">
                <a:solidFill>
                  <a:schemeClr val="tx1"/>
                </a:solidFill>
                <a:latin typeface="Arial" pitchFamily="34" charset="0"/>
                <a:cs typeface="Arial" pitchFamily="34" charset="0"/>
              </a:rPr>
              <a:t>părin</a:t>
            </a:r>
            <a:r>
              <a:rPr lang="fr-FR" sz="1400" b="1" dirty="0">
                <a:solidFill>
                  <a:schemeClr val="tx1"/>
                </a:solidFill>
                <a:latin typeface="Arial" pitchFamily="34" charset="0"/>
                <a:cs typeface="Arial" pitchFamily="34" charset="0"/>
              </a:rPr>
              <a:t>ți / </a:t>
            </a:r>
            <a:r>
              <a:rPr lang="fr-FR" sz="1400" b="1" dirty="0" err="1">
                <a:solidFill>
                  <a:schemeClr val="tx1"/>
                </a:solidFill>
                <a:latin typeface="Arial" pitchFamily="34" charset="0"/>
                <a:cs typeface="Arial" pitchFamily="34" charset="0"/>
              </a:rPr>
              <a:t>reprezentan</a:t>
            </a:r>
            <a:r>
              <a:rPr lang="fr-FR" sz="1400" b="1" dirty="0">
                <a:solidFill>
                  <a:schemeClr val="tx1"/>
                </a:solidFill>
                <a:latin typeface="Arial" pitchFamily="34" charset="0"/>
                <a:cs typeface="Arial" pitchFamily="34" charset="0"/>
              </a:rPr>
              <a:t>ți </a:t>
            </a:r>
            <a:r>
              <a:rPr lang="fr-FR" sz="1400" b="1" dirty="0" err="1">
                <a:solidFill>
                  <a:schemeClr val="tx1"/>
                </a:solidFill>
                <a:latin typeface="Arial" pitchFamily="34" charset="0"/>
                <a:cs typeface="Arial" pitchFamily="34" charset="0"/>
              </a:rPr>
              <a:t>legali</a:t>
            </a:r>
            <a:r>
              <a:rPr lang="fr-FR" sz="1400" b="1" dirty="0">
                <a:solidFill>
                  <a:schemeClr val="tx1"/>
                </a:solidFill>
                <a:latin typeface="Arial" pitchFamily="34" charset="0"/>
                <a:cs typeface="Arial" pitchFamily="34" charset="0"/>
              </a:rPr>
              <a:t> ai </a:t>
            </a:r>
            <a:r>
              <a:rPr lang="fr-FR" sz="1400" b="1" dirty="0" err="1">
                <a:solidFill>
                  <a:schemeClr val="tx1"/>
                </a:solidFill>
                <a:latin typeface="Arial" pitchFamily="34" charset="0"/>
                <a:cs typeface="Arial" pitchFamily="34" charset="0"/>
              </a:rPr>
              <a:t>copiilor</a:t>
            </a:r>
            <a:r>
              <a:rPr lang="en-US" sz="1400" b="1" dirty="0">
                <a:solidFill>
                  <a:schemeClr val="tx1"/>
                </a:solidFill>
                <a:latin typeface="Arial" pitchFamily="34" charset="0"/>
                <a:cs typeface="Arial" pitchFamily="34" charset="0"/>
              </a:rPr>
              <a:t>.</a:t>
            </a:r>
            <a:r>
              <a:rPr lang="ro-RO" sz="1400" b="1" dirty="0">
                <a:solidFill>
                  <a:schemeClr val="tx1"/>
                </a:solidFill>
                <a:latin typeface="Arial" pitchFamily="34" charset="0"/>
                <a:cs typeface="Arial" pitchFamily="34" charset="0"/>
              </a:rPr>
              <a:t> </a:t>
            </a:r>
            <a:r>
              <a:rPr lang="ro-RO" sz="1400" dirty="0">
                <a:solidFill>
                  <a:schemeClr val="tx1"/>
                </a:solidFill>
                <a:latin typeface="Arial" pitchFamily="34" charset="0"/>
                <a:cs typeface="Arial" pitchFamily="34" charset="0"/>
              </a:rPr>
              <a:t>Totodată </a:t>
            </a:r>
            <a:r>
              <a:rPr lang="en-US" sz="1400" dirty="0">
                <a:solidFill>
                  <a:schemeClr val="tx1"/>
                </a:solidFill>
                <a:latin typeface="Arial" pitchFamily="34" charset="0"/>
                <a:cs typeface="Arial" pitchFamily="34" charset="0"/>
              </a:rPr>
              <a:t>s-a</a:t>
            </a:r>
            <a:r>
              <a:rPr lang="ro-RO" sz="1400" dirty="0">
                <a:solidFill>
                  <a:schemeClr val="tx1"/>
                </a:solidFill>
                <a:latin typeface="Arial" pitchFamily="34" charset="0"/>
                <a:cs typeface="Arial" pitchFamily="34" charset="0"/>
              </a:rPr>
              <a:t>u</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realizat</a:t>
            </a:r>
            <a:r>
              <a:rPr lang="en-US" sz="1400" dirty="0">
                <a:solidFill>
                  <a:schemeClr val="tx1"/>
                </a:solidFill>
                <a:latin typeface="Arial" pitchFamily="34" charset="0"/>
                <a:cs typeface="Arial" pitchFamily="34" charset="0"/>
              </a:rPr>
              <a:t> </a:t>
            </a:r>
            <a:r>
              <a:rPr lang="en-US" sz="1400" b="1" dirty="0">
                <a:solidFill>
                  <a:schemeClr val="tx1"/>
                </a:solidFill>
                <a:latin typeface="Arial" pitchFamily="34" charset="0"/>
                <a:cs typeface="Arial" pitchFamily="34" charset="0"/>
              </a:rPr>
              <a:t>43 de </a:t>
            </a:r>
            <a:r>
              <a:rPr lang="en-US" sz="1400" b="1" dirty="0" err="1">
                <a:solidFill>
                  <a:schemeClr val="tx1"/>
                </a:solidFill>
                <a:latin typeface="Arial" pitchFamily="34" charset="0"/>
                <a:cs typeface="Arial" pitchFamily="34" charset="0"/>
              </a:rPr>
              <a:t>evaluări</a:t>
            </a:r>
            <a:r>
              <a:rPr lang="en-US" sz="1400" b="1" dirty="0">
                <a:solidFill>
                  <a:schemeClr val="tx1"/>
                </a:solidFill>
                <a:latin typeface="Arial" pitchFamily="34" charset="0"/>
                <a:cs typeface="Arial" pitchFamily="34" charset="0"/>
              </a:rPr>
              <a:t> </a:t>
            </a:r>
            <a:r>
              <a:rPr lang="en-US" sz="1400" b="1" dirty="0" err="1">
                <a:solidFill>
                  <a:schemeClr val="tx1"/>
                </a:solidFill>
                <a:latin typeface="Arial" pitchFamily="34" charset="0"/>
                <a:cs typeface="Arial" pitchFamily="34" charset="0"/>
              </a:rPr>
              <a:t>psihologice</a:t>
            </a:r>
            <a:r>
              <a:rPr lang="en-US" sz="1400" b="1" dirty="0">
                <a:solidFill>
                  <a:schemeClr val="tx1"/>
                </a:solidFill>
                <a:latin typeface="Arial" pitchFamily="34" charset="0"/>
                <a:cs typeface="Arial" pitchFamily="34" charset="0"/>
              </a:rPr>
              <a:t> </a:t>
            </a:r>
            <a:endParaRPr lang="ro-RO" sz="1400" b="1" dirty="0">
              <a:solidFill>
                <a:schemeClr val="tx1"/>
              </a:solidFill>
              <a:latin typeface="Arial" pitchFamily="34" charset="0"/>
              <a:cs typeface="Arial" pitchFamily="34" charset="0"/>
            </a:endParaRPr>
          </a:p>
          <a:p>
            <a:r>
              <a:rPr lang="it-IT" sz="1400" dirty="0">
                <a:solidFill>
                  <a:schemeClr val="tx1"/>
                </a:solidFill>
                <a:latin typeface="Arial" pitchFamily="34" charset="0"/>
                <a:cs typeface="Arial" pitchFamily="34" charset="0"/>
              </a:rPr>
              <a:t>Centrul de Îngrijire de Zi a organizat și activități derulate în cadrul Programului de educare a părinților cunoscut sub denumirea </a:t>
            </a:r>
            <a:r>
              <a:rPr lang="it-IT" sz="1400" b="1" dirty="0">
                <a:solidFill>
                  <a:schemeClr val="tx1"/>
                </a:solidFill>
                <a:latin typeface="Arial" pitchFamily="34" charset="0"/>
                <a:cs typeface="Arial" pitchFamily="34" charset="0"/>
              </a:rPr>
              <a:t>‘’</a:t>
            </a:r>
            <a:r>
              <a:rPr lang="it-IT" sz="1400" b="1" i="1" dirty="0">
                <a:solidFill>
                  <a:schemeClr val="tx1"/>
                </a:solidFill>
                <a:latin typeface="Arial" pitchFamily="34" charset="0"/>
                <a:cs typeface="Arial" pitchFamily="34" charset="0"/>
              </a:rPr>
              <a:t>Școala părinților</a:t>
            </a:r>
            <a:r>
              <a:rPr lang="en-US" sz="1400" b="1" i="1" dirty="0">
                <a:solidFill>
                  <a:schemeClr val="tx1"/>
                </a:solidFill>
                <a:latin typeface="Arial" pitchFamily="34" charset="0"/>
                <a:cs typeface="Arial" pitchFamily="34" charset="0"/>
              </a:rPr>
              <a:t>’’</a:t>
            </a:r>
            <a:r>
              <a:rPr lang="it-IT" sz="1400" dirty="0">
                <a:solidFill>
                  <a:schemeClr val="tx1"/>
                </a:solidFill>
                <a:latin typeface="Arial" pitchFamily="34" charset="0"/>
                <a:cs typeface="Arial" pitchFamily="34" charset="0"/>
              </a:rPr>
              <a:t>, temele abordate vizând învățarea unor strategii, abilități de gestionare a comportamentelor nedorite ale copiilor, prin </a:t>
            </a:r>
            <a:r>
              <a:rPr lang="en-US" sz="1400" dirty="0" err="1">
                <a:solidFill>
                  <a:schemeClr val="tx1"/>
                </a:solidFill>
                <a:latin typeface="Arial" pitchFamily="34" charset="0"/>
                <a:cs typeface="Arial" pitchFamily="34" charset="0"/>
              </a:rPr>
              <a:t>promovarea</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unor</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relații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pozitive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comunicare</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și</a:t>
            </a:r>
            <a:r>
              <a:rPr lang="en-US" sz="1400"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afecțiune</a:t>
            </a:r>
            <a:r>
              <a:rPr lang="en-US" sz="1400" dirty="0">
                <a:solidFill>
                  <a:schemeClr val="tx1"/>
                </a:solidFill>
                <a:latin typeface="Arial" pitchFamily="34" charset="0"/>
                <a:cs typeface="Arial" pitchFamily="34" charset="0"/>
              </a:rPr>
              <a:t>.</a:t>
            </a:r>
          </a:p>
          <a:p>
            <a:endParaRPr lang="en-US" sz="1400" dirty="0">
              <a:solidFill>
                <a:schemeClr val="tx1"/>
              </a:solidFill>
              <a:latin typeface="Arial" pitchFamily="34" charset="0"/>
              <a:cs typeface="Arial" pitchFamily="34" charset="0"/>
            </a:endParaRPr>
          </a:p>
          <a:p>
            <a:r>
              <a:rPr lang="en-US" sz="1400" dirty="0">
                <a:solidFill>
                  <a:schemeClr val="tx1"/>
                </a:solidFill>
                <a:latin typeface="Arial" pitchFamily="34" charset="0"/>
                <a:cs typeface="Arial" pitchFamily="34" charset="0"/>
              </a:rPr>
              <a:t>Cu </a:t>
            </a:r>
            <a:r>
              <a:rPr lang="en-US" sz="1400" b="1" u="sng" dirty="0" err="1">
                <a:solidFill>
                  <a:schemeClr val="tx1"/>
                </a:solidFill>
                <a:latin typeface="Arial" pitchFamily="34" charset="0"/>
                <a:cs typeface="Arial" pitchFamily="34" charset="0"/>
              </a:rPr>
              <a:t>sprijinul</a:t>
            </a:r>
            <a:r>
              <a:rPr lang="en-US" sz="1400" b="1" u="sng" dirty="0">
                <a:solidFill>
                  <a:schemeClr val="tx1"/>
                </a:solidFill>
                <a:latin typeface="Arial" pitchFamily="34" charset="0"/>
                <a:cs typeface="Arial" pitchFamily="34" charset="0"/>
              </a:rPr>
              <a:t> </a:t>
            </a:r>
            <a:r>
              <a:rPr lang="en-US" sz="1400" b="1" u="sng" dirty="0" err="1">
                <a:solidFill>
                  <a:schemeClr val="tx1"/>
                </a:solidFill>
                <a:latin typeface="Arial" pitchFamily="34" charset="0"/>
                <a:cs typeface="Arial" pitchFamily="34" charset="0"/>
              </a:rPr>
              <a:t>Hornbach</a:t>
            </a:r>
            <a:r>
              <a:rPr lang="en-US" sz="1400" b="1" u="sng" dirty="0">
                <a:solidFill>
                  <a:schemeClr val="tx1"/>
                </a:solidFill>
                <a:latin typeface="Arial" pitchFamily="34" charset="0"/>
                <a:cs typeface="Arial" pitchFamily="34" charset="0"/>
              </a:rPr>
              <a:t> </a:t>
            </a:r>
            <a:r>
              <a:rPr lang="en-US" sz="1400" b="1" u="sng" dirty="0" err="1">
                <a:solidFill>
                  <a:schemeClr val="tx1"/>
                </a:solidFill>
                <a:latin typeface="Arial" pitchFamily="34" charset="0"/>
                <a:cs typeface="Arial" pitchFamily="34" charset="0"/>
              </a:rPr>
              <a:t>în</a:t>
            </a:r>
            <a:r>
              <a:rPr lang="en-US" sz="1400" b="1" u="sng" dirty="0">
                <a:solidFill>
                  <a:schemeClr val="tx1"/>
                </a:solidFill>
                <a:latin typeface="Arial" pitchFamily="34" charset="0"/>
                <a:cs typeface="Arial" pitchFamily="34" charset="0"/>
              </a:rPr>
              <a:t> </a:t>
            </a:r>
            <a:r>
              <a:rPr lang="en-US" sz="1400" b="1" u="sng" dirty="0" err="1">
                <a:solidFill>
                  <a:schemeClr val="tx1"/>
                </a:solidFill>
                <a:latin typeface="Arial" pitchFamily="34" charset="0"/>
                <a:cs typeface="Arial" pitchFamily="34" charset="0"/>
              </a:rPr>
              <a:t>anul</a:t>
            </a:r>
            <a:r>
              <a:rPr lang="en-US" sz="1400" b="1" u="sng" dirty="0">
                <a:solidFill>
                  <a:schemeClr val="tx1"/>
                </a:solidFill>
                <a:latin typeface="Arial" pitchFamily="34" charset="0"/>
                <a:cs typeface="Arial" pitchFamily="34" charset="0"/>
              </a:rPr>
              <a:t> 2021 a </a:t>
            </a:r>
            <a:r>
              <a:rPr lang="en-US" sz="1400" b="1" u="sng" dirty="0" err="1">
                <a:solidFill>
                  <a:schemeClr val="tx1"/>
                </a:solidFill>
                <a:latin typeface="Arial" pitchFamily="34" charset="0"/>
                <a:cs typeface="Arial" pitchFamily="34" charset="0"/>
              </a:rPr>
              <a:t>început</a:t>
            </a:r>
            <a:r>
              <a:rPr lang="en-US" sz="1400" b="1" u="sng" dirty="0">
                <a:solidFill>
                  <a:schemeClr val="tx1"/>
                </a:solidFill>
                <a:latin typeface="Arial" pitchFamily="34" charset="0"/>
                <a:cs typeface="Arial" pitchFamily="34" charset="0"/>
              </a:rPr>
              <a:t> </a:t>
            </a:r>
            <a:r>
              <a:rPr lang="en-US" sz="1400" b="1" u="sng" dirty="0" err="1">
                <a:solidFill>
                  <a:schemeClr val="tx1"/>
                </a:solidFill>
                <a:latin typeface="Arial" pitchFamily="34" charset="0"/>
                <a:cs typeface="Arial" pitchFamily="34" charset="0"/>
              </a:rPr>
              <a:t>anveloparea</a:t>
            </a:r>
            <a:r>
              <a:rPr lang="en-US" sz="1400" b="1" u="sng" dirty="0">
                <a:solidFill>
                  <a:schemeClr val="tx1"/>
                </a:solidFill>
                <a:latin typeface="Arial" pitchFamily="34" charset="0"/>
                <a:cs typeface="Arial" pitchFamily="34" charset="0"/>
              </a:rPr>
              <a:t> </a:t>
            </a:r>
            <a:r>
              <a:rPr lang="en-US" sz="1400" b="1" u="sng" dirty="0" err="1">
                <a:solidFill>
                  <a:schemeClr val="tx1"/>
                </a:solidFill>
                <a:latin typeface="Arial" pitchFamily="34" charset="0"/>
                <a:cs typeface="Arial" pitchFamily="34" charset="0"/>
              </a:rPr>
              <a:t>termică</a:t>
            </a:r>
            <a:r>
              <a:rPr lang="en-US" sz="1400" b="1" u="sng" dirty="0">
                <a:solidFill>
                  <a:schemeClr val="tx1"/>
                </a:solidFill>
                <a:latin typeface="Arial" pitchFamily="34" charset="0"/>
                <a:cs typeface="Arial" pitchFamily="34" charset="0"/>
              </a:rPr>
              <a:t> a </a:t>
            </a:r>
            <a:r>
              <a:rPr lang="en-US" sz="1400" b="1" u="sng" dirty="0" err="1">
                <a:solidFill>
                  <a:schemeClr val="tx1"/>
                </a:solidFill>
                <a:latin typeface="Arial" pitchFamily="34" charset="0"/>
                <a:cs typeface="Arial" pitchFamily="34" charset="0"/>
              </a:rPr>
              <a:t>clădirii</a:t>
            </a:r>
            <a:r>
              <a:rPr lang="en-US" sz="1400" b="1" u="sng" dirty="0">
                <a:solidFill>
                  <a:schemeClr val="tx1"/>
                </a:solidFill>
                <a:latin typeface="Arial" pitchFamily="34" charset="0"/>
                <a:cs typeface="Arial" pitchFamily="34" charset="0"/>
              </a:rPr>
              <a:t> </a:t>
            </a:r>
            <a:r>
              <a:rPr lang="en-US" sz="1400" dirty="0" err="1">
                <a:solidFill>
                  <a:schemeClr val="tx1"/>
                </a:solidFill>
                <a:latin typeface="Arial" pitchFamily="34" charset="0"/>
                <a:cs typeface="Arial" pitchFamily="34" charset="0"/>
              </a:rPr>
              <a:t>în</a:t>
            </a:r>
            <a:r>
              <a:rPr lang="en-US" sz="1400" dirty="0">
                <a:solidFill>
                  <a:schemeClr val="tx1"/>
                </a:solidFill>
                <a:latin typeface="Arial" pitchFamily="34" charset="0"/>
                <a:cs typeface="Arial" pitchFamily="34" charset="0"/>
              </a:rPr>
              <a:t> care </a:t>
            </a:r>
            <a:r>
              <a:rPr lang="en-US" sz="1400" dirty="0" err="1">
                <a:solidFill>
                  <a:schemeClr val="tx1"/>
                </a:solidFill>
                <a:latin typeface="Arial" pitchFamily="34" charset="0"/>
                <a:cs typeface="Arial" pitchFamily="34" charset="0"/>
              </a:rPr>
              <a:t>funcționează</a:t>
            </a:r>
            <a:r>
              <a:rPr lang="en-US" sz="1400" dirty="0">
                <a:solidFill>
                  <a:schemeClr val="tx1"/>
                </a:solidFill>
                <a:latin typeface="Arial" pitchFamily="34" charset="0"/>
                <a:cs typeface="Arial" pitchFamily="34" charset="0"/>
              </a:rPr>
              <a:t> </a:t>
            </a:r>
          </a:p>
          <a:p>
            <a:r>
              <a:rPr lang="en-US" sz="1400" dirty="0" err="1">
                <a:solidFill>
                  <a:schemeClr val="tx1"/>
                </a:solidFill>
                <a:latin typeface="Arial" pitchFamily="34" charset="0"/>
                <a:cs typeface="Arial" pitchFamily="34" charset="0"/>
              </a:rPr>
              <a:t>Centrul</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Îngrijire</a:t>
            </a:r>
            <a:r>
              <a:rPr lang="en-US" sz="1400" dirty="0">
                <a:solidFill>
                  <a:schemeClr val="tx1"/>
                </a:solidFill>
                <a:latin typeface="Arial" pitchFamily="34" charset="0"/>
                <a:cs typeface="Arial" pitchFamily="34" charset="0"/>
              </a:rPr>
              <a:t> de </a:t>
            </a:r>
            <a:r>
              <a:rPr lang="en-US" sz="1400" dirty="0" err="1">
                <a:solidFill>
                  <a:schemeClr val="tx1"/>
                </a:solidFill>
                <a:latin typeface="Arial" pitchFamily="34" charset="0"/>
                <a:cs typeface="Arial" pitchFamily="34" charset="0"/>
              </a:rPr>
              <a:t>zi</a:t>
            </a:r>
            <a:r>
              <a:rPr lang="en-US" sz="1400" dirty="0">
                <a:solidFill>
                  <a:schemeClr val="tx1"/>
                </a:solidFill>
                <a:latin typeface="Arial" pitchFamily="34" charset="0"/>
                <a:cs typeface="Arial" pitchFamily="34" charset="0"/>
              </a:rPr>
              <a:t> </a:t>
            </a:r>
            <a:endParaRPr lang="en-US" sz="1400" dirty="0">
              <a:latin typeface="Arial" pitchFamily="34" charset="0"/>
              <a:cs typeface="Arial" pitchFamily="34" charset="0"/>
            </a:endParaRPr>
          </a:p>
          <a:p>
            <a:pPr>
              <a:buFont typeface="Wingdings" pitchFamily="2" charset="2"/>
              <a:buChar char="Ø"/>
            </a:pPr>
            <a:endParaRPr lang="ro-RO" sz="1400" b="1" dirty="0">
              <a:solidFill>
                <a:schemeClr val="tx1"/>
              </a:solidFill>
              <a:latin typeface="Arial" pitchFamily="34" charset="0"/>
              <a:cs typeface="Arial" pitchFamily="34" charset="0"/>
            </a:endParaRPr>
          </a:p>
          <a:p>
            <a:endParaRPr lang="en-US" sz="1400" dirty="0">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7772400" cy="533400"/>
          </a:xfrm>
        </p:spPr>
        <p:txBody>
          <a:bodyPr>
            <a:normAutofit fontScale="90000"/>
          </a:bodyPr>
          <a:lstStyle/>
          <a:p>
            <a:pPr lvl="0"/>
            <a:br>
              <a:rPr lang="it-IT" dirty="0"/>
            </a:br>
            <a:r>
              <a:rPr lang="it-IT" sz="2200" b="1" dirty="0"/>
              <a:t>Activităţi organizate cu copii de la Centrul de Zi</a:t>
            </a:r>
            <a:br>
              <a:rPr lang="en-US" dirty="0"/>
            </a:br>
            <a:endParaRPr lang="en-US" dirty="0"/>
          </a:p>
        </p:txBody>
      </p:sp>
      <p:sp>
        <p:nvSpPr>
          <p:cNvPr id="3" name="Content Placeholder 2"/>
          <p:cNvSpPr>
            <a:spLocks noGrp="1"/>
          </p:cNvSpPr>
          <p:nvPr>
            <p:ph type="subTitle" idx="1"/>
          </p:nvPr>
        </p:nvSpPr>
        <p:spPr>
          <a:xfrm>
            <a:off x="304800" y="533400"/>
            <a:ext cx="8458200" cy="6096000"/>
          </a:xfrm>
        </p:spPr>
        <p:txBody>
          <a:bodyPr/>
          <a:lstStyle/>
          <a:p>
            <a:pPr algn="just">
              <a:buFont typeface="Arial" pitchFamily="34" charset="0"/>
              <a:buChar char="•"/>
            </a:pPr>
            <a:r>
              <a:rPr lang="it-IT" sz="1200" dirty="0">
                <a:solidFill>
                  <a:schemeClr val="tx1"/>
                </a:solidFill>
                <a:latin typeface="Arial" pitchFamily="34" charset="0"/>
                <a:cs typeface="Arial" pitchFamily="34" charset="0"/>
              </a:rPr>
              <a:t>Dragobete – sărbătoarea dragostei şi a bunăvoinţei</a:t>
            </a:r>
          </a:p>
          <a:p>
            <a:pPr lvl="0" algn="just">
              <a:buFont typeface="Arial" pitchFamily="34" charset="0"/>
              <a:buChar char="•"/>
            </a:pPr>
            <a:r>
              <a:rPr lang="ro-RO" sz="1200" dirty="0">
                <a:solidFill>
                  <a:schemeClr val="tx1"/>
                </a:solidFill>
                <a:latin typeface="Arial" pitchFamily="34" charset="0"/>
                <a:cs typeface="Arial" pitchFamily="34" charset="0"/>
              </a:rPr>
              <a:t>Activitate în cadrul Proiectului </a:t>
            </a:r>
            <a:r>
              <a:rPr lang="ro-RO" sz="1200" b="1" dirty="0">
                <a:solidFill>
                  <a:schemeClr val="tx1"/>
                </a:solidFill>
                <a:latin typeface="Arial" pitchFamily="34" charset="0"/>
                <a:cs typeface="Arial" pitchFamily="34" charset="0"/>
              </a:rPr>
              <a:t>„Faleza florilor”</a:t>
            </a:r>
            <a:endParaRPr lang="en-US" sz="1200" b="1" dirty="0">
              <a:solidFill>
                <a:schemeClr val="tx1"/>
              </a:solidFill>
              <a:latin typeface="Arial" pitchFamily="34" charset="0"/>
              <a:cs typeface="Arial" pitchFamily="34" charset="0"/>
            </a:endParaRPr>
          </a:p>
          <a:p>
            <a:pPr algn="just">
              <a:buFont typeface="Arial" pitchFamily="34" charset="0"/>
              <a:buChar char="•"/>
            </a:pPr>
            <a:r>
              <a:rPr lang="en-US" sz="1200" dirty="0">
                <a:solidFill>
                  <a:schemeClr val="tx1"/>
                </a:solidFill>
                <a:latin typeface="Arial" pitchFamily="34" charset="0"/>
                <a:cs typeface="Arial" pitchFamily="34" charset="0"/>
              </a:rPr>
              <a:t> S</a:t>
            </a:r>
            <a:r>
              <a:rPr lang="ro-RO" sz="1200" dirty="0">
                <a:solidFill>
                  <a:schemeClr val="tx1"/>
                </a:solidFill>
                <a:latin typeface="Arial" pitchFamily="34" charset="0"/>
                <a:cs typeface="Arial" pitchFamily="34" charset="0"/>
              </a:rPr>
              <a:t>ărbătorirea zilelor de naștere</a:t>
            </a:r>
            <a:r>
              <a:rPr lang="en-US" sz="1200" dirty="0">
                <a:solidFill>
                  <a:schemeClr val="tx1"/>
                </a:solidFill>
                <a:latin typeface="Arial" pitchFamily="34" charset="0"/>
                <a:cs typeface="Arial" pitchFamily="34" charset="0"/>
              </a:rPr>
              <a:t> a </a:t>
            </a:r>
            <a:r>
              <a:rPr lang="en-US" sz="1200" dirty="0" err="1">
                <a:solidFill>
                  <a:schemeClr val="tx1"/>
                </a:solidFill>
                <a:latin typeface="Arial" pitchFamily="34" charset="0"/>
                <a:cs typeface="Arial" pitchFamily="34" charset="0"/>
              </a:rPr>
              <a:t>copiilor</a:t>
            </a:r>
            <a:r>
              <a:rPr lang="en-US" sz="1200" dirty="0">
                <a:solidFill>
                  <a:schemeClr val="tx1"/>
                </a:solidFill>
                <a:latin typeface="Arial" pitchFamily="34" charset="0"/>
                <a:cs typeface="Arial" pitchFamily="34" charset="0"/>
              </a:rPr>
              <a:t> de la </a:t>
            </a:r>
            <a:r>
              <a:rPr lang="en-US" sz="1200" dirty="0" err="1">
                <a:solidFill>
                  <a:schemeClr val="tx1"/>
                </a:solidFill>
                <a:latin typeface="Arial" pitchFamily="34" charset="0"/>
                <a:cs typeface="Arial" pitchFamily="34" charset="0"/>
              </a:rPr>
              <a:t>centru</a:t>
            </a:r>
            <a:endParaRPr lang="en-US" sz="1200" dirty="0">
              <a:solidFill>
                <a:schemeClr val="tx1"/>
              </a:solidFill>
              <a:latin typeface="Arial" pitchFamily="34" charset="0"/>
              <a:cs typeface="Arial" pitchFamily="34" charset="0"/>
            </a:endParaRPr>
          </a:p>
          <a:p>
            <a:pPr lvl="0" algn="just">
              <a:buFont typeface="Arial" pitchFamily="34" charset="0"/>
              <a:buChar char="•"/>
            </a:pPr>
            <a:r>
              <a:rPr lang="ro-RO" sz="1200" dirty="0">
                <a:solidFill>
                  <a:schemeClr val="tx1"/>
                </a:solidFill>
                <a:latin typeface="Arial" pitchFamily="34" charset="0"/>
                <a:cs typeface="Arial" pitchFamily="34" charset="0"/>
              </a:rPr>
              <a:t>Vizitarea oraşul Oradea cu autobuzul turistic</a:t>
            </a:r>
            <a:endParaRPr lang="en-US" sz="1200" dirty="0">
              <a:solidFill>
                <a:schemeClr val="tx1"/>
              </a:solidFill>
              <a:latin typeface="Arial" pitchFamily="34" charset="0"/>
              <a:cs typeface="Arial" pitchFamily="34" charset="0"/>
            </a:endParaRPr>
          </a:p>
          <a:p>
            <a:pPr algn="just">
              <a:buFont typeface="Arial" pitchFamily="34" charset="0"/>
              <a:buChar char="•"/>
            </a:pPr>
            <a:r>
              <a:rPr lang="ro-RO" sz="1200" dirty="0">
                <a:solidFill>
                  <a:schemeClr val="tx1"/>
                </a:solidFill>
                <a:latin typeface="Arial" pitchFamily="34" charset="0"/>
                <a:cs typeface="Arial" pitchFamily="34" charset="0"/>
              </a:rPr>
              <a:t>Ziua Pământului </a:t>
            </a:r>
            <a:r>
              <a:rPr lang="ro-RO" sz="1200" b="1" dirty="0">
                <a:solidFill>
                  <a:schemeClr val="tx1"/>
                </a:solidFill>
                <a:latin typeface="Arial" pitchFamily="34" charset="0"/>
                <a:cs typeface="Arial" pitchFamily="34" charset="0"/>
              </a:rPr>
              <a:t>– activitate desfăşurată în Grădina Palatului Baroc Oradea</a:t>
            </a:r>
            <a:endParaRPr lang="en-US" sz="1200" b="1" dirty="0">
              <a:solidFill>
                <a:schemeClr val="tx1"/>
              </a:solidFill>
              <a:latin typeface="Arial" pitchFamily="34" charset="0"/>
              <a:cs typeface="Arial" pitchFamily="34" charset="0"/>
            </a:endParaRPr>
          </a:p>
          <a:p>
            <a:pPr algn="just">
              <a:buFont typeface="Arial" pitchFamily="34" charset="0"/>
              <a:buChar char="•"/>
            </a:pPr>
            <a:r>
              <a:rPr lang="en-US" sz="1200" b="1" dirty="0" err="1">
                <a:solidFill>
                  <a:schemeClr val="tx1"/>
                </a:solidFill>
                <a:latin typeface="Arial" pitchFamily="34" charset="0"/>
                <a:cs typeface="Arial" pitchFamily="34" charset="0"/>
              </a:rPr>
              <a:t>Tramvaiul</a:t>
            </a:r>
            <a:r>
              <a:rPr lang="en-US" sz="1200" b="1" dirty="0">
                <a:solidFill>
                  <a:schemeClr val="tx1"/>
                </a:solidFill>
                <a:latin typeface="Arial" pitchFamily="34" charset="0"/>
                <a:cs typeface="Arial" pitchFamily="34" charset="0"/>
              </a:rPr>
              <a:t> </a:t>
            </a:r>
            <a:r>
              <a:rPr lang="en-US" sz="1200" b="1" dirty="0" err="1">
                <a:solidFill>
                  <a:schemeClr val="tx1"/>
                </a:solidFill>
                <a:latin typeface="Arial" pitchFamily="34" charset="0"/>
                <a:cs typeface="Arial" pitchFamily="34" charset="0"/>
              </a:rPr>
              <a:t>lui</a:t>
            </a:r>
            <a:r>
              <a:rPr lang="en-US" sz="1200" b="1" dirty="0">
                <a:solidFill>
                  <a:schemeClr val="tx1"/>
                </a:solidFill>
                <a:latin typeface="Arial" pitchFamily="34" charset="0"/>
                <a:cs typeface="Arial" pitchFamily="34" charset="0"/>
              </a:rPr>
              <a:t> </a:t>
            </a:r>
            <a:r>
              <a:rPr lang="en-US" sz="1200" b="1" dirty="0" err="1">
                <a:solidFill>
                  <a:schemeClr val="tx1"/>
                </a:solidFill>
                <a:latin typeface="Arial" pitchFamily="34" charset="0"/>
                <a:cs typeface="Arial" pitchFamily="34" charset="0"/>
              </a:rPr>
              <a:t>Moș</a:t>
            </a:r>
            <a:r>
              <a:rPr lang="en-US" sz="1200" b="1" dirty="0">
                <a:solidFill>
                  <a:schemeClr val="tx1"/>
                </a:solidFill>
                <a:latin typeface="Arial" pitchFamily="34" charset="0"/>
                <a:cs typeface="Arial" pitchFamily="34" charset="0"/>
              </a:rPr>
              <a:t> </a:t>
            </a:r>
            <a:r>
              <a:rPr lang="en-US" sz="1200" b="1" dirty="0" err="1">
                <a:solidFill>
                  <a:schemeClr val="tx1"/>
                </a:solidFill>
                <a:latin typeface="Arial" pitchFamily="34" charset="0"/>
                <a:cs typeface="Arial" pitchFamily="34" charset="0"/>
              </a:rPr>
              <a:t>Crăciun</a:t>
            </a:r>
            <a:endParaRPr lang="en-US" sz="1200" b="1" dirty="0">
              <a:solidFill>
                <a:schemeClr val="tx1"/>
              </a:solidFill>
              <a:latin typeface="Arial" pitchFamily="34" charset="0"/>
              <a:cs typeface="Arial" pitchFamily="34" charset="0"/>
            </a:endParaRPr>
          </a:p>
          <a:p>
            <a:pPr algn="just">
              <a:buFont typeface="Arial" pitchFamily="34" charset="0"/>
              <a:buChar char="•"/>
            </a:pPr>
            <a:r>
              <a:rPr lang="en-US" sz="1200" b="1" dirty="0" err="1">
                <a:solidFill>
                  <a:schemeClr val="tx1"/>
                </a:solidFill>
                <a:latin typeface="Arial" pitchFamily="34" charset="0"/>
                <a:cs typeface="Arial" pitchFamily="34" charset="0"/>
              </a:rPr>
              <a:t>Serbarea</a:t>
            </a:r>
            <a:r>
              <a:rPr lang="en-US" sz="1200" b="1" dirty="0">
                <a:solidFill>
                  <a:schemeClr val="tx1"/>
                </a:solidFill>
                <a:latin typeface="Arial" pitchFamily="34" charset="0"/>
                <a:cs typeface="Arial" pitchFamily="34" charset="0"/>
              </a:rPr>
              <a:t> de </a:t>
            </a:r>
            <a:r>
              <a:rPr lang="en-US" sz="1200" b="1" dirty="0" err="1">
                <a:solidFill>
                  <a:schemeClr val="tx1"/>
                </a:solidFill>
                <a:latin typeface="Arial" pitchFamily="34" charset="0"/>
                <a:cs typeface="Arial" pitchFamily="34" charset="0"/>
              </a:rPr>
              <a:t>Crăciun</a:t>
            </a:r>
            <a:endParaRPr lang="en-US" sz="1200" b="1" dirty="0">
              <a:solidFill>
                <a:schemeClr val="tx1"/>
              </a:solidFill>
              <a:latin typeface="Arial" pitchFamily="34" charset="0"/>
              <a:cs typeface="Arial" pitchFamily="34" charset="0"/>
            </a:endParaRPr>
          </a:p>
          <a:p>
            <a:pPr algn="just">
              <a:buFont typeface="Arial" pitchFamily="34" charset="0"/>
              <a:buChar char="•"/>
            </a:pPr>
            <a:r>
              <a:rPr lang="en-US" sz="1200" b="1" dirty="0" err="1">
                <a:solidFill>
                  <a:schemeClr val="tx1"/>
                </a:solidFill>
                <a:latin typeface="Arial" pitchFamily="34" charset="0"/>
                <a:cs typeface="Arial" pitchFamily="34" charset="0"/>
              </a:rPr>
              <a:t>Activități</a:t>
            </a:r>
            <a:r>
              <a:rPr lang="en-US" sz="1200" b="1" dirty="0">
                <a:solidFill>
                  <a:schemeClr val="tx1"/>
                </a:solidFill>
                <a:latin typeface="Arial" pitchFamily="34" charset="0"/>
                <a:cs typeface="Arial" pitchFamily="34" charset="0"/>
              </a:rPr>
              <a:t> </a:t>
            </a:r>
            <a:r>
              <a:rPr lang="en-US" sz="1200" b="1" dirty="0" err="1">
                <a:solidFill>
                  <a:schemeClr val="tx1"/>
                </a:solidFill>
                <a:latin typeface="Arial" pitchFamily="34" charset="0"/>
                <a:cs typeface="Arial" pitchFamily="34" charset="0"/>
              </a:rPr>
              <a:t>în</a:t>
            </a:r>
            <a:r>
              <a:rPr lang="en-US" sz="1200" b="1" dirty="0">
                <a:solidFill>
                  <a:schemeClr val="tx1"/>
                </a:solidFill>
                <a:latin typeface="Arial" pitchFamily="34" charset="0"/>
                <a:cs typeface="Arial" pitchFamily="34" charset="0"/>
              </a:rPr>
              <a:t> </a:t>
            </a:r>
            <a:r>
              <a:rPr lang="en-US" sz="1200" b="1" dirty="0" err="1">
                <a:solidFill>
                  <a:schemeClr val="tx1"/>
                </a:solidFill>
                <a:latin typeface="Arial" pitchFamily="34" charset="0"/>
                <a:cs typeface="Arial" pitchFamily="34" charset="0"/>
              </a:rPr>
              <a:t>parteneriat</a:t>
            </a:r>
            <a:r>
              <a:rPr lang="en-US" sz="1200" b="1" dirty="0">
                <a:solidFill>
                  <a:schemeClr val="tx1"/>
                </a:solidFill>
                <a:latin typeface="Arial" pitchFamily="34" charset="0"/>
                <a:cs typeface="Arial" pitchFamily="34" charset="0"/>
              </a:rPr>
              <a:t> cu </a:t>
            </a:r>
            <a:r>
              <a:rPr lang="fr-FR" sz="1200" dirty="0" err="1">
                <a:solidFill>
                  <a:schemeClr val="tx1"/>
                </a:solidFill>
                <a:latin typeface="Arial" pitchFamily="34" charset="0"/>
                <a:cs typeface="Arial" pitchFamily="34" charset="0"/>
              </a:rPr>
              <a:t>Palatul</a:t>
            </a:r>
            <a:r>
              <a:rPr lang="fr-FR" sz="1200" dirty="0">
                <a:solidFill>
                  <a:schemeClr val="tx1"/>
                </a:solidFill>
                <a:latin typeface="Arial" pitchFamily="34" charset="0"/>
                <a:cs typeface="Arial" pitchFamily="34" charset="0"/>
              </a:rPr>
              <a:t> </a:t>
            </a:r>
            <a:r>
              <a:rPr lang="fr-FR" sz="1200" dirty="0" err="1">
                <a:solidFill>
                  <a:schemeClr val="tx1"/>
                </a:solidFill>
                <a:latin typeface="Arial" pitchFamily="34" charset="0"/>
                <a:cs typeface="Arial" pitchFamily="34" charset="0"/>
              </a:rPr>
              <a:t>Copiilor</a:t>
            </a:r>
            <a:r>
              <a:rPr lang="fr-FR" sz="1200" dirty="0">
                <a:solidFill>
                  <a:schemeClr val="tx1"/>
                </a:solidFill>
                <a:latin typeface="Arial" pitchFamily="34" charset="0"/>
                <a:cs typeface="Arial" pitchFamily="34" charset="0"/>
              </a:rPr>
              <a:t>, </a:t>
            </a:r>
            <a:r>
              <a:rPr lang="fr-FR" sz="1200" dirty="0" err="1">
                <a:solidFill>
                  <a:schemeClr val="tx1"/>
                </a:solidFill>
                <a:latin typeface="Arial" pitchFamily="34" charset="0"/>
                <a:cs typeface="Arial" pitchFamily="34" charset="0"/>
              </a:rPr>
              <a:t>Organiza</a:t>
            </a:r>
            <a:r>
              <a:rPr lang="fr-FR" sz="1200" dirty="0">
                <a:solidFill>
                  <a:schemeClr val="tx1"/>
                </a:solidFill>
                <a:latin typeface="Arial" pitchFamily="34" charset="0"/>
                <a:cs typeface="Arial" pitchFamily="34" charset="0"/>
              </a:rPr>
              <a:t>ț</a:t>
            </a:r>
            <a:r>
              <a:rPr lang="fr-FR" sz="1200" dirty="0" err="1">
                <a:solidFill>
                  <a:schemeClr val="tx1"/>
                </a:solidFill>
                <a:latin typeface="Arial" pitchFamily="34" charset="0"/>
                <a:cs typeface="Arial" pitchFamily="34" charset="0"/>
              </a:rPr>
              <a:t>ia</a:t>
            </a:r>
            <a:r>
              <a:rPr lang="fr-FR" sz="1200" dirty="0">
                <a:solidFill>
                  <a:schemeClr val="tx1"/>
                </a:solidFill>
                <a:latin typeface="Arial" pitchFamily="34" charset="0"/>
                <a:cs typeface="Arial" pitchFamily="34" charset="0"/>
              </a:rPr>
              <a:t> Noua </a:t>
            </a:r>
            <a:r>
              <a:rPr lang="fr-FR" sz="1200" dirty="0" err="1">
                <a:solidFill>
                  <a:schemeClr val="tx1"/>
                </a:solidFill>
                <a:latin typeface="Arial" pitchFamily="34" charset="0"/>
                <a:cs typeface="Arial" pitchFamily="34" charset="0"/>
              </a:rPr>
              <a:t>Acropolă</a:t>
            </a:r>
            <a:r>
              <a:rPr lang="fr-FR" sz="1200" dirty="0">
                <a:solidFill>
                  <a:schemeClr val="tx1"/>
                </a:solidFill>
                <a:latin typeface="Arial" pitchFamily="34" charset="0"/>
                <a:cs typeface="Arial" pitchFamily="34" charset="0"/>
              </a:rPr>
              <a:t>, Agenț</a:t>
            </a:r>
            <a:r>
              <a:rPr lang="fr-FR" sz="1200" dirty="0" err="1">
                <a:solidFill>
                  <a:schemeClr val="tx1"/>
                </a:solidFill>
                <a:latin typeface="Arial" pitchFamily="34" charset="0"/>
                <a:cs typeface="Arial" pitchFamily="34" charset="0"/>
              </a:rPr>
              <a:t>ia</a:t>
            </a:r>
            <a:r>
              <a:rPr lang="fr-FR" sz="1200" dirty="0">
                <a:solidFill>
                  <a:schemeClr val="tx1"/>
                </a:solidFill>
                <a:latin typeface="Arial" pitchFamily="34" charset="0"/>
                <a:cs typeface="Arial" pitchFamily="34" charset="0"/>
              </a:rPr>
              <a:t> Județ</a:t>
            </a:r>
            <a:r>
              <a:rPr lang="fr-FR" sz="1200" dirty="0" err="1">
                <a:solidFill>
                  <a:schemeClr val="tx1"/>
                </a:solidFill>
                <a:latin typeface="Arial" pitchFamily="34" charset="0"/>
                <a:cs typeface="Arial" pitchFamily="34" charset="0"/>
              </a:rPr>
              <a:t>eană</a:t>
            </a:r>
            <a:r>
              <a:rPr lang="fr-FR" sz="1200" dirty="0">
                <a:solidFill>
                  <a:schemeClr val="tx1"/>
                </a:solidFill>
                <a:latin typeface="Arial" pitchFamily="34" charset="0"/>
                <a:cs typeface="Arial" pitchFamily="34" charset="0"/>
              </a:rPr>
              <a:t> </a:t>
            </a:r>
            <a:r>
              <a:rPr lang="fr-FR" sz="1200" dirty="0" err="1">
                <a:solidFill>
                  <a:schemeClr val="tx1"/>
                </a:solidFill>
                <a:latin typeface="Arial" pitchFamily="34" charset="0"/>
                <a:cs typeface="Arial" pitchFamily="34" charset="0"/>
              </a:rPr>
              <a:t>Împotriva</a:t>
            </a:r>
            <a:r>
              <a:rPr lang="fr-FR" sz="1200" dirty="0">
                <a:solidFill>
                  <a:schemeClr val="tx1"/>
                </a:solidFill>
                <a:latin typeface="Arial" pitchFamily="34" charset="0"/>
                <a:cs typeface="Arial" pitchFamily="34" charset="0"/>
              </a:rPr>
              <a:t> </a:t>
            </a:r>
            <a:r>
              <a:rPr lang="fr-FR" sz="1200" dirty="0" err="1">
                <a:solidFill>
                  <a:schemeClr val="tx1"/>
                </a:solidFill>
                <a:latin typeface="Arial" pitchFamily="34" charset="0"/>
                <a:cs typeface="Arial" pitchFamily="34" charset="0"/>
              </a:rPr>
              <a:t>Traficului</a:t>
            </a:r>
            <a:r>
              <a:rPr lang="fr-FR" sz="1200" dirty="0">
                <a:solidFill>
                  <a:schemeClr val="tx1"/>
                </a:solidFill>
                <a:latin typeface="Arial" pitchFamily="34" charset="0"/>
                <a:cs typeface="Arial" pitchFamily="34" charset="0"/>
              </a:rPr>
              <a:t> de </a:t>
            </a:r>
            <a:r>
              <a:rPr lang="fr-FR" sz="1200" dirty="0" err="1">
                <a:solidFill>
                  <a:schemeClr val="tx1"/>
                </a:solidFill>
                <a:latin typeface="Arial" pitchFamily="34" charset="0"/>
                <a:cs typeface="Arial" pitchFamily="34" charset="0"/>
              </a:rPr>
              <a:t>Persoane</a:t>
            </a:r>
            <a:r>
              <a:rPr lang="fr-FR" sz="1200" dirty="0">
                <a:solidFill>
                  <a:schemeClr val="tx1"/>
                </a:solidFill>
                <a:latin typeface="Arial" pitchFamily="34" charset="0"/>
                <a:cs typeface="Arial" pitchFamily="34" charset="0"/>
              </a:rPr>
              <a:t>,</a:t>
            </a:r>
            <a:r>
              <a:rPr lang="ro-RO" sz="1200" dirty="0">
                <a:solidFill>
                  <a:schemeClr val="tx1"/>
                </a:solidFill>
                <a:latin typeface="Arial" pitchFamily="34" charset="0"/>
                <a:cs typeface="Arial" pitchFamily="34" charset="0"/>
              </a:rPr>
              <a:t>Club Lions OradeaAsociatia Caritas Eparhial Oradea</a:t>
            </a:r>
            <a:r>
              <a:rPr lang="en-US" sz="1200" dirty="0">
                <a:solidFill>
                  <a:schemeClr val="tx1"/>
                </a:solidFill>
                <a:latin typeface="Arial" pitchFamily="34" charset="0"/>
                <a:cs typeface="Arial" pitchFamily="34" charset="0"/>
              </a:rPr>
              <a:t>, </a:t>
            </a:r>
            <a:r>
              <a:rPr lang="it-IT" sz="1200" dirty="0">
                <a:solidFill>
                  <a:schemeClr val="tx1"/>
                </a:solidFill>
                <a:latin typeface="Arial" pitchFamily="34" charset="0"/>
                <a:cs typeface="Arial" pitchFamily="34" charset="0"/>
              </a:rPr>
              <a:t>Facultatea de Drept Oradea, Centrul de Prevenire, Evaluare şi Consiliere Antidrog Bihor</a:t>
            </a:r>
            <a:endParaRPr lang="en-US" sz="1200" dirty="0">
              <a:solidFill>
                <a:schemeClr val="tx1"/>
              </a:solidFill>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lvl="0"/>
            <a:endParaRPr lang="en-US" dirty="0"/>
          </a:p>
          <a:p>
            <a:endParaRPr lang="en-US" dirty="0"/>
          </a:p>
        </p:txBody>
      </p:sp>
      <p:pic>
        <p:nvPicPr>
          <p:cNvPr id="2050" name="Picture 2" descr="20210224_152847"/>
          <p:cNvPicPr>
            <a:picLocks noChangeAspect="1" noChangeArrowheads="1"/>
          </p:cNvPicPr>
          <p:nvPr/>
        </p:nvPicPr>
        <p:blipFill>
          <a:blip r:embed="rId2" cstate="print"/>
          <a:srcRect/>
          <a:stretch>
            <a:fillRect/>
          </a:stretch>
        </p:blipFill>
        <p:spPr bwMode="auto">
          <a:xfrm>
            <a:off x="4419600" y="3810000"/>
            <a:ext cx="2667000" cy="1631950"/>
          </a:xfrm>
          <a:prstGeom prst="rect">
            <a:avLst/>
          </a:prstGeom>
          <a:noFill/>
          <a:ln w="9525">
            <a:noFill/>
            <a:miter lim="800000"/>
            <a:headEnd/>
            <a:tailEnd/>
          </a:ln>
        </p:spPr>
      </p:pic>
      <p:pic>
        <p:nvPicPr>
          <p:cNvPr id="2051" name="Picture 3" descr="COPIII-DIN-CENTRUL-DE-ZI-AU-VIZITAT-ORAȘUL-CU-AUTOBUZUL-TURISTIC_2021-07-08-15_17_27"/>
          <p:cNvPicPr>
            <a:picLocks noChangeAspect="1" noChangeArrowheads="1"/>
          </p:cNvPicPr>
          <p:nvPr/>
        </p:nvPicPr>
        <p:blipFill>
          <a:blip r:embed="rId3" cstate="print"/>
          <a:srcRect/>
          <a:stretch>
            <a:fillRect/>
          </a:stretch>
        </p:blipFill>
        <p:spPr bwMode="auto">
          <a:xfrm>
            <a:off x="6705600" y="2590800"/>
            <a:ext cx="2438400" cy="1797411"/>
          </a:xfrm>
          <a:prstGeom prst="rect">
            <a:avLst/>
          </a:prstGeom>
          <a:noFill/>
          <a:ln w="9525">
            <a:noFill/>
            <a:miter lim="800000"/>
            <a:headEnd/>
            <a:tailEnd/>
          </a:ln>
        </p:spPr>
      </p:pic>
      <p:pic>
        <p:nvPicPr>
          <p:cNvPr id="2052" name="Picture 4" descr="258708464_946185729330471_3077691895286942202_n (1)"/>
          <p:cNvPicPr>
            <a:picLocks noChangeAspect="1" noChangeArrowheads="1"/>
          </p:cNvPicPr>
          <p:nvPr/>
        </p:nvPicPr>
        <p:blipFill>
          <a:blip r:embed="rId4" cstate="print"/>
          <a:srcRect/>
          <a:stretch>
            <a:fillRect/>
          </a:stretch>
        </p:blipFill>
        <p:spPr bwMode="auto">
          <a:xfrm>
            <a:off x="4419600" y="5029399"/>
            <a:ext cx="2667000" cy="1828601"/>
          </a:xfrm>
          <a:prstGeom prst="rect">
            <a:avLst/>
          </a:prstGeom>
          <a:noFill/>
          <a:ln w="9525">
            <a:noFill/>
            <a:miter lim="800000"/>
            <a:headEnd/>
            <a:tailEnd/>
          </a:ln>
        </p:spPr>
      </p:pic>
      <p:pic>
        <p:nvPicPr>
          <p:cNvPr id="14" name="Picture 2" descr="215113341_861933671089011_6383445319493609569_n"/>
          <p:cNvPicPr>
            <a:picLocks noChangeAspect="1" noChangeArrowheads="1"/>
          </p:cNvPicPr>
          <p:nvPr/>
        </p:nvPicPr>
        <p:blipFill>
          <a:blip r:embed="rId5" cstate="print"/>
          <a:srcRect/>
          <a:stretch>
            <a:fillRect/>
          </a:stretch>
        </p:blipFill>
        <p:spPr bwMode="auto">
          <a:xfrm>
            <a:off x="7162800" y="0"/>
            <a:ext cx="1981200" cy="1406013"/>
          </a:xfrm>
          <a:prstGeom prst="rect">
            <a:avLst/>
          </a:prstGeom>
          <a:noFill/>
          <a:ln w="9525">
            <a:noFill/>
            <a:miter lim="800000"/>
            <a:headEnd/>
            <a:tailEnd/>
          </a:ln>
        </p:spPr>
      </p:pic>
      <p:pic>
        <p:nvPicPr>
          <p:cNvPr id="2053" name="Picture 5" descr="265032131_957940004821710_5498730497287394621_n"/>
          <p:cNvPicPr>
            <a:picLocks noChangeAspect="1" noChangeArrowheads="1"/>
          </p:cNvPicPr>
          <p:nvPr/>
        </p:nvPicPr>
        <p:blipFill>
          <a:blip r:embed="rId6" cstate="print"/>
          <a:srcRect/>
          <a:stretch>
            <a:fillRect/>
          </a:stretch>
        </p:blipFill>
        <p:spPr bwMode="auto">
          <a:xfrm>
            <a:off x="2209800" y="5202118"/>
            <a:ext cx="2209800" cy="1655882"/>
          </a:xfrm>
          <a:prstGeom prst="rect">
            <a:avLst/>
          </a:prstGeom>
          <a:noFill/>
          <a:ln w="9525">
            <a:noFill/>
            <a:miter lim="800000"/>
            <a:headEnd/>
            <a:tailEnd/>
          </a:ln>
        </p:spPr>
      </p:pic>
      <p:pic>
        <p:nvPicPr>
          <p:cNvPr id="2054" name="Picture 6" descr="244616447_917492128866498_412065876846108073_n"/>
          <p:cNvPicPr>
            <a:picLocks noChangeAspect="1" noChangeArrowheads="1"/>
          </p:cNvPicPr>
          <p:nvPr/>
        </p:nvPicPr>
        <p:blipFill>
          <a:blip r:embed="rId7"/>
          <a:srcRect/>
          <a:stretch>
            <a:fillRect/>
          </a:stretch>
        </p:blipFill>
        <p:spPr bwMode="auto">
          <a:xfrm>
            <a:off x="7086600" y="4111660"/>
            <a:ext cx="2057400" cy="2746340"/>
          </a:xfrm>
          <a:prstGeom prst="rect">
            <a:avLst/>
          </a:prstGeom>
          <a:noFill/>
          <a:ln w="9525">
            <a:noFill/>
            <a:miter lim="800000"/>
            <a:headEnd/>
            <a:tailEnd/>
          </a:ln>
        </p:spPr>
      </p:pic>
      <p:pic>
        <p:nvPicPr>
          <p:cNvPr id="2055" name="Picture 7" descr="ziua-pamantului-palatul-baroc-220421-12"/>
          <p:cNvPicPr>
            <a:picLocks noChangeAspect="1" noChangeArrowheads="1"/>
          </p:cNvPicPr>
          <p:nvPr/>
        </p:nvPicPr>
        <p:blipFill>
          <a:blip r:embed="rId8" cstate="print"/>
          <a:srcRect/>
          <a:stretch>
            <a:fillRect/>
          </a:stretch>
        </p:blipFill>
        <p:spPr bwMode="auto">
          <a:xfrm>
            <a:off x="0" y="5200650"/>
            <a:ext cx="2209800" cy="1657350"/>
          </a:xfrm>
          <a:prstGeom prst="rect">
            <a:avLst/>
          </a:prstGeom>
          <a:noFill/>
          <a:ln w="9525">
            <a:noFill/>
            <a:miter lim="800000"/>
            <a:headEnd/>
            <a:tailEnd/>
          </a:ln>
        </p:spPr>
      </p:pic>
      <p:pic>
        <p:nvPicPr>
          <p:cNvPr id="2056" name="Picture 8" descr="269102599_419196793219010_3906486347377489339_n"/>
          <p:cNvPicPr>
            <a:picLocks noChangeAspect="1" noChangeArrowheads="1"/>
          </p:cNvPicPr>
          <p:nvPr/>
        </p:nvPicPr>
        <p:blipFill>
          <a:blip r:embed="rId9" cstate="print"/>
          <a:srcRect/>
          <a:stretch>
            <a:fillRect/>
          </a:stretch>
        </p:blipFill>
        <p:spPr bwMode="auto">
          <a:xfrm>
            <a:off x="0" y="3809320"/>
            <a:ext cx="2133600" cy="1595451"/>
          </a:xfrm>
          <a:prstGeom prst="rect">
            <a:avLst/>
          </a:prstGeom>
          <a:noFill/>
          <a:ln w="9525">
            <a:noFill/>
            <a:miter lim="800000"/>
            <a:headEnd/>
            <a:tailEnd/>
          </a:ln>
        </p:spPr>
      </p:pic>
      <p:pic>
        <p:nvPicPr>
          <p:cNvPr id="2057" name="Picture 9" descr="C:\Users\Centru de Zi\Desktop\e11b9ba8-83ec-4374-9b25-1773bb23a6b8.jpg"/>
          <p:cNvPicPr>
            <a:picLocks noChangeAspect="1" noChangeArrowheads="1"/>
          </p:cNvPicPr>
          <p:nvPr/>
        </p:nvPicPr>
        <p:blipFill>
          <a:blip r:embed="rId10" cstate="print"/>
          <a:srcRect/>
          <a:stretch>
            <a:fillRect/>
          </a:stretch>
        </p:blipFill>
        <p:spPr bwMode="auto">
          <a:xfrm>
            <a:off x="4038600" y="2667000"/>
            <a:ext cx="2701745" cy="1314450"/>
          </a:xfrm>
          <a:prstGeom prst="rect">
            <a:avLst/>
          </a:prstGeom>
          <a:noFill/>
          <a:ln w="9525">
            <a:noFill/>
            <a:miter lim="800000"/>
            <a:headEnd/>
            <a:tailEnd/>
          </a:ln>
        </p:spPr>
      </p:pic>
      <p:pic>
        <p:nvPicPr>
          <p:cNvPr id="2058" name="Picture 10" descr="225043512_873933426555702_884931463081687404_n"/>
          <p:cNvPicPr>
            <a:picLocks noChangeAspect="1" noChangeArrowheads="1"/>
          </p:cNvPicPr>
          <p:nvPr/>
        </p:nvPicPr>
        <p:blipFill>
          <a:blip r:embed="rId11" cstate="print"/>
          <a:srcRect/>
          <a:stretch>
            <a:fillRect/>
          </a:stretch>
        </p:blipFill>
        <p:spPr bwMode="auto">
          <a:xfrm>
            <a:off x="2057400" y="3783856"/>
            <a:ext cx="2362200" cy="1551732"/>
          </a:xfrm>
          <a:prstGeom prst="rect">
            <a:avLst/>
          </a:prstGeom>
          <a:noFill/>
          <a:ln w="9525">
            <a:noFill/>
            <a:miter lim="800000"/>
            <a:headEnd/>
            <a:tailEnd/>
          </a:ln>
        </p:spPr>
      </p:pic>
      <p:pic>
        <p:nvPicPr>
          <p:cNvPr id="2059" name="Picture 11" descr="232522255_878281519454226_7512077443874324549_n"/>
          <p:cNvPicPr>
            <a:picLocks noChangeAspect="1" noChangeArrowheads="1"/>
          </p:cNvPicPr>
          <p:nvPr/>
        </p:nvPicPr>
        <p:blipFill>
          <a:blip r:embed="rId12" cstate="print"/>
          <a:srcRect/>
          <a:stretch>
            <a:fillRect/>
          </a:stretch>
        </p:blipFill>
        <p:spPr bwMode="auto">
          <a:xfrm>
            <a:off x="1981200" y="2743200"/>
            <a:ext cx="2143125" cy="1300162"/>
          </a:xfrm>
          <a:prstGeom prst="rect">
            <a:avLst/>
          </a:prstGeom>
          <a:noFill/>
          <a:ln w="9525">
            <a:noFill/>
            <a:miter lim="800000"/>
            <a:headEnd/>
            <a:tailEnd/>
          </a:ln>
        </p:spPr>
      </p:pic>
      <p:pic>
        <p:nvPicPr>
          <p:cNvPr id="2060" name="Picture 12" descr="269299605_963927534222957_315497426527909620_n"/>
          <p:cNvPicPr>
            <a:picLocks noChangeAspect="1" noChangeArrowheads="1"/>
          </p:cNvPicPr>
          <p:nvPr/>
        </p:nvPicPr>
        <p:blipFill>
          <a:blip r:embed="rId13" cstate="print"/>
          <a:srcRect/>
          <a:stretch>
            <a:fillRect/>
          </a:stretch>
        </p:blipFill>
        <p:spPr bwMode="auto">
          <a:xfrm>
            <a:off x="0" y="2773680"/>
            <a:ext cx="1981200" cy="118872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58204" cy="685800"/>
          </a:xfrm>
        </p:spPr>
        <p:txBody>
          <a:bodyPr>
            <a:normAutofit fontScale="90000"/>
          </a:bodyPr>
          <a:lstStyle/>
          <a:p>
            <a:br>
              <a:rPr lang="en-US" sz="3600" dirty="0"/>
            </a:br>
            <a:br>
              <a:rPr lang="ro-RO" sz="3600" dirty="0"/>
            </a:br>
            <a:br>
              <a:rPr lang="ro-RO" sz="3600" dirty="0"/>
            </a:br>
            <a:br>
              <a:rPr lang="en-US" sz="3600" dirty="0"/>
            </a:br>
            <a:br>
              <a:rPr lang="en-US" sz="3600" dirty="0"/>
            </a:br>
            <a:br>
              <a:rPr lang="en-US" sz="3600" dirty="0"/>
            </a:br>
            <a:br>
              <a:rPr lang="en-US" sz="3600" dirty="0"/>
            </a:br>
            <a:r>
              <a:rPr lang="ro-RO" sz="2000" b="1" dirty="0">
                <a:latin typeface="Arial" pitchFamily="34" charset="0"/>
                <a:cs typeface="Arial" pitchFamily="34" charset="0"/>
              </a:rPr>
              <a:t>Adăpostul  de</a:t>
            </a:r>
            <a:r>
              <a:rPr lang="en-US" sz="2000" b="1" dirty="0">
                <a:latin typeface="Arial" pitchFamily="34" charset="0"/>
                <a:cs typeface="Arial" pitchFamily="34" charset="0"/>
              </a:rPr>
              <a:t> </a:t>
            </a:r>
            <a:r>
              <a:rPr lang="ro-RO" sz="2000" b="1" dirty="0">
                <a:latin typeface="Arial" pitchFamily="34" charset="0"/>
                <a:cs typeface="Arial" pitchFamily="34" charset="0"/>
              </a:rPr>
              <a:t> </a:t>
            </a:r>
            <a:r>
              <a:rPr lang="en-US" sz="2000" b="1" dirty="0" err="1">
                <a:latin typeface="Arial" pitchFamily="34" charset="0"/>
                <a:cs typeface="Arial" pitchFamily="34" charset="0"/>
              </a:rPr>
              <a:t>Noapte</a:t>
            </a:r>
            <a:r>
              <a:rPr lang="en-US" sz="2000" b="1" dirty="0">
                <a:latin typeface="Arial" pitchFamily="34" charset="0"/>
                <a:cs typeface="Arial" pitchFamily="34" charset="0"/>
              </a:rPr>
              <a:t> - </a:t>
            </a:r>
            <a:r>
              <a:rPr lang="ro-RO" sz="2000" b="1" dirty="0">
                <a:latin typeface="Arial" pitchFamily="34" charset="0"/>
                <a:cs typeface="Arial" pitchFamily="34" charset="0"/>
              </a:rPr>
              <a:t>str. J. Gutenberg nr.</a:t>
            </a:r>
            <a:r>
              <a:rPr lang="en-US" sz="2000" b="1" dirty="0">
                <a:latin typeface="Arial" pitchFamily="34" charset="0"/>
                <a:cs typeface="Arial" pitchFamily="34" charset="0"/>
              </a:rPr>
              <a:t>8 </a:t>
            </a:r>
            <a:br>
              <a:rPr lang="en-US" dirty="0">
                <a:latin typeface="Arial" pitchFamily="34" charset="0"/>
                <a:cs typeface="Arial" pitchFamily="34" charset="0"/>
              </a:rPr>
            </a:br>
            <a:br>
              <a:rPr lang="en-US" sz="4800" dirty="0">
                <a:latin typeface="Arial" pitchFamily="34" charset="0"/>
                <a:cs typeface="Arial" pitchFamily="34" charset="0"/>
              </a:rPr>
            </a:br>
            <a:endParaRPr lang="en-US" dirty="0">
              <a:latin typeface="Arial" pitchFamily="34" charset="0"/>
              <a:cs typeface="Arial" pitchFamily="34" charset="0"/>
            </a:endParaRPr>
          </a:p>
        </p:txBody>
      </p:sp>
      <p:sp>
        <p:nvSpPr>
          <p:cNvPr id="3" name="Content Placeholder 2"/>
          <p:cNvSpPr>
            <a:spLocks noGrp="1"/>
          </p:cNvSpPr>
          <p:nvPr>
            <p:ph idx="1"/>
          </p:nvPr>
        </p:nvSpPr>
        <p:spPr>
          <a:xfrm>
            <a:off x="457200" y="685800"/>
            <a:ext cx="8401080" cy="6029348"/>
          </a:xfrm>
        </p:spPr>
        <p:txBody>
          <a:bodyPr>
            <a:noAutofit/>
          </a:bodyPr>
          <a:lstStyle/>
          <a:p>
            <a:pPr algn="just"/>
            <a:endParaRPr lang="en-US" sz="1400" dirty="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a:latin typeface="Arial" pitchFamily="34" charset="0"/>
              <a:cs typeface="Arial" pitchFamily="34" charset="0"/>
            </a:endParaRPr>
          </a:p>
          <a:p>
            <a:pPr algn="just"/>
            <a:r>
              <a:rPr lang="ro-RO" sz="1400" dirty="0">
                <a:latin typeface="Arial" pitchFamily="34" charset="0"/>
                <a:cs typeface="Arial" pitchFamily="34" charset="0"/>
              </a:rPr>
              <a:t>Capacitatea adăpostului la </a:t>
            </a:r>
            <a:r>
              <a:rPr lang="ro-RO" sz="1400" b="1" dirty="0">
                <a:latin typeface="Arial" pitchFamily="34" charset="0"/>
                <a:cs typeface="Arial" pitchFamily="34" charset="0"/>
              </a:rPr>
              <a:t>71 de locuri </a:t>
            </a:r>
          </a:p>
          <a:p>
            <a:pPr algn="just"/>
            <a:r>
              <a:rPr lang="ro-RO" sz="1400" dirty="0">
                <a:latin typeface="Arial" pitchFamily="34" charset="0"/>
                <a:cs typeface="Arial" pitchFamily="34" charset="0"/>
              </a:rPr>
              <a:t>Au fost cazate un număr de</a:t>
            </a:r>
            <a:r>
              <a:rPr lang="en-US" sz="1400" dirty="0">
                <a:latin typeface="Arial" pitchFamily="34" charset="0"/>
                <a:cs typeface="Arial" pitchFamily="34" charset="0"/>
              </a:rPr>
              <a:t> 159 </a:t>
            </a:r>
            <a:r>
              <a:rPr lang="ro-RO" sz="1400" dirty="0">
                <a:latin typeface="Arial" pitchFamily="34" charset="0"/>
                <a:cs typeface="Arial" pitchFamily="34" charset="0"/>
              </a:rPr>
              <a:t>de persoane pe parcursul anului.</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Au fost sprijinite in vederea obţinerii  unui act de identitate un nr. de </a:t>
            </a:r>
            <a:r>
              <a:rPr lang="en-US" sz="1400" b="1" dirty="0">
                <a:latin typeface="Arial" pitchFamily="34" charset="0"/>
                <a:cs typeface="Arial" pitchFamily="34" charset="0"/>
              </a:rPr>
              <a:t>52 </a:t>
            </a:r>
            <a:r>
              <a:rPr lang="ro-RO" sz="1400" dirty="0">
                <a:latin typeface="Arial" pitchFamily="34" charset="0"/>
                <a:cs typeface="Arial" pitchFamily="34" charset="0"/>
              </a:rPr>
              <a:t>persoane.</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Au fost consiliate şi sprijinite în vederea obţinerii unui loc de muncă, </a:t>
            </a:r>
            <a:r>
              <a:rPr lang="en-US" sz="1400" b="1" dirty="0">
                <a:latin typeface="Arial" pitchFamily="34" charset="0"/>
                <a:cs typeface="Arial" pitchFamily="34" charset="0"/>
              </a:rPr>
              <a:t>39</a:t>
            </a:r>
            <a:r>
              <a:rPr lang="ro-RO" sz="1400" b="1" dirty="0">
                <a:latin typeface="Arial" pitchFamily="34" charset="0"/>
                <a:cs typeface="Arial" pitchFamily="34" charset="0"/>
              </a:rPr>
              <a:t> </a:t>
            </a:r>
            <a:r>
              <a:rPr lang="ro-RO" sz="1400" dirty="0">
                <a:latin typeface="Arial" pitchFamily="34" charset="0"/>
                <a:cs typeface="Arial" pitchFamily="34" charset="0"/>
              </a:rPr>
              <a:t>de persoane, din care </a:t>
            </a:r>
            <a:r>
              <a:rPr lang="en-US" sz="1400" b="1" dirty="0">
                <a:latin typeface="Arial" pitchFamily="34" charset="0"/>
                <a:cs typeface="Arial" pitchFamily="34" charset="0"/>
              </a:rPr>
              <a:t>6 </a:t>
            </a:r>
            <a:r>
              <a:rPr lang="ro-RO" sz="1400" dirty="0">
                <a:latin typeface="Arial" pitchFamily="34" charset="0"/>
                <a:cs typeface="Arial" pitchFamily="34" charset="0"/>
              </a:rPr>
              <a:t>au fost încadrate in munca.</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Au fost consiliate şi sprijinite în vederea întocmirii dosarului de ajutor social </a:t>
            </a:r>
            <a:r>
              <a:rPr lang="ro-RO" sz="1400" b="1" dirty="0">
                <a:latin typeface="Arial" pitchFamily="34" charset="0"/>
                <a:cs typeface="Arial" pitchFamily="34" charset="0"/>
              </a:rPr>
              <a:t>1</a:t>
            </a:r>
            <a:r>
              <a:rPr lang="en-US" sz="1400" b="1" dirty="0">
                <a:latin typeface="Arial" pitchFamily="34" charset="0"/>
                <a:cs typeface="Arial" pitchFamily="34" charset="0"/>
              </a:rPr>
              <a:t>2</a:t>
            </a:r>
            <a:r>
              <a:rPr lang="ro-RO" sz="1400" dirty="0">
                <a:latin typeface="Arial" pitchFamily="34" charset="0"/>
                <a:cs typeface="Arial" pitchFamily="34" charset="0"/>
              </a:rPr>
              <a:t> persoane.</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Au fost consiliate şi sprijinite în vederea întocmirii dosarului de solicitare a gradului de handicap un număr de </a:t>
            </a:r>
            <a:r>
              <a:rPr lang="en-US" sz="1400" b="1" dirty="0">
                <a:latin typeface="Arial" pitchFamily="34" charset="0"/>
                <a:cs typeface="Arial" pitchFamily="34" charset="0"/>
              </a:rPr>
              <a:t>7</a:t>
            </a:r>
            <a:r>
              <a:rPr lang="ro-RO" sz="1400" dirty="0">
                <a:latin typeface="Arial" pitchFamily="34" charset="0"/>
                <a:cs typeface="Arial" pitchFamily="34" charset="0"/>
              </a:rPr>
              <a:t> persoane.</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Au fost internaţi în cămine de asistenţă socială pentru persoane vârstnice un număr de </a:t>
            </a:r>
            <a:r>
              <a:rPr lang="ro-RO" sz="1400" b="1" dirty="0">
                <a:latin typeface="Arial" pitchFamily="34" charset="0"/>
                <a:cs typeface="Arial" pitchFamily="34" charset="0"/>
              </a:rPr>
              <a:t>1</a:t>
            </a:r>
            <a:r>
              <a:rPr lang="en-US" sz="1400" b="1" dirty="0">
                <a:latin typeface="Arial" pitchFamily="34" charset="0"/>
                <a:cs typeface="Arial" pitchFamily="34" charset="0"/>
              </a:rPr>
              <a:t>4</a:t>
            </a:r>
            <a:r>
              <a:rPr lang="ro-RO" sz="1400" dirty="0">
                <a:latin typeface="Arial" pitchFamily="34" charset="0"/>
                <a:cs typeface="Arial" pitchFamily="34" charset="0"/>
              </a:rPr>
              <a:t> persoane.</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Asistaţilor li s-au asigurat servicii de consiliere psiho-socială individuală şi de grup, activităţi de</a:t>
            </a:r>
            <a:r>
              <a:rPr lang="en-US" sz="1400" dirty="0">
                <a:latin typeface="Arial" pitchFamily="34" charset="0"/>
                <a:cs typeface="Arial" pitchFamily="34" charset="0"/>
              </a:rPr>
              <a:t> s</a:t>
            </a:r>
            <a:r>
              <a:rPr lang="ro-RO" sz="1400" dirty="0">
                <a:latin typeface="Arial" pitchFamily="34" charset="0"/>
                <a:cs typeface="Arial" pitchFamily="34" charset="0"/>
              </a:rPr>
              <a:t>ocializare, sprijin şi suport în vederea deprinderii unui mod de viaţă independent</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S-a acordat  beneficiarilor asistență medicală necesară prin asistentul medical comunitar.</a:t>
            </a:r>
            <a:endParaRPr lang="en-US" sz="1400" dirty="0">
              <a:latin typeface="Arial" pitchFamily="34" charset="0"/>
              <a:cs typeface="Arial" pitchFamily="34" charset="0"/>
            </a:endParaRPr>
          </a:p>
          <a:p>
            <a:pPr lvl="0" algn="just"/>
            <a:r>
              <a:rPr lang="ro-RO" sz="1400" dirty="0">
                <a:latin typeface="Arial" pitchFamily="34" charset="0"/>
                <a:cs typeface="Arial" pitchFamily="34" charset="0"/>
              </a:rPr>
              <a:t>S-au distribuit măști de protecție beneficiarilor și s-a făcut consilierea beneficiarilor în vederea prevenirii infectării cu virusul Sars-Cov2.</a:t>
            </a:r>
            <a:endParaRPr lang="en-US" sz="1400" dirty="0">
              <a:latin typeface="Arial" pitchFamily="34" charset="0"/>
              <a:cs typeface="Arial" pitchFamily="34" charset="0"/>
            </a:endParaRPr>
          </a:p>
          <a:p>
            <a:pPr lvl="0" algn="just"/>
            <a:r>
              <a:rPr lang="en-US" sz="1400" dirty="0">
                <a:latin typeface="Arial" pitchFamily="34" charset="0"/>
                <a:cs typeface="Arial" pitchFamily="34" charset="0"/>
              </a:rPr>
              <a:t>S-au </a:t>
            </a:r>
            <a:r>
              <a:rPr lang="en-US" sz="1400" dirty="0" err="1">
                <a:latin typeface="Arial" pitchFamily="34" charset="0"/>
                <a:cs typeface="Arial" pitchFamily="34" charset="0"/>
              </a:rPr>
              <a:t>împărțit</a:t>
            </a:r>
            <a:r>
              <a:rPr lang="en-US" sz="1400" dirty="0">
                <a:latin typeface="Arial" pitchFamily="34" charset="0"/>
                <a:cs typeface="Arial" pitchFamily="34" charset="0"/>
              </a:rPr>
              <a:t> </a:t>
            </a:r>
            <a:r>
              <a:rPr lang="en-US" sz="1400" dirty="0" err="1">
                <a:latin typeface="Arial" pitchFamily="34" charset="0"/>
                <a:cs typeface="Arial" pitchFamily="34" charset="0"/>
              </a:rPr>
              <a:t>pături</a:t>
            </a:r>
            <a:r>
              <a:rPr lang="en-US" sz="1400" dirty="0">
                <a:latin typeface="Arial" pitchFamily="34" charset="0"/>
                <a:cs typeface="Arial" pitchFamily="34" charset="0"/>
              </a:rPr>
              <a:t>, </a:t>
            </a:r>
            <a:r>
              <a:rPr lang="en-US" sz="1400" dirty="0" err="1">
                <a:latin typeface="Arial" pitchFamily="34" charset="0"/>
                <a:cs typeface="Arial" pitchFamily="34" charset="0"/>
              </a:rPr>
              <a:t>îmbrăcăminte</a:t>
            </a:r>
            <a:r>
              <a:rPr lang="en-US" sz="1400" dirty="0">
                <a:latin typeface="Arial" pitchFamily="34" charset="0"/>
                <a:cs typeface="Arial" pitchFamily="34" charset="0"/>
              </a:rPr>
              <a:t> </a:t>
            </a:r>
            <a:r>
              <a:rPr lang="en-US" sz="1400" dirty="0" err="1">
                <a:latin typeface="Arial" pitchFamily="34" charset="0"/>
                <a:cs typeface="Arial" pitchFamily="34" charset="0"/>
              </a:rPr>
              <a:t>și</a:t>
            </a:r>
            <a:r>
              <a:rPr lang="en-US" sz="1400" dirty="0">
                <a:latin typeface="Arial" pitchFamily="34" charset="0"/>
                <a:cs typeface="Arial" pitchFamily="34" charset="0"/>
              </a:rPr>
              <a:t> </a:t>
            </a:r>
            <a:r>
              <a:rPr lang="en-US" sz="1400" dirty="0" err="1">
                <a:latin typeface="Arial" pitchFamily="34" charset="0"/>
                <a:cs typeface="Arial" pitchFamily="34" charset="0"/>
              </a:rPr>
              <a:t>încălțăminte</a:t>
            </a:r>
            <a:r>
              <a:rPr lang="en-US" sz="1400" dirty="0">
                <a:latin typeface="Arial" pitchFamily="34" charset="0"/>
                <a:cs typeface="Arial" pitchFamily="34" charset="0"/>
              </a:rPr>
              <a:t> </a:t>
            </a:r>
            <a:r>
              <a:rPr lang="en-US" sz="1400" dirty="0" err="1">
                <a:latin typeface="Arial" pitchFamily="34" charset="0"/>
                <a:cs typeface="Arial" pitchFamily="34" charset="0"/>
              </a:rPr>
              <a:t>provenite</a:t>
            </a:r>
            <a:r>
              <a:rPr lang="en-US" sz="1400" dirty="0">
                <a:latin typeface="Arial" pitchFamily="34" charset="0"/>
                <a:cs typeface="Arial" pitchFamily="34" charset="0"/>
              </a:rPr>
              <a:t> din </a:t>
            </a:r>
            <a:r>
              <a:rPr lang="en-US" sz="1400" dirty="0" err="1">
                <a:latin typeface="Arial" pitchFamily="34" charset="0"/>
                <a:cs typeface="Arial" pitchFamily="34" charset="0"/>
              </a:rPr>
              <a:t>donații</a:t>
            </a:r>
            <a:r>
              <a:rPr lang="en-US" sz="1400" dirty="0">
                <a:latin typeface="Arial" pitchFamily="34" charset="0"/>
                <a:cs typeface="Arial" pitchFamily="34" charset="0"/>
              </a:rPr>
              <a:t>;</a:t>
            </a:r>
          </a:p>
          <a:p>
            <a:pPr lvl="0" algn="just"/>
            <a:r>
              <a:rPr lang="en-US" sz="1400" dirty="0">
                <a:latin typeface="Arial" pitchFamily="34" charset="0"/>
                <a:cs typeface="Arial" pitchFamily="34" charset="0"/>
              </a:rPr>
              <a:t>S-a </a:t>
            </a:r>
            <a:r>
              <a:rPr lang="en-US" sz="1400" dirty="0" err="1">
                <a:latin typeface="Arial" pitchFamily="34" charset="0"/>
                <a:cs typeface="Arial" pitchFamily="34" charset="0"/>
              </a:rPr>
              <a:t>reabilitat</a:t>
            </a:r>
            <a:r>
              <a:rPr lang="en-US" sz="1400" dirty="0">
                <a:latin typeface="Arial" pitchFamily="34" charset="0"/>
                <a:cs typeface="Arial" pitchFamily="34" charset="0"/>
              </a:rPr>
              <a:t> un container de </a:t>
            </a:r>
            <a:r>
              <a:rPr lang="en-US" sz="1400" dirty="0" err="1">
                <a:latin typeface="Arial" pitchFamily="34" charset="0"/>
                <a:cs typeface="Arial" pitchFamily="34" charset="0"/>
              </a:rPr>
              <a:t>către</a:t>
            </a:r>
            <a:r>
              <a:rPr lang="en-US" sz="1400" dirty="0">
                <a:latin typeface="Arial" pitchFamily="34" charset="0"/>
                <a:cs typeface="Arial" pitchFamily="34" charset="0"/>
              </a:rPr>
              <a:t> </a:t>
            </a:r>
            <a:r>
              <a:rPr lang="en-US" sz="1400" dirty="0" err="1">
                <a:latin typeface="Arial" pitchFamily="34" charset="0"/>
                <a:cs typeface="Arial" pitchFamily="34" charset="0"/>
              </a:rPr>
              <a:t>Direcția</a:t>
            </a:r>
            <a:r>
              <a:rPr lang="en-US" sz="1400" dirty="0">
                <a:latin typeface="Arial" pitchFamily="34" charset="0"/>
                <a:cs typeface="Arial" pitchFamily="34" charset="0"/>
              </a:rPr>
              <a:t> </a:t>
            </a:r>
            <a:r>
              <a:rPr lang="en-US" sz="1400" dirty="0" err="1">
                <a:latin typeface="Arial" pitchFamily="34" charset="0"/>
                <a:cs typeface="Arial" pitchFamily="34" charset="0"/>
              </a:rPr>
              <a:t>Patrimoniu</a:t>
            </a:r>
            <a:r>
              <a:rPr lang="en-US" sz="1400" dirty="0">
                <a:latin typeface="Arial" pitchFamily="34" charset="0"/>
                <a:cs typeface="Arial" pitchFamily="34" charset="0"/>
              </a:rPr>
              <a:t> </a:t>
            </a:r>
            <a:r>
              <a:rPr lang="en-US" sz="1400" dirty="0" err="1">
                <a:latin typeface="Arial" pitchFamily="34" charset="0"/>
                <a:cs typeface="Arial" pitchFamily="34" charset="0"/>
              </a:rPr>
              <a:t>Imobiliar</a:t>
            </a:r>
            <a:r>
              <a:rPr lang="en-US" sz="1400" dirty="0">
                <a:latin typeface="Arial" pitchFamily="34" charset="0"/>
                <a:cs typeface="Arial" pitchFamily="34" charset="0"/>
              </a:rPr>
              <a:t> </a:t>
            </a:r>
            <a:r>
              <a:rPr lang="en-US" sz="1400" dirty="0" err="1">
                <a:latin typeface="Arial" pitchFamily="34" charset="0"/>
                <a:cs typeface="Arial" pitchFamily="34" charset="0"/>
              </a:rPr>
              <a:t>și</a:t>
            </a:r>
            <a:r>
              <a:rPr lang="en-US" sz="1400" dirty="0">
                <a:latin typeface="Arial" pitchFamily="34" charset="0"/>
                <a:cs typeface="Arial" pitchFamily="34" charset="0"/>
              </a:rPr>
              <a:t> la </a:t>
            </a:r>
            <a:r>
              <a:rPr lang="en-US" sz="1400" dirty="0" err="1">
                <a:latin typeface="Arial" pitchFamily="34" charset="0"/>
                <a:cs typeface="Arial" pitchFamily="34" charset="0"/>
              </a:rPr>
              <a:t>sfârșitul</a:t>
            </a:r>
            <a:r>
              <a:rPr lang="en-US" sz="1400" dirty="0">
                <a:latin typeface="Arial" pitchFamily="34" charset="0"/>
                <a:cs typeface="Arial" pitchFamily="34" charset="0"/>
              </a:rPr>
              <a:t> </a:t>
            </a:r>
            <a:r>
              <a:rPr lang="en-US" sz="1400" dirty="0" err="1">
                <a:latin typeface="Arial" pitchFamily="34" charset="0"/>
                <a:cs typeface="Arial" pitchFamily="34" charset="0"/>
              </a:rPr>
              <a:t>anului</a:t>
            </a:r>
            <a:r>
              <a:rPr lang="en-US" sz="1400" dirty="0">
                <a:latin typeface="Arial" pitchFamily="34" charset="0"/>
                <a:cs typeface="Arial" pitchFamily="34" charset="0"/>
              </a:rPr>
              <a:t> s-au </a:t>
            </a:r>
            <a:r>
              <a:rPr lang="en-US" sz="1400" dirty="0" err="1">
                <a:latin typeface="Arial" pitchFamily="34" charset="0"/>
                <a:cs typeface="Arial" pitchFamily="34" charset="0"/>
              </a:rPr>
              <a:t>achiziționat</a:t>
            </a:r>
            <a:r>
              <a:rPr lang="en-US" sz="1400" dirty="0">
                <a:latin typeface="Arial" pitchFamily="34" charset="0"/>
                <a:cs typeface="Arial" pitchFamily="34" charset="0"/>
              </a:rPr>
              <a:t> 2 </a:t>
            </a:r>
            <a:r>
              <a:rPr lang="en-US" sz="1400" dirty="0" err="1">
                <a:latin typeface="Arial" pitchFamily="34" charset="0"/>
                <a:cs typeface="Arial" pitchFamily="34" charset="0"/>
              </a:rPr>
              <a:t>containere</a:t>
            </a:r>
            <a:r>
              <a:rPr lang="en-US" sz="1400" dirty="0">
                <a:latin typeface="Arial" pitchFamily="34" charset="0"/>
                <a:cs typeface="Arial" pitchFamily="34" charset="0"/>
              </a:rPr>
              <a:t>.</a:t>
            </a:r>
          </a:p>
          <a:p>
            <a:pPr lvl="0" algn="just"/>
            <a:r>
              <a:rPr lang="en-US" sz="1400" dirty="0">
                <a:latin typeface="Arial" pitchFamily="34" charset="0"/>
                <a:cs typeface="Arial" pitchFamily="34" charset="0"/>
              </a:rPr>
              <a:t>Cu </a:t>
            </a:r>
            <a:r>
              <a:rPr lang="en-US" sz="1400" dirty="0" err="1">
                <a:latin typeface="Arial" pitchFamily="34" charset="0"/>
                <a:cs typeface="Arial" pitchFamily="34" charset="0"/>
              </a:rPr>
              <a:t>sprijinul</a:t>
            </a:r>
            <a:r>
              <a:rPr lang="en-US" sz="1400" dirty="0">
                <a:latin typeface="Arial" pitchFamily="34" charset="0"/>
                <a:cs typeface="Arial" pitchFamily="34" charset="0"/>
              </a:rPr>
              <a:t> </a:t>
            </a:r>
            <a:r>
              <a:rPr lang="en-US" sz="1400" dirty="0" err="1">
                <a:latin typeface="Arial" pitchFamily="34" charset="0"/>
                <a:cs typeface="Arial" pitchFamily="34" charset="0"/>
              </a:rPr>
              <a:t>studenților</a:t>
            </a:r>
            <a:r>
              <a:rPr lang="en-US" sz="1400" dirty="0">
                <a:latin typeface="Arial" pitchFamily="34" charset="0"/>
                <a:cs typeface="Arial" pitchFamily="34" charset="0"/>
              </a:rPr>
              <a:t> de la </a:t>
            </a:r>
            <a:r>
              <a:rPr lang="en-US" sz="1400" dirty="0" err="1">
                <a:latin typeface="Arial" pitchFamily="34" charset="0"/>
                <a:cs typeface="Arial" pitchFamily="34" charset="0"/>
              </a:rPr>
              <a:t>Facultatea</a:t>
            </a:r>
            <a:r>
              <a:rPr lang="en-US" sz="1400" dirty="0">
                <a:latin typeface="Arial" pitchFamily="34" charset="0"/>
                <a:cs typeface="Arial" pitchFamily="34" charset="0"/>
              </a:rPr>
              <a:t> de Arte s-au </a:t>
            </a:r>
            <a:r>
              <a:rPr lang="en-US" sz="1400" dirty="0" err="1">
                <a:latin typeface="Arial" pitchFamily="34" charset="0"/>
                <a:cs typeface="Arial" pitchFamily="34" charset="0"/>
              </a:rPr>
              <a:t>pictat</a:t>
            </a:r>
            <a:r>
              <a:rPr lang="en-US" sz="1400" dirty="0">
                <a:latin typeface="Arial" pitchFamily="34" charset="0"/>
                <a:cs typeface="Arial" pitchFamily="34" charset="0"/>
              </a:rPr>
              <a:t>/</a:t>
            </a:r>
            <a:r>
              <a:rPr lang="en-US" sz="1400" dirty="0" err="1">
                <a:latin typeface="Arial" pitchFamily="34" charset="0"/>
                <a:cs typeface="Arial" pitchFamily="34" charset="0"/>
              </a:rPr>
              <a:t>decorat</a:t>
            </a:r>
            <a:r>
              <a:rPr lang="en-US" sz="1400" dirty="0">
                <a:latin typeface="Arial" pitchFamily="34" charset="0"/>
                <a:cs typeface="Arial" pitchFamily="34" charset="0"/>
              </a:rPr>
              <a:t> </a:t>
            </a:r>
            <a:r>
              <a:rPr lang="en-US" sz="1400" dirty="0" err="1">
                <a:latin typeface="Arial" pitchFamily="34" charset="0"/>
                <a:cs typeface="Arial" pitchFamily="34" charset="0"/>
              </a:rPr>
              <a:t>pe</a:t>
            </a:r>
            <a:r>
              <a:rPr lang="en-US" sz="1400" dirty="0">
                <a:latin typeface="Arial" pitchFamily="34" charset="0"/>
                <a:cs typeface="Arial" pitchFamily="34" charset="0"/>
              </a:rPr>
              <a:t> exterior 3 </a:t>
            </a:r>
            <a:r>
              <a:rPr lang="en-US" sz="1400" dirty="0" err="1">
                <a:latin typeface="Arial" pitchFamily="34" charset="0"/>
                <a:cs typeface="Arial" pitchFamily="34" charset="0"/>
              </a:rPr>
              <a:t>containere</a:t>
            </a:r>
            <a:r>
              <a:rPr lang="en-US" sz="1400" dirty="0">
                <a:latin typeface="Arial" pitchFamily="34" charset="0"/>
                <a:cs typeface="Arial" pitchFamily="34" charset="0"/>
              </a:rPr>
              <a:t>.</a:t>
            </a:r>
          </a:p>
          <a:p>
            <a:pPr lvl="0" algn="just"/>
            <a:r>
              <a:rPr lang="en-US" sz="1400" dirty="0">
                <a:latin typeface="Arial" pitchFamily="34" charset="0"/>
                <a:cs typeface="Arial" pitchFamily="34" charset="0"/>
              </a:rPr>
              <a:t>Cu </a:t>
            </a:r>
            <a:r>
              <a:rPr lang="en-US" sz="1400" dirty="0" err="1">
                <a:latin typeface="Arial" pitchFamily="34" charset="0"/>
                <a:cs typeface="Arial" pitchFamily="34" charset="0"/>
              </a:rPr>
              <a:t>ajutorul</a:t>
            </a:r>
            <a:r>
              <a:rPr lang="en-US" sz="1400" dirty="0">
                <a:latin typeface="Arial" pitchFamily="34" charset="0"/>
                <a:cs typeface="Arial" pitchFamily="34" charset="0"/>
              </a:rPr>
              <a:t> </a:t>
            </a:r>
            <a:r>
              <a:rPr lang="en-US" sz="1400" dirty="0" err="1">
                <a:latin typeface="Arial" pitchFamily="34" charset="0"/>
                <a:cs typeface="Arial" pitchFamily="34" charset="0"/>
              </a:rPr>
              <a:t>sponsorilor</a:t>
            </a:r>
            <a:r>
              <a:rPr lang="en-US" sz="1400" dirty="0">
                <a:latin typeface="Arial" pitchFamily="34" charset="0"/>
                <a:cs typeface="Arial" pitchFamily="34" charset="0"/>
              </a:rPr>
              <a:t> s-a </a:t>
            </a:r>
            <a:r>
              <a:rPr lang="en-US" sz="1400" dirty="0" err="1">
                <a:latin typeface="Arial" pitchFamily="34" charset="0"/>
                <a:cs typeface="Arial" pitchFamily="34" charset="0"/>
              </a:rPr>
              <a:t>distribuit</a:t>
            </a:r>
            <a:r>
              <a:rPr lang="en-US" sz="1400" dirty="0">
                <a:latin typeface="Arial" pitchFamily="34" charset="0"/>
                <a:cs typeface="Arial" pitchFamily="34" charset="0"/>
              </a:rPr>
              <a:t> periodic </a:t>
            </a:r>
            <a:r>
              <a:rPr lang="en-US" sz="1400" dirty="0" err="1">
                <a:latin typeface="Arial" pitchFamily="34" charset="0"/>
                <a:cs typeface="Arial" pitchFamily="34" charset="0"/>
              </a:rPr>
              <a:t>hrană</a:t>
            </a:r>
            <a:r>
              <a:rPr lang="en-US" sz="1400" dirty="0">
                <a:latin typeface="Arial" pitchFamily="34" charset="0"/>
                <a:cs typeface="Arial" pitchFamily="34" charset="0"/>
              </a:rPr>
              <a:t> </a:t>
            </a:r>
            <a:r>
              <a:rPr lang="en-US" sz="1400" dirty="0" err="1">
                <a:latin typeface="Arial" pitchFamily="34" charset="0"/>
                <a:cs typeface="Arial" pitchFamily="34" charset="0"/>
              </a:rPr>
              <a:t>caldă</a:t>
            </a:r>
            <a:r>
              <a:rPr lang="en-US" sz="1400" dirty="0">
                <a:latin typeface="Arial" pitchFamily="34" charset="0"/>
                <a:cs typeface="Arial" pitchFamily="34" charset="0"/>
              </a:rPr>
              <a:t> </a:t>
            </a:r>
            <a:r>
              <a:rPr lang="en-US" sz="1400" dirty="0" err="1">
                <a:latin typeface="Arial" pitchFamily="34" charset="0"/>
                <a:cs typeface="Arial" pitchFamily="34" charset="0"/>
              </a:rPr>
              <a:t>beneficiarilor</a:t>
            </a:r>
            <a:r>
              <a:rPr lang="en-US" sz="1400" dirty="0">
                <a:latin typeface="Arial" pitchFamily="34" charset="0"/>
                <a:cs typeface="Arial" pitchFamily="34" charset="0"/>
              </a:rPr>
              <a:t>.</a:t>
            </a:r>
          </a:p>
        </p:txBody>
      </p:sp>
      <p:pic>
        <p:nvPicPr>
          <p:cNvPr id="23554" name="Picture 2" descr="https://www.daso-oradea.ro/storage/7920/%E2%80%9D%C3%8ENFRUMUSE%C8%9AAREA%E2%80%9D-CENTRULUI-COMUNITAR-GUTENBERG-CONTINU%C4%82_2021-10-15-15:26:27.JPG"/>
          <p:cNvPicPr>
            <a:picLocks noChangeAspect="1" noChangeArrowheads="1"/>
          </p:cNvPicPr>
          <p:nvPr/>
        </p:nvPicPr>
        <p:blipFill>
          <a:blip r:embed="rId2" cstate="print"/>
          <a:srcRect/>
          <a:stretch>
            <a:fillRect/>
          </a:stretch>
        </p:blipFill>
        <p:spPr bwMode="auto">
          <a:xfrm rot="1648656">
            <a:off x="7025591" y="361039"/>
            <a:ext cx="1905000" cy="1390800"/>
          </a:xfrm>
          <a:prstGeom prst="rect">
            <a:avLst/>
          </a:prstGeom>
          <a:noFill/>
        </p:spPr>
      </p:pic>
      <p:pic>
        <p:nvPicPr>
          <p:cNvPr id="23556" name="Picture 4" descr="https://www.daso-oradea.ro/storage/7921/%E2%80%9D%C3%8ENFRUMUSE%C8%9AAREA%E2%80%9D-CENTRULUI-COMUNITAR-GUTENBERG-CONTINU%C4%82_2021-10-15-15:26:37.JPG"/>
          <p:cNvPicPr>
            <a:picLocks noChangeAspect="1" noChangeArrowheads="1"/>
          </p:cNvPicPr>
          <p:nvPr/>
        </p:nvPicPr>
        <p:blipFill>
          <a:blip r:embed="rId3" cstate="print"/>
          <a:srcRect/>
          <a:stretch>
            <a:fillRect/>
          </a:stretch>
        </p:blipFill>
        <p:spPr bwMode="auto">
          <a:xfrm rot="20396947">
            <a:off x="184050" y="159226"/>
            <a:ext cx="2072400" cy="144000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1143000"/>
          </a:xfrm>
        </p:spPr>
        <p:txBody>
          <a:bodyPr>
            <a:normAutofit fontScale="90000"/>
          </a:bodyPr>
          <a:lstStyle/>
          <a:p>
            <a:r>
              <a:rPr lang="ro-RO" dirty="0">
                <a:latin typeface="Arial" pitchFamily="34" charset="0"/>
                <a:cs typeface="Arial" pitchFamily="34" charset="0"/>
              </a:rPr>
              <a:t>Situaţie beneficiari -Adăpost de Noapte</a:t>
            </a:r>
            <a:endParaRPr lang="en-US" dirty="0">
              <a:latin typeface="Arial" pitchFamily="34" charset="0"/>
              <a:cs typeface="Arial" pitchFamily="34" charset="0"/>
            </a:endParaRPr>
          </a:p>
        </p:txBody>
      </p:sp>
      <p:sp>
        <p:nvSpPr>
          <p:cNvPr id="5" name="Text Placeholder 4"/>
          <p:cNvSpPr>
            <a:spLocks noGrp="1"/>
          </p:cNvSpPr>
          <p:nvPr>
            <p:ph type="body" sz="quarter" idx="3"/>
          </p:nvPr>
        </p:nvSpPr>
        <p:spPr>
          <a:xfrm>
            <a:off x="914400" y="1295401"/>
            <a:ext cx="7772400" cy="609600"/>
          </a:xfrm>
        </p:spPr>
        <p:txBody>
          <a:bodyPr>
            <a:normAutofit/>
          </a:bodyPr>
          <a:lstStyle/>
          <a:p>
            <a:pPr algn="ctr"/>
            <a:r>
              <a:rPr lang="ro-RO" dirty="0"/>
              <a:t>Situaţie comparativă 201</a:t>
            </a:r>
            <a:r>
              <a:rPr lang="en-US" dirty="0"/>
              <a:t>6</a:t>
            </a:r>
            <a:r>
              <a:rPr lang="ro-RO" dirty="0"/>
              <a:t>-20</a:t>
            </a:r>
            <a:r>
              <a:rPr lang="en-US" dirty="0"/>
              <a:t>21</a:t>
            </a:r>
          </a:p>
        </p:txBody>
      </p:sp>
      <p:graphicFrame>
        <p:nvGraphicFramePr>
          <p:cNvPr id="7" name="Content Placeholder 6"/>
          <p:cNvGraphicFramePr>
            <a:graphicFrameLocks noGrp="1"/>
          </p:cNvGraphicFramePr>
          <p:nvPr>
            <p:ph sz="quarter" idx="4"/>
          </p:nvPr>
        </p:nvGraphicFramePr>
        <p:xfrm>
          <a:off x="457200" y="2209800"/>
          <a:ext cx="8077200" cy="402748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74638"/>
            <a:ext cx="5486400" cy="1143000"/>
          </a:xfrm>
        </p:spPr>
        <p:txBody>
          <a:bodyPr>
            <a:normAutofit/>
          </a:bodyPr>
          <a:lstStyle/>
          <a:p>
            <a:r>
              <a:rPr lang="ro-RO" sz="1800" b="1" i="1" dirty="0">
                <a:latin typeface="Arial" pitchFamily="34" charset="0"/>
                <a:cs typeface="Arial" pitchFamily="34" charset="0"/>
              </a:rPr>
              <a:t>Centru Comunitar Gutenberg</a:t>
            </a:r>
            <a:br>
              <a:rPr lang="ro-RO" sz="1600" i="1" dirty="0">
                <a:latin typeface="Arial" pitchFamily="34" charset="0"/>
                <a:cs typeface="Arial" pitchFamily="34" charset="0"/>
              </a:rPr>
            </a:br>
            <a:r>
              <a:rPr lang="ro-RO" sz="1600" dirty="0">
                <a:solidFill>
                  <a:srgbClr val="0070C0"/>
                </a:solidFill>
                <a:latin typeface="Arial" pitchFamily="34" charset="0"/>
                <a:cs typeface="Arial" pitchFamily="34" charset="0"/>
              </a:rPr>
              <a:t>Serviciu social înfiinţat cu scopul de a sprijini persoanele fără adăpost şi adulţii aflaţi în situaţii de risc social în vederea integrarii sociale</a:t>
            </a:r>
            <a:endParaRPr lang="en-US" sz="1600" dirty="0">
              <a:solidFill>
                <a:srgbClr val="0070C0"/>
              </a:solidFill>
              <a:latin typeface="Arial" pitchFamily="34" charset="0"/>
              <a:cs typeface="Arial" pitchFamily="34" charset="0"/>
            </a:endParaRPr>
          </a:p>
        </p:txBody>
      </p:sp>
      <p:sp>
        <p:nvSpPr>
          <p:cNvPr id="3" name="Content Placeholder 2"/>
          <p:cNvSpPr>
            <a:spLocks noGrp="1"/>
          </p:cNvSpPr>
          <p:nvPr>
            <p:ph idx="1"/>
          </p:nvPr>
        </p:nvSpPr>
        <p:spPr>
          <a:xfrm>
            <a:off x="152400" y="1600200"/>
            <a:ext cx="8839200" cy="4953000"/>
          </a:xfrm>
        </p:spPr>
        <p:txBody>
          <a:bodyPr>
            <a:normAutofit fontScale="25000" lnSpcReduction="20000"/>
          </a:bodyPr>
          <a:lstStyle/>
          <a:p>
            <a:pPr lvl="0" algn="just">
              <a:buNone/>
            </a:pPr>
            <a:r>
              <a:rPr lang="ro-RO" sz="7200" u="sng" dirty="0">
                <a:latin typeface="Arial" pitchFamily="34" charset="0"/>
                <a:cs typeface="Arial" pitchFamily="34" charset="0"/>
              </a:rPr>
              <a:t>Servicii acordate:</a:t>
            </a:r>
          </a:p>
          <a:p>
            <a:pPr lvl="0" algn="just"/>
            <a:r>
              <a:rPr lang="ro-RO" sz="7200" dirty="0">
                <a:latin typeface="Arial" pitchFamily="34" charset="0"/>
                <a:cs typeface="Arial" pitchFamily="34" charset="0"/>
              </a:rPr>
              <a:t>informare şi consiliere: privind drepturile sociale precum şi măsurile de sprijin în vederea facilitării integrării/reintegrării sociale şi inserţiei/reinserţiei familiale a categoriilor de persoane defavorizate: </a:t>
            </a:r>
            <a:r>
              <a:rPr lang="en-US" sz="7200" b="1" dirty="0">
                <a:latin typeface="Arial" pitchFamily="34" charset="0"/>
                <a:cs typeface="Arial" pitchFamily="34" charset="0"/>
              </a:rPr>
              <a:t>54</a:t>
            </a:r>
            <a:r>
              <a:rPr lang="ro-RO" sz="7200" b="1" dirty="0">
                <a:latin typeface="Arial" pitchFamily="34" charset="0"/>
                <a:cs typeface="Arial" pitchFamily="34" charset="0"/>
              </a:rPr>
              <a:t> de beneficiari </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activităţi de socializare şi petrecere a timpului liber: vizionare de filme si programe educative, jocuri şi activităţi de dezvoltare personală </a:t>
            </a:r>
            <a:endParaRPr lang="en-US" sz="7200" dirty="0">
              <a:latin typeface="Arial" pitchFamily="34" charset="0"/>
              <a:cs typeface="Arial" pitchFamily="34" charset="0"/>
            </a:endParaRPr>
          </a:p>
          <a:p>
            <a:pPr lvl="0" algn="just"/>
            <a:r>
              <a:rPr lang="ro-RO" sz="7200" dirty="0">
                <a:latin typeface="Arial" pitchFamily="34" charset="0"/>
                <a:cs typeface="Arial" pitchFamily="34" charset="0"/>
              </a:rPr>
              <a:t>consiliere psihologică, precum şi, după caz, terapii de specialitate: </a:t>
            </a:r>
            <a:r>
              <a:rPr lang="en-US" sz="7200" b="1" dirty="0">
                <a:latin typeface="Arial" pitchFamily="34" charset="0"/>
                <a:cs typeface="Arial" pitchFamily="34" charset="0"/>
              </a:rPr>
              <a:t>54</a:t>
            </a:r>
            <a:r>
              <a:rPr lang="ro-RO" sz="7200" b="1" dirty="0">
                <a:latin typeface="Arial" pitchFamily="34" charset="0"/>
                <a:cs typeface="Arial" pitchFamily="34" charset="0"/>
              </a:rPr>
              <a:t> beneficiari </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educaţie extracuriculară: educaţie pentru sănătate, deprinderi de viaţă independentă, combaterea comportamentelor anti-sociale,  etc. : </a:t>
            </a:r>
            <a:r>
              <a:rPr lang="en-US" sz="7200" b="1" dirty="0">
                <a:latin typeface="Arial" pitchFamily="34" charset="0"/>
                <a:cs typeface="Arial" pitchFamily="34" charset="0"/>
              </a:rPr>
              <a:t>54</a:t>
            </a:r>
            <a:r>
              <a:rPr lang="ro-RO" sz="7200" b="1" dirty="0">
                <a:latin typeface="Arial" pitchFamily="34" charset="0"/>
                <a:cs typeface="Arial" pitchFamily="34" charset="0"/>
              </a:rPr>
              <a:t> beneficiari</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facilitare a accesului pe piaţa muncii: suport pentru obţinerea unui loc de muncă şi menţinerea pe piaţa muncii, facilitarea accesului la servicii de formare şi reconversie profesională, orientare vocaţională:</a:t>
            </a:r>
            <a:r>
              <a:rPr lang="en-US" sz="7200" b="1" dirty="0">
                <a:latin typeface="Arial" pitchFamily="34" charset="0"/>
                <a:cs typeface="Arial" pitchFamily="34" charset="0"/>
              </a:rPr>
              <a:t>12</a:t>
            </a:r>
            <a:r>
              <a:rPr lang="ro-RO" sz="7200" b="1" dirty="0">
                <a:latin typeface="Arial" pitchFamily="34" charset="0"/>
                <a:cs typeface="Arial" pitchFamily="34" charset="0"/>
              </a:rPr>
              <a:t>beneficiari</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informare și consiliere în vederea facilitării accesului la o locuinţă: </a:t>
            </a:r>
            <a:r>
              <a:rPr lang="en-US" sz="7200" b="1" dirty="0">
                <a:latin typeface="Arial" pitchFamily="34" charset="0"/>
                <a:cs typeface="Arial" pitchFamily="34" charset="0"/>
              </a:rPr>
              <a:t>8</a:t>
            </a:r>
            <a:r>
              <a:rPr lang="ro-RO" sz="7200" b="1" dirty="0">
                <a:latin typeface="Arial" pitchFamily="34" charset="0"/>
                <a:cs typeface="Arial" pitchFamily="34" charset="0"/>
              </a:rPr>
              <a:t> persoane</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promovarea unui stil de viaţă sănătos şi activ: facilitarea accesului la servicii medicale, facilitarea accesului la activităţi culturale şi artistice, etc.:</a:t>
            </a:r>
            <a:r>
              <a:rPr lang="en-US" sz="7200" b="1" dirty="0">
                <a:latin typeface="Arial" pitchFamily="34" charset="0"/>
                <a:cs typeface="Arial" pitchFamily="34" charset="0"/>
              </a:rPr>
              <a:t>54 </a:t>
            </a:r>
            <a:r>
              <a:rPr lang="ro-RO" sz="7200" b="1" dirty="0">
                <a:latin typeface="Arial" pitchFamily="34" charset="0"/>
                <a:cs typeface="Arial" pitchFamily="34" charset="0"/>
              </a:rPr>
              <a:t>beneficiari</a:t>
            </a:r>
            <a:endParaRPr lang="en-US" sz="7200" b="1" dirty="0">
              <a:latin typeface="Arial" pitchFamily="34" charset="0"/>
              <a:cs typeface="Arial" pitchFamily="34" charset="0"/>
            </a:endParaRPr>
          </a:p>
          <a:p>
            <a:pPr lvl="0" algn="just"/>
            <a:r>
              <a:rPr lang="ro-RO" sz="7200" dirty="0">
                <a:latin typeface="Arial" pitchFamily="34" charset="0"/>
                <a:cs typeface="Arial" pitchFamily="34" charset="0"/>
              </a:rPr>
              <a:t>intermedierea obţinerii unor servicii prestate de alte instituţii (acte de identitate, internare în instituţii de asistenţă socială sau de sănătate, sprijin în întocmirea dosarelor pentru obţinerea unor beneficii sociale, etc.):</a:t>
            </a:r>
            <a:r>
              <a:rPr lang="ro-RO" sz="7200" b="1" dirty="0">
                <a:latin typeface="Arial" pitchFamily="34" charset="0"/>
                <a:cs typeface="Arial" pitchFamily="34" charset="0"/>
              </a:rPr>
              <a:t>1</a:t>
            </a:r>
            <a:r>
              <a:rPr lang="en-US" sz="7200" b="1" dirty="0">
                <a:latin typeface="Arial" pitchFamily="34" charset="0"/>
                <a:cs typeface="Arial" pitchFamily="34" charset="0"/>
              </a:rPr>
              <a:t>4</a:t>
            </a:r>
            <a:r>
              <a:rPr lang="ro-RO" sz="7200" b="1" dirty="0">
                <a:latin typeface="Arial" pitchFamily="34" charset="0"/>
                <a:cs typeface="Arial" pitchFamily="34" charset="0"/>
              </a:rPr>
              <a:t> beneficiari</a:t>
            </a:r>
          </a:p>
          <a:p>
            <a:pPr lvl="0" algn="just"/>
            <a:r>
              <a:rPr lang="ro-RO" sz="7200" dirty="0">
                <a:latin typeface="Arial" pitchFamily="34" charset="0"/>
                <a:cs typeface="Arial" pitchFamily="34" charset="0"/>
              </a:rPr>
              <a:t>servicii medicale asigurate de către asistentul medical comunitar: </a:t>
            </a:r>
            <a:r>
              <a:rPr lang="en-US" sz="7200" b="1" dirty="0">
                <a:latin typeface="Arial" pitchFamily="34" charset="0"/>
                <a:cs typeface="Arial" pitchFamily="34" charset="0"/>
              </a:rPr>
              <a:t>54</a:t>
            </a:r>
            <a:r>
              <a:rPr lang="ro-RO" sz="7200" b="1" dirty="0">
                <a:latin typeface="Arial" pitchFamily="34" charset="0"/>
                <a:cs typeface="Arial" pitchFamily="34" charset="0"/>
              </a:rPr>
              <a:t> de beneficiari</a:t>
            </a:r>
            <a:endParaRPr lang="en-US" sz="7200" b="1" dirty="0">
              <a:latin typeface="Arial" pitchFamily="34" charset="0"/>
              <a:cs typeface="Arial" pitchFamily="34" charset="0"/>
            </a:endParaRPr>
          </a:p>
          <a:p>
            <a:pPr algn="just"/>
            <a:endParaRPr lang="en-US" dirty="0"/>
          </a:p>
        </p:txBody>
      </p:sp>
      <p:pic>
        <p:nvPicPr>
          <p:cNvPr id="18434" name="Picture 2" descr="Ar putea fi o imagine cu în aer liber şi copac"/>
          <p:cNvPicPr>
            <a:picLocks noChangeAspect="1" noChangeArrowheads="1"/>
          </p:cNvPicPr>
          <p:nvPr/>
        </p:nvPicPr>
        <p:blipFill>
          <a:blip r:embed="rId2" cstate="print"/>
          <a:srcRect/>
          <a:stretch>
            <a:fillRect/>
          </a:stretch>
        </p:blipFill>
        <p:spPr bwMode="auto">
          <a:xfrm>
            <a:off x="0" y="0"/>
            <a:ext cx="2057400" cy="1384800"/>
          </a:xfrm>
          <a:prstGeom prst="rect">
            <a:avLst/>
          </a:prstGeom>
          <a:noFill/>
        </p:spPr>
      </p:pic>
      <p:pic>
        <p:nvPicPr>
          <p:cNvPr id="18436" name="Picture 4" descr="Ar putea fi o imagine cu cale ferată"/>
          <p:cNvPicPr>
            <a:picLocks noChangeAspect="1" noChangeArrowheads="1"/>
          </p:cNvPicPr>
          <p:nvPr/>
        </p:nvPicPr>
        <p:blipFill>
          <a:blip r:embed="rId3" cstate="print"/>
          <a:srcRect/>
          <a:stretch>
            <a:fillRect/>
          </a:stretch>
        </p:blipFill>
        <p:spPr bwMode="auto">
          <a:xfrm>
            <a:off x="7239000" y="0"/>
            <a:ext cx="1905000" cy="144780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639762"/>
          </a:xfrm>
        </p:spPr>
        <p:txBody>
          <a:bodyPr>
            <a:normAutofit fontScale="90000"/>
          </a:bodyPr>
          <a:lstStyle/>
          <a:p>
            <a:r>
              <a:rPr lang="ro-RO" sz="2400" b="1" dirty="0">
                <a:latin typeface="Arial" pitchFamily="34" charset="0"/>
                <a:cs typeface="Arial" pitchFamily="34" charset="0"/>
              </a:rPr>
              <a:t>Echipa mobilă de intervenţie în cazurile de violenţă domestică</a:t>
            </a:r>
            <a:endParaRPr lang="en-US" sz="2400" b="1" dirty="0">
              <a:latin typeface="Arial" pitchFamily="34" charset="0"/>
              <a:cs typeface="Arial" pitchFamily="34" charset="0"/>
            </a:endParaRPr>
          </a:p>
        </p:txBody>
      </p:sp>
      <p:sp>
        <p:nvSpPr>
          <p:cNvPr id="3" name="Content Placeholder 2"/>
          <p:cNvSpPr>
            <a:spLocks noGrp="1"/>
          </p:cNvSpPr>
          <p:nvPr>
            <p:ph idx="1"/>
          </p:nvPr>
        </p:nvSpPr>
        <p:spPr>
          <a:xfrm>
            <a:off x="228600" y="838200"/>
            <a:ext cx="8534400" cy="5867400"/>
          </a:xfrm>
        </p:spPr>
        <p:txBody>
          <a:bodyPr>
            <a:normAutofit fontScale="47500" lnSpcReduction="20000"/>
          </a:bodyPr>
          <a:lstStyle/>
          <a:p>
            <a:pPr algn="ctr">
              <a:buNone/>
            </a:pPr>
            <a:endParaRPr lang="ro-RO" sz="2000" dirty="0"/>
          </a:p>
          <a:p>
            <a:pPr algn="ctr">
              <a:buNone/>
            </a:pPr>
            <a:endParaRPr lang="ro-RO" sz="2900" dirty="0">
              <a:latin typeface="Arial" pitchFamily="34" charset="0"/>
              <a:cs typeface="Arial" pitchFamily="34" charset="0"/>
            </a:endParaRPr>
          </a:p>
          <a:p>
            <a:pPr algn="ctr">
              <a:buNone/>
            </a:pPr>
            <a:r>
              <a:rPr lang="ro-RO" sz="3300" dirty="0">
                <a:latin typeface="Arial" pitchFamily="34" charset="0"/>
                <a:cs typeface="Arial" pitchFamily="34" charset="0"/>
              </a:rPr>
              <a:t>Începând cu luna ianuarie 2019, s-a format echipa mobilă de intervenţie în cazurile de violenţă domestică, în conformitate cu Legea nr.217/22.05.2003, şi a Ordinului nr. 2525/07.12.2018  - Procedura de urgenţă în cazurile de violenţă domestică</a:t>
            </a:r>
          </a:p>
          <a:p>
            <a:pPr algn="just">
              <a:buNone/>
            </a:pPr>
            <a:r>
              <a:rPr lang="ro-RO" sz="3300" dirty="0">
                <a:latin typeface="Arial" pitchFamily="34" charset="0"/>
                <a:cs typeface="Arial" pitchFamily="34" charset="0"/>
              </a:rPr>
              <a:t>	</a:t>
            </a:r>
            <a:endParaRPr lang="ro-RO" sz="3300" b="1" dirty="0">
              <a:latin typeface="Arial" pitchFamily="34" charset="0"/>
              <a:cs typeface="Arial" pitchFamily="34" charset="0"/>
            </a:endParaRPr>
          </a:p>
          <a:p>
            <a:pPr algn="just">
              <a:buNone/>
            </a:pPr>
            <a:r>
              <a:rPr lang="ro-RO" sz="3300" b="1" dirty="0">
                <a:latin typeface="Arial" pitchFamily="34" charset="0"/>
                <a:cs typeface="Arial" pitchFamily="34" charset="0"/>
              </a:rPr>
              <a:t>Echipa :</a:t>
            </a:r>
          </a:p>
          <a:p>
            <a:pPr algn="just">
              <a:buNone/>
            </a:pPr>
            <a:endParaRPr lang="ro-RO" sz="3300" b="1" dirty="0">
              <a:latin typeface="Arial" pitchFamily="34" charset="0"/>
              <a:cs typeface="Arial" pitchFamily="34" charset="0"/>
            </a:endParaRPr>
          </a:p>
          <a:p>
            <a:pPr algn="just">
              <a:buFontTx/>
              <a:buChar char="-"/>
            </a:pPr>
            <a:r>
              <a:rPr lang="ro-RO" sz="3300" dirty="0">
                <a:latin typeface="Arial" pitchFamily="34" charset="0"/>
                <a:cs typeface="Arial" pitchFamily="34" charset="0"/>
              </a:rPr>
              <a:t>Se deplasează la faţa locului în maximum 90 de minute de la momentul semnalării de către Poliţie</a:t>
            </a:r>
          </a:p>
          <a:p>
            <a:pPr algn="just">
              <a:buFontTx/>
              <a:buChar char="-"/>
            </a:pPr>
            <a:r>
              <a:rPr lang="ro-RO" sz="3300" dirty="0">
                <a:latin typeface="Arial" pitchFamily="34" charset="0"/>
                <a:cs typeface="Arial" pitchFamily="34" charset="0"/>
              </a:rPr>
              <a:t>Realizează gradul de risc din perspectiva acordării serviciilor sociale</a:t>
            </a:r>
          </a:p>
          <a:p>
            <a:pPr algn="just">
              <a:buFontTx/>
              <a:buChar char="-"/>
            </a:pPr>
            <a:r>
              <a:rPr lang="ro-RO" sz="3300" dirty="0">
                <a:latin typeface="Arial" pitchFamily="34" charset="0"/>
                <a:cs typeface="Arial" pitchFamily="34" charset="0"/>
              </a:rPr>
              <a:t>Asigură sprijinul pentru orientarea şi conducerea de îndată a agresorului către centrele rezidenţiale ale autorităţi</a:t>
            </a:r>
            <a:r>
              <a:rPr lang="en-US" sz="3300" dirty="0" err="1">
                <a:latin typeface="Arial" pitchFamily="34" charset="0"/>
                <a:cs typeface="Arial" pitchFamily="34" charset="0"/>
              </a:rPr>
              <a:t>i</a:t>
            </a:r>
            <a:r>
              <a:rPr lang="ro-RO" sz="3300" dirty="0">
                <a:latin typeface="Arial" pitchFamily="34" charset="0"/>
                <a:cs typeface="Arial" pitchFamily="34" charset="0"/>
              </a:rPr>
              <a:t> sau după caz, spre alte servicii sociale adecvate</a:t>
            </a:r>
          </a:p>
          <a:p>
            <a:pPr algn="just">
              <a:buFontTx/>
              <a:buChar char="-"/>
            </a:pPr>
            <a:r>
              <a:rPr lang="ro-RO" sz="3300" dirty="0">
                <a:latin typeface="Arial" pitchFamily="34" charset="0"/>
                <a:cs typeface="Arial" pitchFamily="34" charset="0"/>
              </a:rPr>
              <a:t>Acordă informare şi consiliere vic</a:t>
            </a:r>
            <a:r>
              <a:rPr lang="en-US" sz="3300" dirty="0">
                <a:latin typeface="Arial" pitchFamily="34" charset="0"/>
                <a:cs typeface="Arial" pitchFamily="34" charset="0"/>
              </a:rPr>
              <a:t>t</a:t>
            </a:r>
            <a:r>
              <a:rPr lang="ro-RO" sz="3300" dirty="0">
                <a:latin typeface="Arial" pitchFamily="34" charset="0"/>
                <a:cs typeface="Arial" pitchFamily="34" charset="0"/>
              </a:rPr>
              <a:t>imelor violenţei domestice, inclusiv asupra măsurilor de protecţie de care poate beneficia din partea instituţiilor competente: ordin de protecţie, formularea unei plângeri penale , eliberarea unui certificat medico-legal;</a:t>
            </a:r>
          </a:p>
          <a:p>
            <a:pPr algn="just">
              <a:buFontTx/>
              <a:buChar char="-"/>
            </a:pPr>
            <a:r>
              <a:rPr lang="ro-RO" sz="3300" dirty="0">
                <a:latin typeface="Arial" pitchFamily="34" charset="0"/>
                <a:cs typeface="Arial" pitchFamily="34" charset="0"/>
              </a:rPr>
              <a:t> Orientează victimele violenţei domestice spre servicii sociale adecvate nevoilor acestora.</a:t>
            </a:r>
          </a:p>
          <a:p>
            <a:pPr algn="just">
              <a:buFontTx/>
              <a:buChar char="-"/>
            </a:pPr>
            <a:endParaRPr lang="ro-RO" sz="3300" dirty="0">
              <a:latin typeface="Arial" pitchFamily="34" charset="0"/>
              <a:cs typeface="Arial" pitchFamily="34" charset="0"/>
            </a:endParaRPr>
          </a:p>
          <a:p>
            <a:pPr algn="ctr">
              <a:buNone/>
            </a:pPr>
            <a:r>
              <a:rPr lang="ro-RO" sz="3300" dirty="0">
                <a:latin typeface="Arial" pitchFamily="34" charset="0"/>
                <a:cs typeface="Arial" pitchFamily="34" charset="0"/>
              </a:rPr>
              <a:t>	În anul 20</a:t>
            </a:r>
            <a:r>
              <a:rPr lang="en-US" sz="3300" dirty="0">
                <a:latin typeface="Arial" pitchFamily="34" charset="0"/>
                <a:cs typeface="Arial" pitchFamily="34" charset="0"/>
              </a:rPr>
              <a:t>21</a:t>
            </a:r>
            <a:r>
              <a:rPr lang="ro-RO" sz="3300" dirty="0">
                <a:latin typeface="Arial" pitchFamily="34" charset="0"/>
                <a:cs typeface="Arial" pitchFamily="34" charset="0"/>
              </a:rPr>
              <a:t> </a:t>
            </a:r>
            <a:r>
              <a:rPr lang="ro-RO" sz="3300" b="1" dirty="0">
                <a:latin typeface="Arial" pitchFamily="34" charset="0"/>
                <a:cs typeface="Arial" pitchFamily="34" charset="0"/>
              </a:rPr>
              <a:t>nu au fost semnalate cazuri de violenţă domestică</a:t>
            </a:r>
            <a:r>
              <a:rPr lang="ro-RO" sz="3300" dirty="0">
                <a:latin typeface="Arial" pitchFamily="34" charset="0"/>
                <a:cs typeface="Arial" pitchFamily="34" charset="0"/>
              </a:rPr>
              <a:t>, efectuate prin intermediul liniilor telefonice ale instituţiilor publice abilitate, inclusiv a liniilor telefonice de urgenţă, altele decât numărul unic de urgenţă la nivel naţional. </a:t>
            </a:r>
            <a:endParaRPr lang="en-US" sz="3300" dirty="0">
              <a:latin typeface="Arial" pitchFamily="34" charset="0"/>
              <a:cs typeface="Arial" pitchFamily="34" charset="0"/>
            </a:endParaRPr>
          </a:p>
          <a:p>
            <a:pPr>
              <a:buNone/>
            </a:pPr>
            <a:r>
              <a:rPr lang="ro-RO" sz="3300" dirty="0">
                <a:latin typeface="Arial" pitchFamily="34" charset="0"/>
                <a:cs typeface="Arial" pitchFamily="34" charset="0"/>
              </a:rPr>
              <a:t> </a:t>
            </a:r>
            <a:endParaRPr lang="en-US" sz="3300" dirty="0">
              <a:latin typeface="Arial" pitchFamily="34" charset="0"/>
              <a:cs typeface="Arial" pitchFamily="34" charset="0"/>
            </a:endParaRPr>
          </a:p>
          <a:p>
            <a:pPr algn="ctr">
              <a:buNone/>
            </a:pPr>
            <a:endParaRPr lang="ro-RO" sz="3300" dirty="0">
              <a:latin typeface="Arial" pitchFamily="34" charset="0"/>
              <a:cs typeface="Arial" pitchFamily="34" charset="0"/>
            </a:endParaRPr>
          </a:p>
          <a:p>
            <a:pPr algn="just">
              <a:buFontTx/>
              <a:buChar char="-"/>
            </a:pPr>
            <a:endParaRPr lang="ro-RO" sz="1600" dirty="0"/>
          </a:p>
          <a:p>
            <a:pPr algn="just">
              <a:buNone/>
            </a:pPr>
            <a:r>
              <a:rPr lang="ro-RO" sz="1600" dirty="0"/>
              <a:t> </a:t>
            </a:r>
            <a:endParaRPr lang="en-US" sz="1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200"/>
          </a:xfrm>
        </p:spPr>
        <p:txBody>
          <a:bodyPr>
            <a:normAutofit/>
          </a:bodyPr>
          <a:lstStyle/>
          <a:p>
            <a:r>
              <a:rPr lang="ro-RO" sz="1800" b="1" u="sng" dirty="0">
                <a:latin typeface="Arial" pitchFamily="34" charset="0"/>
                <a:cs typeface="Arial" pitchFamily="34" charset="0"/>
              </a:rPr>
              <a:t>Tichete sociale pe suport electronic pentru mese calde</a:t>
            </a:r>
            <a:endParaRPr lang="en-US" sz="1800" u="sng" dirty="0">
              <a:latin typeface="Arial" pitchFamily="34" charset="0"/>
              <a:cs typeface="Arial" pitchFamily="34" charset="0"/>
            </a:endParaRPr>
          </a:p>
        </p:txBody>
      </p:sp>
      <p:sp>
        <p:nvSpPr>
          <p:cNvPr id="3" name="Content Placeholder 2"/>
          <p:cNvSpPr>
            <a:spLocks noGrp="1"/>
          </p:cNvSpPr>
          <p:nvPr>
            <p:ph idx="1"/>
          </p:nvPr>
        </p:nvSpPr>
        <p:spPr>
          <a:xfrm>
            <a:off x="228600" y="762000"/>
            <a:ext cx="8686800" cy="5943600"/>
          </a:xfrm>
        </p:spPr>
        <p:txBody>
          <a:bodyPr anchor="ctr">
            <a:normAutofit fontScale="62500" lnSpcReduction="20000"/>
          </a:bodyPr>
          <a:lstStyle/>
          <a:p>
            <a:pPr algn="just">
              <a:buNone/>
            </a:pPr>
            <a:r>
              <a:rPr lang="en-US" dirty="0"/>
              <a:t>		</a:t>
            </a:r>
            <a:r>
              <a:rPr lang="en-US" sz="2900" dirty="0" err="1">
                <a:latin typeface="Arial" pitchFamily="34" charset="0"/>
                <a:cs typeface="Arial" pitchFamily="34" charset="0"/>
              </a:rPr>
              <a:t>În</a:t>
            </a:r>
            <a:r>
              <a:rPr lang="en-US" sz="2900" dirty="0">
                <a:latin typeface="Arial" pitchFamily="34" charset="0"/>
                <a:cs typeface="Arial" pitchFamily="34" charset="0"/>
              </a:rPr>
              <a:t> </a:t>
            </a:r>
            <a:r>
              <a:rPr lang="ro-RO" sz="2900" dirty="0">
                <a:latin typeface="Arial" pitchFamily="34" charset="0"/>
                <a:cs typeface="Arial" pitchFamily="34" charset="0"/>
              </a:rPr>
              <a:t> conformitate cu prevederile OUG 115/17.07.2020 </a:t>
            </a:r>
            <a:r>
              <a:rPr lang="ro-RO" sz="2900" i="1" dirty="0">
                <a:latin typeface="Arial" pitchFamily="34" charset="0"/>
                <a:cs typeface="Arial" pitchFamily="34" charset="0"/>
              </a:rPr>
              <a:t>privind unele măsuri pentru sprijinirea categoriilor de persoane cele mai defavorizate care beneficiază de mese calde pe bază de tichete sociale pe suport electronic pentru mese calde, precum şi unele măsuri de distribuire a acestora, completată şi modificată prin OUG 174/14.10.2020</a:t>
            </a:r>
            <a:r>
              <a:rPr lang="ro-RO" sz="2900" dirty="0">
                <a:latin typeface="Arial" pitchFamily="34" charset="0"/>
                <a:cs typeface="Arial" pitchFamily="34" charset="0"/>
              </a:rPr>
              <a:t>, sunt stabilite ca principale categorii de beneficiari</a:t>
            </a:r>
            <a:r>
              <a:rPr lang="en-US" sz="2900" dirty="0">
                <a:latin typeface="Arial" pitchFamily="34" charset="0"/>
                <a:cs typeface="Arial" pitchFamily="34" charset="0"/>
              </a:rPr>
              <a:t>:</a:t>
            </a:r>
          </a:p>
          <a:p>
            <a:pPr lvl="1" algn="just">
              <a:buFont typeface="Wingdings" pitchFamily="2" charset="2"/>
              <a:buChar char="§"/>
            </a:pPr>
            <a:r>
              <a:rPr lang="en-US" sz="2900" dirty="0">
                <a:latin typeface="Arial" pitchFamily="34" charset="0"/>
                <a:cs typeface="Arial" pitchFamily="34" charset="0"/>
              </a:rPr>
              <a:t>p</a:t>
            </a:r>
            <a:r>
              <a:rPr lang="ro-RO" sz="2900" dirty="0">
                <a:latin typeface="Arial" pitchFamily="34" charset="0"/>
                <a:cs typeface="Arial" pitchFamily="34" charset="0"/>
              </a:rPr>
              <a:t>ensionarii cu venituri echivalente indemnizaţiei sociale pentru pensionari cu vârsta peste 75 de ani</a:t>
            </a:r>
            <a:endParaRPr lang="en-US" sz="2900" dirty="0">
              <a:latin typeface="Arial" pitchFamily="34" charset="0"/>
              <a:cs typeface="Arial" pitchFamily="34" charset="0"/>
            </a:endParaRPr>
          </a:p>
          <a:p>
            <a:pPr lvl="1" algn="just">
              <a:buFont typeface="Wingdings" pitchFamily="2" charset="2"/>
              <a:buChar char="§"/>
            </a:pPr>
            <a:r>
              <a:rPr lang="ro-RO" sz="2900" dirty="0">
                <a:latin typeface="Arial" pitchFamily="34" charset="0"/>
                <a:cs typeface="Arial" pitchFamily="34" charset="0"/>
              </a:rPr>
              <a:t>persoanele fără adăpost.</a:t>
            </a:r>
            <a:endParaRPr lang="en-US" sz="2900" dirty="0">
              <a:latin typeface="Arial" pitchFamily="34" charset="0"/>
              <a:cs typeface="Arial" pitchFamily="34" charset="0"/>
            </a:endParaRPr>
          </a:p>
          <a:p>
            <a:pPr algn="just">
              <a:buNone/>
            </a:pPr>
            <a:endParaRPr lang="en-US" sz="2900" dirty="0">
              <a:latin typeface="Arial" pitchFamily="34" charset="0"/>
              <a:cs typeface="Arial" pitchFamily="34" charset="0"/>
            </a:endParaRPr>
          </a:p>
          <a:p>
            <a:pPr algn="just">
              <a:buNone/>
            </a:pPr>
            <a:r>
              <a:rPr lang="ro-RO" sz="2900" dirty="0">
                <a:latin typeface="Arial" pitchFamily="34" charset="0"/>
                <a:cs typeface="Arial" pitchFamily="34" charset="0"/>
              </a:rPr>
              <a:t>La nivelul municipiului Oradea </a:t>
            </a:r>
            <a:r>
              <a:rPr lang="en-US" sz="2900" b="1" dirty="0" err="1">
                <a:latin typeface="Arial" pitchFamily="34" charset="0"/>
                <a:cs typeface="Arial" pitchFamily="34" charset="0"/>
              </a:rPr>
              <a:t>în</a:t>
            </a:r>
            <a:r>
              <a:rPr lang="en-US" sz="2900" b="1" dirty="0">
                <a:latin typeface="Arial" pitchFamily="34" charset="0"/>
                <a:cs typeface="Arial" pitchFamily="34" charset="0"/>
              </a:rPr>
              <a:t> </a:t>
            </a:r>
            <a:r>
              <a:rPr lang="en-US" sz="2900" b="1" dirty="0" err="1">
                <a:latin typeface="Arial" pitchFamily="34" charset="0"/>
                <a:cs typeface="Arial" pitchFamily="34" charset="0"/>
              </a:rPr>
              <a:t>acest</a:t>
            </a:r>
            <a:r>
              <a:rPr lang="en-US" sz="2900" b="1" dirty="0">
                <a:latin typeface="Arial" pitchFamily="34" charset="0"/>
                <a:cs typeface="Arial" pitchFamily="34" charset="0"/>
              </a:rPr>
              <a:t> an au </a:t>
            </a:r>
            <a:r>
              <a:rPr lang="en-US" sz="2900" b="1" dirty="0" err="1">
                <a:latin typeface="Arial" pitchFamily="34" charset="0"/>
                <a:cs typeface="Arial" pitchFamily="34" charset="0"/>
              </a:rPr>
              <a:t>fost</a:t>
            </a:r>
            <a:r>
              <a:rPr lang="en-US" sz="2900" b="1" dirty="0">
                <a:latin typeface="Arial" pitchFamily="34" charset="0"/>
                <a:cs typeface="Arial" pitchFamily="34" charset="0"/>
              </a:rPr>
              <a:t> </a:t>
            </a:r>
            <a:r>
              <a:rPr lang="en-US" sz="2900" b="1" dirty="0" err="1">
                <a:latin typeface="Arial" pitchFamily="34" charset="0"/>
                <a:cs typeface="Arial" pitchFamily="34" charset="0"/>
              </a:rPr>
              <a:t>livrate</a:t>
            </a:r>
            <a:r>
              <a:rPr lang="en-US" sz="2900" b="1" dirty="0">
                <a:latin typeface="Arial" pitchFamily="34" charset="0"/>
                <a:cs typeface="Arial" pitchFamily="34" charset="0"/>
              </a:rPr>
              <a:t> de </a:t>
            </a:r>
            <a:r>
              <a:rPr lang="en-US" sz="2900" b="1" dirty="0" err="1">
                <a:latin typeface="Arial" pitchFamily="34" charset="0"/>
                <a:cs typeface="Arial" pitchFamily="34" charset="0"/>
              </a:rPr>
              <a:t>către</a:t>
            </a:r>
            <a:r>
              <a:rPr lang="en-US" sz="2900" b="1" dirty="0">
                <a:latin typeface="Arial" pitchFamily="34" charset="0"/>
                <a:cs typeface="Arial" pitchFamily="34" charset="0"/>
              </a:rPr>
              <a:t> </a:t>
            </a:r>
            <a:r>
              <a:rPr lang="en-US" sz="2900" b="1" dirty="0" err="1">
                <a:latin typeface="Arial" pitchFamily="34" charset="0"/>
                <a:cs typeface="Arial" pitchFamily="34" charset="0"/>
              </a:rPr>
              <a:t>Instituția</a:t>
            </a:r>
            <a:r>
              <a:rPr lang="en-US" sz="2900" b="1" dirty="0">
                <a:latin typeface="Arial" pitchFamily="34" charset="0"/>
                <a:cs typeface="Arial" pitchFamily="34" charset="0"/>
              </a:rPr>
              <a:t> </a:t>
            </a:r>
            <a:r>
              <a:rPr lang="en-US" sz="2900" b="1" dirty="0" err="1">
                <a:latin typeface="Arial" pitchFamily="34" charset="0"/>
                <a:cs typeface="Arial" pitchFamily="34" charset="0"/>
              </a:rPr>
              <a:t>prefectului</a:t>
            </a:r>
            <a:r>
              <a:rPr lang="en-US" sz="2900" b="1" dirty="0">
                <a:latin typeface="Arial" pitchFamily="34" charset="0"/>
                <a:cs typeface="Arial" pitchFamily="34" charset="0"/>
              </a:rPr>
              <a:t> –</a:t>
            </a:r>
            <a:r>
              <a:rPr lang="en-US" sz="2900" b="1" dirty="0" err="1">
                <a:latin typeface="Arial" pitchFamily="34" charset="0"/>
                <a:cs typeface="Arial" pitchFamily="34" charset="0"/>
              </a:rPr>
              <a:t>județul</a:t>
            </a:r>
            <a:r>
              <a:rPr lang="en-US" sz="2900" b="1" dirty="0">
                <a:latin typeface="Arial" pitchFamily="34" charset="0"/>
                <a:cs typeface="Arial" pitchFamily="34" charset="0"/>
              </a:rPr>
              <a:t> </a:t>
            </a:r>
            <a:r>
              <a:rPr lang="en-US" sz="2900" b="1" dirty="0" err="1">
                <a:latin typeface="Arial" pitchFamily="34" charset="0"/>
                <a:cs typeface="Arial" pitchFamily="34" charset="0"/>
              </a:rPr>
              <a:t>Bihor</a:t>
            </a:r>
            <a:r>
              <a:rPr lang="en-US" sz="2900" b="1" dirty="0">
                <a:latin typeface="Arial" pitchFamily="34" charset="0"/>
                <a:cs typeface="Arial" pitchFamily="34" charset="0"/>
              </a:rPr>
              <a:t> , </a:t>
            </a:r>
            <a:r>
              <a:rPr lang="ro-RO" sz="2900" b="1" dirty="0">
                <a:latin typeface="Arial" pitchFamily="34" charset="0"/>
                <a:cs typeface="Arial" pitchFamily="34" charset="0"/>
              </a:rPr>
              <a:t>84 </a:t>
            </a:r>
            <a:r>
              <a:rPr lang="ro-RO" sz="2900" dirty="0">
                <a:latin typeface="Arial" pitchFamily="34" charset="0"/>
                <a:cs typeface="Arial" pitchFamily="34" charset="0"/>
              </a:rPr>
              <a:t>de carduri dintre care au fost distribuite </a:t>
            </a:r>
            <a:r>
              <a:rPr lang="ro-RO" sz="2900" b="1" dirty="0">
                <a:latin typeface="Arial" pitchFamily="34" charset="0"/>
                <a:cs typeface="Arial" pitchFamily="34" charset="0"/>
              </a:rPr>
              <a:t>67</a:t>
            </a:r>
            <a:r>
              <a:rPr lang="ro-RO" sz="2900" dirty="0">
                <a:latin typeface="Arial" pitchFamily="34" charset="0"/>
                <a:cs typeface="Arial" pitchFamily="34" charset="0"/>
              </a:rPr>
              <a:t> de carduri către beneficiari iar </a:t>
            </a:r>
            <a:r>
              <a:rPr lang="ro-RO" sz="2900" b="1" dirty="0">
                <a:latin typeface="Arial" pitchFamily="34" charset="0"/>
                <a:cs typeface="Arial" pitchFamily="34" charset="0"/>
              </a:rPr>
              <a:t>17</a:t>
            </a:r>
            <a:r>
              <a:rPr lang="ro-RO" sz="2900" dirty="0">
                <a:latin typeface="Arial" pitchFamily="34" charset="0"/>
                <a:cs typeface="Arial" pitchFamily="34" charset="0"/>
              </a:rPr>
              <a:t> carduri urmeaza să fie returnate </a:t>
            </a:r>
            <a:r>
              <a:rPr lang="en-US" sz="2900" dirty="0">
                <a:latin typeface="Arial" pitchFamily="34" charset="0"/>
                <a:cs typeface="Arial" pitchFamily="34" charset="0"/>
              </a:rPr>
              <a:t>P</a:t>
            </a:r>
            <a:r>
              <a:rPr lang="ro-RO" sz="2900" dirty="0">
                <a:latin typeface="Arial" pitchFamily="34" charset="0"/>
                <a:cs typeface="Arial" pitchFamily="34" charset="0"/>
              </a:rPr>
              <a:t>refecturii.</a:t>
            </a:r>
            <a:endParaRPr lang="en-US" sz="2900" dirty="0">
              <a:latin typeface="Arial" pitchFamily="34" charset="0"/>
              <a:cs typeface="Arial" pitchFamily="34" charset="0"/>
            </a:endParaRPr>
          </a:p>
          <a:p>
            <a:endParaRPr lang="en-US" sz="2900" dirty="0">
              <a:latin typeface="Arial" pitchFamily="34" charset="0"/>
              <a:cs typeface="Arial" pitchFamily="34" charset="0"/>
            </a:endParaRPr>
          </a:p>
          <a:p>
            <a:pPr algn="just">
              <a:buNone/>
            </a:pPr>
            <a:r>
              <a:rPr lang="ro-RO" sz="2900" dirty="0">
                <a:latin typeface="Arial" pitchFamily="34" charset="0"/>
                <a:cs typeface="Arial" pitchFamily="34" charset="0"/>
              </a:rPr>
              <a:t>De asemenea, un număr de </a:t>
            </a:r>
            <a:r>
              <a:rPr lang="ro-RO" sz="2900" b="1" dirty="0">
                <a:latin typeface="Arial" pitchFamily="34" charset="0"/>
                <a:cs typeface="Arial" pitchFamily="34" charset="0"/>
              </a:rPr>
              <a:t>149 de beneficiari ai cardurilor din 2020 și 2021</a:t>
            </a:r>
            <a:r>
              <a:rPr lang="ro-RO" sz="2900" dirty="0">
                <a:latin typeface="Arial" pitchFamily="34" charset="0"/>
                <a:cs typeface="Arial" pitchFamily="34" charset="0"/>
              </a:rPr>
              <a:t>, care au figurat cu sume necheltuite în evidențele transmise de Ministerul Investițiilor și Proiectelor Europene (MIPE) au fost notificați, telefonic sau prin vizite la domiciliul acestora, despre sumele rămase necheltuite și li s-au înmânat lista unităților de alimentație publică partenere în program.</a:t>
            </a:r>
            <a:endParaRPr lang="en-US" sz="2900" dirty="0">
              <a:latin typeface="Arial" pitchFamily="34" charset="0"/>
              <a:cs typeface="Arial" pitchFamily="34" charset="0"/>
            </a:endParaRPr>
          </a:p>
          <a:p>
            <a:pPr algn="just">
              <a:buNone/>
            </a:pPr>
            <a:endParaRPr lang="en-US" sz="2900" dirty="0">
              <a:latin typeface="Arial" pitchFamily="34" charset="0"/>
              <a:cs typeface="Arial" pitchFamily="34" charset="0"/>
            </a:endParaRPr>
          </a:p>
          <a:p>
            <a:pPr algn="just">
              <a:buNone/>
            </a:pPr>
            <a:r>
              <a:rPr lang="ro-RO" sz="2900" dirty="0">
                <a:latin typeface="Arial" pitchFamily="34" charset="0"/>
                <a:cs typeface="Arial" pitchFamily="34" charset="0"/>
              </a:rPr>
              <a:t>Conform OUG 174/2020, Direcţia de Asistenţă Socială Oradea actualizează lunar listele cu destinatarii finali, pe care </a:t>
            </a:r>
            <a:r>
              <a:rPr lang="en-US" sz="2900" dirty="0" err="1">
                <a:latin typeface="Arial" pitchFamily="34" charset="0"/>
                <a:cs typeface="Arial" pitchFamily="34" charset="0"/>
              </a:rPr>
              <a:t>îi</a:t>
            </a:r>
            <a:r>
              <a:rPr lang="en-US" sz="2900" dirty="0">
                <a:latin typeface="Arial" pitchFamily="34" charset="0"/>
                <a:cs typeface="Arial" pitchFamily="34" charset="0"/>
              </a:rPr>
              <a:t> </a:t>
            </a:r>
            <a:r>
              <a:rPr lang="en-US" sz="2900" dirty="0" err="1">
                <a:latin typeface="Arial" pitchFamily="34" charset="0"/>
                <a:cs typeface="Arial" pitchFamily="34" charset="0"/>
              </a:rPr>
              <a:t>propune</a:t>
            </a:r>
            <a:r>
              <a:rPr lang="en-US" sz="2900" dirty="0">
                <a:latin typeface="Arial" pitchFamily="34" charset="0"/>
                <a:cs typeface="Arial" pitchFamily="34" charset="0"/>
              </a:rPr>
              <a:t> </a:t>
            </a:r>
            <a:r>
              <a:rPr lang="en-US" sz="2900" dirty="0" err="1">
                <a:latin typeface="Arial" pitchFamily="34" charset="0"/>
                <a:cs typeface="Arial" pitchFamily="34" charset="0"/>
              </a:rPr>
              <a:t>spre</a:t>
            </a:r>
            <a:r>
              <a:rPr lang="en-US" sz="2900" dirty="0">
                <a:latin typeface="Arial" pitchFamily="34" charset="0"/>
                <a:cs typeface="Arial" pitchFamily="34" charset="0"/>
              </a:rPr>
              <a:t> </a:t>
            </a:r>
            <a:r>
              <a:rPr lang="ro-RO" sz="2900" dirty="0">
                <a:latin typeface="Arial" pitchFamily="34" charset="0"/>
                <a:cs typeface="Arial" pitchFamily="34" charset="0"/>
              </a:rPr>
              <a:t>aproba</a:t>
            </a:r>
            <a:r>
              <a:rPr lang="en-US" sz="2900" dirty="0">
                <a:latin typeface="Arial" pitchFamily="34" charset="0"/>
                <a:cs typeface="Arial" pitchFamily="34" charset="0"/>
              </a:rPr>
              <a:t>re</a:t>
            </a:r>
            <a:r>
              <a:rPr lang="ro-RO" sz="2900" dirty="0">
                <a:latin typeface="Arial" pitchFamily="34" charset="0"/>
                <a:cs typeface="Arial" pitchFamily="34" charset="0"/>
              </a:rPr>
              <a:t> Primarului şi trimite lista</a:t>
            </a:r>
            <a:r>
              <a:rPr lang="en-US" sz="2900" dirty="0">
                <a:latin typeface="Arial" pitchFamily="34" charset="0"/>
                <a:cs typeface="Arial" pitchFamily="34" charset="0"/>
              </a:rPr>
              <a:t> </a:t>
            </a:r>
            <a:r>
              <a:rPr lang="en-US" sz="2900" dirty="0" err="1">
                <a:latin typeface="Arial" pitchFamily="34" charset="0"/>
                <a:cs typeface="Arial" pitchFamily="34" charset="0"/>
              </a:rPr>
              <a:t>actualizată</a:t>
            </a:r>
            <a:r>
              <a:rPr lang="en-US" sz="2900" dirty="0">
                <a:latin typeface="Arial" pitchFamily="34" charset="0"/>
                <a:cs typeface="Arial" pitchFamily="34" charset="0"/>
              </a:rPr>
              <a:t> </a:t>
            </a:r>
            <a:r>
              <a:rPr lang="ro-RO" sz="2900" dirty="0">
                <a:latin typeface="Arial" pitchFamily="34" charset="0"/>
                <a:cs typeface="Arial" pitchFamily="34" charset="0"/>
              </a:rPr>
              <a:t>Instituţiei Prefectului, urmând </a:t>
            </a:r>
            <a:r>
              <a:rPr lang="en-US" sz="2900" dirty="0">
                <a:latin typeface="Arial" pitchFamily="34" charset="0"/>
                <a:cs typeface="Arial" pitchFamily="34" charset="0"/>
              </a:rPr>
              <a:t>ulterior </a:t>
            </a:r>
            <a:r>
              <a:rPr lang="en-US" sz="2900" dirty="0" err="1">
                <a:latin typeface="Arial" pitchFamily="34" charset="0"/>
                <a:cs typeface="Arial" pitchFamily="34" charset="0"/>
              </a:rPr>
              <a:t>să</a:t>
            </a:r>
            <a:r>
              <a:rPr lang="en-US" sz="2900" dirty="0">
                <a:latin typeface="Arial" pitchFamily="34" charset="0"/>
                <a:cs typeface="Arial" pitchFamily="34" charset="0"/>
              </a:rPr>
              <a:t> </a:t>
            </a:r>
            <a:r>
              <a:rPr lang="ro-RO" sz="2900" dirty="0">
                <a:latin typeface="Arial" pitchFamily="34" charset="0"/>
                <a:cs typeface="Arial" pitchFamily="34" charset="0"/>
              </a:rPr>
              <a:t>distribuie tichete sociale pe suport electronic pentru mese calde</a:t>
            </a:r>
            <a:r>
              <a:rPr lang="en-US" sz="2900" dirty="0">
                <a:latin typeface="Arial" pitchFamily="34" charset="0"/>
                <a:cs typeface="Arial" pitchFamily="34" charset="0"/>
              </a:rPr>
              <a:t>,</a:t>
            </a:r>
            <a:r>
              <a:rPr lang="ro-RO" sz="2900" dirty="0">
                <a:latin typeface="Arial" pitchFamily="34" charset="0"/>
                <a:cs typeface="Arial" pitchFamily="34" charset="0"/>
              </a:rPr>
              <a:t> solicitanţilor eligibili.</a:t>
            </a:r>
            <a:endParaRPr lang="en-US" sz="2900" dirty="0">
              <a:latin typeface="Arial" pitchFamily="34" charset="0"/>
              <a:cs typeface="Arial" pitchFamily="34" charset="0"/>
            </a:endParaRPr>
          </a:p>
          <a:p>
            <a:pPr algn="just"/>
            <a:endParaRPr lang="en-US" sz="2900" dirty="0">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639762"/>
          </a:xfrm>
        </p:spPr>
        <p:txBody>
          <a:bodyPr>
            <a:noAutofit/>
          </a:bodyPr>
          <a:lstStyle/>
          <a:p>
            <a:r>
              <a:rPr lang="en-US" sz="1800" b="1" dirty="0" err="1">
                <a:latin typeface="Arial" pitchFamily="34" charset="0"/>
                <a:cs typeface="Arial" pitchFamily="34" charset="0"/>
              </a:rPr>
              <a:t>Programul</a:t>
            </a:r>
            <a:r>
              <a:rPr lang="en-US" sz="1800" b="1" dirty="0">
                <a:latin typeface="Arial" pitchFamily="34" charset="0"/>
                <a:cs typeface="Arial" pitchFamily="34" charset="0"/>
              </a:rPr>
              <a:t> </a:t>
            </a:r>
            <a:r>
              <a:rPr lang="en-US" sz="1800" b="1" dirty="0" err="1">
                <a:latin typeface="Arial" pitchFamily="34" charset="0"/>
                <a:cs typeface="Arial" pitchFamily="34" charset="0"/>
              </a:rPr>
              <a:t>Operațional</a:t>
            </a:r>
            <a:r>
              <a:rPr lang="en-US" sz="1800" b="1" dirty="0">
                <a:latin typeface="Arial" pitchFamily="34" charset="0"/>
                <a:cs typeface="Arial" pitchFamily="34" charset="0"/>
              </a:rPr>
              <a:t> </a:t>
            </a:r>
            <a:r>
              <a:rPr lang="en-US" sz="1800" b="1" dirty="0" err="1">
                <a:latin typeface="Arial" pitchFamily="34" charset="0"/>
                <a:cs typeface="Arial" pitchFamily="34" charset="0"/>
              </a:rPr>
              <a:t>Ajutorarea</a:t>
            </a:r>
            <a:r>
              <a:rPr lang="en-US" sz="1800" b="1" dirty="0">
                <a:latin typeface="Arial" pitchFamily="34" charset="0"/>
                <a:cs typeface="Arial" pitchFamily="34" charset="0"/>
              </a:rPr>
              <a:t> </a:t>
            </a:r>
            <a:r>
              <a:rPr lang="en-US" sz="1800" b="1" dirty="0" err="1">
                <a:latin typeface="Arial" pitchFamily="34" charset="0"/>
                <a:cs typeface="Arial" pitchFamily="34" charset="0"/>
              </a:rPr>
              <a:t>Persoanelor</a:t>
            </a:r>
            <a:r>
              <a:rPr lang="en-US" sz="1800" b="1" dirty="0">
                <a:latin typeface="Arial" pitchFamily="34" charset="0"/>
                <a:cs typeface="Arial" pitchFamily="34" charset="0"/>
              </a:rPr>
              <a:t> </a:t>
            </a:r>
            <a:r>
              <a:rPr lang="en-US" sz="1800" b="1" dirty="0" err="1">
                <a:latin typeface="Arial" pitchFamily="34" charset="0"/>
                <a:cs typeface="Arial" pitchFamily="34" charset="0"/>
              </a:rPr>
              <a:t>Defavorizate</a:t>
            </a:r>
            <a:r>
              <a:rPr lang="en-US" sz="1800" b="1" dirty="0">
                <a:latin typeface="Arial" pitchFamily="34" charset="0"/>
                <a:cs typeface="Arial" pitchFamily="34" charset="0"/>
              </a:rPr>
              <a:t> (POAD)</a:t>
            </a:r>
          </a:p>
        </p:txBody>
      </p:sp>
      <p:sp>
        <p:nvSpPr>
          <p:cNvPr id="3" name="Content Placeholder 2"/>
          <p:cNvSpPr>
            <a:spLocks noGrp="1"/>
          </p:cNvSpPr>
          <p:nvPr>
            <p:ph idx="1"/>
          </p:nvPr>
        </p:nvSpPr>
        <p:spPr>
          <a:xfrm>
            <a:off x="304800" y="990600"/>
            <a:ext cx="8686800" cy="5562600"/>
          </a:xfrm>
        </p:spPr>
        <p:txBody>
          <a:bodyPr>
            <a:normAutofit fontScale="92500" lnSpcReduction="10000"/>
          </a:bodyPr>
          <a:lstStyle/>
          <a:p>
            <a:r>
              <a:rPr lang="ro-RO" sz="1300" dirty="0"/>
              <a:t>În conformitate cu Regulamentul (UE) nr. 223/2014 al Parlamentului European din 11 Martie 2014 privind Fondul European de Ajutor Destinat celor mai Defavorizate Persoane şi OUG nr. 84/21.05.2020 pentru stabilirea unor măsuri necesare în vederea implementării Programului operaţional Ajutorarea Persoanelor Defavorizate (POAD), </a:t>
            </a:r>
            <a:endParaRPr lang="en-US" sz="1300" dirty="0"/>
          </a:p>
          <a:p>
            <a:pPr algn="ctr">
              <a:buNone/>
            </a:pPr>
            <a:r>
              <a:rPr lang="ro-RO" sz="2300" b="1" dirty="0"/>
              <a:t>Direcţia de Asistenţă Socială Oradea </a:t>
            </a:r>
            <a:endParaRPr lang="en-US" sz="2300" b="1" dirty="0"/>
          </a:p>
          <a:p>
            <a:pPr algn="ctr">
              <a:buNone/>
            </a:pPr>
            <a:r>
              <a:rPr lang="ro-RO" sz="2300" dirty="0"/>
              <a:t>a recepţionat în fiecare din </a:t>
            </a:r>
            <a:r>
              <a:rPr lang="ro-RO" sz="2300" b="1" u="sng" dirty="0"/>
              <a:t>lunile februarie și august</a:t>
            </a:r>
            <a:r>
              <a:rPr lang="en-US" sz="2300" b="1" u="sng" dirty="0"/>
              <a:t>,</a:t>
            </a:r>
            <a:r>
              <a:rPr lang="ro-RO" sz="2300" b="1" u="sng" dirty="0"/>
              <a:t> </a:t>
            </a:r>
            <a:endParaRPr lang="en-US" sz="2300" b="1" u="sng" dirty="0"/>
          </a:p>
          <a:p>
            <a:pPr algn="ctr">
              <a:buNone/>
            </a:pPr>
            <a:r>
              <a:rPr lang="ro-RO" sz="2300" dirty="0"/>
              <a:t>câte </a:t>
            </a:r>
            <a:r>
              <a:rPr lang="ro-RO" sz="2300" b="1" dirty="0"/>
              <a:t>1</a:t>
            </a:r>
            <a:r>
              <a:rPr lang="en-US" sz="2300" b="1" dirty="0"/>
              <a:t>.</a:t>
            </a:r>
            <a:r>
              <a:rPr lang="ro-RO" sz="2300" b="1" dirty="0"/>
              <a:t>085 pachete cu produse de igienă </a:t>
            </a:r>
            <a:r>
              <a:rPr lang="ro-RO" sz="2300" dirty="0"/>
              <a:t>și </a:t>
            </a:r>
            <a:r>
              <a:rPr lang="ro-RO" sz="2300" b="1" dirty="0"/>
              <a:t>1</a:t>
            </a:r>
            <a:r>
              <a:rPr lang="en-US" sz="2300" b="1" dirty="0"/>
              <a:t>.</a:t>
            </a:r>
            <a:r>
              <a:rPr lang="ro-RO" sz="2300" b="1" dirty="0"/>
              <a:t>085 cutii cu produse alimentare </a:t>
            </a:r>
            <a:r>
              <a:rPr lang="ro-RO" sz="2300" dirty="0"/>
              <a:t>care au fost distribuite, din depozitul de pe strada Cazaban (lângă Ștrandul Ioșia), către beneficiari, în două perioade:</a:t>
            </a:r>
            <a:endParaRPr lang="en-US" sz="2300" dirty="0"/>
          </a:p>
          <a:p>
            <a:pPr algn="ctr">
              <a:buNone/>
            </a:pPr>
            <a:endParaRPr lang="en-US" sz="2300" dirty="0"/>
          </a:p>
          <a:p>
            <a:pPr lvl="0"/>
            <a:r>
              <a:rPr lang="ro-RO" sz="2300" i="1" dirty="0"/>
              <a:t>în intervalul </a:t>
            </a:r>
            <a:r>
              <a:rPr lang="ro-RO" sz="2300" b="1" i="1" dirty="0"/>
              <a:t>22.02 – 15.03.2021</a:t>
            </a:r>
            <a:r>
              <a:rPr lang="ro-RO" sz="2300" i="1" dirty="0"/>
              <a:t>, când s-au distribuit pentru 1</a:t>
            </a:r>
            <a:r>
              <a:rPr lang="en-US" sz="2300" i="1" dirty="0"/>
              <a:t>.</a:t>
            </a:r>
            <a:r>
              <a:rPr lang="ro-RO" sz="2300" i="1" dirty="0"/>
              <a:t>085 de beneficiari </a:t>
            </a:r>
            <a:r>
              <a:rPr lang="ro-RO" sz="2300" b="1" i="1" dirty="0"/>
              <a:t>pachetele cu produsele alimentare și cele cu produse de igienă</a:t>
            </a:r>
            <a:r>
              <a:rPr lang="ro-RO" sz="2300" i="1" dirty="0"/>
              <a:t>, corespunzătoare tranșelor 2 (alimente) și 3 (igienă) din cadrul programului POAD 2018-2021</a:t>
            </a:r>
            <a:endParaRPr lang="en-US" sz="2300" i="1" dirty="0"/>
          </a:p>
          <a:p>
            <a:pPr lvl="0"/>
            <a:endParaRPr lang="en-US" sz="2300" dirty="0"/>
          </a:p>
          <a:p>
            <a:pPr lvl="0"/>
            <a:r>
              <a:rPr lang="ro-RO" sz="2300" i="1" dirty="0"/>
              <a:t>în intervalul </a:t>
            </a:r>
            <a:r>
              <a:rPr lang="ro-RO" sz="2300" b="1" i="1" dirty="0"/>
              <a:t>01.09 – 23.09.2021</a:t>
            </a:r>
            <a:r>
              <a:rPr lang="ro-RO" sz="2300" i="1" dirty="0"/>
              <a:t>, când s-au distribuit pentru 1085 de beneficiari </a:t>
            </a:r>
            <a:r>
              <a:rPr lang="ro-RO" sz="2300" b="1" i="1" dirty="0"/>
              <a:t>pachetele cu produsele alimentare și cele cu produse de igienă,</a:t>
            </a:r>
            <a:r>
              <a:rPr lang="ro-RO" sz="2300" i="1" dirty="0"/>
              <a:t> corespunzătoare tranșelor 3 (alimente) și 4 (igienă) din cadrul programului POAD 2018-2021 </a:t>
            </a:r>
            <a:endParaRPr lang="en-US" sz="2300" dirty="0"/>
          </a:p>
          <a:p>
            <a:pPr>
              <a:buNone/>
            </a:pP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685799"/>
          </a:xfrm>
        </p:spPr>
        <p:txBody>
          <a:bodyPr>
            <a:normAutofit fontScale="90000"/>
          </a:bodyPr>
          <a:lstStyle/>
          <a:p>
            <a:r>
              <a:rPr lang="ro-RO" sz="3600" i="1" dirty="0"/>
              <a:t>Campania</a:t>
            </a:r>
            <a:r>
              <a:rPr lang="ro-RO" sz="3600" b="1" i="1" dirty="0"/>
              <a:t> </a:t>
            </a:r>
            <a:r>
              <a:rPr lang="en-US" sz="3600" b="1" i="1" dirty="0"/>
              <a:t>“</a:t>
            </a:r>
            <a:r>
              <a:rPr lang="ro-RO" sz="3600" b="1" i="1" dirty="0"/>
              <a:t>Nu munceşti, nu primeşti</a:t>
            </a:r>
            <a:r>
              <a:rPr lang="en-US" sz="3600" b="1" i="1" dirty="0"/>
              <a:t>” </a:t>
            </a:r>
            <a:r>
              <a:rPr lang="en-US" sz="3600" b="1" i="1" dirty="0" err="1"/>
              <a:t>continuă</a:t>
            </a:r>
            <a:r>
              <a:rPr lang="en-US" sz="3600" b="1" i="1" dirty="0"/>
              <a:t>…</a:t>
            </a:r>
          </a:p>
        </p:txBody>
      </p:sp>
      <p:sp>
        <p:nvSpPr>
          <p:cNvPr id="3" name="Subtitle 2"/>
          <p:cNvSpPr>
            <a:spLocks noGrp="1"/>
          </p:cNvSpPr>
          <p:nvPr>
            <p:ph type="subTitle" idx="1"/>
          </p:nvPr>
        </p:nvSpPr>
        <p:spPr>
          <a:xfrm>
            <a:off x="685800" y="1066800"/>
            <a:ext cx="8229600" cy="1371600"/>
          </a:xfrm>
        </p:spPr>
        <p:txBody>
          <a:bodyPr>
            <a:normAutofit/>
          </a:bodyPr>
          <a:lstStyle/>
          <a:p>
            <a:r>
              <a:rPr lang="en-US" sz="1800" dirty="0">
                <a:solidFill>
                  <a:schemeClr val="tx1"/>
                </a:solidFill>
                <a:latin typeface="Arial" pitchFamily="34" charset="0"/>
                <a:cs typeface="Arial" pitchFamily="34" charset="0"/>
              </a:rPr>
              <a:t>440 de </a:t>
            </a:r>
            <a:r>
              <a:rPr lang="en-US" sz="1800" dirty="0" err="1">
                <a:solidFill>
                  <a:schemeClr val="tx1"/>
                </a:solidFill>
                <a:latin typeface="Arial" pitchFamily="34" charset="0"/>
                <a:cs typeface="Arial" pitchFamily="34" charset="0"/>
              </a:rPr>
              <a:t>deplasări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pentru</a:t>
            </a:r>
            <a:r>
              <a:rPr lang="en-US" sz="1800" dirty="0">
                <a:solidFill>
                  <a:schemeClr val="tx1"/>
                </a:solidFill>
                <a:latin typeface="Arial" pitchFamily="34" charset="0"/>
                <a:cs typeface="Arial" pitchFamily="34" charset="0"/>
              </a:rPr>
              <a:t> </a:t>
            </a:r>
            <a:r>
              <a:rPr lang="ro-RO" sz="1800" dirty="0">
                <a:solidFill>
                  <a:schemeClr val="tx1"/>
                </a:solidFill>
                <a:latin typeface="Arial" pitchFamily="34" charset="0"/>
                <a:cs typeface="Arial" pitchFamily="34" charset="0"/>
              </a:rPr>
              <a:t> monitorizarea zilnică a persoanelor care au efectuat orele de muncă/lucrări de interes local</a:t>
            </a:r>
          </a:p>
        </p:txBody>
      </p:sp>
      <p:pic>
        <p:nvPicPr>
          <p:cNvPr id="16386" name="Picture 2" descr="Ar putea fi o imagine cu 8 persoane şi în aer liber"/>
          <p:cNvPicPr>
            <a:picLocks noChangeAspect="1" noChangeArrowheads="1"/>
          </p:cNvPicPr>
          <p:nvPr/>
        </p:nvPicPr>
        <p:blipFill>
          <a:blip r:embed="rId2" cstate="print"/>
          <a:srcRect/>
          <a:stretch>
            <a:fillRect/>
          </a:stretch>
        </p:blipFill>
        <p:spPr bwMode="auto">
          <a:xfrm>
            <a:off x="228600" y="1842762"/>
            <a:ext cx="4191000" cy="4177038"/>
          </a:xfrm>
          <a:prstGeom prst="rect">
            <a:avLst/>
          </a:prstGeom>
          <a:noFill/>
        </p:spPr>
      </p:pic>
      <p:pic>
        <p:nvPicPr>
          <p:cNvPr id="16388" name="Picture 4" descr="Ar putea fi o imagine cu 7 persoane, copac şi în aer liber"/>
          <p:cNvPicPr>
            <a:picLocks noChangeAspect="1" noChangeArrowheads="1"/>
          </p:cNvPicPr>
          <p:nvPr/>
        </p:nvPicPr>
        <p:blipFill>
          <a:blip r:embed="rId3" cstate="print"/>
          <a:srcRect/>
          <a:stretch>
            <a:fillRect/>
          </a:stretch>
        </p:blipFill>
        <p:spPr bwMode="auto">
          <a:xfrm>
            <a:off x="4572000" y="1905000"/>
            <a:ext cx="4419600" cy="41910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fontScale="90000"/>
          </a:bodyPr>
          <a:lstStyle/>
          <a:p>
            <a:br>
              <a:rPr lang="en-US" b="1" dirty="0"/>
            </a:br>
            <a:br>
              <a:rPr lang="en-US" b="1" dirty="0"/>
            </a:br>
            <a:br>
              <a:rPr lang="en-US" b="1" dirty="0"/>
            </a:br>
            <a:br>
              <a:rPr lang="en-US" b="1" dirty="0"/>
            </a:br>
            <a:r>
              <a:rPr lang="ro-RO" sz="1600" b="1" dirty="0">
                <a:latin typeface="Arial" pitchFamily="34" charset="0"/>
                <a:cs typeface="Arial" pitchFamily="34" charset="0"/>
              </a:rPr>
              <a:t>CENTR</a:t>
            </a:r>
            <a:r>
              <a:rPr lang="en-US" sz="1600" b="1" dirty="0">
                <a:latin typeface="Arial" pitchFamily="34" charset="0"/>
                <a:cs typeface="Arial" pitchFamily="34" charset="0"/>
              </a:rPr>
              <a:t>UL</a:t>
            </a:r>
            <a:r>
              <a:rPr lang="ro-RO" sz="1600" b="1" dirty="0">
                <a:latin typeface="Arial" pitchFamily="34" charset="0"/>
                <a:cs typeface="Arial" pitchFamily="34" charset="0"/>
              </a:rPr>
              <a:t> </a:t>
            </a:r>
            <a:r>
              <a:rPr lang="en-US" sz="1600" b="1" dirty="0">
                <a:latin typeface="Arial" pitchFamily="34" charset="0"/>
                <a:cs typeface="Arial" pitchFamily="34" charset="0"/>
              </a:rPr>
              <a:t>SOCIAL CU DESTINATIE MULTIFUNCTIONAL</a:t>
            </a:r>
            <a:r>
              <a:rPr lang="ro-RO" sz="1600" b="1" dirty="0">
                <a:latin typeface="Arial" pitchFamily="34" charset="0"/>
                <a:cs typeface="Arial" pitchFamily="34" charset="0"/>
              </a:rPr>
              <a:t>Ă</a:t>
            </a:r>
            <a:r>
              <a:rPr lang="en-US" sz="1600" b="1" dirty="0">
                <a:latin typeface="Arial" pitchFamily="34" charset="0"/>
                <a:cs typeface="Arial" pitchFamily="34" charset="0"/>
              </a:rPr>
              <a:t> “</a:t>
            </a:r>
            <a:r>
              <a:rPr lang="ro-RO" sz="1600" b="1" dirty="0">
                <a:latin typeface="Arial" pitchFamily="34" charset="0"/>
                <a:cs typeface="Arial" pitchFamily="34" charset="0"/>
              </a:rPr>
              <a:t>DIGNITAS</a:t>
            </a:r>
            <a:r>
              <a:rPr lang="en-US" sz="1600" b="1" dirty="0">
                <a:latin typeface="Arial" pitchFamily="34" charset="0"/>
                <a:cs typeface="Arial" pitchFamily="34" charset="0"/>
              </a:rPr>
              <a:t>”</a:t>
            </a:r>
            <a:br>
              <a:rPr lang="en-US" sz="1600" b="1" dirty="0">
                <a:latin typeface="Arial" pitchFamily="34" charset="0"/>
                <a:cs typeface="Arial" pitchFamily="34" charset="0"/>
              </a:rPr>
            </a:br>
            <a:br>
              <a:rPr lang="en-US" sz="1600" dirty="0">
                <a:solidFill>
                  <a:schemeClr val="tx2">
                    <a:lumMod val="60000"/>
                    <a:lumOff val="40000"/>
                  </a:schemeClr>
                </a:solidFill>
                <a:latin typeface="Arial" pitchFamily="34" charset="0"/>
                <a:cs typeface="Arial" pitchFamily="34" charset="0"/>
              </a:rPr>
            </a:br>
            <a:br>
              <a:rPr lang="en-US" dirty="0"/>
            </a:br>
            <a:br>
              <a:rPr lang="en-US" dirty="0"/>
            </a:br>
            <a:r>
              <a:rPr lang="ro-RO" b="1" dirty="0"/>
              <a:t> </a:t>
            </a:r>
            <a:br>
              <a:rPr lang="en-US" dirty="0"/>
            </a:br>
            <a:endParaRPr lang="en-US" dirty="0"/>
          </a:p>
        </p:txBody>
      </p:sp>
      <p:sp>
        <p:nvSpPr>
          <p:cNvPr id="3" name="Content Placeholder 2"/>
          <p:cNvSpPr>
            <a:spLocks noGrp="1"/>
          </p:cNvSpPr>
          <p:nvPr>
            <p:ph sz="half" idx="1"/>
          </p:nvPr>
        </p:nvSpPr>
        <p:spPr>
          <a:xfrm>
            <a:off x="152400" y="457200"/>
            <a:ext cx="5486400" cy="6400800"/>
          </a:xfrm>
        </p:spPr>
        <p:txBody>
          <a:bodyPr>
            <a:noAutofit/>
          </a:bodyPr>
          <a:lstStyle/>
          <a:p>
            <a:pPr>
              <a:buNone/>
            </a:pPr>
            <a:r>
              <a:rPr lang="ro-RO" sz="1200" b="1" dirty="0">
                <a:cs typeface="Arial" pitchFamily="34" charset="0"/>
              </a:rPr>
              <a:t>Servicii oferite:</a:t>
            </a:r>
            <a:endParaRPr lang="en-US" sz="1200" dirty="0">
              <a:cs typeface="Arial" pitchFamily="34" charset="0"/>
            </a:endParaRPr>
          </a:p>
          <a:p>
            <a:pPr lvl="0"/>
            <a:r>
              <a:rPr lang="ro-RO" sz="1200" b="1" dirty="0">
                <a:cs typeface="Arial" pitchFamily="34" charset="0"/>
              </a:rPr>
              <a:t>servicii de cazare: 2</a:t>
            </a:r>
            <a:r>
              <a:rPr lang="en-US" sz="1200" b="1" dirty="0">
                <a:cs typeface="Arial" pitchFamily="34" charset="0"/>
              </a:rPr>
              <a:t>8</a:t>
            </a:r>
            <a:r>
              <a:rPr lang="ro-RO" sz="1200" b="1" dirty="0">
                <a:cs typeface="Arial" pitchFamily="34" charset="0"/>
              </a:rPr>
              <a:t> persoane (</a:t>
            </a:r>
            <a:r>
              <a:rPr lang="en-US" sz="1200" b="1" dirty="0" err="1">
                <a:cs typeface="Arial" pitchFamily="34" charset="0"/>
              </a:rPr>
              <a:t>în</a:t>
            </a:r>
            <a:r>
              <a:rPr lang="en-US" sz="1200" b="1" dirty="0">
                <a:cs typeface="Arial" pitchFamily="34" charset="0"/>
              </a:rPr>
              <a:t> </a:t>
            </a:r>
            <a:r>
              <a:rPr lang="en-US" sz="1200" b="1" dirty="0" err="1">
                <a:cs typeface="Arial" pitchFamily="34" charset="0"/>
              </a:rPr>
              <a:t>prezent</a:t>
            </a:r>
            <a:r>
              <a:rPr lang="en-US" sz="1200" b="1" dirty="0">
                <a:cs typeface="Arial" pitchFamily="34" charset="0"/>
              </a:rPr>
              <a:t> 16 </a:t>
            </a:r>
            <a:r>
              <a:rPr lang="en-US" sz="1200" b="1" dirty="0" err="1">
                <a:cs typeface="Arial" pitchFamily="34" charset="0"/>
              </a:rPr>
              <a:t>persoane</a:t>
            </a:r>
            <a:r>
              <a:rPr lang="en-US" sz="1200" b="1" dirty="0">
                <a:cs typeface="Arial" pitchFamily="34" charset="0"/>
              </a:rPr>
              <a:t> </a:t>
            </a:r>
            <a:r>
              <a:rPr lang="en-US" sz="1200" b="1" dirty="0" err="1">
                <a:cs typeface="Arial" pitchFamily="34" charset="0"/>
              </a:rPr>
              <a:t>beneficiază</a:t>
            </a:r>
            <a:r>
              <a:rPr lang="en-US" sz="1200" b="1" dirty="0">
                <a:cs typeface="Arial" pitchFamily="34" charset="0"/>
              </a:rPr>
              <a:t> de </a:t>
            </a:r>
            <a:r>
              <a:rPr lang="en-US" sz="1200" b="1" dirty="0" err="1">
                <a:cs typeface="Arial" pitchFamily="34" charset="0"/>
              </a:rPr>
              <a:t>cazare</a:t>
            </a:r>
            <a:r>
              <a:rPr lang="en-US" sz="1200" b="1" dirty="0">
                <a:cs typeface="Arial" pitchFamily="34" charset="0"/>
              </a:rPr>
              <a:t> )</a:t>
            </a:r>
            <a:endParaRPr lang="en-US" sz="1200" dirty="0">
              <a:cs typeface="Arial" pitchFamily="34" charset="0"/>
            </a:endParaRPr>
          </a:p>
          <a:p>
            <a:pPr>
              <a:buNone/>
            </a:pPr>
            <a:r>
              <a:rPr lang="ro-RO" sz="1200" b="1" dirty="0">
                <a:cs typeface="Arial" pitchFamily="34" charset="0"/>
              </a:rPr>
              <a:t>Pe parcursul anului 20</a:t>
            </a:r>
            <a:r>
              <a:rPr lang="en-US" sz="1200" b="1" dirty="0">
                <a:cs typeface="Arial" pitchFamily="34" charset="0"/>
              </a:rPr>
              <a:t>21</a:t>
            </a:r>
            <a:r>
              <a:rPr lang="ro-RO" sz="1200" b="1" dirty="0">
                <a:cs typeface="Arial" pitchFamily="34" charset="0"/>
              </a:rPr>
              <a:t> au fost acordate servicii sociale după cum urmează:</a:t>
            </a:r>
            <a:endParaRPr lang="en-US" sz="1200" dirty="0">
              <a:cs typeface="Arial" pitchFamily="34" charset="0"/>
            </a:endParaRPr>
          </a:p>
          <a:p>
            <a:pPr>
              <a:buNone/>
            </a:pPr>
            <a:r>
              <a:rPr lang="ro-RO" sz="1200" b="1" dirty="0">
                <a:cs typeface="Arial" pitchFamily="34" charset="0"/>
              </a:rPr>
              <a:t>a.consiliere  socială individuală:  </a:t>
            </a:r>
            <a:r>
              <a:rPr lang="ro-RO" sz="1200" dirty="0">
                <a:cs typeface="Arial" pitchFamily="34" charset="0"/>
              </a:rPr>
              <a:t>în baza planului de intervenţie, se urmăreşte implicarea beneficiarilor în vederea realizării obiectivelor propuse, respectiv însuşirea deprinderilor necesare vieţii independente: </a:t>
            </a:r>
            <a:r>
              <a:rPr lang="en-US" sz="1200" b="1" dirty="0">
                <a:cs typeface="Arial" pitchFamily="34" charset="0"/>
              </a:rPr>
              <a:t>18</a:t>
            </a:r>
            <a:r>
              <a:rPr lang="ro-RO" sz="1200" b="1" dirty="0">
                <a:cs typeface="Arial" pitchFamily="34" charset="0"/>
              </a:rPr>
              <a:t> beneficiari</a:t>
            </a:r>
            <a:endParaRPr lang="en-US" sz="1200" b="1" dirty="0">
              <a:cs typeface="Arial" pitchFamily="34" charset="0"/>
            </a:endParaRPr>
          </a:p>
          <a:p>
            <a:pPr>
              <a:buNone/>
            </a:pPr>
            <a:r>
              <a:rPr lang="ro-RO" sz="1200" b="1" dirty="0">
                <a:cs typeface="Arial" pitchFamily="34" charset="0"/>
              </a:rPr>
              <a:t>b. informare/consiliere profesională şi suport în găsirea unui loc de muncă:</a:t>
            </a:r>
            <a:r>
              <a:rPr lang="en-US" sz="1200" b="1" dirty="0">
                <a:cs typeface="Arial" pitchFamily="34" charset="0"/>
              </a:rPr>
              <a:t> 5 </a:t>
            </a:r>
            <a:r>
              <a:rPr lang="ro-RO" sz="1200" b="1" dirty="0">
                <a:cs typeface="Arial" pitchFamily="34" charset="0"/>
              </a:rPr>
              <a:t>beneficiari angajaţi</a:t>
            </a:r>
            <a:r>
              <a:rPr lang="en-US" sz="1200" b="1" dirty="0">
                <a:cs typeface="Arial" pitchFamily="34" charset="0"/>
              </a:rPr>
              <a:t>, 12 </a:t>
            </a:r>
            <a:r>
              <a:rPr lang="en-US" sz="1200" b="1" dirty="0" err="1">
                <a:cs typeface="Arial" pitchFamily="34" charset="0"/>
              </a:rPr>
              <a:t>beneficiari</a:t>
            </a:r>
            <a:r>
              <a:rPr lang="en-US" sz="1200" b="1" dirty="0">
                <a:cs typeface="Arial" pitchFamily="34" charset="0"/>
              </a:rPr>
              <a:t> </a:t>
            </a:r>
            <a:r>
              <a:rPr lang="en-US" sz="1200" b="1" dirty="0" err="1">
                <a:cs typeface="Arial" pitchFamily="34" charset="0"/>
              </a:rPr>
              <a:t>si</a:t>
            </a:r>
            <a:r>
              <a:rPr lang="en-US" sz="1200" b="1" dirty="0">
                <a:cs typeface="Arial" pitchFamily="34" charset="0"/>
              </a:rPr>
              <a:t>-au </a:t>
            </a:r>
            <a:r>
              <a:rPr lang="en-US" sz="1200" b="1" dirty="0" err="1">
                <a:cs typeface="Arial" pitchFamily="34" charset="0"/>
              </a:rPr>
              <a:t>păstrat</a:t>
            </a:r>
            <a:r>
              <a:rPr lang="en-US" sz="1200" b="1" dirty="0">
                <a:cs typeface="Arial" pitchFamily="34" charset="0"/>
              </a:rPr>
              <a:t> </a:t>
            </a:r>
            <a:r>
              <a:rPr lang="en-US" sz="1200" b="1" dirty="0" err="1">
                <a:cs typeface="Arial" pitchFamily="34" charset="0"/>
              </a:rPr>
              <a:t>locul</a:t>
            </a:r>
            <a:r>
              <a:rPr lang="en-US" sz="1200" b="1" dirty="0">
                <a:cs typeface="Arial" pitchFamily="34" charset="0"/>
              </a:rPr>
              <a:t> de </a:t>
            </a:r>
            <a:r>
              <a:rPr lang="en-US" sz="1200" b="1" dirty="0" err="1">
                <a:cs typeface="Arial" pitchFamily="34" charset="0"/>
              </a:rPr>
              <a:t>muncă</a:t>
            </a:r>
            <a:r>
              <a:rPr lang="en-US" sz="1200" b="1" dirty="0">
                <a:cs typeface="Arial" pitchFamily="34" charset="0"/>
              </a:rPr>
              <a:t> anterior</a:t>
            </a:r>
            <a:r>
              <a:rPr lang="ro-RO" sz="1200" b="1" dirty="0">
                <a:cs typeface="Arial" pitchFamily="34" charset="0"/>
              </a:rPr>
              <a:t>  </a:t>
            </a:r>
            <a:endParaRPr lang="en-US" sz="1200" dirty="0">
              <a:cs typeface="Arial" pitchFamily="34" charset="0"/>
            </a:endParaRPr>
          </a:p>
          <a:p>
            <a:pPr lvl="0"/>
            <a:r>
              <a:rPr lang="ro-RO" sz="1200" dirty="0">
                <a:cs typeface="Arial" pitchFamily="34" charset="0"/>
              </a:rPr>
              <a:t>Pregătire prealabilă: elaborarea de CV, scrisoare de intenție</a:t>
            </a:r>
            <a:endParaRPr lang="en-US" sz="1200" dirty="0">
              <a:cs typeface="Arial" pitchFamily="34" charset="0"/>
            </a:endParaRPr>
          </a:p>
          <a:p>
            <a:pPr lvl="0"/>
            <a:r>
              <a:rPr lang="ro-RO" sz="1200" dirty="0">
                <a:cs typeface="Arial" pitchFamily="34" charset="0"/>
              </a:rPr>
              <a:t>Contactarea potențialilor angajatori pe diverse mijloace de comunicare: telefonic, presă, site-uri specializate pe internet</a:t>
            </a:r>
            <a:endParaRPr lang="en-US" sz="1200" dirty="0">
              <a:cs typeface="Arial" pitchFamily="34" charset="0"/>
            </a:endParaRPr>
          </a:p>
          <a:p>
            <a:pPr lvl="0"/>
            <a:r>
              <a:rPr lang="ro-RO" sz="1200" dirty="0">
                <a:cs typeface="Arial" pitchFamily="34" charset="0"/>
              </a:rPr>
              <a:t>Colaborare cu A.J.O.F.M.</a:t>
            </a:r>
            <a:endParaRPr lang="en-US" sz="1200" dirty="0">
              <a:cs typeface="Arial" pitchFamily="34" charset="0"/>
            </a:endParaRPr>
          </a:p>
          <a:p>
            <a:r>
              <a:rPr lang="en-US" sz="1200" dirty="0" err="1">
                <a:cs typeface="Arial" pitchFamily="34" charset="0"/>
              </a:rPr>
              <a:t>Întocmire</a:t>
            </a:r>
            <a:r>
              <a:rPr lang="en-US" sz="1200" dirty="0">
                <a:cs typeface="Arial" pitchFamily="34" charset="0"/>
              </a:rPr>
              <a:t> </a:t>
            </a:r>
            <a:r>
              <a:rPr lang="en-US" sz="1200" dirty="0" err="1">
                <a:cs typeface="Arial" pitchFamily="34" charset="0"/>
              </a:rPr>
              <a:t>dosar</a:t>
            </a:r>
            <a:r>
              <a:rPr lang="en-US" sz="1200" dirty="0">
                <a:cs typeface="Arial" pitchFamily="34" charset="0"/>
              </a:rPr>
              <a:t> </a:t>
            </a:r>
            <a:r>
              <a:rPr lang="en-US" sz="1200" dirty="0" err="1">
                <a:cs typeface="Arial" pitchFamily="34" charset="0"/>
              </a:rPr>
              <a:t>șomer</a:t>
            </a:r>
            <a:r>
              <a:rPr lang="en-US" sz="1200" dirty="0">
                <a:cs typeface="Arial" pitchFamily="34" charset="0"/>
              </a:rPr>
              <a:t> </a:t>
            </a:r>
            <a:r>
              <a:rPr lang="en-US" sz="1200" dirty="0" err="1">
                <a:cs typeface="Arial" pitchFamily="34" charset="0"/>
              </a:rPr>
              <a:t>neîndemnizat</a:t>
            </a:r>
            <a:r>
              <a:rPr lang="en-US" sz="1200" dirty="0">
                <a:cs typeface="Arial" pitchFamily="34" charset="0"/>
              </a:rPr>
              <a:t> -2 </a:t>
            </a:r>
            <a:r>
              <a:rPr lang="en-US" sz="1200" dirty="0" err="1">
                <a:cs typeface="Arial" pitchFamily="34" charset="0"/>
              </a:rPr>
              <a:t>beneficiari</a:t>
            </a:r>
            <a:endParaRPr lang="en-US" sz="1200" dirty="0">
              <a:cs typeface="Arial" pitchFamily="34" charset="0"/>
            </a:endParaRPr>
          </a:p>
          <a:p>
            <a:pPr>
              <a:buNone/>
            </a:pPr>
            <a:r>
              <a:rPr lang="ro-RO" sz="1200" b="1" dirty="0">
                <a:cs typeface="Arial" pitchFamily="34" charset="0"/>
              </a:rPr>
              <a:t>c.</a:t>
            </a:r>
            <a:r>
              <a:rPr lang="ro-RO" sz="1200" dirty="0">
                <a:cs typeface="Arial" pitchFamily="34" charset="0"/>
              </a:rPr>
              <a:t> </a:t>
            </a:r>
            <a:r>
              <a:rPr lang="ro-RO" sz="1200" b="1" dirty="0">
                <a:cs typeface="Arial" pitchFamily="34" charset="0"/>
              </a:rPr>
              <a:t>clarificarea situaţiei juridice a beneficiarului</a:t>
            </a:r>
            <a:r>
              <a:rPr lang="ro-RO" sz="1200" dirty="0">
                <a:cs typeface="Arial" pitchFamily="34" charset="0"/>
              </a:rPr>
              <a:t>: asistarea şi medierea relaţiei beneficiarilor cu autorităţile competente pentru a asigura intrarea în legalitate a acestora, din punctul de vedere al actelor de identitate şi stare civilă: sprijin în vederea pregătirii actelor necesare; deplasare la SPCLEP Oradea; sprijin în completarea formularelor tipizate și a definitivării dosarului : </a:t>
            </a:r>
            <a:r>
              <a:rPr lang="en-US" sz="1200" b="1" dirty="0">
                <a:cs typeface="Arial" pitchFamily="34" charset="0"/>
              </a:rPr>
              <a:t>2</a:t>
            </a:r>
            <a:r>
              <a:rPr lang="en-US" sz="1200" dirty="0">
                <a:cs typeface="Arial" pitchFamily="34" charset="0"/>
              </a:rPr>
              <a:t> </a:t>
            </a:r>
            <a:r>
              <a:rPr lang="ro-RO" sz="1200" b="1" dirty="0">
                <a:cs typeface="Arial" pitchFamily="34" charset="0"/>
              </a:rPr>
              <a:t>beneficiari </a:t>
            </a:r>
            <a:endParaRPr lang="en-US" sz="1200" b="1" dirty="0">
              <a:cs typeface="Arial" pitchFamily="34" charset="0"/>
            </a:endParaRPr>
          </a:p>
          <a:p>
            <a:pPr>
              <a:buNone/>
            </a:pPr>
            <a:r>
              <a:rPr lang="ro-RO" sz="1200" b="1" dirty="0">
                <a:cs typeface="Arial" pitchFamily="34" charset="0"/>
              </a:rPr>
              <a:t>d.</a:t>
            </a:r>
            <a:r>
              <a:rPr lang="ro-RO" sz="1200" dirty="0">
                <a:cs typeface="Arial" pitchFamily="34" charset="0"/>
              </a:rPr>
              <a:t> </a:t>
            </a:r>
            <a:r>
              <a:rPr lang="ro-RO" sz="1200" b="1" dirty="0">
                <a:cs typeface="Arial" pitchFamily="34" charset="0"/>
              </a:rPr>
              <a:t>facilitarea întocmirii dosarelor pentru obținerea de servicii sociale: </a:t>
            </a:r>
            <a:r>
              <a:rPr lang="en-US" sz="1200" b="1" dirty="0">
                <a:cs typeface="Arial" pitchFamily="34" charset="0"/>
              </a:rPr>
              <a:t>2 </a:t>
            </a:r>
            <a:r>
              <a:rPr lang="ro-RO" sz="1200" b="1" dirty="0">
                <a:cs typeface="Arial" pitchFamily="34" charset="0"/>
              </a:rPr>
              <a:t> beneficiari</a:t>
            </a:r>
            <a:endParaRPr lang="en-US" sz="1200" b="1" dirty="0">
              <a:cs typeface="Arial" pitchFamily="34" charset="0"/>
            </a:endParaRPr>
          </a:p>
          <a:p>
            <a:pPr>
              <a:buNone/>
            </a:pPr>
            <a:r>
              <a:rPr lang="en-US" sz="1200" dirty="0">
                <a:cs typeface="Arial" pitchFamily="34" charset="0"/>
              </a:rPr>
              <a:t>	</a:t>
            </a:r>
            <a:r>
              <a:rPr lang="ro-RO" sz="1200" dirty="0">
                <a:cs typeface="Arial" pitchFamily="34" charset="0"/>
              </a:rPr>
              <a:t>facilitarea depunerii unui dosar pentru solicitarea ajutorului de urgenţă la Direcţia de Asistenţă Socială Oradea, ajutor necesar pentru obţinerea unei proteze oculare; programare consultaţie, respectiv intervenţie propriu-zisă la Laborator protezare oculară Horaţiu Bălescu, Timişoara; sprijin şi îndrumare în vederea deplasării la Timişoara</a:t>
            </a:r>
            <a:endParaRPr lang="en-US" sz="1200" dirty="0">
              <a:cs typeface="Arial" pitchFamily="34" charset="0"/>
            </a:endParaRPr>
          </a:p>
          <a:p>
            <a:pPr>
              <a:buNone/>
            </a:pPr>
            <a:r>
              <a:rPr lang="ro-RO" sz="1200" b="1" dirty="0">
                <a:cs typeface="Arial" pitchFamily="34" charset="0"/>
              </a:rPr>
              <a:t>e.</a:t>
            </a:r>
            <a:r>
              <a:rPr lang="ro-RO" sz="1200" dirty="0">
                <a:cs typeface="Arial" pitchFamily="34" charset="0"/>
              </a:rPr>
              <a:t> </a:t>
            </a:r>
            <a:r>
              <a:rPr lang="ro-RO" sz="1200" b="1" dirty="0">
                <a:cs typeface="Arial" pitchFamily="34" charset="0"/>
              </a:rPr>
              <a:t>sprijin şi suport în vederea dezvoltării deprinderilor de viaţă independentă</a:t>
            </a:r>
            <a:r>
              <a:rPr lang="ro-RO" sz="1200" dirty="0">
                <a:cs typeface="Arial" pitchFamily="34" charset="0"/>
              </a:rPr>
              <a:t>: acest sprijin are ca scop dobândirea deprinderilor pentru o viaţă independentă, abilităţi tehnice şi psihosociale care îi permit individului să ducă o existenţă normală, fără a depinde de asistenţă din partea societăţii:</a:t>
            </a:r>
            <a:r>
              <a:rPr lang="en-US" sz="1200" b="1" dirty="0">
                <a:cs typeface="Arial" pitchFamily="34" charset="0"/>
              </a:rPr>
              <a:t>18</a:t>
            </a:r>
            <a:r>
              <a:rPr lang="en-US" sz="1200" dirty="0">
                <a:cs typeface="Arial" pitchFamily="34" charset="0"/>
              </a:rPr>
              <a:t> </a:t>
            </a:r>
            <a:r>
              <a:rPr lang="ro-RO" sz="1200" b="1" dirty="0">
                <a:cs typeface="Arial" pitchFamily="34" charset="0"/>
              </a:rPr>
              <a:t>beneficiari</a:t>
            </a:r>
            <a:endParaRPr lang="en-US" sz="1200" b="1" dirty="0">
              <a:cs typeface="Arial" pitchFamily="34" charset="0"/>
            </a:endParaRPr>
          </a:p>
          <a:p>
            <a:pPr>
              <a:buNone/>
            </a:pPr>
            <a:r>
              <a:rPr lang="en-US" sz="1200" b="1" dirty="0">
                <a:cs typeface="Arial" pitchFamily="34" charset="0"/>
              </a:rPr>
              <a:t>f. </a:t>
            </a:r>
            <a:r>
              <a:rPr lang="en-US" sz="1200" b="1" dirty="0" err="1">
                <a:cs typeface="Arial" pitchFamily="34" charset="0"/>
              </a:rPr>
              <a:t>Consiliere</a:t>
            </a:r>
            <a:r>
              <a:rPr lang="en-US" sz="1200" b="1" dirty="0">
                <a:cs typeface="Arial" pitchFamily="34" charset="0"/>
              </a:rPr>
              <a:t> </a:t>
            </a:r>
            <a:r>
              <a:rPr lang="en-US" sz="1200" b="1" dirty="0" err="1">
                <a:cs typeface="Arial" pitchFamily="34" charset="0"/>
              </a:rPr>
              <a:t>psihologică</a:t>
            </a:r>
            <a:r>
              <a:rPr lang="en-US" sz="1200" b="1" dirty="0">
                <a:cs typeface="Arial" pitchFamily="34" charset="0"/>
              </a:rPr>
              <a:t> </a:t>
            </a:r>
            <a:r>
              <a:rPr lang="en-US" sz="1200" b="1" dirty="0" err="1">
                <a:cs typeface="Arial" pitchFamily="34" charset="0"/>
              </a:rPr>
              <a:t>și</a:t>
            </a:r>
            <a:r>
              <a:rPr lang="en-US" sz="1200" b="1" dirty="0">
                <a:cs typeface="Arial" pitchFamily="34" charset="0"/>
              </a:rPr>
              <a:t> </a:t>
            </a:r>
            <a:r>
              <a:rPr lang="en-US" sz="1200" b="1" dirty="0" err="1">
                <a:cs typeface="Arial" pitchFamily="34" charset="0"/>
              </a:rPr>
              <a:t>terapie</a:t>
            </a:r>
            <a:r>
              <a:rPr lang="en-US" sz="1200" b="1" dirty="0">
                <a:cs typeface="Arial" pitchFamily="34" charset="0"/>
              </a:rPr>
              <a:t> de </a:t>
            </a:r>
            <a:r>
              <a:rPr lang="en-US" sz="1200" b="1" dirty="0" err="1">
                <a:cs typeface="Arial" pitchFamily="34" charset="0"/>
              </a:rPr>
              <a:t>grup</a:t>
            </a:r>
            <a:r>
              <a:rPr lang="en-US" sz="1200" b="1" dirty="0">
                <a:cs typeface="Arial" pitchFamily="34" charset="0"/>
              </a:rPr>
              <a:t> </a:t>
            </a:r>
          </a:p>
          <a:p>
            <a:pPr>
              <a:buNone/>
            </a:pPr>
            <a:endParaRPr lang="en-US" sz="1400" b="1" dirty="0">
              <a:latin typeface="Arial" pitchFamily="34" charset="0"/>
              <a:cs typeface="Arial" pitchFamily="34" charset="0"/>
            </a:endParaRPr>
          </a:p>
        </p:txBody>
      </p:sp>
      <p:pic>
        <p:nvPicPr>
          <p:cNvPr id="13313" name="Picture 1"/>
          <p:cNvPicPr>
            <a:picLocks noGrp="1" noChangeAspect="1" noChangeArrowheads="1"/>
          </p:cNvPicPr>
          <p:nvPr>
            <p:ph sz="half" idx="2"/>
          </p:nvPr>
        </p:nvPicPr>
        <p:blipFill>
          <a:blip r:embed="rId2" cstate="print"/>
          <a:srcRect/>
          <a:stretch>
            <a:fillRect/>
          </a:stretch>
        </p:blipFill>
        <p:spPr bwMode="auto">
          <a:xfrm>
            <a:off x="5791200" y="4876800"/>
            <a:ext cx="3352800" cy="1981200"/>
          </a:xfrm>
          <a:prstGeom prst="rect">
            <a:avLst/>
          </a:prstGeom>
          <a:noFill/>
          <a:ln w="9525">
            <a:noFill/>
            <a:miter lim="800000"/>
            <a:headEnd/>
            <a:tailEnd/>
          </a:ln>
          <a:effectLst/>
        </p:spPr>
      </p:pic>
      <p:pic>
        <p:nvPicPr>
          <p:cNvPr id="13315" name="Picture 3"/>
          <p:cNvPicPr>
            <a:picLocks noChangeAspect="1" noChangeArrowheads="1"/>
          </p:cNvPicPr>
          <p:nvPr/>
        </p:nvPicPr>
        <p:blipFill>
          <a:blip r:embed="rId3" cstate="print"/>
          <a:srcRect/>
          <a:stretch>
            <a:fillRect/>
          </a:stretch>
        </p:blipFill>
        <p:spPr bwMode="auto">
          <a:xfrm>
            <a:off x="5638800" y="2057400"/>
            <a:ext cx="3352800" cy="1689600"/>
          </a:xfrm>
          <a:prstGeom prst="rect">
            <a:avLst/>
          </a:prstGeom>
          <a:noFill/>
          <a:ln w="9525">
            <a:noFill/>
            <a:miter lim="800000"/>
            <a:headEnd/>
            <a:tailEnd/>
          </a:ln>
          <a:effectLst/>
        </p:spPr>
      </p:pic>
      <p:pic>
        <p:nvPicPr>
          <p:cNvPr id="13317" name="Picture 5" descr="Ar putea fi o imagine cu unul sau mai mulţi oameni, persoane în picioare şi în aer liber"/>
          <p:cNvPicPr>
            <a:picLocks noChangeAspect="1" noChangeArrowheads="1"/>
          </p:cNvPicPr>
          <p:nvPr/>
        </p:nvPicPr>
        <p:blipFill>
          <a:blip r:embed="rId4" cstate="print"/>
          <a:srcRect/>
          <a:stretch>
            <a:fillRect/>
          </a:stretch>
        </p:blipFill>
        <p:spPr bwMode="auto">
          <a:xfrm>
            <a:off x="5638800" y="457200"/>
            <a:ext cx="3276600" cy="1613400"/>
          </a:xfrm>
          <a:prstGeom prst="rect">
            <a:avLst/>
          </a:prstGeom>
          <a:noFill/>
        </p:spPr>
      </p:pic>
      <p:pic>
        <p:nvPicPr>
          <p:cNvPr id="9" name="Picture 2"/>
          <p:cNvPicPr>
            <a:picLocks noChangeAspect="1" noChangeArrowheads="1"/>
          </p:cNvPicPr>
          <p:nvPr/>
        </p:nvPicPr>
        <p:blipFill>
          <a:blip r:embed="rId5" cstate="print"/>
          <a:srcRect/>
          <a:stretch>
            <a:fillRect/>
          </a:stretch>
        </p:blipFill>
        <p:spPr bwMode="auto">
          <a:xfrm>
            <a:off x="5638800" y="3200400"/>
            <a:ext cx="3352800" cy="1676400"/>
          </a:xfrm>
          <a:prstGeom prst="rect">
            <a:avLst/>
          </a:prstGeom>
          <a:noFill/>
          <a:ln w="9525">
            <a:noFill/>
            <a:miter lim="800000"/>
            <a:headEnd/>
            <a:tailEnd/>
          </a:ln>
          <a:effectLst/>
        </p:spPr>
      </p:pic>
    </p:spTree>
    <p:extLst>
      <p:ext uri="{BB962C8B-B14F-4D97-AF65-F5344CB8AC3E}">
        <p14:creationId xmlns:p14="http://schemas.microsoft.com/office/powerpoint/2010/main" val="2161550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ro-RO" sz="2200" b="1" dirty="0">
                <a:latin typeface="Arial" pitchFamily="34" charset="0"/>
                <a:cs typeface="Arial" pitchFamily="34" charset="0"/>
              </a:rPr>
              <a:t>CENTR</a:t>
            </a:r>
            <a:r>
              <a:rPr lang="en-US" sz="2200" b="1" dirty="0">
                <a:latin typeface="Arial" pitchFamily="34" charset="0"/>
                <a:cs typeface="Arial" pitchFamily="34" charset="0"/>
              </a:rPr>
              <a:t>UL</a:t>
            </a:r>
            <a:r>
              <a:rPr lang="ro-RO" sz="2200" b="1" dirty="0">
                <a:latin typeface="Arial" pitchFamily="34" charset="0"/>
                <a:cs typeface="Arial" pitchFamily="34" charset="0"/>
              </a:rPr>
              <a:t> </a:t>
            </a:r>
            <a:r>
              <a:rPr lang="en-US" sz="2200" b="1" dirty="0">
                <a:latin typeface="Arial" pitchFamily="34" charset="0"/>
                <a:cs typeface="Arial" pitchFamily="34" charset="0"/>
              </a:rPr>
              <a:t>SOCIAL CU DESTINATIE MULTIFUNCTIONAL</a:t>
            </a:r>
            <a:r>
              <a:rPr lang="ro-RO" sz="2200" b="1" dirty="0">
                <a:latin typeface="Arial" pitchFamily="34" charset="0"/>
                <a:cs typeface="Arial" pitchFamily="34" charset="0"/>
              </a:rPr>
              <a:t>Ă</a:t>
            </a:r>
            <a:r>
              <a:rPr lang="en-US" sz="2200" b="1" dirty="0">
                <a:latin typeface="Arial" pitchFamily="34" charset="0"/>
                <a:cs typeface="Arial" pitchFamily="34" charset="0"/>
              </a:rPr>
              <a:t> “</a:t>
            </a:r>
            <a:r>
              <a:rPr lang="ro-RO" sz="2200" b="1" dirty="0">
                <a:latin typeface="Arial" pitchFamily="34" charset="0"/>
                <a:cs typeface="Arial" pitchFamily="34" charset="0"/>
              </a:rPr>
              <a:t>DIGNITAS</a:t>
            </a:r>
            <a:r>
              <a:rPr lang="en-US" sz="2200" b="1" dirty="0">
                <a:latin typeface="Arial" pitchFamily="34" charset="0"/>
                <a:cs typeface="Arial" pitchFamily="34" charset="0"/>
              </a:rPr>
              <a:t>”</a:t>
            </a:r>
            <a:br>
              <a:rPr lang="en-US" b="1" dirty="0">
                <a:latin typeface="Arial" pitchFamily="34" charset="0"/>
                <a:cs typeface="Arial" pitchFamily="34" charset="0"/>
              </a:rPr>
            </a:br>
            <a:endParaRPr lang="en-US" dirty="0"/>
          </a:p>
        </p:txBody>
      </p:sp>
      <p:sp>
        <p:nvSpPr>
          <p:cNvPr id="3" name="Content Placeholder 2"/>
          <p:cNvSpPr>
            <a:spLocks noGrp="1"/>
          </p:cNvSpPr>
          <p:nvPr>
            <p:ph idx="1"/>
          </p:nvPr>
        </p:nvSpPr>
        <p:spPr>
          <a:xfrm>
            <a:off x="457200" y="609601"/>
            <a:ext cx="8229600" cy="2819400"/>
          </a:xfrm>
        </p:spPr>
        <p:txBody>
          <a:bodyPr>
            <a:normAutofit fontScale="62500" lnSpcReduction="20000"/>
          </a:bodyPr>
          <a:lstStyle/>
          <a:p>
            <a:r>
              <a:rPr lang="ro-RO" dirty="0"/>
              <a:t>1 beneficiar şi-a achiziţionat un imobil în Oradea, proprietate personală</a:t>
            </a:r>
            <a:endParaRPr lang="en-US" dirty="0"/>
          </a:p>
          <a:p>
            <a:r>
              <a:rPr lang="ro-RO" dirty="0"/>
              <a:t>3 dintre beneficiari au început o viaţă nouă, independentă, în urma repartizării de către Primăria Oradea a unor locuinţe ANL</a:t>
            </a:r>
            <a:endParaRPr lang="en-US" dirty="0"/>
          </a:p>
          <a:p>
            <a:r>
              <a:rPr lang="en-US" dirty="0"/>
              <a:t>î</a:t>
            </a:r>
            <a:r>
              <a:rPr lang="ro-RO" dirty="0"/>
              <a:t>n vederea dezvoltării relaţiilor de prietenie între beneficiari, DASO a organizat </a:t>
            </a:r>
            <a:r>
              <a:rPr lang="ro-RO" b="1" dirty="0"/>
              <a:t>o excursie </a:t>
            </a:r>
            <a:r>
              <a:rPr lang="en-US" b="1" dirty="0"/>
              <a:t>la </a:t>
            </a:r>
            <a:r>
              <a:rPr lang="en-US" b="1" dirty="0" err="1"/>
              <a:t>Șuncuiuș</a:t>
            </a:r>
            <a:r>
              <a:rPr lang="en-US" dirty="0"/>
              <a:t>, </a:t>
            </a:r>
            <a:r>
              <a:rPr lang="ro-RO" dirty="0"/>
              <a:t>în judeţul Bihor, ocazie cu care beneficiarii s-au bucurat împreună cu conducerea şi angajaţii DASO de natură, a</a:t>
            </a:r>
            <a:r>
              <a:rPr lang="en-US" dirty="0"/>
              <a:t>m</a:t>
            </a:r>
            <a:r>
              <a:rPr lang="ro-RO" dirty="0"/>
              <a:t> făcut drumeţii, a</a:t>
            </a:r>
            <a:r>
              <a:rPr lang="en-US" dirty="0"/>
              <a:t>m</a:t>
            </a:r>
            <a:r>
              <a:rPr lang="ro-RO" dirty="0"/>
              <a:t> vizitat o mănăstire, o peşteră,</a:t>
            </a:r>
            <a:r>
              <a:rPr lang="en-US" dirty="0"/>
              <a:t> am </a:t>
            </a:r>
            <a:r>
              <a:rPr lang="en-US" dirty="0" err="1"/>
              <a:t>făcut</a:t>
            </a:r>
            <a:r>
              <a:rPr lang="en-US" dirty="0"/>
              <a:t> un picnic,</a:t>
            </a:r>
            <a:r>
              <a:rPr lang="ro-RO" dirty="0"/>
              <a:t> rămânând astfel cu amintiri frumoase </a:t>
            </a:r>
            <a:r>
              <a:rPr lang="en-US" dirty="0" err="1"/>
              <a:t>și</a:t>
            </a:r>
            <a:r>
              <a:rPr lang="en-US" dirty="0"/>
              <a:t> </a:t>
            </a:r>
            <a:r>
              <a:rPr lang="en-US" dirty="0" err="1"/>
              <a:t>consolidând</a:t>
            </a:r>
            <a:r>
              <a:rPr lang="en-US" dirty="0"/>
              <a:t> </a:t>
            </a:r>
            <a:r>
              <a:rPr lang="en-US" dirty="0" err="1"/>
              <a:t>relațiile</a:t>
            </a:r>
            <a:r>
              <a:rPr lang="ro-RO" dirty="0"/>
              <a:t>. </a:t>
            </a:r>
            <a:endParaRPr lang="en-US" dirty="0"/>
          </a:p>
          <a:p>
            <a:endParaRPr lang="en-US" dirty="0"/>
          </a:p>
        </p:txBody>
      </p:sp>
      <p:pic>
        <p:nvPicPr>
          <p:cNvPr id="64516" name="Picture 4"/>
          <p:cNvPicPr>
            <a:picLocks noChangeAspect="1" noChangeArrowheads="1"/>
          </p:cNvPicPr>
          <p:nvPr/>
        </p:nvPicPr>
        <p:blipFill>
          <a:blip r:embed="rId2" cstate="print"/>
          <a:srcRect/>
          <a:stretch>
            <a:fillRect/>
          </a:stretch>
        </p:blipFill>
        <p:spPr bwMode="auto">
          <a:xfrm>
            <a:off x="4495800" y="3200400"/>
            <a:ext cx="4648200" cy="3352800"/>
          </a:xfrm>
          <a:prstGeom prst="rect">
            <a:avLst/>
          </a:prstGeom>
          <a:noFill/>
          <a:ln w="9525">
            <a:noFill/>
            <a:miter lim="800000"/>
            <a:headEnd/>
            <a:tailEnd/>
          </a:ln>
          <a:effectLst/>
        </p:spPr>
      </p:pic>
      <p:pic>
        <p:nvPicPr>
          <p:cNvPr id="64517" name="Picture 5"/>
          <p:cNvPicPr>
            <a:picLocks noChangeAspect="1" noChangeArrowheads="1"/>
          </p:cNvPicPr>
          <p:nvPr/>
        </p:nvPicPr>
        <p:blipFill>
          <a:blip r:embed="rId3" cstate="print"/>
          <a:srcRect/>
          <a:stretch>
            <a:fillRect/>
          </a:stretch>
        </p:blipFill>
        <p:spPr bwMode="auto">
          <a:xfrm>
            <a:off x="-8686800" y="5715000"/>
            <a:ext cx="2400000" cy="1800000"/>
          </a:xfrm>
          <a:prstGeom prst="rect">
            <a:avLst/>
          </a:prstGeom>
          <a:noFill/>
          <a:ln w="9525">
            <a:noFill/>
            <a:miter lim="800000"/>
            <a:headEnd/>
            <a:tailEnd/>
          </a:ln>
          <a:effectLst/>
        </p:spPr>
      </p:pic>
      <p:pic>
        <p:nvPicPr>
          <p:cNvPr id="8" name="Picture 3"/>
          <p:cNvPicPr>
            <a:picLocks noChangeAspect="1" noChangeArrowheads="1"/>
          </p:cNvPicPr>
          <p:nvPr/>
        </p:nvPicPr>
        <p:blipFill>
          <a:blip r:embed="rId4" cstate="print"/>
          <a:srcRect/>
          <a:stretch>
            <a:fillRect/>
          </a:stretch>
        </p:blipFill>
        <p:spPr bwMode="auto">
          <a:xfrm>
            <a:off x="-12496800" y="2895600"/>
            <a:ext cx="3145733" cy="1769475"/>
          </a:xfrm>
          <a:prstGeom prst="rect">
            <a:avLst/>
          </a:prstGeom>
          <a:noFill/>
          <a:ln w="9525">
            <a:noFill/>
            <a:miter lim="800000"/>
            <a:headEnd/>
            <a:tailEnd/>
          </a:ln>
          <a:effectLst/>
        </p:spPr>
      </p:pic>
      <p:pic>
        <p:nvPicPr>
          <p:cNvPr id="9" name="Picture 3"/>
          <p:cNvPicPr>
            <a:picLocks noChangeAspect="1" noChangeArrowheads="1"/>
          </p:cNvPicPr>
          <p:nvPr/>
        </p:nvPicPr>
        <p:blipFill>
          <a:blip r:embed="rId4" cstate="print"/>
          <a:srcRect/>
          <a:stretch>
            <a:fillRect/>
          </a:stretch>
        </p:blipFill>
        <p:spPr bwMode="auto">
          <a:xfrm>
            <a:off x="-12344400" y="3048000"/>
            <a:ext cx="3145733" cy="1769475"/>
          </a:xfrm>
          <a:prstGeom prst="rect">
            <a:avLst/>
          </a:prstGeom>
          <a:noFill/>
          <a:ln w="9525">
            <a:noFill/>
            <a:miter lim="800000"/>
            <a:headEnd/>
            <a:tailEnd/>
          </a:ln>
          <a:effectLst/>
        </p:spPr>
      </p:pic>
      <p:pic>
        <p:nvPicPr>
          <p:cNvPr id="12290" name="Picture 2" descr="Ar putea fi o imagine cu unul sau mai mulţi oameni, persoane în picioare şi în aer liber"/>
          <p:cNvPicPr>
            <a:picLocks noChangeAspect="1" noChangeArrowheads="1"/>
          </p:cNvPicPr>
          <p:nvPr/>
        </p:nvPicPr>
        <p:blipFill>
          <a:blip r:embed="rId5" cstate="print"/>
          <a:srcRect/>
          <a:stretch>
            <a:fillRect/>
          </a:stretch>
        </p:blipFill>
        <p:spPr bwMode="auto">
          <a:xfrm>
            <a:off x="609600" y="3429000"/>
            <a:ext cx="3962400" cy="304800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ro-RO" sz="2000" b="1" i="1" dirty="0"/>
              <a:t>Centrele Sociale Multifuncţionale</a:t>
            </a:r>
            <a:br>
              <a:rPr lang="en-US" sz="2000" i="1" dirty="0"/>
            </a:br>
            <a:r>
              <a:rPr lang="en-US" sz="2000" i="1" dirty="0"/>
              <a:t>- s-au </a:t>
            </a:r>
            <a:r>
              <a:rPr lang="en-US" sz="2000" i="1" dirty="0" err="1"/>
              <a:t>redeschis</a:t>
            </a:r>
            <a:r>
              <a:rPr lang="en-US" sz="2000" i="1" dirty="0"/>
              <a:t> </a:t>
            </a:r>
            <a:r>
              <a:rPr lang="en-US" sz="2000" i="1" dirty="0" err="1"/>
              <a:t>în</a:t>
            </a:r>
            <a:r>
              <a:rPr lang="en-US" sz="2000" i="1" dirty="0"/>
              <a:t> </a:t>
            </a:r>
            <a:r>
              <a:rPr lang="en-US" sz="2000" i="1" dirty="0" err="1"/>
              <a:t>vara</a:t>
            </a:r>
            <a:r>
              <a:rPr lang="en-US" sz="2000" i="1" dirty="0"/>
              <a:t> </a:t>
            </a:r>
            <a:r>
              <a:rPr lang="en-US" sz="2000" i="1" dirty="0" err="1"/>
              <a:t>lui</a:t>
            </a:r>
            <a:r>
              <a:rPr lang="en-US" sz="2000" i="1" dirty="0"/>
              <a:t> 2021 -</a:t>
            </a:r>
          </a:p>
        </p:txBody>
      </p:sp>
      <p:sp>
        <p:nvSpPr>
          <p:cNvPr id="49153" name="Rectangle 1"/>
          <p:cNvSpPr>
            <a:spLocks noChangeArrowheads="1"/>
          </p:cNvSpPr>
          <p:nvPr/>
        </p:nvSpPr>
        <p:spPr bwMode="auto">
          <a:xfrm>
            <a:off x="4343400" y="762000"/>
            <a:ext cx="45720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indent="457200" algn="just" fontAlgn="base">
              <a:spcBef>
                <a:spcPct val="0"/>
              </a:spcBef>
              <a:spcAft>
                <a:spcPct val="0"/>
              </a:spcAft>
            </a:pPr>
            <a:endParaRPr lang="ro-RO" sz="1200" b="1" dirty="0">
              <a:latin typeface="Arial" pitchFamily="34" charset="0"/>
              <a:ea typeface="Times New Roman" pitchFamily="18" charset="0"/>
              <a:cs typeface="Arial" pitchFamily="34" charset="0"/>
            </a:endParaRPr>
          </a:p>
          <a:p>
            <a:pPr lvl="1" indent="457200" algn="just" fontAlgn="base">
              <a:spcBef>
                <a:spcPct val="0"/>
              </a:spcBef>
              <a:spcAft>
                <a:spcPct val="0"/>
              </a:spcAft>
              <a:buFont typeface="Wingdings" pitchFamily="2" charset="2"/>
              <a:buChar char="Ø"/>
            </a:pPr>
            <a:r>
              <a:rPr kumimoji="0" lang="ro-RO" sz="1400" b="1" i="0" u="none" strike="noStrike" cap="none" normalizeH="0" baseline="0" dirty="0">
                <a:ln>
                  <a:noFill/>
                </a:ln>
                <a:solidFill>
                  <a:schemeClr val="tx1"/>
                </a:solidFill>
                <a:effectLst/>
                <a:latin typeface="Arial" pitchFamily="34" charset="0"/>
                <a:ea typeface="Times New Roman" pitchFamily="18" charset="0"/>
                <a:cs typeface="Arial" pitchFamily="34" charset="0"/>
              </a:rPr>
              <a:t>Centrul social multifuncţional Nufărul : str. Nufărului, nr. 47, bl.D 111</a:t>
            </a:r>
            <a:r>
              <a:rPr kumimoji="0" lang="en-US" sz="14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prezența</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medie</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lunară</a:t>
            </a:r>
            <a:r>
              <a:rPr lang="en-US" sz="1400" dirty="0">
                <a:latin typeface="Arial" pitchFamily="34" charset="0"/>
                <a:ea typeface="Times New Roman" pitchFamily="18" charset="0"/>
                <a:cs typeface="Arial" pitchFamily="34" charset="0"/>
              </a:rPr>
              <a:t> 205 </a:t>
            </a:r>
            <a:r>
              <a:rPr lang="en-US" sz="1400" dirty="0" err="1">
                <a:latin typeface="Arial" pitchFamily="34" charset="0"/>
                <a:ea typeface="Times New Roman" pitchFamily="18" charset="0"/>
                <a:cs typeface="Arial" pitchFamily="34" charset="0"/>
              </a:rPr>
              <a:t>persoane</a:t>
            </a:r>
            <a:r>
              <a:rPr lang="en-US" sz="1400" dirty="0">
                <a:latin typeface="Arial" pitchFamily="34" charset="0"/>
                <a:ea typeface="Times New Roman" pitchFamily="18" charset="0"/>
                <a:cs typeface="Arial" pitchFamily="34" charset="0"/>
              </a:rPr>
              <a:t> </a:t>
            </a:r>
          </a:p>
          <a:p>
            <a:pPr lvl="1" indent="457200" algn="just" fontAlgn="base">
              <a:spcBef>
                <a:spcPct val="0"/>
              </a:spcBef>
              <a:spcAft>
                <a:spcPct val="0"/>
              </a:spcAft>
            </a:pPr>
            <a:endParaRPr lang="en-US" sz="1400" dirty="0">
              <a:latin typeface="Arial" pitchFamily="34" charset="0"/>
              <a:ea typeface="Times New Roman" pitchFamily="18" charset="0"/>
              <a:cs typeface="Arial" pitchFamily="34" charset="0"/>
            </a:endParaRPr>
          </a:p>
          <a:p>
            <a:pPr lvl="1" indent="457200" algn="just" fontAlgn="base">
              <a:spcBef>
                <a:spcPct val="0"/>
              </a:spcBef>
              <a:spcAft>
                <a:spcPct val="0"/>
              </a:spcAft>
              <a:buFont typeface="Wingdings" pitchFamily="2" charset="2"/>
              <a:buChar char="Ø"/>
            </a:pPr>
            <a:r>
              <a:rPr lang="ro-RO" sz="1400" b="1" dirty="0">
                <a:latin typeface="Arial" pitchFamily="34" charset="0"/>
                <a:ea typeface="Times New Roman" pitchFamily="18" charset="0"/>
                <a:cs typeface="Arial" pitchFamily="34" charset="0"/>
              </a:rPr>
              <a:t>Centrul social multifuncţional Rogerius I: str. Sf. Apostol Andrei nr. 58, bl.C30</a:t>
            </a:r>
            <a:r>
              <a:rPr lang="en-US" sz="1400" b="1"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prezența</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medie</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lunară</a:t>
            </a:r>
            <a:r>
              <a:rPr lang="en-US" sz="1400" dirty="0">
                <a:latin typeface="Arial" pitchFamily="34" charset="0"/>
                <a:ea typeface="Times New Roman" pitchFamily="18" charset="0"/>
                <a:cs typeface="Arial" pitchFamily="34" charset="0"/>
              </a:rPr>
              <a:t> 68 </a:t>
            </a:r>
            <a:r>
              <a:rPr lang="en-US" sz="1400" dirty="0" err="1">
                <a:latin typeface="Arial" pitchFamily="34" charset="0"/>
                <a:ea typeface="Times New Roman" pitchFamily="18" charset="0"/>
                <a:cs typeface="Arial" pitchFamily="34" charset="0"/>
              </a:rPr>
              <a:t>persoane</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vârstnice</a:t>
            </a:r>
            <a:endParaRPr lang="en-US" sz="1400" dirty="0">
              <a:latin typeface="Arial" pitchFamily="34" charset="0"/>
              <a:ea typeface="Times New Roman" pitchFamily="18" charset="0"/>
              <a:cs typeface="Arial" pitchFamily="34" charset="0"/>
            </a:endParaRPr>
          </a:p>
          <a:p>
            <a:pPr lvl="1" indent="457200" algn="just" fontAlgn="base">
              <a:spcBef>
                <a:spcPct val="0"/>
              </a:spcBef>
              <a:spcAft>
                <a:spcPct val="0"/>
              </a:spcAft>
            </a:pPr>
            <a:endParaRPr lang="en-US" sz="1400" dirty="0">
              <a:latin typeface="Arial" pitchFamily="34" charset="0"/>
              <a:ea typeface="Times New Roman" pitchFamily="18" charset="0"/>
              <a:cs typeface="Arial" pitchFamily="34" charset="0"/>
            </a:endParaRPr>
          </a:p>
          <a:p>
            <a:pPr lvl="1" indent="457200" algn="just" eaLnBrk="0" fontAlgn="base" hangingPunct="0">
              <a:spcBef>
                <a:spcPct val="0"/>
              </a:spcBef>
              <a:spcAft>
                <a:spcPct val="0"/>
              </a:spcAft>
              <a:buFont typeface="Wingdings" pitchFamily="2" charset="2"/>
              <a:buChar char="Ø"/>
            </a:pPr>
            <a:r>
              <a:rPr kumimoji="0" lang="ro-RO" sz="1400" b="1" i="0" u="none" strike="noStrike" cap="none" normalizeH="0" baseline="0" dirty="0">
                <a:ln>
                  <a:noFill/>
                </a:ln>
                <a:solidFill>
                  <a:schemeClr val="tx1"/>
                </a:solidFill>
                <a:effectLst/>
                <a:latin typeface="Arial" pitchFamily="34" charset="0"/>
                <a:ea typeface="Times New Roman" pitchFamily="18" charset="0"/>
                <a:cs typeface="Arial" pitchFamily="34" charset="0"/>
              </a:rPr>
              <a:t>Centrul social multifuncţional Ioşia I: str. Al. Cazaban nr. 51</a:t>
            </a:r>
            <a:endParaRPr kumimoji="0" lang="en-US" sz="1400" b="0" i="0" u="none" strike="noStrike" cap="none" normalizeH="0" baseline="0" dirty="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o-RO"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Asociaţia Alsterdorf organizează</a:t>
            </a:r>
            <a:r>
              <a:rPr kumimoji="0" lang="ro-RO" sz="1400" b="0" i="0" u="none" strike="noStrike" cap="none" normalizeH="0" dirty="0">
                <a:ln>
                  <a:noFill/>
                </a:ln>
                <a:solidFill>
                  <a:schemeClr val="tx1"/>
                </a:solidFill>
                <a:effectLst/>
                <a:latin typeface="Arial" pitchFamily="34" charset="0"/>
                <a:ea typeface="Times New Roman" pitchFamily="18" charset="0"/>
                <a:cs typeface="Arial" pitchFamily="34" charset="0"/>
              </a:rPr>
              <a:t> în</a:t>
            </a:r>
            <a:r>
              <a:rPr kumimoji="0" lang="ro-RO"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acest centru  diferite activităţi de informare,</a:t>
            </a:r>
            <a:r>
              <a:rPr kumimoji="0" lang="ro-RO" sz="1400" b="0" i="0" u="none" strike="noStrike" cap="none" normalizeH="0" dirty="0">
                <a:ln>
                  <a:noFill/>
                </a:ln>
                <a:solidFill>
                  <a:schemeClr val="tx1"/>
                </a:solidFill>
                <a:effectLst/>
                <a:latin typeface="Arial" pitchFamily="34" charset="0"/>
                <a:ea typeface="Times New Roman" pitchFamily="18" charset="0"/>
                <a:cs typeface="Arial" pitchFamily="34" charset="0"/>
              </a:rPr>
              <a:t> consiliere şi petrecere a timpului liber cu persoane din comunitatea cartierului</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Prezența</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medie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lunară</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este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de 300 de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persoane</a:t>
            </a:r>
            <a:endPar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chemeClr val="tx1"/>
              </a:solidFill>
              <a:effectLst/>
              <a:latin typeface="Arial" pitchFamily="34" charset="0"/>
              <a:cs typeface="Arial" pitchFamily="34" charset="0"/>
            </a:endParaRPr>
          </a:p>
          <a:p>
            <a:pPr lvl="1" indent="457200" algn="just" eaLnBrk="0" fontAlgn="base" hangingPunct="0">
              <a:spcBef>
                <a:spcPct val="0"/>
              </a:spcBef>
              <a:spcAft>
                <a:spcPct val="0"/>
              </a:spcAft>
              <a:buFont typeface="Wingdings" pitchFamily="2" charset="2"/>
              <a:buChar char="Ø"/>
            </a:pPr>
            <a:r>
              <a:rPr lang="ro-RO" sz="1400" b="1" dirty="0">
                <a:latin typeface="Arial" pitchFamily="34" charset="0"/>
                <a:ea typeface="Times New Roman" pitchFamily="18" charset="0"/>
                <a:cs typeface="Arial" pitchFamily="34" charset="0"/>
              </a:rPr>
              <a:t>Centrul social multifuncţional Ioşia II: Aleea Călinului nr. 9</a:t>
            </a:r>
            <a:endParaRPr kumimoji="0" lang="ro-RO" sz="1400" b="0" i="0" u="none" strike="noStrike" cap="none" normalizeH="0" baseline="0" dirty="0">
              <a:ln>
                <a:noFill/>
              </a:ln>
              <a:solidFill>
                <a:schemeClr val="tx1"/>
              </a:solidFill>
              <a:effectLst/>
              <a:latin typeface="Arial" pitchFamily="34" charset="0"/>
              <a:ea typeface="Times New Roman" pitchFamily="18" charset="0"/>
              <a:cs typeface="Arial" pitchFamily="34" charset="0"/>
            </a:endParaRPr>
          </a:p>
          <a:p>
            <a:pPr lvl="0" indent="457200" algn="just" eaLnBrk="0" fontAlgn="base" hangingPunct="0">
              <a:spcBef>
                <a:spcPct val="0"/>
              </a:spcBef>
              <a:spcAft>
                <a:spcPct val="0"/>
              </a:spcAft>
            </a:pPr>
            <a:r>
              <a:rPr lang="ro-RO" sz="1400" dirty="0">
                <a:latin typeface="Arial" pitchFamily="34" charset="0"/>
                <a:ea typeface="Times New Roman" pitchFamily="18" charset="0"/>
                <a:cs typeface="Arial" pitchFamily="34" charset="0"/>
              </a:rPr>
              <a:t>Asociaţia Pflege und Betreuung 2</a:t>
            </a:r>
            <a:r>
              <a:rPr lang="en-US" sz="1400" dirty="0">
                <a:latin typeface="Arial" pitchFamily="34" charset="0"/>
                <a:ea typeface="Times New Roman" pitchFamily="18" charset="0"/>
                <a:cs typeface="Arial" pitchFamily="34" charset="0"/>
              </a:rPr>
              <a:t>4 </a:t>
            </a:r>
            <a:r>
              <a:rPr lang="en-US" sz="1400" dirty="0" err="1">
                <a:latin typeface="Arial" pitchFamily="34" charset="0"/>
                <a:ea typeface="Times New Roman" pitchFamily="18" charset="0"/>
                <a:cs typeface="Arial" pitchFamily="34" charset="0"/>
              </a:rPr>
              <a:t>asigură</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activitatea</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centrului</a:t>
            </a:r>
            <a:r>
              <a:rPr lang="ro-RO" sz="1400" dirty="0">
                <a:latin typeface="Arial" pitchFamily="34" charset="0"/>
                <a:ea typeface="Times New Roman" pitchFamily="18" charset="0"/>
                <a:cs typeface="Arial" pitchFamily="34" charset="0"/>
              </a:rPr>
              <a:t>.</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Prezența</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medie</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lunară</a:t>
            </a:r>
            <a:r>
              <a:rPr lang="en-US" sz="1400" dirty="0">
                <a:latin typeface="Arial" pitchFamily="34" charset="0"/>
                <a:ea typeface="Times New Roman" pitchFamily="18" charset="0"/>
                <a:cs typeface="Arial" pitchFamily="34" charset="0"/>
              </a:rPr>
              <a:t> 18 </a:t>
            </a:r>
            <a:r>
              <a:rPr lang="en-US" sz="1400" dirty="0" err="1">
                <a:latin typeface="Arial" pitchFamily="34" charset="0"/>
                <a:ea typeface="Times New Roman" pitchFamily="18" charset="0"/>
                <a:cs typeface="Arial" pitchFamily="34" charset="0"/>
              </a:rPr>
              <a:t>persoane</a:t>
            </a:r>
            <a:r>
              <a:rPr lang="en-US" sz="1400" dirty="0">
                <a:latin typeface="Arial" pitchFamily="34" charset="0"/>
                <a:ea typeface="Times New Roman" pitchFamily="18" charset="0"/>
                <a:cs typeface="Arial" pitchFamily="34" charset="0"/>
              </a:rPr>
              <a:t> </a:t>
            </a:r>
            <a:r>
              <a:rPr lang="en-US" sz="1400" dirty="0" err="1">
                <a:latin typeface="Arial" pitchFamily="34" charset="0"/>
                <a:ea typeface="Times New Roman" pitchFamily="18" charset="0"/>
                <a:cs typeface="Arial" pitchFamily="34" charset="0"/>
              </a:rPr>
              <a:t>vârstnice</a:t>
            </a:r>
            <a:r>
              <a:rPr lang="en-US" sz="1400" dirty="0">
                <a:latin typeface="Arial" pitchFamily="34" charset="0"/>
                <a:ea typeface="Times New Roman" pitchFamily="18" charset="0"/>
                <a:cs typeface="Arial" pitchFamily="34" charset="0"/>
              </a:rPr>
              <a:t>.</a:t>
            </a:r>
          </a:p>
          <a:p>
            <a:pPr lvl="0" indent="457200" algn="just" eaLnBrk="0" fontAlgn="base" hangingPunct="0">
              <a:spcBef>
                <a:spcPct val="0"/>
              </a:spcBef>
              <a:spcAft>
                <a:spcPct val="0"/>
              </a:spcAft>
            </a:pPr>
            <a:endParaRPr lang="ro-RO" sz="1400" dirty="0">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o-RO"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În cele patru centre se organiz</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ează</a:t>
            </a:r>
            <a:r>
              <a:rPr kumimoji="0" lang="ro-RO"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zilnic activităţi de petrecere a timpului liber </a:t>
            </a:r>
            <a:r>
              <a:rPr kumimoji="0" lang="en-US"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dar</a:t>
            </a:r>
            <a:r>
              <a:rPr kumimoji="0" lang="en-US"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și</a:t>
            </a:r>
            <a:r>
              <a:rPr kumimoji="0" lang="en-US"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alte</a:t>
            </a:r>
            <a:r>
              <a:rPr kumimoji="0" lang="en-US"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activități</a:t>
            </a:r>
            <a:r>
              <a:rPr kumimoji="0" lang="en-US" sz="1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prin</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care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sărbătorim</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diferite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zile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și</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evenimente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importante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în</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comunitate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Ziua</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Sănătății</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Ziua</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Limbii</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Române</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Ziua</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Poeziei</a:t>
            </a:r>
            <a:r>
              <a:rPr kumimoji="0" lang="en-US" sz="14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dirty="0" err="1">
                <a:ln>
                  <a:noFill/>
                </a:ln>
                <a:solidFill>
                  <a:schemeClr val="tx1"/>
                </a:solidFill>
                <a:effectLst/>
                <a:latin typeface="Arial" pitchFamily="34" charset="0"/>
                <a:ea typeface="Times New Roman" pitchFamily="18" charset="0"/>
                <a:cs typeface="Arial" pitchFamily="34" charset="0"/>
              </a:rPr>
              <a:t>s.a</a:t>
            </a:r>
            <a:endParaRPr kumimoji="0" lang="en-US" sz="1400" b="0" i="0" u="none" strike="noStrike" cap="none" normalizeH="0" baseline="0" dirty="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ro-RO" sz="1400" b="0" i="0" u="none" strike="noStrike" cap="none" normalizeH="0" baseline="0" dirty="0">
              <a:ln>
                <a:noFill/>
              </a:ln>
              <a:solidFill>
                <a:schemeClr val="tx1"/>
              </a:solidFill>
              <a:effectLst/>
              <a:latin typeface="Arial" pitchFamily="34" charset="0"/>
              <a:cs typeface="Arial" pitchFamily="34" charset="0"/>
            </a:endParaRPr>
          </a:p>
        </p:txBody>
      </p:sp>
      <p:pic>
        <p:nvPicPr>
          <p:cNvPr id="11265" name="Picture 1"/>
          <p:cNvPicPr>
            <a:picLocks noGrp="1" noChangeAspect="1" noChangeArrowheads="1"/>
          </p:cNvPicPr>
          <p:nvPr>
            <p:ph sz="half" idx="1"/>
          </p:nvPr>
        </p:nvPicPr>
        <p:blipFill>
          <a:blip r:embed="rId3" cstate="print"/>
          <a:srcRect/>
          <a:stretch>
            <a:fillRect/>
          </a:stretch>
        </p:blipFill>
        <p:spPr bwMode="auto">
          <a:xfrm>
            <a:off x="381000" y="990600"/>
            <a:ext cx="3581400" cy="2819400"/>
          </a:xfrm>
          <a:prstGeom prst="rect">
            <a:avLst/>
          </a:prstGeom>
          <a:noFill/>
          <a:ln w="9525">
            <a:noFill/>
            <a:miter lim="800000"/>
            <a:headEnd/>
            <a:tailEnd/>
          </a:ln>
          <a:effectLst/>
        </p:spPr>
      </p:pic>
      <p:pic>
        <p:nvPicPr>
          <p:cNvPr id="11267" name="Picture 3" descr="Ar putea fi o imagine cu unul sau mai mulţi oameni, persoane în picioare şi interior"/>
          <p:cNvPicPr>
            <a:picLocks noChangeAspect="1" noChangeArrowheads="1"/>
          </p:cNvPicPr>
          <p:nvPr/>
        </p:nvPicPr>
        <p:blipFill>
          <a:blip r:embed="rId4" cstate="print"/>
          <a:srcRect/>
          <a:stretch>
            <a:fillRect/>
          </a:stretch>
        </p:blipFill>
        <p:spPr bwMode="auto">
          <a:xfrm>
            <a:off x="381000" y="3810000"/>
            <a:ext cx="3581400" cy="266700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reptunghi 8"/>
          <p:cNvSpPr>
            <a:spLocks noGrp="1"/>
          </p:cNvSpPr>
          <p:nvPr>
            <p:ph type="title"/>
          </p:nvPr>
        </p:nvSpPr>
        <p:spPr>
          <a:xfrm>
            <a:off x="457200" y="228600"/>
            <a:ext cx="8382000" cy="1600200"/>
          </a:xfrm>
        </p:spPr>
        <p:txBody>
          <a:bodyPr>
            <a:normAutofit fontScale="90000"/>
          </a:bodyPr>
          <a:lstStyle/>
          <a:p>
            <a:br>
              <a:rPr lang="ro-RO" sz="3100" b="1" dirty="0"/>
            </a:br>
            <a:br>
              <a:rPr lang="ro-RO" sz="3100" b="1" dirty="0"/>
            </a:br>
            <a:br>
              <a:rPr lang="ro-RO" sz="3100" b="1" dirty="0"/>
            </a:br>
            <a:br>
              <a:rPr lang="ro-RO" sz="3100" b="1" dirty="0"/>
            </a:br>
            <a:br>
              <a:rPr lang="en-US" sz="3100" b="1" dirty="0"/>
            </a:br>
            <a:br>
              <a:rPr lang="en-US" sz="3100" b="1" dirty="0"/>
            </a:br>
            <a:br>
              <a:rPr lang="en-US" sz="3100" b="1" dirty="0"/>
            </a:br>
            <a:br>
              <a:rPr lang="en-US" sz="3100" b="1" dirty="0"/>
            </a:br>
            <a:r>
              <a:rPr lang="ro-RO" sz="3100" b="1" i="1" dirty="0"/>
              <a:t>CABINETELE MEDICALE ŞCOLARE</a:t>
            </a:r>
            <a:br>
              <a:rPr lang="ro-RO" dirty="0"/>
            </a:br>
            <a:r>
              <a:rPr lang="en-US" sz="1800" dirty="0" err="1">
                <a:latin typeface="Arial" pitchFamily="34" charset="0"/>
                <a:cs typeface="Arial" pitchFamily="34" charset="0"/>
              </a:rPr>
              <a:t>Personalul</a:t>
            </a:r>
            <a:r>
              <a:rPr lang="en-US" sz="1800" dirty="0">
                <a:latin typeface="Arial" pitchFamily="34" charset="0"/>
                <a:cs typeface="Arial" pitchFamily="34" charset="0"/>
              </a:rPr>
              <a:t> medical  </a:t>
            </a:r>
            <a:r>
              <a:rPr lang="en-US" sz="1800" dirty="0" err="1">
                <a:latin typeface="Arial" pitchFamily="34" charset="0"/>
                <a:cs typeface="Arial" pitchFamily="34" charset="0"/>
              </a:rPr>
              <a:t>școlar</a:t>
            </a:r>
            <a:r>
              <a:rPr lang="en-US" sz="1800" dirty="0">
                <a:latin typeface="Arial" pitchFamily="34" charset="0"/>
                <a:cs typeface="Arial" pitchFamily="34" charset="0"/>
              </a:rPr>
              <a:t>  </a:t>
            </a:r>
            <a:r>
              <a:rPr lang="ro-RO" sz="1800" dirty="0">
                <a:latin typeface="Arial" pitchFamily="34" charset="0"/>
                <a:cs typeface="Arial" pitchFamily="34" charset="0"/>
              </a:rPr>
              <a:t>a asigurat în anul 20</a:t>
            </a:r>
            <a:r>
              <a:rPr lang="en-US" sz="1800" dirty="0">
                <a:latin typeface="Arial" pitchFamily="34" charset="0"/>
                <a:cs typeface="Arial" pitchFamily="34" charset="0"/>
              </a:rPr>
              <a:t>21, </a:t>
            </a:r>
            <a:r>
              <a:rPr lang="en-US" sz="1800" dirty="0" err="1">
                <a:latin typeface="Arial" pitchFamily="34" charset="0"/>
                <a:cs typeface="Arial" pitchFamily="34" charset="0"/>
              </a:rPr>
              <a:t>pe</a:t>
            </a:r>
            <a:r>
              <a:rPr lang="en-US" sz="1800" dirty="0">
                <a:latin typeface="Arial" pitchFamily="34" charset="0"/>
                <a:cs typeface="Arial" pitchFamily="34" charset="0"/>
              </a:rPr>
              <a:t> </a:t>
            </a:r>
            <a:r>
              <a:rPr lang="en-US" sz="1800" dirty="0" err="1">
                <a:latin typeface="Arial" pitchFamily="34" charset="0"/>
                <a:cs typeface="Arial" pitchFamily="34" charset="0"/>
              </a:rPr>
              <a:t>perioada</a:t>
            </a:r>
            <a:r>
              <a:rPr lang="en-US" sz="1800" dirty="0">
                <a:latin typeface="Arial" pitchFamily="34" charset="0"/>
                <a:cs typeface="Arial" pitchFamily="34" charset="0"/>
              </a:rPr>
              <a:t> </a:t>
            </a:r>
            <a:r>
              <a:rPr lang="en-US" sz="1800" dirty="0" err="1">
                <a:latin typeface="Arial" pitchFamily="34" charset="0"/>
                <a:cs typeface="Arial" pitchFamily="34" charset="0"/>
              </a:rPr>
              <a:t>în</a:t>
            </a:r>
            <a:r>
              <a:rPr lang="en-US" sz="1800" dirty="0">
                <a:latin typeface="Arial" pitchFamily="34" charset="0"/>
                <a:cs typeface="Arial" pitchFamily="34" charset="0"/>
              </a:rPr>
              <a:t> care </a:t>
            </a:r>
            <a:r>
              <a:rPr lang="en-US" sz="1800" dirty="0" err="1">
                <a:latin typeface="Arial" pitchFamily="34" charset="0"/>
                <a:cs typeface="Arial" pitchFamily="34" charset="0"/>
              </a:rPr>
              <a:t>activitatea</a:t>
            </a:r>
            <a:r>
              <a:rPr lang="en-US" sz="1800" dirty="0">
                <a:latin typeface="Arial" pitchFamily="34" charset="0"/>
                <a:cs typeface="Arial" pitchFamily="34" charset="0"/>
              </a:rPr>
              <a:t> </a:t>
            </a:r>
            <a:r>
              <a:rPr lang="en-US" sz="1800" dirty="0" err="1">
                <a:latin typeface="Arial" pitchFamily="34" charset="0"/>
                <a:cs typeface="Arial" pitchFamily="34" charset="0"/>
              </a:rPr>
              <a:t>școlară</a:t>
            </a:r>
            <a:r>
              <a:rPr lang="en-US" sz="1800" dirty="0">
                <a:latin typeface="Arial" pitchFamily="34" charset="0"/>
                <a:cs typeface="Arial" pitchFamily="34" charset="0"/>
              </a:rPr>
              <a:t> nu a </a:t>
            </a:r>
            <a:r>
              <a:rPr lang="en-US" sz="1800" dirty="0" err="1">
                <a:latin typeface="Arial" pitchFamily="34" charset="0"/>
                <a:cs typeface="Arial" pitchFamily="34" charset="0"/>
              </a:rPr>
              <a:t>fost</a:t>
            </a:r>
            <a:r>
              <a:rPr lang="en-US" sz="1800" dirty="0">
                <a:latin typeface="Arial" pitchFamily="34" charset="0"/>
                <a:cs typeface="Arial" pitchFamily="34" charset="0"/>
              </a:rPr>
              <a:t> </a:t>
            </a:r>
            <a:r>
              <a:rPr lang="en-US" sz="1800" dirty="0" err="1">
                <a:latin typeface="Arial" pitchFamily="34" charset="0"/>
                <a:cs typeface="Arial" pitchFamily="34" charset="0"/>
              </a:rPr>
              <a:t>suspendată</a:t>
            </a:r>
            <a:r>
              <a:rPr lang="en-US" sz="1800" dirty="0">
                <a:latin typeface="Arial" pitchFamily="34" charset="0"/>
                <a:cs typeface="Arial" pitchFamily="34" charset="0"/>
              </a:rPr>
              <a:t>, </a:t>
            </a:r>
            <a:r>
              <a:rPr lang="ro-RO" sz="1800" dirty="0">
                <a:latin typeface="Arial" pitchFamily="34" charset="0"/>
                <a:cs typeface="Arial" pitchFamily="34" charset="0"/>
              </a:rPr>
              <a:t>asistenţa medicală preventivă și curativă pentru preşcolarii, elevii şi studenţii care frecventează </a:t>
            </a:r>
            <a:r>
              <a:rPr lang="en-US" sz="1800" dirty="0" err="1">
                <a:latin typeface="Arial" pitchFamily="34" charset="0"/>
                <a:cs typeface="Arial" pitchFamily="34" charset="0"/>
              </a:rPr>
              <a:t>unitățile</a:t>
            </a:r>
            <a:r>
              <a:rPr lang="en-US" sz="1800" dirty="0">
                <a:latin typeface="Arial" pitchFamily="34" charset="0"/>
                <a:cs typeface="Arial" pitchFamily="34" charset="0"/>
              </a:rPr>
              <a:t> de </a:t>
            </a:r>
            <a:r>
              <a:rPr lang="en-US" sz="1800" dirty="0" err="1">
                <a:latin typeface="Arial" pitchFamily="34" charset="0"/>
                <a:cs typeface="Arial" pitchFamily="34" charset="0"/>
              </a:rPr>
              <a:t>învățământ</a:t>
            </a:r>
            <a:r>
              <a:rPr lang="en-US" sz="1800" dirty="0">
                <a:latin typeface="Arial" pitchFamily="34" charset="0"/>
                <a:cs typeface="Arial" pitchFamily="34" charset="0"/>
              </a:rPr>
              <a:t> din </a:t>
            </a:r>
            <a:r>
              <a:rPr lang="en-US" sz="1800" dirty="0" err="1">
                <a:latin typeface="Arial" pitchFamily="34" charset="0"/>
                <a:cs typeface="Arial" pitchFamily="34" charset="0"/>
              </a:rPr>
              <a:t>municipiul</a:t>
            </a:r>
            <a:r>
              <a:rPr lang="en-US" sz="1800" dirty="0">
                <a:latin typeface="Arial" pitchFamily="34" charset="0"/>
                <a:cs typeface="Arial" pitchFamily="34" charset="0"/>
              </a:rPr>
              <a:t> Oradea</a:t>
            </a:r>
            <a:br>
              <a:rPr lang="en-US" sz="1800" dirty="0">
                <a:latin typeface="Arial" pitchFamily="34" charset="0"/>
                <a:cs typeface="Arial" pitchFamily="34" charset="0"/>
              </a:rPr>
            </a:br>
            <a:r>
              <a:rPr lang="en-US" sz="1800" dirty="0">
                <a:latin typeface="Arial" pitchFamily="34" charset="0"/>
                <a:cs typeface="Arial" pitchFamily="34" charset="0"/>
              </a:rPr>
              <a:t> </a:t>
            </a:r>
            <a:r>
              <a:rPr lang="ro-RO" sz="1800" dirty="0">
                <a:latin typeface="Arial" pitchFamily="34" charset="0"/>
                <a:cs typeface="Arial" pitchFamily="34" charset="0"/>
              </a:rPr>
              <a:t>(aprox. </a:t>
            </a:r>
            <a:r>
              <a:rPr lang="en-US" sz="1800" dirty="0">
                <a:latin typeface="Arial" pitchFamily="34" charset="0"/>
                <a:cs typeface="Arial" pitchFamily="34" charset="0"/>
              </a:rPr>
              <a:t>6.000</a:t>
            </a:r>
            <a:r>
              <a:rPr lang="ro-RO" sz="1800" dirty="0">
                <a:latin typeface="Arial" pitchFamily="34" charset="0"/>
                <a:cs typeface="Arial" pitchFamily="34" charset="0"/>
              </a:rPr>
              <a:t> de preşcolari</a:t>
            </a:r>
            <a:r>
              <a:rPr lang="en-US" sz="1800" dirty="0">
                <a:latin typeface="Arial" pitchFamily="34" charset="0"/>
                <a:cs typeface="Arial" pitchFamily="34" charset="0"/>
              </a:rPr>
              <a:t>, 29.500</a:t>
            </a:r>
            <a:r>
              <a:rPr lang="ro-RO" sz="1800" dirty="0">
                <a:latin typeface="Arial" pitchFamily="34" charset="0"/>
                <a:cs typeface="Arial" pitchFamily="34" charset="0"/>
              </a:rPr>
              <a:t>de elevi</a:t>
            </a:r>
            <a:r>
              <a:rPr lang="en-US" sz="1800" dirty="0">
                <a:latin typeface="Arial" pitchFamily="34" charset="0"/>
                <a:cs typeface="Arial" pitchFamily="34" charset="0"/>
              </a:rPr>
              <a:t>, </a:t>
            </a:r>
            <a:r>
              <a:rPr lang="ro-RO" sz="1800" dirty="0">
                <a:latin typeface="Arial" pitchFamily="34" charset="0"/>
                <a:cs typeface="Arial" pitchFamily="34" charset="0"/>
              </a:rPr>
              <a:t>1</a:t>
            </a:r>
            <a:r>
              <a:rPr lang="en-US" sz="1800" dirty="0">
                <a:latin typeface="Arial" pitchFamily="34" charset="0"/>
                <a:cs typeface="Arial" pitchFamily="34" charset="0"/>
              </a:rPr>
              <a:t>5.000 </a:t>
            </a:r>
            <a:r>
              <a:rPr lang="ro-RO" sz="1800" dirty="0">
                <a:latin typeface="Arial" pitchFamily="34" charset="0"/>
                <a:cs typeface="Arial" pitchFamily="34" charset="0"/>
              </a:rPr>
              <a:t>de studenți).</a:t>
            </a:r>
            <a:br>
              <a:rPr lang="en-US" sz="1800" dirty="0">
                <a:latin typeface="Arial" pitchFamily="34" charset="0"/>
                <a:cs typeface="Arial" pitchFamily="34" charset="0"/>
              </a:rPr>
            </a:br>
            <a:br>
              <a:rPr lang="en-US" sz="2000" dirty="0"/>
            </a:br>
            <a:r>
              <a:rPr lang="en-US" sz="2000" dirty="0" err="1">
                <a:latin typeface="Arial" pitchFamily="34" charset="0"/>
                <a:cs typeface="Arial" pitchFamily="34" charset="0"/>
              </a:rPr>
              <a:t>Pe</a:t>
            </a:r>
            <a:r>
              <a:rPr lang="en-US" sz="2000" dirty="0">
                <a:latin typeface="Arial" pitchFamily="34" charset="0"/>
                <a:cs typeface="Arial" pitchFamily="34" charset="0"/>
              </a:rPr>
              <a:t> </a:t>
            </a:r>
            <a:r>
              <a:rPr lang="en-US" sz="2000" dirty="0" err="1">
                <a:latin typeface="Arial" pitchFamily="34" charset="0"/>
                <a:cs typeface="Arial" pitchFamily="34" charset="0"/>
              </a:rPr>
              <a:t>toată</a:t>
            </a:r>
            <a:r>
              <a:rPr lang="en-US" sz="2000" dirty="0">
                <a:latin typeface="Arial" pitchFamily="34" charset="0"/>
                <a:cs typeface="Arial" pitchFamily="34" charset="0"/>
              </a:rPr>
              <a:t> </a:t>
            </a:r>
            <a:r>
              <a:rPr lang="en-US" sz="2000" dirty="0" err="1">
                <a:latin typeface="Arial" pitchFamily="34" charset="0"/>
                <a:cs typeface="Arial" pitchFamily="34" charset="0"/>
              </a:rPr>
              <a:t>perioada</a:t>
            </a:r>
            <a:r>
              <a:rPr lang="en-US" sz="2000" dirty="0">
                <a:latin typeface="Arial" pitchFamily="34" charset="0"/>
                <a:cs typeface="Arial" pitchFamily="34" charset="0"/>
              </a:rPr>
              <a:t> </a:t>
            </a:r>
            <a:r>
              <a:rPr lang="en-US" sz="2000" dirty="0" err="1">
                <a:latin typeface="Arial" pitchFamily="34" charset="0"/>
                <a:cs typeface="Arial" pitchFamily="34" charset="0"/>
              </a:rPr>
              <a:t>în</a:t>
            </a:r>
            <a:r>
              <a:rPr lang="en-US" sz="2000" dirty="0">
                <a:latin typeface="Arial" pitchFamily="34" charset="0"/>
                <a:cs typeface="Arial" pitchFamily="34" charset="0"/>
              </a:rPr>
              <a:t> care </a:t>
            </a:r>
            <a:r>
              <a:rPr lang="en-US" sz="2000" dirty="0" err="1">
                <a:latin typeface="Arial" pitchFamily="34" charset="0"/>
                <a:cs typeface="Arial" pitchFamily="34" charset="0"/>
              </a:rPr>
              <a:t>activitatea</a:t>
            </a:r>
            <a:r>
              <a:rPr lang="en-US" sz="2000" dirty="0">
                <a:latin typeface="Arial" pitchFamily="34" charset="0"/>
                <a:cs typeface="Arial" pitchFamily="34" charset="0"/>
              </a:rPr>
              <a:t> </a:t>
            </a:r>
            <a:r>
              <a:rPr lang="en-US" sz="2000" dirty="0" err="1">
                <a:latin typeface="Arial" pitchFamily="34" charset="0"/>
                <a:cs typeface="Arial" pitchFamily="34" charset="0"/>
              </a:rPr>
              <a:t>unităților</a:t>
            </a:r>
            <a:r>
              <a:rPr lang="en-US" sz="2000" dirty="0">
                <a:latin typeface="Arial" pitchFamily="34" charset="0"/>
                <a:cs typeface="Arial" pitchFamily="34" charset="0"/>
              </a:rPr>
              <a:t> de </a:t>
            </a:r>
            <a:r>
              <a:rPr lang="en-US" sz="2000" dirty="0" err="1">
                <a:latin typeface="Arial" pitchFamily="34" charset="0"/>
                <a:cs typeface="Arial" pitchFamily="34" charset="0"/>
              </a:rPr>
              <a:t>învățământ</a:t>
            </a:r>
            <a:r>
              <a:rPr lang="en-US" sz="2000" dirty="0">
                <a:latin typeface="Arial" pitchFamily="34" charset="0"/>
                <a:cs typeface="Arial" pitchFamily="34" charset="0"/>
              </a:rPr>
              <a:t> a </a:t>
            </a:r>
            <a:r>
              <a:rPr lang="en-US" sz="2000" dirty="0" err="1">
                <a:latin typeface="Arial" pitchFamily="34" charset="0"/>
                <a:cs typeface="Arial" pitchFamily="34" charset="0"/>
              </a:rPr>
              <a:t>fost</a:t>
            </a:r>
            <a:r>
              <a:rPr lang="en-US" sz="2000" dirty="0">
                <a:latin typeface="Arial" pitchFamily="34" charset="0"/>
                <a:cs typeface="Arial" pitchFamily="34" charset="0"/>
              </a:rPr>
              <a:t> </a:t>
            </a:r>
            <a:r>
              <a:rPr lang="en-US" sz="2000" dirty="0" err="1">
                <a:latin typeface="Arial" pitchFamily="34" charset="0"/>
                <a:cs typeface="Arial" pitchFamily="34" charset="0"/>
              </a:rPr>
              <a:t>suspendată</a:t>
            </a:r>
            <a:r>
              <a:rPr lang="en-US" sz="2000" dirty="0">
                <a:latin typeface="Arial" pitchFamily="34" charset="0"/>
                <a:cs typeface="Arial" pitchFamily="34" charset="0"/>
              </a:rPr>
              <a:t>, </a:t>
            </a:r>
            <a:r>
              <a:rPr lang="ro-RO" sz="2000" b="1" dirty="0">
                <a:latin typeface="Arial" pitchFamily="34" charset="0"/>
                <a:cs typeface="Arial" pitchFamily="34" charset="0"/>
              </a:rPr>
              <a:t>m</a:t>
            </a:r>
            <a:r>
              <a:rPr lang="vi-VN" sz="2000" b="1" dirty="0">
                <a:latin typeface="Arial" pitchFamily="34" charset="0"/>
                <a:cs typeface="Arial" pitchFamily="34" charset="0"/>
              </a:rPr>
              <a:t>edic</a:t>
            </a:r>
            <a:r>
              <a:rPr lang="ro-RO" sz="2000" b="1" dirty="0">
                <a:latin typeface="Arial" pitchFamily="34" charset="0"/>
                <a:cs typeface="Arial" pitchFamily="34" charset="0"/>
              </a:rPr>
              <a:t>ii</a:t>
            </a:r>
            <a:r>
              <a:rPr lang="vi-VN" sz="2000" b="1" dirty="0">
                <a:latin typeface="Arial" pitchFamily="34" charset="0"/>
                <a:cs typeface="Arial" pitchFamily="34" charset="0"/>
              </a:rPr>
              <a:t> și asistente medicale</a:t>
            </a:r>
            <a:r>
              <a:rPr lang="ro-RO" sz="2000" b="1" dirty="0">
                <a:latin typeface="Arial" pitchFamily="34" charset="0"/>
                <a:cs typeface="Arial" pitchFamily="34" charset="0"/>
              </a:rPr>
              <a:t> şcolare</a:t>
            </a:r>
            <a:r>
              <a:rPr lang="vi-VN" sz="2000" b="1" dirty="0">
                <a:latin typeface="Arial" pitchFamily="34" charset="0"/>
                <a:cs typeface="Arial" pitchFamily="34" charset="0"/>
              </a:rPr>
              <a:t> din cadrul Direcției de Asistență Socială Oradea au lucrat alături de Direcția de Sănătate Publică Bihor</a:t>
            </a:r>
            <a:r>
              <a:rPr lang="vi-VN" sz="2000" dirty="0">
                <a:latin typeface="Arial" pitchFamily="34" charset="0"/>
                <a:cs typeface="Arial" pitchFamily="34" charset="0"/>
              </a:rPr>
              <a:t>, efectuând activități specifice contextului pandemiei. </a:t>
            </a:r>
            <a:br>
              <a:rPr lang="en-US" sz="2000" dirty="0">
                <a:latin typeface="Arial" pitchFamily="34" charset="0"/>
                <a:cs typeface="Arial" pitchFamily="34" charset="0"/>
              </a:rPr>
            </a:br>
            <a:r>
              <a:rPr lang="ro-RO" sz="2000" dirty="0">
                <a:latin typeface="Arial" pitchFamily="34" charset="0"/>
                <a:cs typeface="Arial" pitchFamily="34" charset="0"/>
              </a:rPr>
              <a:t> </a:t>
            </a:r>
            <a:br>
              <a:rPr lang="en-US" sz="1800" dirty="0"/>
            </a:br>
            <a:br>
              <a:rPr lang="ro-RO" sz="2000" dirty="0"/>
            </a:br>
            <a:r>
              <a:rPr lang="ro-RO" sz="2000" dirty="0"/>
              <a:t> </a:t>
            </a:r>
            <a:br>
              <a:rPr lang="ro-RO" dirty="0"/>
            </a:br>
            <a:br>
              <a:rPr lang="ro-RO" dirty="0"/>
            </a:br>
            <a:endParaRPr lang="en-US" dirty="0"/>
          </a:p>
        </p:txBody>
      </p:sp>
      <p:graphicFrame>
        <p:nvGraphicFramePr>
          <p:cNvPr id="14" name="Content Placeholder 13"/>
          <p:cNvGraphicFramePr>
            <a:graphicFrameLocks noGrp="1"/>
          </p:cNvGraphicFramePr>
          <p:nvPr>
            <p:ph idx="1"/>
          </p:nvPr>
        </p:nvGraphicFramePr>
        <p:xfrm>
          <a:off x="228600" y="3352800"/>
          <a:ext cx="8672514" cy="3352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
            <a:ext cx="8305800" cy="1524000"/>
          </a:xfrm>
        </p:spPr>
        <p:txBody>
          <a:bodyPr>
            <a:normAutofit fontScale="90000"/>
          </a:bodyPr>
          <a:lstStyle/>
          <a:p>
            <a:pPr lvl="1" algn="ctr"/>
            <a:br>
              <a:rPr lang="ro-RO" altLang="en-US" sz="2000" i="1" dirty="0">
                <a:latin typeface="Calibri" pitchFamily="34" charset="0"/>
                <a:ea typeface="Times New Roman" pitchFamily="18" charset="0"/>
                <a:cs typeface="Arial" charset="0"/>
              </a:rPr>
            </a:br>
            <a:br>
              <a:rPr lang="ro-RO" altLang="en-US" sz="2000" i="1" dirty="0">
                <a:latin typeface="Calibri" pitchFamily="34" charset="0"/>
                <a:ea typeface="Times New Roman" pitchFamily="18" charset="0"/>
                <a:cs typeface="Arial" charset="0"/>
              </a:rPr>
            </a:br>
            <a:br>
              <a:rPr lang="en-US" altLang="en-US" sz="2000" i="1" dirty="0">
                <a:latin typeface="Calibri" pitchFamily="34" charset="0"/>
                <a:ea typeface="Times New Roman" pitchFamily="18" charset="0"/>
                <a:cs typeface="Arial" charset="0"/>
              </a:rPr>
            </a:br>
            <a:br>
              <a:rPr lang="en-US" altLang="en-US" sz="2000" i="1" dirty="0">
                <a:latin typeface="Calibri" pitchFamily="34" charset="0"/>
                <a:ea typeface="Times New Roman" pitchFamily="18" charset="0"/>
                <a:cs typeface="Arial" charset="0"/>
              </a:rPr>
            </a:br>
            <a:r>
              <a:rPr lang="ro-RO" altLang="en-US" sz="2000" b="1" i="1" dirty="0">
                <a:latin typeface="Arial" pitchFamily="34" charset="0"/>
                <a:ea typeface="Times New Roman" pitchFamily="18" charset="0"/>
                <a:cs typeface="Arial" pitchFamily="34" charset="0"/>
              </a:rPr>
              <a:t>Colaborarea  DASO cu instituţii publice/private, organizaţii neguvernamentale, în vederea furnizării de servicii sociale beneficiarilor din municipiul Oradea</a:t>
            </a:r>
            <a:br>
              <a:rPr lang="ro-RO" altLang="en-US" sz="2000" i="1" dirty="0">
                <a:latin typeface="Arial" pitchFamily="34" charset="0"/>
                <a:ea typeface="Times New Roman" pitchFamily="18" charset="0"/>
                <a:cs typeface="Arial" pitchFamily="34" charset="0"/>
              </a:rPr>
            </a:br>
            <a:r>
              <a:rPr lang="ro-RO" altLang="en-US" sz="2000" i="1" dirty="0">
                <a:latin typeface="Arial" pitchFamily="34" charset="0"/>
                <a:ea typeface="Times New Roman" pitchFamily="18" charset="0"/>
                <a:cs typeface="Arial" pitchFamily="34" charset="0"/>
              </a:rPr>
              <a:t>- </a:t>
            </a:r>
            <a:r>
              <a:rPr lang="en-US" altLang="en-US" sz="2000" i="1" dirty="0">
                <a:solidFill>
                  <a:schemeClr val="accent4">
                    <a:lumMod val="75000"/>
                  </a:schemeClr>
                </a:solidFill>
                <a:latin typeface="Arial" pitchFamily="34" charset="0"/>
                <a:ea typeface="Times New Roman" pitchFamily="18" charset="0"/>
                <a:cs typeface="Arial" pitchFamily="34" charset="0"/>
              </a:rPr>
              <a:t>20</a:t>
            </a:r>
            <a:r>
              <a:rPr lang="ro-RO" altLang="en-US" sz="2000" i="1" dirty="0">
                <a:solidFill>
                  <a:schemeClr val="accent4">
                    <a:lumMod val="75000"/>
                  </a:schemeClr>
                </a:solidFill>
                <a:latin typeface="Arial" pitchFamily="34" charset="0"/>
                <a:ea typeface="Times New Roman" pitchFamily="18" charset="0"/>
                <a:cs typeface="Arial" pitchFamily="34" charset="0"/>
              </a:rPr>
              <a:t> de acorduri de parteneriate/colaborări </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inițiate</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sau</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continuate</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ro-RO" altLang="en-US" sz="2000" i="1" dirty="0">
                <a:solidFill>
                  <a:schemeClr val="accent4">
                    <a:lumMod val="75000"/>
                  </a:schemeClr>
                </a:solidFill>
                <a:latin typeface="Arial" pitchFamily="34" charset="0"/>
                <a:ea typeface="Times New Roman" pitchFamily="18" charset="0"/>
                <a:cs typeface="Arial" pitchFamily="34" charset="0"/>
              </a:rPr>
              <a:t> în anul 20</a:t>
            </a:r>
            <a:r>
              <a:rPr lang="en-US" altLang="en-US" sz="2000" i="1" dirty="0">
                <a:solidFill>
                  <a:schemeClr val="accent4">
                    <a:lumMod val="75000"/>
                  </a:schemeClr>
                </a:solidFill>
                <a:latin typeface="Arial" pitchFamily="34" charset="0"/>
                <a:ea typeface="Times New Roman" pitchFamily="18" charset="0"/>
                <a:cs typeface="Arial" pitchFamily="34" charset="0"/>
              </a:rPr>
              <a:t>21</a:t>
            </a:r>
            <a:br>
              <a:rPr lang="en-US" altLang="en-US" sz="2000" i="1" dirty="0">
                <a:solidFill>
                  <a:schemeClr val="accent4">
                    <a:lumMod val="75000"/>
                  </a:schemeClr>
                </a:solidFill>
                <a:latin typeface="Arial" pitchFamily="34" charset="0"/>
                <a:ea typeface="Times New Roman" pitchFamily="18" charset="0"/>
                <a:cs typeface="Arial" pitchFamily="34" charset="0"/>
              </a:rPr>
            </a:br>
            <a:r>
              <a:rPr lang="en-US" altLang="en-US" sz="2000" i="1" dirty="0">
                <a:solidFill>
                  <a:schemeClr val="accent4">
                    <a:lumMod val="75000"/>
                  </a:schemeClr>
                </a:solidFill>
                <a:latin typeface="Arial" pitchFamily="34" charset="0"/>
                <a:ea typeface="Times New Roman" pitchFamily="18" charset="0"/>
                <a:cs typeface="Arial" pitchFamily="34" charset="0"/>
              </a:rPr>
              <a:t>-  am </a:t>
            </a:r>
            <a:r>
              <a:rPr lang="en-US" altLang="en-US" sz="2000" i="1" dirty="0" err="1">
                <a:solidFill>
                  <a:schemeClr val="accent4">
                    <a:lumMod val="75000"/>
                  </a:schemeClr>
                </a:solidFill>
                <a:latin typeface="Arial" pitchFamily="34" charset="0"/>
                <a:ea typeface="Times New Roman" pitchFamily="18" charset="0"/>
                <a:cs typeface="Arial" pitchFamily="34" charset="0"/>
              </a:rPr>
              <a:t>sprijinit</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organizațiile</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neguvernamentale</a:t>
            </a:r>
            <a:r>
              <a:rPr lang="en-US" altLang="en-US" sz="2000" i="1" dirty="0">
                <a:solidFill>
                  <a:schemeClr val="accent4">
                    <a:lumMod val="75000"/>
                  </a:schemeClr>
                </a:solidFill>
                <a:latin typeface="Arial" pitchFamily="34" charset="0"/>
                <a:ea typeface="Times New Roman" pitchFamily="18" charset="0"/>
                <a:cs typeface="Arial" pitchFamily="34" charset="0"/>
              </a:rPr>
              <a:t> din </a:t>
            </a:r>
            <a:r>
              <a:rPr lang="en-US" altLang="en-US" sz="2000" i="1" dirty="0" err="1">
                <a:solidFill>
                  <a:schemeClr val="accent4">
                    <a:lumMod val="75000"/>
                  </a:schemeClr>
                </a:solidFill>
                <a:latin typeface="Arial" pitchFamily="34" charset="0"/>
                <a:ea typeface="Times New Roman" pitchFamily="18" charset="0"/>
                <a:cs typeface="Arial" pitchFamily="34" charset="0"/>
              </a:rPr>
              <a:t>domeniul</a:t>
            </a:r>
            <a:r>
              <a:rPr lang="en-US" altLang="en-US" sz="2000" i="1" dirty="0">
                <a:solidFill>
                  <a:schemeClr val="accent4">
                    <a:lumMod val="75000"/>
                  </a:schemeClr>
                </a:solidFill>
                <a:latin typeface="Arial" pitchFamily="34" charset="0"/>
                <a:ea typeface="Times New Roman" pitchFamily="18" charset="0"/>
                <a:cs typeface="Arial" pitchFamily="34" charset="0"/>
              </a:rPr>
              <a:t> social, </a:t>
            </a:r>
            <a:r>
              <a:rPr lang="en-US" altLang="en-US" sz="2000" i="1" dirty="0" err="1">
                <a:solidFill>
                  <a:schemeClr val="accent4">
                    <a:lumMod val="75000"/>
                  </a:schemeClr>
                </a:solidFill>
                <a:latin typeface="Arial" pitchFamily="34" charset="0"/>
                <a:ea typeface="Times New Roman" pitchFamily="18" charset="0"/>
                <a:cs typeface="Arial" pitchFamily="34" charset="0"/>
              </a:rPr>
              <a:t>în</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b="1" i="1" dirty="0" err="1">
                <a:solidFill>
                  <a:schemeClr val="accent4">
                    <a:lumMod val="75000"/>
                  </a:schemeClr>
                </a:solidFill>
                <a:latin typeface="Arial" pitchFamily="34" charset="0"/>
                <a:ea typeface="Times New Roman" pitchFamily="18" charset="0"/>
                <a:cs typeface="Arial" pitchFamily="34" charset="0"/>
              </a:rPr>
              <a:t>organizarea</a:t>
            </a:r>
            <a:r>
              <a:rPr lang="en-US" altLang="en-US" sz="2000" b="1" i="1" dirty="0">
                <a:solidFill>
                  <a:schemeClr val="accent4">
                    <a:lumMod val="75000"/>
                  </a:schemeClr>
                </a:solidFill>
                <a:latin typeface="Arial" pitchFamily="34" charset="0"/>
                <a:ea typeface="Times New Roman" pitchFamily="18" charset="0"/>
                <a:cs typeface="Arial" pitchFamily="34" charset="0"/>
              </a:rPr>
              <a:t> </a:t>
            </a:r>
            <a:r>
              <a:rPr lang="en-US" altLang="en-US" sz="2000" b="1" i="1" dirty="0" err="1">
                <a:solidFill>
                  <a:schemeClr val="accent4">
                    <a:lumMod val="75000"/>
                  </a:schemeClr>
                </a:solidFill>
                <a:latin typeface="Arial" pitchFamily="34" charset="0"/>
                <a:ea typeface="Times New Roman" pitchFamily="18" charset="0"/>
                <a:cs typeface="Arial" pitchFamily="34" charset="0"/>
              </a:rPr>
              <a:t>unor</a:t>
            </a:r>
            <a:r>
              <a:rPr lang="en-US" altLang="en-US" sz="2000" b="1" i="1" dirty="0">
                <a:solidFill>
                  <a:schemeClr val="accent4">
                    <a:lumMod val="75000"/>
                  </a:schemeClr>
                </a:solidFill>
                <a:latin typeface="Arial" pitchFamily="34" charset="0"/>
                <a:ea typeface="Times New Roman" pitchFamily="18" charset="0"/>
                <a:cs typeface="Arial" pitchFamily="34" charset="0"/>
              </a:rPr>
              <a:t> </a:t>
            </a:r>
            <a:r>
              <a:rPr lang="en-US" altLang="en-US" sz="2000" b="1" i="1" dirty="0" err="1">
                <a:solidFill>
                  <a:schemeClr val="accent4">
                    <a:lumMod val="75000"/>
                  </a:schemeClr>
                </a:solidFill>
                <a:latin typeface="Arial" pitchFamily="34" charset="0"/>
                <a:ea typeface="Times New Roman" pitchFamily="18" charset="0"/>
                <a:cs typeface="Arial" pitchFamily="34" charset="0"/>
              </a:rPr>
              <a:t>evenimente</a:t>
            </a:r>
            <a:r>
              <a:rPr lang="en-US" altLang="en-US" sz="2000" b="1"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și</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în</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achiziționarea</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unor</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b="1" i="1" dirty="0" err="1">
                <a:solidFill>
                  <a:schemeClr val="accent4">
                    <a:lumMod val="75000"/>
                  </a:schemeClr>
                </a:solidFill>
                <a:latin typeface="Arial" pitchFamily="34" charset="0"/>
                <a:ea typeface="Times New Roman" pitchFamily="18" charset="0"/>
                <a:cs typeface="Arial" pitchFamily="34" charset="0"/>
              </a:rPr>
              <a:t>pachete</a:t>
            </a:r>
            <a:r>
              <a:rPr lang="en-US" altLang="en-US" sz="2000" b="1" i="1" dirty="0">
                <a:solidFill>
                  <a:schemeClr val="accent4">
                    <a:lumMod val="75000"/>
                  </a:schemeClr>
                </a:solidFill>
                <a:latin typeface="Arial" pitchFamily="34" charset="0"/>
                <a:ea typeface="Times New Roman" pitchFamily="18" charset="0"/>
                <a:cs typeface="Arial" pitchFamily="34" charset="0"/>
              </a:rPr>
              <a:t> de </a:t>
            </a:r>
            <a:r>
              <a:rPr lang="en-US" altLang="en-US" sz="2000" b="1" i="1" dirty="0" err="1">
                <a:solidFill>
                  <a:schemeClr val="accent4">
                    <a:lumMod val="75000"/>
                  </a:schemeClr>
                </a:solidFill>
                <a:latin typeface="Arial" pitchFamily="34" charset="0"/>
                <a:ea typeface="Times New Roman" pitchFamily="18" charset="0"/>
                <a:cs typeface="Arial" pitchFamily="34" charset="0"/>
              </a:rPr>
              <a:t>Crăciun</a:t>
            </a:r>
            <a:r>
              <a:rPr lang="en-US" altLang="en-US" sz="2000" b="1"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pentru</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beneficiarii</a:t>
            </a:r>
            <a:r>
              <a:rPr lang="en-US" altLang="en-US" sz="2000" i="1" dirty="0">
                <a:solidFill>
                  <a:schemeClr val="accent4">
                    <a:lumMod val="75000"/>
                  </a:schemeClr>
                </a:solidFill>
                <a:latin typeface="Arial" pitchFamily="34" charset="0"/>
                <a:ea typeface="Times New Roman" pitchFamily="18" charset="0"/>
                <a:cs typeface="Arial" pitchFamily="34" charset="0"/>
              </a:rPr>
              <a:t> </a:t>
            </a:r>
            <a:r>
              <a:rPr lang="en-US" altLang="en-US" sz="2000" i="1" dirty="0" err="1">
                <a:solidFill>
                  <a:schemeClr val="accent4">
                    <a:lumMod val="75000"/>
                  </a:schemeClr>
                </a:solidFill>
                <a:latin typeface="Arial" pitchFamily="34" charset="0"/>
                <a:ea typeface="Times New Roman" pitchFamily="18" charset="0"/>
                <a:cs typeface="Arial" pitchFamily="34" charset="0"/>
              </a:rPr>
              <a:t>acestora</a:t>
            </a:r>
            <a:br>
              <a:rPr lang="en-US" altLang="en-US" sz="2000" i="1" dirty="0">
                <a:solidFill>
                  <a:schemeClr val="accent4">
                    <a:lumMod val="75000"/>
                  </a:schemeClr>
                </a:solidFill>
                <a:latin typeface="Arial" pitchFamily="34" charset="0"/>
                <a:ea typeface="Times New Roman" pitchFamily="18" charset="0"/>
                <a:cs typeface="Arial" pitchFamily="34" charset="0"/>
              </a:rPr>
            </a:br>
            <a:br>
              <a:rPr lang="en-US" altLang="en-US" sz="2000" i="1" dirty="0">
                <a:solidFill>
                  <a:schemeClr val="accent4">
                    <a:lumMod val="75000"/>
                  </a:schemeClr>
                </a:solidFill>
                <a:latin typeface="Arial" pitchFamily="34" charset="0"/>
                <a:ea typeface="Times New Roman" pitchFamily="18" charset="0"/>
                <a:cs typeface="Arial" pitchFamily="34" charset="0"/>
              </a:rPr>
            </a:br>
            <a:br>
              <a:rPr lang="ro-RO" altLang="en-US" sz="2000" i="1" dirty="0">
                <a:latin typeface="Calibri" pitchFamily="34" charset="0"/>
                <a:ea typeface="Times New Roman" pitchFamily="18" charset="0"/>
                <a:cs typeface="Arial" charset="0"/>
              </a:rPr>
            </a:br>
            <a:br>
              <a:rPr lang="ro-RO" altLang="en-US" sz="2000" i="1" dirty="0">
                <a:latin typeface="Calibri" pitchFamily="34" charset="0"/>
                <a:ea typeface="Times New Roman" pitchFamily="18" charset="0"/>
                <a:cs typeface="Arial" charset="0"/>
              </a:rPr>
            </a:br>
            <a:endParaRPr lang="en-US" sz="2000" i="1" dirty="0"/>
          </a:p>
        </p:txBody>
      </p:sp>
      <p:sp>
        <p:nvSpPr>
          <p:cNvPr id="3" name="Subtitle 2"/>
          <p:cNvSpPr>
            <a:spLocks noGrp="1"/>
          </p:cNvSpPr>
          <p:nvPr>
            <p:ph type="subTitle" idx="1"/>
          </p:nvPr>
        </p:nvSpPr>
        <p:spPr>
          <a:xfrm>
            <a:off x="457200" y="1905000"/>
            <a:ext cx="8534400" cy="4953000"/>
          </a:xfrm>
        </p:spPr>
        <p:txBody>
          <a:bodyPr>
            <a:normAutofit/>
          </a:bodyPr>
          <a:lstStyle/>
          <a:p>
            <a:endParaRPr lang="en-US" altLang="en-US" sz="1600" dirty="0">
              <a:solidFill>
                <a:srgbClr val="0070C0"/>
              </a:solidFill>
              <a:latin typeface="Arial" pitchFamily="34" charset="0"/>
              <a:ea typeface="Times New Roman" pitchFamily="18" charset="0"/>
              <a:cs typeface="Arial" pitchFamily="34" charset="0"/>
            </a:endParaRPr>
          </a:p>
          <a:p>
            <a:r>
              <a:rPr lang="ro-RO" altLang="en-US" sz="1600" dirty="0">
                <a:solidFill>
                  <a:srgbClr val="0070C0"/>
                </a:solidFill>
                <a:latin typeface="Arial" pitchFamily="34" charset="0"/>
                <a:ea typeface="Times New Roman" pitchFamily="18" charset="0"/>
                <a:cs typeface="Arial" pitchFamily="34" charset="0"/>
              </a:rPr>
              <a:t>Acordarea de subvenţii în baza legii nr. 34/1998,  </a:t>
            </a:r>
            <a:br>
              <a:rPr lang="ro-RO" altLang="en-US" sz="1600" dirty="0">
                <a:solidFill>
                  <a:srgbClr val="0070C0"/>
                </a:solidFill>
                <a:latin typeface="Arial" pitchFamily="34" charset="0"/>
                <a:ea typeface="Times New Roman" pitchFamily="18" charset="0"/>
                <a:cs typeface="Arial" pitchFamily="34" charset="0"/>
              </a:rPr>
            </a:br>
            <a:r>
              <a:rPr lang="ro-RO" altLang="en-US" sz="1600" dirty="0">
                <a:solidFill>
                  <a:srgbClr val="0070C0"/>
                </a:solidFill>
                <a:latin typeface="Arial" pitchFamily="34" charset="0"/>
                <a:ea typeface="Times New Roman" pitchFamily="18" charset="0"/>
                <a:cs typeface="Arial" pitchFamily="34" charset="0"/>
              </a:rPr>
              <a:t>asociaţiilor şi fundaţiilor române cu personalitate juridică,  care înfiinţează şi administrează unităţi de asistenţă socială pe raza municipiului Oradea</a:t>
            </a:r>
            <a:endParaRPr lang="en-US" sz="1600" dirty="0">
              <a:solidFill>
                <a:srgbClr val="0070C0"/>
              </a:solidFill>
              <a:latin typeface="Arial" pitchFamily="34" charset="0"/>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96252048"/>
              </p:ext>
            </p:extLst>
          </p:nvPr>
        </p:nvGraphicFramePr>
        <p:xfrm>
          <a:off x="228600" y="2971802"/>
          <a:ext cx="8610600" cy="3886198"/>
        </p:xfrm>
        <a:graphic>
          <a:graphicData uri="http://schemas.openxmlformats.org/drawingml/2006/table">
            <a:tbl>
              <a:tblPr firstRow="1" bandRow="1">
                <a:tableStyleId>{5C22544A-7EE6-4342-B048-85BDC9FD1C3A}</a:tableStyleId>
              </a:tblPr>
              <a:tblGrid>
                <a:gridCol w="704538">
                  <a:extLst>
                    <a:ext uri="{9D8B030D-6E8A-4147-A177-3AD203B41FA5}">
                      <a16:colId xmlns:a16="http://schemas.microsoft.com/office/drawing/2014/main" val="20000"/>
                    </a:ext>
                  </a:extLst>
                </a:gridCol>
                <a:gridCol w="5088526">
                  <a:extLst>
                    <a:ext uri="{9D8B030D-6E8A-4147-A177-3AD203B41FA5}">
                      <a16:colId xmlns:a16="http://schemas.microsoft.com/office/drawing/2014/main" val="20001"/>
                    </a:ext>
                  </a:extLst>
                </a:gridCol>
                <a:gridCol w="2817536">
                  <a:extLst>
                    <a:ext uri="{9D8B030D-6E8A-4147-A177-3AD203B41FA5}">
                      <a16:colId xmlns:a16="http://schemas.microsoft.com/office/drawing/2014/main" val="20002"/>
                    </a:ext>
                  </a:extLst>
                </a:gridCol>
              </a:tblGrid>
              <a:tr h="719315">
                <a:tc>
                  <a:txBody>
                    <a:bodyPr/>
                    <a:lstStyle/>
                    <a:p>
                      <a:pPr marL="0" marR="0" algn="just">
                        <a:spcBef>
                          <a:spcPts val="0"/>
                        </a:spcBef>
                        <a:spcAft>
                          <a:spcPts val="0"/>
                        </a:spcAft>
                      </a:pPr>
                      <a:r>
                        <a:rPr lang="ro-RO" sz="1100" b="1" dirty="0">
                          <a:effectLst/>
                          <a:latin typeface="Arial"/>
                          <a:ea typeface="Times New Roman"/>
                        </a:rPr>
                        <a:t>Nr. crt.</a:t>
                      </a:r>
                      <a:endParaRPr lang="en-US" sz="1200" dirty="0">
                        <a:effectLst/>
                        <a:latin typeface="Times New Roman"/>
                        <a:ea typeface="Times New Roman"/>
                      </a:endParaRPr>
                    </a:p>
                  </a:txBody>
                  <a:tcPr marL="68580" marR="68580" marT="0" marB="0" anchor="ctr"/>
                </a:tc>
                <a:tc>
                  <a:txBody>
                    <a:bodyPr/>
                    <a:lstStyle/>
                    <a:p>
                      <a:pPr marL="0" marR="180340" algn="just">
                        <a:spcBef>
                          <a:spcPts val="0"/>
                        </a:spcBef>
                        <a:spcAft>
                          <a:spcPts val="0"/>
                        </a:spcAft>
                      </a:pPr>
                      <a:r>
                        <a:rPr lang="ro-RO" sz="1100" b="1" dirty="0">
                          <a:effectLst/>
                          <a:latin typeface="Arial"/>
                          <a:ea typeface="Times New Roman"/>
                        </a:rPr>
                        <a:t>Denumirea asociaţiei/fundaţiei care a beneficiat de subvenţii de la bugetul local al municipiului Oradea în anul 20</a:t>
                      </a:r>
                      <a:r>
                        <a:rPr lang="en-US" sz="1100" b="1" dirty="0">
                          <a:effectLst/>
                          <a:latin typeface="Arial"/>
                          <a:ea typeface="Times New Roman"/>
                        </a:rPr>
                        <a:t>21</a:t>
                      </a:r>
                      <a:endParaRPr lang="en-US" sz="1200" dirty="0">
                        <a:effectLst/>
                        <a:latin typeface="Times New Roman"/>
                        <a:ea typeface="Times New Roman"/>
                      </a:endParaRPr>
                    </a:p>
                  </a:txBody>
                  <a:tcPr marL="68580" marR="68580" marT="0" marB="0" anchor="ctr"/>
                </a:tc>
                <a:tc>
                  <a:txBody>
                    <a:bodyPr/>
                    <a:lstStyle/>
                    <a:p>
                      <a:pPr marL="0" marR="0" algn="just">
                        <a:spcBef>
                          <a:spcPts val="0"/>
                        </a:spcBef>
                        <a:spcAft>
                          <a:spcPts val="0"/>
                        </a:spcAft>
                      </a:pPr>
                      <a:r>
                        <a:rPr lang="ro-RO" sz="1100" b="1" dirty="0">
                          <a:effectLst/>
                          <a:latin typeface="Arial"/>
                          <a:ea typeface="Times New Roman"/>
                        </a:rPr>
                        <a:t>         Cuantumul</a:t>
                      </a:r>
                      <a:r>
                        <a:rPr lang="ro-RO" sz="1100" b="1" baseline="0" dirty="0">
                          <a:effectLst/>
                          <a:latin typeface="Arial"/>
                          <a:ea typeface="Times New Roman"/>
                        </a:rPr>
                        <a:t> </a:t>
                      </a:r>
                      <a:r>
                        <a:rPr lang="ro-RO" sz="1100" b="1" dirty="0">
                          <a:effectLst/>
                          <a:latin typeface="Arial"/>
                          <a:ea typeface="Times New Roman"/>
                        </a:rPr>
                        <a:t>subvenţiei aprobate</a:t>
                      </a:r>
                      <a:endParaRPr lang="en-US" sz="1200" dirty="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375727">
                <a:tc>
                  <a:txBody>
                    <a:bodyPr/>
                    <a:lstStyle/>
                    <a:p>
                      <a:pPr marL="0" marR="0" algn="just">
                        <a:spcBef>
                          <a:spcPts val="0"/>
                        </a:spcBef>
                        <a:spcAft>
                          <a:spcPts val="0"/>
                        </a:spcAft>
                      </a:pPr>
                      <a:r>
                        <a:rPr lang="ro-RO" sz="1600" dirty="0">
                          <a:effectLst/>
                          <a:latin typeface="Arial"/>
                          <a:ea typeface="Times New Roman"/>
                        </a:rPr>
                        <a:t>1</a:t>
                      </a:r>
                      <a:endParaRPr lang="en-US" sz="16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Catolica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algn="ctr">
                        <a:spcBef>
                          <a:spcPts val="0"/>
                        </a:spcBef>
                        <a:spcAft>
                          <a:spcPts val="0"/>
                        </a:spcAft>
                      </a:pPr>
                      <a:r>
                        <a:rPr lang="ro-RO" sz="1600" dirty="0">
                          <a:effectLst/>
                          <a:latin typeface="Arial" panose="020B0604020202020204" pitchFamily="34" charset="0"/>
                          <a:ea typeface="Times New Roman"/>
                          <a:cs typeface="Arial" panose="020B0604020202020204" pitchFamily="34" charset="0"/>
                        </a:rPr>
                        <a:t>19. 750 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1"/>
                  </a:ext>
                </a:extLst>
              </a:tr>
              <a:tr h="375727">
                <a:tc>
                  <a:txBody>
                    <a:bodyPr/>
                    <a:lstStyle/>
                    <a:p>
                      <a:pPr marL="0" marR="0" algn="just">
                        <a:spcBef>
                          <a:spcPts val="0"/>
                        </a:spcBef>
                        <a:spcAft>
                          <a:spcPts val="0"/>
                        </a:spcAft>
                      </a:pPr>
                      <a:r>
                        <a:rPr lang="ro-RO" sz="1600" dirty="0">
                          <a:effectLst/>
                          <a:latin typeface="Arial"/>
                          <a:ea typeface="Times New Roman"/>
                        </a:rPr>
                        <a:t>2</a:t>
                      </a:r>
                      <a:endParaRPr lang="en-US" sz="16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SOS Autism </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8</a:t>
                      </a:r>
                      <a:r>
                        <a:rPr lang="ro-RO" sz="1600" dirty="0">
                          <a:effectLst/>
                          <a:latin typeface="Arial" panose="020B0604020202020204" pitchFamily="34" charset="0"/>
                          <a:ea typeface="Times New Roman"/>
                          <a:cs typeface="Arial" panose="020B0604020202020204" pitchFamily="34" charset="0"/>
                        </a:rPr>
                        <a:t>.5</a:t>
                      </a:r>
                      <a:r>
                        <a:rPr lang="en-US" sz="1600" dirty="0">
                          <a:effectLst/>
                          <a:latin typeface="Arial" panose="020B0604020202020204" pitchFamily="34" charset="0"/>
                          <a:ea typeface="Times New Roman"/>
                          <a:cs typeface="Arial" panose="020B0604020202020204" pitchFamily="34" charset="0"/>
                        </a:rPr>
                        <a:t>0</a:t>
                      </a:r>
                      <a:r>
                        <a:rPr lang="ro-RO" sz="1600" dirty="0">
                          <a:effectLst/>
                          <a:latin typeface="Arial" panose="020B0604020202020204" pitchFamily="34" charset="0"/>
                          <a:ea typeface="Times New Roman"/>
                          <a:cs typeface="Arial" panose="020B0604020202020204" pitchFamily="34" charset="0"/>
                        </a:rPr>
                        <a:t>0 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2"/>
                  </a:ext>
                </a:extLst>
              </a:tr>
              <a:tr h="375727">
                <a:tc>
                  <a:txBody>
                    <a:bodyPr/>
                    <a:lstStyle/>
                    <a:p>
                      <a:pPr marL="0" marR="0" algn="just">
                        <a:spcBef>
                          <a:spcPts val="0"/>
                        </a:spcBef>
                        <a:spcAft>
                          <a:spcPts val="0"/>
                        </a:spcAft>
                      </a:pPr>
                      <a:r>
                        <a:rPr lang="ro-RO" sz="1600" dirty="0">
                          <a:effectLst/>
                          <a:latin typeface="Arial"/>
                          <a:ea typeface="Times New Roman"/>
                        </a:rPr>
                        <a:t>3</a:t>
                      </a:r>
                      <a:endParaRPr lang="en-US" sz="16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Down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12.0</a:t>
                      </a:r>
                      <a:r>
                        <a:rPr lang="ro-RO" sz="1600" dirty="0">
                          <a:effectLst/>
                          <a:latin typeface="Arial" panose="020B0604020202020204" pitchFamily="34" charset="0"/>
                          <a:ea typeface="Times New Roman"/>
                          <a:cs typeface="Arial" panose="020B0604020202020204" pitchFamily="34" charset="0"/>
                        </a:rPr>
                        <a:t>00 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3"/>
                  </a:ext>
                </a:extLst>
              </a:tr>
              <a:tr h="375727">
                <a:tc>
                  <a:txBody>
                    <a:bodyPr/>
                    <a:lstStyle/>
                    <a:p>
                      <a:pPr marL="0" marR="0" algn="just">
                        <a:spcBef>
                          <a:spcPts val="0"/>
                        </a:spcBef>
                        <a:spcAft>
                          <a:spcPts val="0"/>
                        </a:spcAft>
                      </a:pPr>
                      <a:r>
                        <a:rPr lang="ro-RO" sz="1600">
                          <a:effectLst/>
                          <a:latin typeface="Arial"/>
                          <a:ea typeface="Times New Roman"/>
                        </a:rPr>
                        <a:t>4</a:t>
                      </a:r>
                      <a:endParaRPr lang="en-US" sz="16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Eparhial</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22.90</a:t>
                      </a:r>
                      <a:r>
                        <a:rPr lang="ro-RO" sz="1600" dirty="0">
                          <a:effectLst/>
                          <a:latin typeface="Arial" panose="020B0604020202020204" pitchFamily="34" charset="0"/>
                          <a:ea typeface="Times New Roman"/>
                          <a:cs typeface="Arial" panose="020B0604020202020204" pitchFamily="34" charset="0"/>
                        </a:rPr>
                        <a:t>0 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4"/>
                  </a:ext>
                </a:extLst>
              </a:tr>
              <a:tr h="375727">
                <a:tc>
                  <a:txBody>
                    <a:bodyPr/>
                    <a:lstStyle/>
                    <a:p>
                      <a:pPr marL="0" marR="0" algn="just">
                        <a:spcBef>
                          <a:spcPts val="0"/>
                        </a:spcBef>
                        <a:spcAft>
                          <a:spcPts val="0"/>
                        </a:spcAft>
                      </a:pPr>
                      <a:r>
                        <a:rPr lang="ro-RO" sz="1600">
                          <a:effectLst/>
                          <a:latin typeface="Arial"/>
                          <a:ea typeface="Times New Roman"/>
                        </a:rPr>
                        <a:t>5</a:t>
                      </a:r>
                      <a:endParaRPr lang="en-US" sz="16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Est Europa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7.350</a:t>
                      </a:r>
                      <a:r>
                        <a:rPr lang="ro-RO" sz="1600" dirty="0">
                          <a:effectLst/>
                          <a:latin typeface="Arial" panose="020B0604020202020204" pitchFamily="34" charset="0"/>
                          <a:ea typeface="Times New Roman"/>
                          <a:cs typeface="Arial" panose="020B0604020202020204" pitchFamily="34" charset="0"/>
                        </a:rPr>
                        <a:t>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5"/>
                  </a:ext>
                </a:extLst>
              </a:tr>
              <a:tr h="375727">
                <a:tc>
                  <a:txBody>
                    <a:bodyPr/>
                    <a:lstStyle/>
                    <a:p>
                      <a:pPr marL="0" marR="0" algn="just">
                        <a:spcBef>
                          <a:spcPts val="0"/>
                        </a:spcBef>
                        <a:spcAft>
                          <a:spcPts val="0"/>
                        </a:spcAft>
                      </a:pPr>
                      <a:r>
                        <a:rPr lang="ro-RO" sz="1600">
                          <a:effectLst/>
                          <a:latin typeface="Arial"/>
                          <a:ea typeface="Times New Roman"/>
                        </a:rPr>
                        <a:t>6</a:t>
                      </a:r>
                      <a:endParaRPr lang="en-US" sz="16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Consistoria</a:t>
                      </a:r>
                      <a:r>
                        <a:rPr lang="ro-RO" sz="1800" baseline="0" dirty="0">
                          <a:effectLst/>
                          <a:latin typeface="Arial" panose="020B0604020202020204" pitchFamily="34" charset="0"/>
                          <a:ea typeface="Times New Roman"/>
                          <a:cs typeface="Arial" panose="020B0604020202020204" pitchFamily="34" charset="0"/>
                        </a:rPr>
                        <a:t> Efrem Beniamin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10.800</a:t>
                      </a:r>
                      <a:r>
                        <a:rPr lang="ro-RO" sz="1600" dirty="0">
                          <a:effectLst/>
                          <a:latin typeface="Arial" panose="020B0604020202020204" pitchFamily="34" charset="0"/>
                          <a:ea typeface="Times New Roman"/>
                          <a:cs typeface="Arial" panose="020B0604020202020204" pitchFamily="34" charset="0"/>
                        </a:rPr>
                        <a:t>lei</a:t>
                      </a:r>
                      <a:endParaRPr lang="en-US" sz="1600" dirty="0">
                        <a:effectLst/>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6"/>
                  </a:ext>
                </a:extLst>
              </a:tr>
              <a:tr h="375727">
                <a:tc>
                  <a:txBody>
                    <a:bodyPr/>
                    <a:lstStyle/>
                    <a:p>
                      <a:pPr marL="0" marR="0" algn="just">
                        <a:spcBef>
                          <a:spcPts val="0"/>
                        </a:spcBef>
                        <a:spcAft>
                          <a:spcPts val="0"/>
                        </a:spcAft>
                      </a:pPr>
                      <a:r>
                        <a:rPr lang="ro-RO" sz="1600">
                          <a:effectLst/>
                          <a:latin typeface="Arial"/>
                          <a:ea typeface="Times New Roman"/>
                        </a:rPr>
                        <a:t>7</a:t>
                      </a:r>
                      <a:endParaRPr lang="en-US" sz="16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Asociația Româno-Germană</a:t>
                      </a:r>
                      <a:r>
                        <a:rPr lang="ro-RO" sz="1800" baseline="0" dirty="0">
                          <a:effectLst/>
                          <a:latin typeface="Arial" panose="020B0604020202020204" pitchFamily="34" charset="0"/>
                          <a:ea typeface="Times New Roman"/>
                          <a:cs typeface="Arial" panose="020B0604020202020204" pitchFamily="34" charset="0"/>
                        </a:rPr>
                        <a:t> Alsterdorf</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600" dirty="0">
                          <a:effectLst/>
                          <a:latin typeface="Arial" panose="020B0604020202020204" pitchFamily="34" charset="0"/>
                          <a:ea typeface="Times New Roman"/>
                          <a:cs typeface="Arial" panose="020B0604020202020204" pitchFamily="34" charset="0"/>
                        </a:rPr>
                        <a:t>25.250</a:t>
                      </a:r>
                      <a:r>
                        <a:rPr lang="ro-RO" sz="1600" dirty="0">
                          <a:effectLst/>
                          <a:latin typeface="Arial" panose="020B0604020202020204" pitchFamily="34" charset="0"/>
                          <a:ea typeface="Times New Roman"/>
                          <a:cs typeface="Arial" panose="020B0604020202020204" pitchFamily="34" charset="0"/>
                        </a:rPr>
                        <a:t> lei</a:t>
                      </a:r>
                    </a:p>
                  </a:txBody>
                  <a:tcPr marL="68580" marR="68580" marT="0" marB="0"/>
                </a:tc>
                <a:extLst>
                  <a:ext uri="{0D108BD9-81ED-4DB2-BD59-A6C34878D82A}">
                    <a16:rowId xmlns:a16="http://schemas.microsoft.com/office/drawing/2014/main" val="10007"/>
                  </a:ext>
                </a:extLst>
              </a:tr>
              <a:tr h="536794">
                <a:tc>
                  <a:txBody>
                    <a:bodyPr/>
                    <a:lstStyle/>
                    <a:p>
                      <a:r>
                        <a:rPr lang="ro-RO" sz="1600" dirty="0">
                          <a:latin typeface="Arial" pitchFamily="34" charset="0"/>
                          <a:cs typeface="Arial" pitchFamily="34" charset="0"/>
                        </a:rPr>
                        <a:t>Total</a:t>
                      </a:r>
                      <a:endParaRPr lang="en-US" sz="1600" dirty="0">
                        <a:latin typeface="Arial" pitchFamily="34" charset="0"/>
                        <a:cs typeface="Arial" pitchFamily="34" charset="0"/>
                      </a:endParaRPr>
                    </a:p>
                  </a:txBody>
                  <a:tcPr marL="68580" marR="68580" marT="0" marB="0"/>
                </a:tc>
                <a:tc>
                  <a:txBody>
                    <a:bodyPr/>
                    <a:lstStyle/>
                    <a:p>
                      <a:r>
                        <a:rPr lang="ro-RO" sz="1800" dirty="0">
                          <a:latin typeface="Arial" pitchFamily="34" charset="0"/>
                          <a:cs typeface="Arial" pitchFamily="34" charset="0"/>
                        </a:rPr>
                        <a:t>1</a:t>
                      </a:r>
                      <a:r>
                        <a:rPr lang="en-US" sz="1800" dirty="0">
                          <a:latin typeface="Arial" pitchFamily="34" charset="0"/>
                          <a:cs typeface="Arial" pitchFamily="34" charset="0"/>
                        </a:rPr>
                        <a:t>2</a:t>
                      </a:r>
                      <a:r>
                        <a:rPr lang="ro-RO" sz="1800" dirty="0">
                          <a:latin typeface="Arial" pitchFamily="34" charset="0"/>
                          <a:cs typeface="Arial" pitchFamily="34" charset="0"/>
                        </a:rPr>
                        <a:t> servicii sociale pentru </a:t>
                      </a:r>
                      <a:r>
                        <a:rPr lang="en-US" sz="1800" dirty="0">
                          <a:latin typeface="Arial" pitchFamily="34" charset="0"/>
                          <a:cs typeface="Arial" pitchFamily="34" charset="0"/>
                        </a:rPr>
                        <a:t>284 de </a:t>
                      </a:r>
                      <a:r>
                        <a:rPr lang="ro-RO" sz="1800" dirty="0">
                          <a:latin typeface="Arial" pitchFamily="34" charset="0"/>
                          <a:cs typeface="Arial" pitchFamily="34" charset="0"/>
                        </a:rPr>
                        <a:t>beneficiari:</a:t>
                      </a:r>
                      <a:endParaRPr lang="en-US" sz="1800" dirty="0">
                        <a:latin typeface="Arial" pitchFamily="34" charset="0"/>
                        <a:cs typeface="Arial" pitchFamily="34" charset="0"/>
                      </a:endParaRPr>
                    </a:p>
                  </a:txBody>
                  <a:tcPr marL="68580" marR="68580" marT="0" marB="0"/>
                </a:tc>
                <a:tc>
                  <a:txBody>
                    <a:bodyPr/>
                    <a:lstStyle/>
                    <a:p>
                      <a:pPr marL="0" marR="45720" algn="ctr">
                        <a:spcBef>
                          <a:spcPts val="0"/>
                        </a:spcBef>
                        <a:spcAft>
                          <a:spcPts val="0"/>
                        </a:spcAft>
                      </a:pPr>
                      <a:r>
                        <a:rPr lang="ro-RO" sz="1600" dirty="0">
                          <a:effectLst/>
                          <a:latin typeface="Arial" pitchFamily="34" charset="0"/>
                          <a:ea typeface="Times New Roman"/>
                          <a:cs typeface="Arial" pitchFamily="34" charset="0"/>
                        </a:rPr>
                        <a:t>Total : </a:t>
                      </a:r>
                      <a:r>
                        <a:rPr lang="en-US" sz="1600" dirty="0">
                          <a:effectLst/>
                          <a:latin typeface="Arial" pitchFamily="34" charset="0"/>
                          <a:ea typeface="Times New Roman"/>
                          <a:cs typeface="Arial" pitchFamily="34" charset="0"/>
                        </a:rPr>
                        <a:t>106.550</a:t>
                      </a:r>
                      <a:r>
                        <a:rPr lang="ro-RO" sz="1600" dirty="0">
                          <a:effectLst/>
                          <a:latin typeface="Arial" pitchFamily="34" charset="0"/>
                          <a:ea typeface="Times New Roman"/>
                          <a:cs typeface="Arial" pitchFamily="34" charset="0"/>
                        </a:rPr>
                        <a:t>lei</a:t>
                      </a:r>
                      <a:endParaRPr lang="en-US" sz="1600" dirty="0">
                        <a:effectLst/>
                        <a:latin typeface="Arial" pitchFamily="34" charset="0"/>
                        <a:ea typeface="Times New Roman"/>
                        <a:cs typeface="Arial" pitchFamily="34" charset="0"/>
                      </a:endParaRPr>
                    </a:p>
                  </a:txBody>
                  <a:tcPr marL="68580" marR="68580" marT="0" marB="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435078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rmAutofit fontScale="90000"/>
          </a:bodyPr>
          <a:lstStyle/>
          <a:p>
            <a:r>
              <a:rPr lang="en-US" sz="2400" b="1" dirty="0" err="1"/>
              <a:t>Activități</a:t>
            </a:r>
            <a:r>
              <a:rPr lang="en-US" sz="2400" b="1" dirty="0"/>
              <a:t> de </a:t>
            </a:r>
            <a:r>
              <a:rPr lang="en-US" sz="2400" b="1" dirty="0" err="1"/>
              <a:t>promovare</a:t>
            </a:r>
            <a:r>
              <a:rPr lang="en-US" sz="2400" b="1" dirty="0"/>
              <a:t> a </a:t>
            </a:r>
            <a:r>
              <a:rPr lang="en-US" sz="2400" b="1" dirty="0" err="1"/>
              <a:t>serviciilor</a:t>
            </a:r>
            <a:r>
              <a:rPr lang="en-US" sz="2400" b="1" dirty="0"/>
              <a:t> </a:t>
            </a:r>
            <a:r>
              <a:rPr lang="en-US" sz="2400" b="1" dirty="0" err="1"/>
              <a:t>sociale</a:t>
            </a:r>
            <a:r>
              <a:rPr lang="en-US" sz="2400" b="1" dirty="0"/>
              <a:t> din </a:t>
            </a:r>
            <a:r>
              <a:rPr lang="en-US" sz="2400" b="1" dirty="0" err="1"/>
              <a:t>municipiul</a:t>
            </a:r>
            <a:r>
              <a:rPr lang="en-US" sz="2400" b="1" dirty="0"/>
              <a:t> Oradea </a:t>
            </a:r>
            <a:r>
              <a:rPr lang="en-US" sz="2400" b="1" dirty="0" err="1"/>
              <a:t>și</a:t>
            </a:r>
            <a:r>
              <a:rPr lang="en-US" sz="2400" b="1" dirty="0"/>
              <a:t> a </a:t>
            </a:r>
            <a:r>
              <a:rPr lang="en-US" sz="2400" b="1" dirty="0" err="1"/>
              <a:t>produselor</a:t>
            </a:r>
            <a:r>
              <a:rPr lang="en-US" sz="2400" b="1" dirty="0"/>
              <a:t> </a:t>
            </a:r>
            <a:r>
              <a:rPr lang="en-US" sz="2400" b="1" dirty="0" err="1"/>
              <a:t>realizate</a:t>
            </a:r>
            <a:r>
              <a:rPr lang="en-US" sz="2400" b="1" dirty="0"/>
              <a:t> de </a:t>
            </a:r>
            <a:r>
              <a:rPr lang="en-US" sz="2400" b="1" dirty="0" err="1"/>
              <a:t>către</a:t>
            </a:r>
            <a:r>
              <a:rPr lang="en-US" sz="2400" b="1" dirty="0"/>
              <a:t> </a:t>
            </a:r>
            <a:r>
              <a:rPr lang="en-US" sz="2400" b="1" dirty="0" err="1"/>
              <a:t>beneficiarii</a:t>
            </a:r>
            <a:endParaRPr lang="en-US" sz="2400" b="1" dirty="0"/>
          </a:p>
        </p:txBody>
      </p:sp>
      <p:sp>
        <p:nvSpPr>
          <p:cNvPr id="3" name="Content Placeholder 2"/>
          <p:cNvSpPr>
            <a:spLocks noGrp="1"/>
          </p:cNvSpPr>
          <p:nvPr>
            <p:ph idx="1"/>
          </p:nvPr>
        </p:nvSpPr>
        <p:spPr>
          <a:xfrm>
            <a:off x="0" y="762000"/>
            <a:ext cx="8991600" cy="2362200"/>
          </a:xfrm>
        </p:spPr>
        <p:txBody>
          <a:bodyPr>
            <a:noAutofit/>
          </a:bodyPr>
          <a:lstStyle/>
          <a:p>
            <a:pPr marL="0" indent="0" algn="just">
              <a:buNone/>
            </a:pPr>
            <a:r>
              <a:rPr lang="en-US" sz="1400" dirty="0"/>
              <a:t>	</a:t>
            </a:r>
            <a:r>
              <a:rPr lang="vi-VN" sz="1400" dirty="0">
                <a:latin typeface="Arial" pitchFamily="34" charset="0"/>
                <a:cs typeface="Arial" pitchFamily="34" charset="0"/>
              </a:rPr>
              <a:t>Pe parcursul a două zile, 28 și 29 aprilie 2021, 8 asociații și fundații din municipiul Oradea</a:t>
            </a:r>
            <a:endParaRPr lang="en-US" sz="1400" dirty="0">
              <a:latin typeface="Arial" pitchFamily="34" charset="0"/>
              <a:cs typeface="Arial" pitchFamily="34" charset="0"/>
            </a:endParaRPr>
          </a:p>
          <a:p>
            <a:pPr marL="0" indent="0" algn="just">
              <a:buNone/>
            </a:pPr>
            <a:r>
              <a:rPr lang="vi-VN" sz="1400" dirty="0">
                <a:latin typeface="Arial" pitchFamily="34" charset="0"/>
                <a:cs typeface="Arial" pitchFamily="34" charset="0"/>
              </a:rPr>
              <a:t> și-au prezentat, la sediul </a:t>
            </a:r>
            <a:r>
              <a:rPr lang="en-US" sz="1400" dirty="0">
                <a:latin typeface="Arial" pitchFamily="34" charset="0"/>
                <a:cs typeface="Arial" pitchFamily="34" charset="0"/>
              </a:rPr>
              <a:t>DASO </a:t>
            </a:r>
            <a:r>
              <a:rPr lang="vi-VN" sz="1400" dirty="0">
                <a:latin typeface="Arial" pitchFamily="34" charset="0"/>
                <a:cs typeface="Arial" pitchFamily="34" charset="0"/>
              </a:rPr>
              <a:t>, minunatele produse</a:t>
            </a:r>
            <a:r>
              <a:rPr lang="en-US" sz="1400" dirty="0">
                <a:latin typeface="Arial" pitchFamily="34" charset="0"/>
                <a:cs typeface="Arial" pitchFamily="34" charset="0"/>
              </a:rPr>
              <a:t> cu specific </a:t>
            </a:r>
            <a:r>
              <a:rPr lang="en-US" sz="1400" dirty="0" err="1">
                <a:latin typeface="Arial" pitchFamily="34" charset="0"/>
                <a:cs typeface="Arial" pitchFamily="34" charset="0"/>
              </a:rPr>
              <a:t>pascal</a:t>
            </a:r>
            <a:r>
              <a:rPr lang="en-US" sz="1400" dirty="0">
                <a:latin typeface="Arial" pitchFamily="34" charset="0"/>
                <a:cs typeface="Arial" pitchFamily="34" charset="0"/>
              </a:rPr>
              <a:t> </a:t>
            </a:r>
            <a:r>
              <a:rPr lang="vi-VN" sz="1400" dirty="0">
                <a:latin typeface="Arial" pitchFamily="34" charset="0"/>
                <a:cs typeface="Arial" pitchFamily="34" charset="0"/>
              </a:rPr>
              <a:t> realizate cu mult drag și efort de către beneficiarii lor, încântându-i pe cei care au trecut pragul instituției noastre.</a:t>
            </a:r>
            <a:r>
              <a:rPr lang="en-US" sz="1400" dirty="0">
                <a:latin typeface="Arial" pitchFamily="34" charset="0"/>
                <a:cs typeface="Arial" pitchFamily="34" charset="0"/>
              </a:rPr>
              <a:t> </a:t>
            </a:r>
            <a:r>
              <a:rPr lang="en-US" sz="1400" dirty="0" err="1">
                <a:latin typeface="Arial" pitchFamily="34" charset="0"/>
                <a:cs typeface="Arial" pitchFamily="34" charset="0"/>
              </a:rPr>
              <a:t>În</a:t>
            </a:r>
            <a:r>
              <a:rPr lang="en-US" sz="1400" dirty="0">
                <a:latin typeface="Arial" pitchFamily="34" charset="0"/>
                <a:cs typeface="Arial" pitchFamily="34" charset="0"/>
              </a:rPr>
              <a:t> </a:t>
            </a:r>
            <a:r>
              <a:rPr lang="en-US" sz="1400" dirty="0" err="1">
                <a:latin typeface="Arial" pitchFamily="34" charset="0"/>
                <a:cs typeface="Arial" pitchFamily="34" charset="0"/>
              </a:rPr>
              <a:t>septembrie</a:t>
            </a:r>
            <a:r>
              <a:rPr lang="en-US" sz="1400" dirty="0">
                <a:latin typeface="Arial" pitchFamily="34" charset="0"/>
                <a:cs typeface="Arial" pitchFamily="34" charset="0"/>
              </a:rPr>
              <a:t> 2021 a </a:t>
            </a:r>
            <a:r>
              <a:rPr lang="en-US" sz="1400" dirty="0" err="1">
                <a:latin typeface="Arial" pitchFamily="34" charset="0"/>
                <a:cs typeface="Arial" pitchFamily="34" charset="0"/>
              </a:rPr>
              <a:t>avul</a:t>
            </a:r>
            <a:r>
              <a:rPr lang="en-US" sz="1400" dirty="0">
                <a:latin typeface="Arial" pitchFamily="34" charset="0"/>
                <a:cs typeface="Arial" pitchFamily="34" charset="0"/>
              </a:rPr>
              <a:t> loc </a:t>
            </a:r>
          </a:p>
          <a:p>
            <a:pPr marL="0" indent="0" algn="just">
              <a:buNone/>
            </a:pPr>
            <a:r>
              <a:rPr lang="en-US" sz="1400" b="1" u="sng" dirty="0" err="1">
                <a:latin typeface="Arial" pitchFamily="34" charset="0"/>
                <a:cs typeface="Arial" pitchFamily="34" charset="0"/>
              </a:rPr>
              <a:t>Târgul</a:t>
            </a:r>
            <a:r>
              <a:rPr lang="en-US" sz="1400" b="1" u="sng" dirty="0">
                <a:latin typeface="Arial" pitchFamily="34" charset="0"/>
                <a:cs typeface="Arial" pitchFamily="34" charset="0"/>
              </a:rPr>
              <a:t> </a:t>
            </a:r>
            <a:r>
              <a:rPr lang="en-US" sz="1400" b="1" u="sng" dirty="0" err="1">
                <a:latin typeface="Arial" pitchFamily="34" charset="0"/>
                <a:cs typeface="Arial" pitchFamily="34" charset="0"/>
              </a:rPr>
              <a:t>serviciilor</a:t>
            </a:r>
            <a:r>
              <a:rPr lang="en-US" sz="1400" b="1" u="sng" dirty="0">
                <a:latin typeface="Arial" pitchFamily="34" charset="0"/>
                <a:cs typeface="Arial" pitchFamily="34" charset="0"/>
              </a:rPr>
              <a:t> </a:t>
            </a:r>
            <a:r>
              <a:rPr lang="en-US" sz="1400" b="1" u="sng" dirty="0" err="1">
                <a:latin typeface="Arial" pitchFamily="34" charset="0"/>
                <a:cs typeface="Arial" pitchFamily="34" charset="0"/>
              </a:rPr>
              <a:t>sociale</a:t>
            </a:r>
            <a:r>
              <a:rPr lang="en-US" sz="1400" b="1" u="sng" dirty="0">
                <a:latin typeface="Arial" pitchFamily="34" charset="0"/>
                <a:cs typeface="Arial" pitchFamily="34" charset="0"/>
              </a:rPr>
              <a:t> </a:t>
            </a:r>
            <a:r>
              <a:rPr lang="en-US" sz="1400" dirty="0">
                <a:latin typeface="Arial" pitchFamily="34" charset="0"/>
                <a:cs typeface="Arial" pitchFamily="34" charset="0"/>
              </a:rPr>
              <a:t>din </a:t>
            </a:r>
            <a:r>
              <a:rPr lang="en-US" sz="1400" dirty="0" err="1">
                <a:latin typeface="Arial" pitchFamily="34" charset="0"/>
                <a:cs typeface="Arial" pitchFamily="34" charset="0"/>
              </a:rPr>
              <a:t>municipiul</a:t>
            </a:r>
            <a:r>
              <a:rPr lang="en-US" sz="1400" dirty="0">
                <a:latin typeface="Arial" pitchFamily="34" charset="0"/>
                <a:cs typeface="Arial" pitchFamily="34" charset="0"/>
              </a:rPr>
              <a:t> Oradea, </a:t>
            </a:r>
            <a:r>
              <a:rPr lang="en-US" sz="1400" dirty="0" err="1">
                <a:latin typeface="Arial" pitchFamily="34" charset="0"/>
                <a:cs typeface="Arial" pitchFamily="34" charset="0"/>
              </a:rPr>
              <a:t>organizat</a:t>
            </a:r>
            <a:r>
              <a:rPr lang="en-US" sz="1400" dirty="0">
                <a:latin typeface="Arial" pitchFamily="34" charset="0"/>
                <a:cs typeface="Arial" pitchFamily="34" charset="0"/>
              </a:rPr>
              <a:t> </a:t>
            </a:r>
            <a:r>
              <a:rPr lang="en-US" sz="1400" dirty="0" err="1">
                <a:latin typeface="Arial" pitchFamily="34" charset="0"/>
                <a:cs typeface="Arial" pitchFamily="34" charset="0"/>
              </a:rPr>
              <a:t>în</a:t>
            </a:r>
            <a:r>
              <a:rPr lang="en-US" sz="1400" dirty="0">
                <a:latin typeface="Arial" pitchFamily="34" charset="0"/>
                <a:cs typeface="Arial" pitchFamily="34" charset="0"/>
              </a:rPr>
              <a:t> </a:t>
            </a:r>
            <a:r>
              <a:rPr lang="en-US" sz="1400" dirty="0" err="1">
                <a:latin typeface="Arial" pitchFamily="34" charset="0"/>
                <a:cs typeface="Arial" pitchFamily="34" charset="0"/>
              </a:rPr>
              <a:t>Piața</a:t>
            </a:r>
            <a:r>
              <a:rPr lang="en-US" sz="1400" dirty="0">
                <a:latin typeface="Arial" pitchFamily="34" charset="0"/>
                <a:cs typeface="Arial" pitchFamily="34" charset="0"/>
              </a:rPr>
              <a:t> </a:t>
            </a:r>
            <a:r>
              <a:rPr lang="en-US" sz="1400" dirty="0" err="1">
                <a:latin typeface="Arial" pitchFamily="34" charset="0"/>
                <a:cs typeface="Arial" pitchFamily="34" charset="0"/>
              </a:rPr>
              <a:t>Unirii</a:t>
            </a:r>
            <a:r>
              <a:rPr lang="en-US" sz="1400" dirty="0">
                <a:latin typeface="Arial" pitchFamily="34" charset="0"/>
                <a:cs typeface="Arial" pitchFamily="34" charset="0"/>
              </a:rPr>
              <a:t>.</a:t>
            </a:r>
          </a:p>
        </p:txBody>
      </p:sp>
      <p:pic>
        <p:nvPicPr>
          <p:cNvPr id="9218" name="Picture 2" descr="Ar putea fi o imagine cu 7 persoane şi în aer liber"/>
          <p:cNvPicPr>
            <a:picLocks noChangeAspect="1" noChangeArrowheads="1"/>
          </p:cNvPicPr>
          <p:nvPr/>
        </p:nvPicPr>
        <p:blipFill>
          <a:blip r:embed="rId2" cstate="print"/>
          <a:srcRect/>
          <a:stretch>
            <a:fillRect/>
          </a:stretch>
        </p:blipFill>
        <p:spPr bwMode="auto">
          <a:xfrm>
            <a:off x="7086600" y="5105400"/>
            <a:ext cx="1920000" cy="1752600"/>
          </a:xfrm>
          <a:prstGeom prst="rect">
            <a:avLst/>
          </a:prstGeom>
          <a:noFill/>
        </p:spPr>
      </p:pic>
      <p:pic>
        <p:nvPicPr>
          <p:cNvPr id="9220" name="Picture 4" descr="Ar putea fi o imagine cu 2 persoane"/>
          <p:cNvPicPr>
            <a:picLocks noChangeAspect="1" noChangeArrowheads="1"/>
          </p:cNvPicPr>
          <p:nvPr/>
        </p:nvPicPr>
        <p:blipFill>
          <a:blip r:embed="rId3" cstate="print"/>
          <a:srcRect/>
          <a:stretch>
            <a:fillRect/>
          </a:stretch>
        </p:blipFill>
        <p:spPr bwMode="auto">
          <a:xfrm>
            <a:off x="228600" y="1828800"/>
            <a:ext cx="2819400" cy="2114550"/>
          </a:xfrm>
          <a:prstGeom prst="rect">
            <a:avLst/>
          </a:prstGeom>
          <a:noFill/>
        </p:spPr>
      </p:pic>
      <p:pic>
        <p:nvPicPr>
          <p:cNvPr id="9222" name="Picture 6" descr="Ar putea fi o imagine cu unul sau mai mulţi oameni, persoane în picioare şi în aer liber"/>
          <p:cNvPicPr>
            <a:picLocks noChangeAspect="1" noChangeArrowheads="1"/>
          </p:cNvPicPr>
          <p:nvPr/>
        </p:nvPicPr>
        <p:blipFill>
          <a:blip r:embed="rId4" cstate="print"/>
          <a:srcRect/>
          <a:stretch>
            <a:fillRect/>
          </a:stretch>
        </p:blipFill>
        <p:spPr bwMode="auto">
          <a:xfrm rot="1102640">
            <a:off x="7045963" y="1789942"/>
            <a:ext cx="1920000" cy="1440000"/>
          </a:xfrm>
          <a:prstGeom prst="rect">
            <a:avLst/>
          </a:prstGeom>
          <a:noFill/>
        </p:spPr>
      </p:pic>
      <p:pic>
        <p:nvPicPr>
          <p:cNvPr id="9224" name="Picture 8" descr="Ar putea fi o imagine cu unul sau mai mulţi oameni, persoane în picioare şi în aer liber"/>
          <p:cNvPicPr>
            <a:picLocks noChangeAspect="1" noChangeArrowheads="1"/>
          </p:cNvPicPr>
          <p:nvPr/>
        </p:nvPicPr>
        <p:blipFill>
          <a:blip r:embed="rId5" cstate="print"/>
          <a:srcRect/>
          <a:stretch>
            <a:fillRect/>
          </a:stretch>
        </p:blipFill>
        <p:spPr bwMode="auto">
          <a:xfrm>
            <a:off x="7086600" y="3429000"/>
            <a:ext cx="1920000" cy="1676400"/>
          </a:xfrm>
          <a:prstGeom prst="rect">
            <a:avLst/>
          </a:prstGeom>
          <a:noFill/>
        </p:spPr>
      </p:pic>
      <p:pic>
        <p:nvPicPr>
          <p:cNvPr id="9226" name="Picture 10" descr="Ar putea fi o imagine cu unul sau mai mulţi oameni, persoane în picioare şi în aer liber"/>
          <p:cNvPicPr>
            <a:picLocks noChangeAspect="1" noChangeArrowheads="1"/>
          </p:cNvPicPr>
          <p:nvPr/>
        </p:nvPicPr>
        <p:blipFill>
          <a:blip r:embed="rId6" cstate="print"/>
          <a:srcRect/>
          <a:stretch>
            <a:fillRect/>
          </a:stretch>
        </p:blipFill>
        <p:spPr bwMode="auto">
          <a:xfrm>
            <a:off x="5105400" y="5181600"/>
            <a:ext cx="2021600" cy="1676400"/>
          </a:xfrm>
          <a:prstGeom prst="rect">
            <a:avLst/>
          </a:prstGeom>
          <a:noFill/>
        </p:spPr>
      </p:pic>
      <p:pic>
        <p:nvPicPr>
          <p:cNvPr id="9228" name="Picture 12" descr="Ar putea fi o imagine cu unul sau mai mulţi oameni, persoane în picioare şi în aer liber"/>
          <p:cNvPicPr>
            <a:picLocks noChangeAspect="1" noChangeArrowheads="1"/>
          </p:cNvPicPr>
          <p:nvPr/>
        </p:nvPicPr>
        <p:blipFill>
          <a:blip r:embed="rId7" cstate="print"/>
          <a:srcRect/>
          <a:stretch>
            <a:fillRect/>
          </a:stretch>
        </p:blipFill>
        <p:spPr bwMode="auto">
          <a:xfrm>
            <a:off x="5257800" y="3276600"/>
            <a:ext cx="2133600" cy="1905000"/>
          </a:xfrm>
          <a:prstGeom prst="rect">
            <a:avLst/>
          </a:prstGeom>
          <a:noFill/>
        </p:spPr>
      </p:pic>
      <p:pic>
        <p:nvPicPr>
          <p:cNvPr id="9230" name="Picture 14" descr="Ar putea fi o imagine cu unul sau mai mulţi oameni şi text care spune „Directia de Asistență Socială Oradea organizeáză în colaborare cu ONG-urile din domeniul social Târgul serviciilor sociale Când? 30 septembrie fradea, orele 11.00 -17.00 PiaÈa Unirii între”"/>
          <p:cNvPicPr>
            <a:picLocks noChangeAspect="1" noChangeArrowheads="1"/>
          </p:cNvPicPr>
          <p:nvPr/>
        </p:nvPicPr>
        <p:blipFill>
          <a:blip r:embed="rId8" cstate="print"/>
          <a:srcRect/>
          <a:stretch>
            <a:fillRect/>
          </a:stretch>
        </p:blipFill>
        <p:spPr bwMode="auto">
          <a:xfrm>
            <a:off x="0" y="3581400"/>
            <a:ext cx="5257800" cy="3276600"/>
          </a:xfrm>
          <a:prstGeom prst="rect">
            <a:avLst/>
          </a:prstGeom>
          <a:noFill/>
        </p:spPr>
      </p:pic>
      <p:pic>
        <p:nvPicPr>
          <p:cNvPr id="9232" name="Picture 16" descr="Ar putea fi o imagine cu stând în picioare"/>
          <p:cNvPicPr>
            <a:picLocks noChangeAspect="1" noChangeArrowheads="1"/>
          </p:cNvPicPr>
          <p:nvPr/>
        </p:nvPicPr>
        <p:blipFill>
          <a:blip r:embed="rId9" cstate="print"/>
          <a:srcRect/>
          <a:stretch>
            <a:fillRect/>
          </a:stretch>
        </p:blipFill>
        <p:spPr bwMode="auto">
          <a:xfrm>
            <a:off x="2819400" y="1905000"/>
            <a:ext cx="2286000" cy="1714500"/>
          </a:xfrm>
          <a:prstGeom prst="rect">
            <a:avLst/>
          </a:prstGeom>
          <a:noFill/>
        </p:spPr>
      </p:pic>
      <p:pic>
        <p:nvPicPr>
          <p:cNvPr id="9234" name="Picture 18" descr="Ar putea fi o imagine cu unul sau mai mulţi oameni şi persoane în picioare"/>
          <p:cNvPicPr>
            <a:picLocks noChangeAspect="1" noChangeArrowheads="1"/>
          </p:cNvPicPr>
          <p:nvPr/>
        </p:nvPicPr>
        <p:blipFill>
          <a:blip r:embed="rId10" cstate="print"/>
          <a:srcRect/>
          <a:stretch>
            <a:fillRect/>
          </a:stretch>
        </p:blipFill>
        <p:spPr bwMode="auto">
          <a:xfrm rot="20445319">
            <a:off x="5137664" y="1725481"/>
            <a:ext cx="1930400" cy="1447800"/>
          </a:xfrm>
          <a:prstGeom prst="rect">
            <a:avLst/>
          </a:prstGeom>
          <a:noFill/>
        </p:spPr>
      </p:pic>
    </p:spTree>
    <p:extLst>
      <p:ext uri="{BB962C8B-B14F-4D97-AF65-F5344CB8AC3E}">
        <p14:creationId xmlns:p14="http://schemas.microsoft.com/office/powerpoint/2010/main" val="26682733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u 1"/>
          <p:cNvSpPr>
            <a:spLocks noGrp="1"/>
          </p:cNvSpPr>
          <p:nvPr>
            <p:ph type="title"/>
          </p:nvPr>
        </p:nvSpPr>
        <p:spPr>
          <a:xfrm>
            <a:off x="457200" y="0"/>
            <a:ext cx="8472518" cy="609600"/>
          </a:xfrm>
        </p:spPr>
        <p:txBody>
          <a:bodyPr>
            <a:normAutofit fontScale="90000"/>
          </a:bodyPr>
          <a:lstStyle/>
          <a:p>
            <a:pPr eaLnBrk="1" hangingPunct="1"/>
            <a:br>
              <a:rPr lang="ro-RO" altLang="en-US" sz="2800" b="1" dirty="0"/>
            </a:br>
            <a:r>
              <a:rPr lang="ro-RO" altLang="en-US" sz="2800" b="1" dirty="0"/>
              <a:t>Ziua internaţională a persoanelor vârstnice (1 octombrie 20</a:t>
            </a:r>
            <a:r>
              <a:rPr lang="en-US" altLang="en-US" sz="2800" b="1" dirty="0"/>
              <a:t>21</a:t>
            </a:r>
            <a:r>
              <a:rPr lang="ro-RO" altLang="en-US" sz="2800" b="1" dirty="0"/>
              <a:t>)</a:t>
            </a:r>
            <a:endParaRPr lang="en-US" altLang="en-US" sz="2800" dirty="0"/>
          </a:p>
        </p:txBody>
      </p:sp>
      <p:sp>
        <p:nvSpPr>
          <p:cNvPr id="27651" name="Substituent conținut 2"/>
          <p:cNvSpPr>
            <a:spLocks noGrp="1"/>
          </p:cNvSpPr>
          <p:nvPr>
            <p:ph idx="1"/>
          </p:nvPr>
        </p:nvSpPr>
        <p:spPr>
          <a:xfrm>
            <a:off x="533400" y="685800"/>
            <a:ext cx="8229600" cy="2590800"/>
          </a:xfrm>
        </p:spPr>
        <p:txBody>
          <a:bodyPr>
            <a:normAutofit fontScale="47500" lnSpcReduction="20000"/>
          </a:bodyPr>
          <a:lstStyle/>
          <a:p>
            <a:pPr algn="ctr">
              <a:buNone/>
            </a:pPr>
            <a:r>
              <a:rPr lang="ro-RO" sz="2500" dirty="0">
                <a:latin typeface="Arial" pitchFamily="34" charset="0"/>
                <a:cs typeface="Arial" pitchFamily="34" charset="0"/>
              </a:rPr>
              <a:t>C</a:t>
            </a:r>
            <a:r>
              <a:rPr lang="vi-VN" sz="2500" dirty="0">
                <a:latin typeface="Arial" pitchFamily="34" charset="0"/>
                <a:cs typeface="Arial" pitchFamily="34" charset="0"/>
              </a:rPr>
              <a:t>u ocazia Zilei Internaţionale a Persoanelor Vârstnice, Direcţia de Asistenţă Socială Oradea, ca în fiecare an, i-a sărbătorit pe părinţii si bunicii nostri.</a:t>
            </a:r>
            <a:endParaRPr lang="en-US" sz="2500" dirty="0">
              <a:latin typeface="Arial" pitchFamily="34" charset="0"/>
              <a:cs typeface="Arial" pitchFamily="34" charset="0"/>
            </a:endParaRPr>
          </a:p>
          <a:p>
            <a:pPr algn="ctr">
              <a:buNone/>
            </a:pPr>
            <a:br>
              <a:rPr lang="vi-VN" sz="2500" dirty="0">
                <a:latin typeface="Arial" pitchFamily="34" charset="0"/>
                <a:cs typeface="Arial" pitchFamily="34" charset="0"/>
              </a:rPr>
            </a:br>
            <a:r>
              <a:rPr lang="en-US" sz="2500" dirty="0">
                <a:latin typeface="Arial" pitchFamily="34" charset="0"/>
                <a:cs typeface="Arial" pitchFamily="34" charset="0"/>
              </a:rPr>
              <a:t>Am </a:t>
            </a:r>
            <a:r>
              <a:rPr lang="en-US" sz="2500" dirty="0" err="1">
                <a:latin typeface="Arial" pitchFamily="34" charset="0"/>
                <a:cs typeface="Arial" pitchFamily="34" charset="0"/>
              </a:rPr>
              <a:t>sărbătorit</a:t>
            </a:r>
            <a:r>
              <a:rPr lang="en-US" sz="2500" dirty="0">
                <a:latin typeface="Arial" pitchFamily="34" charset="0"/>
                <a:cs typeface="Arial" pitchFamily="34" charset="0"/>
              </a:rPr>
              <a:t> </a:t>
            </a:r>
            <a:r>
              <a:rPr lang="vi-VN" sz="2500" dirty="0">
                <a:latin typeface="Arial" pitchFamily="34" charset="0"/>
                <a:cs typeface="Arial" pitchFamily="34" charset="0"/>
              </a:rPr>
              <a:t>Ziua Internațională a Persoanelor Vârstnice, alături de seniorii din comunitatea noastră, într-un loc cald și prietenos, Casa Frențiu, care ne-a găzduit și în acest an</a:t>
            </a:r>
            <a:r>
              <a:rPr lang="en-US" sz="2500" dirty="0">
                <a:latin typeface="Arial" pitchFamily="34" charset="0"/>
                <a:cs typeface="Arial" pitchFamily="34" charset="0"/>
              </a:rPr>
              <a:t>, cu </a:t>
            </a:r>
            <a:r>
              <a:rPr lang="en-US" sz="2500" dirty="0" err="1">
                <a:latin typeface="Arial" pitchFamily="34" charset="0"/>
                <a:cs typeface="Arial" pitchFamily="34" charset="0"/>
              </a:rPr>
              <a:t>sprijinul</a:t>
            </a:r>
            <a:r>
              <a:rPr lang="en-US" sz="2500" dirty="0">
                <a:latin typeface="Arial" pitchFamily="34" charset="0"/>
                <a:cs typeface="Arial" pitchFamily="34" charset="0"/>
              </a:rPr>
              <a:t> Caritas </a:t>
            </a:r>
            <a:r>
              <a:rPr lang="en-US" sz="2500" dirty="0" err="1">
                <a:latin typeface="Arial" pitchFamily="34" charset="0"/>
                <a:cs typeface="Arial" pitchFamily="34" charset="0"/>
              </a:rPr>
              <a:t>Eparhial</a:t>
            </a:r>
            <a:r>
              <a:rPr lang="en-US" sz="2500" dirty="0">
                <a:latin typeface="Arial" pitchFamily="34" charset="0"/>
                <a:cs typeface="Arial" pitchFamily="34" charset="0"/>
              </a:rPr>
              <a:t> </a:t>
            </a:r>
            <a:r>
              <a:rPr lang="en-US" sz="2500" dirty="0" err="1">
                <a:latin typeface="Arial" pitchFamily="34" charset="0"/>
                <a:cs typeface="Arial" pitchFamily="34" charset="0"/>
              </a:rPr>
              <a:t>și</a:t>
            </a:r>
            <a:r>
              <a:rPr lang="en-US" sz="2500" dirty="0">
                <a:latin typeface="Arial" pitchFamily="34" charset="0"/>
                <a:cs typeface="Arial" pitchFamily="34" charset="0"/>
              </a:rPr>
              <a:t> Select Catering</a:t>
            </a:r>
          </a:p>
          <a:p>
            <a:pPr algn="ctr">
              <a:buNone/>
            </a:pPr>
            <a:r>
              <a:rPr lang="en-US" sz="2500" dirty="0">
                <a:latin typeface="Arial" pitchFamily="34" charset="0"/>
                <a:cs typeface="Arial" pitchFamily="34" charset="0"/>
              </a:rPr>
              <a:t>S</a:t>
            </a:r>
            <a:r>
              <a:rPr lang="vi-VN" sz="2500" dirty="0">
                <a:latin typeface="Arial" pitchFamily="34" charset="0"/>
                <a:cs typeface="Arial" pitchFamily="34" charset="0"/>
              </a:rPr>
              <a:t>ărbătoriții noștri au petrecut momente frumoase, au luat prânzul și au întins o horă.</a:t>
            </a:r>
            <a:endParaRPr lang="en-US" sz="2500" dirty="0">
              <a:latin typeface="Arial" pitchFamily="34" charset="0"/>
              <a:cs typeface="Arial" pitchFamily="34" charset="0"/>
            </a:endParaRPr>
          </a:p>
          <a:p>
            <a:pPr algn="ctr">
              <a:buNone/>
            </a:pPr>
            <a:endParaRPr lang="en-US" sz="2500" dirty="0">
              <a:latin typeface="Arial" pitchFamily="34" charset="0"/>
              <a:cs typeface="Arial" pitchFamily="34" charset="0"/>
            </a:endParaRPr>
          </a:p>
          <a:p>
            <a:pPr algn="ctr">
              <a:buNone/>
            </a:pPr>
            <a:r>
              <a:rPr lang="en-US" sz="2500" dirty="0">
                <a:latin typeface="Arial" pitchFamily="34" charset="0"/>
                <a:cs typeface="Arial" pitchFamily="34" charset="0"/>
              </a:rPr>
              <a:t>A </a:t>
            </a:r>
            <a:r>
              <a:rPr lang="en-US" sz="2500" dirty="0" err="1">
                <a:latin typeface="Arial" pitchFamily="34" charset="0"/>
                <a:cs typeface="Arial" pitchFamily="34" charset="0"/>
              </a:rPr>
              <a:t>fost</a:t>
            </a:r>
            <a:r>
              <a:rPr lang="en-US" sz="2500" dirty="0">
                <a:latin typeface="Arial" pitchFamily="34" charset="0"/>
                <a:cs typeface="Arial" pitchFamily="34" charset="0"/>
              </a:rPr>
              <a:t> o </a:t>
            </a:r>
            <a:r>
              <a:rPr lang="vi-VN" sz="2500" dirty="0">
                <a:latin typeface="Arial" pitchFamily="34" charset="0"/>
                <a:cs typeface="Arial" pitchFamily="34" charset="0"/>
              </a:rPr>
              <a:t> atmosferă de sărbătoare, </a:t>
            </a:r>
            <a:r>
              <a:rPr lang="en-US" sz="2500" dirty="0" err="1">
                <a:latin typeface="Arial" pitchFamily="34" charset="0"/>
                <a:cs typeface="Arial" pitchFamily="34" charset="0"/>
              </a:rPr>
              <a:t>întreținută</a:t>
            </a:r>
            <a:r>
              <a:rPr lang="en-US" sz="2500" dirty="0">
                <a:latin typeface="Arial" pitchFamily="34" charset="0"/>
                <a:cs typeface="Arial" pitchFamily="34" charset="0"/>
              </a:rPr>
              <a:t> de </a:t>
            </a:r>
            <a:r>
              <a:rPr lang="en-US" sz="2500" dirty="0" err="1">
                <a:latin typeface="Arial" pitchFamily="34" charset="0"/>
                <a:cs typeface="Arial" pitchFamily="34" charset="0"/>
              </a:rPr>
              <a:t>către</a:t>
            </a:r>
            <a:r>
              <a:rPr lang="en-US" sz="2500" dirty="0">
                <a:latin typeface="Arial" pitchFamily="34" charset="0"/>
                <a:cs typeface="Arial" pitchFamily="34" charset="0"/>
              </a:rPr>
              <a:t> </a:t>
            </a:r>
            <a:r>
              <a:rPr lang="vi-VN" sz="2500" dirty="0">
                <a:latin typeface="Arial" pitchFamily="34" charset="0"/>
                <a:cs typeface="Arial" pitchFamily="34" charset="0"/>
              </a:rPr>
              <a:t>Trupa “Radu Moş”, nume cunoscute în muzica populară, originare din Bihor, câştigătoare de trofee la festivaluri din judeţ şi ţară și de Ovidiu Lazăr, renumit artist.</a:t>
            </a:r>
            <a:endParaRPr lang="en-US" sz="2500" dirty="0">
              <a:latin typeface="Arial" pitchFamily="34" charset="0"/>
              <a:cs typeface="Arial" pitchFamily="34" charset="0"/>
            </a:endParaRPr>
          </a:p>
          <a:p>
            <a:pPr>
              <a:buNone/>
            </a:pPr>
            <a:endParaRPr lang="vi-VN" sz="2500" dirty="0">
              <a:latin typeface="Arial" pitchFamily="34" charset="0"/>
              <a:cs typeface="Arial" pitchFamily="34" charset="0"/>
            </a:endParaRPr>
          </a:p>
          <a:p>
            <a:pPr algn="ctr">
              <a:buNone/>
            </a:pPr>
            <a:endParaRPr lang="en-US" sz="1800" dirty="0"/>
          </a:p>
          <a:p>
            <a:pPr algn="ctr">
              <a:buNone/>
            </a:pPr>
            <a:endParaRPr lang="ro-RO" sz="1800" dirty="0"/>
          </a:p>
          <a:p>
            <a:pPr algn="ctr">
              <a:buNone/>
            </a:pPr>
            <a:endParaRPr lang="vi-VN" sz="1800" dirty="0"/>
          </a:p>
          <a:p>
            <a:pPr algn="ctr">
              <a:buNone/>
            </a:pPr>
            <a:r>
              <a:rPr lang="en-US" sz="1600" dirty="0">
                <a:latin typeface="Arial" pitchFamily="34" charset="0"/>
                <a:cs typeface="Arial" pitchFamily="34" charset="0"/>
              </a:rPr>
              <a:t> </a:t>
            </a:r>
            <a:endParaRPr lang="vi-VN" sz="1600" dirty="0">
              <a:latin typeface="Arial" pitchFamily="34" charset="0"/>
              <a:cs typeface="Arial" pitchFamily="34" charset="0"/>
            </a:endParaRPr>
          </a:p>
          <a:p>
            <a:pPr marL="0" indent="457200" algn="just" eaLnBrk="1" hangingPunct="1">
              <a:lnSpc>
                <a:spcPct val="140000"/>
              </a:lnSpc>
              <a:buFont typeface="Wingdings" pitchFamily="2" charset="2"/>
              <a:buNone/>
            </a:pPr>
            <a:endParaRPr lang="en-US" altLang="en-US" sz="6400" b="1" i="1" dirty="0"/>
          </a:p>
          <a:p>
            <a:pPr marL="0" indent="457200" algn="just" eaLnBrk="1" hangingPunct="1">
              <a:lnSpc>
                <a:spcPct val="140000"/>
              </a:lnSpc>
              <a:buFont typeface="Wingdings" pitchFamily="2" charset="2"/>
              <a:buNone/>
            </a:pPr>
            <a:endParaRPr lang="en-US" altLang="en-US" sz="6400" b="1" dirty="0"/>
          </a:p>
        </p:txBody>
      </p:sp>
      <p:pic>
        <p:nvPicPr>
          <p:cNvPr id="5122" name="Picture 2" descr="https://www.daso-oradea.ro/storage/7901/DIREC%C8%9AIA-DE-ASISTEN%C8%9A%C4%82-SOCIAL%C4%82-A-S%C4%82RB%C4%82TORIT-AST%C4%82ZI-ZIUA-V%C3%82RSTNICILOR_2021-10-01-15:57:42.jpeg"/>
          <p:cNvPicPr>
            <a:picLocks noChangeAspect="1" noChangeArrowheads="1"/>
          </p:cNvPicPr>
          <p:nvPr/>
        </p:nvPicPr>
        <p:blipFill>
          <a:blip r:embed="rId2" cstate="print"/>
          <a:srcRect/>
          <a:stretch>
            <a:fillRect/>
          </a:stretch>
        </p:blipFill>
        <p:spPr bwMode="auto">
          <a:xfrm>
            <a:off x="2590800" y="3048000"/>
            <a:ext cx="3276600" cy="3124200"/>
          </a:xfrm>
          <a:prstGeom prst="rect">
            <a:avLst/>
          </a:prstGeom>
          <a:noFill/>
        </p:spPr>
      </p:pic>
      <p:pic>
        <p:nvPicPr>
          <p:cNvPr id="5124" name="Picture 4" descr="https://www.daso-oradea.ro/storage/7902/DIREC%C8%9AIA-DE-ASISTEN%C8%9A%C4%82-SOCIAL%C4%82-A-S%C4%82RB%C4%82TORIT-AST%C4%82ZI-ZIUA-V%C3%82RSTNICILOR_2021-10-01-15:57:42.jpeg"/>
          <p:cNvPicPr>
            <a:picLocks noChangeAspect="1" noChangeArrowheads="1"/>
          </p:cNvPicPr>
          <p:nvPr/>
        </p:nvPicPr>
        <p:blipFill>
          <a:blip r:embed="rId3" cstate="print"/>
          <a:srcRect/>
          <a:stretch>
            <a:fillRect/>
          </a:stretch>
        </p:blipFill>
        <p:spPr bwMode="auto">
          <a:xfrm>
            <a:off x="5943600" y="2286000"/>
            <a:ext cx="3063000" cy="1981200"/>
          </a:xfrm>
          <a:prstGeom prst="rect">
            <a:avLst/>
          </a:prstGeom>
          <a:noFill/>
        </p:spPr>
      </p:pic>
      <p:pic>
        <p:nvPicPr>
          <p:cNvPr id="5126" name="Picture 6" descr="Ar putea fi o imagine cu unul sau mai mulţi oameni, persoane stând jos, persoane în picioare şi interior"/>
          <p:cNvPicPr>
            <a:picLocks noChangeAspect="1" noChangeArrowheads="1"/>
          </p:cNvPicPr>
          <p:nvPr/>
        </p:nvPicPr>
        <p:blipFill>
          <a:blip r:embed="rId4" cstate="print"/>
          <a:srcRect/>
          <a:stretch>
            <a:fillRect/>
          </a:stretch>
        </p:blipFill>
        <p:spPr bwMode="auto">
          <a:xfrm>
            <a:off x="152400" y="4343400"/>
            <a:ext cx="2590800" cy="2286000"/>
          </a:xfrm>
          <a:prstGeom prst="rect">
            <a:avLst/>
          </a:prstGeom>
          <a:noFill/>
        </p:spPr>
      </p:pic>
      <p:pic>
        <p:nvPicPr>
          <p:cNvPr id="5128" name="Picture 8" descr="Ar putea fi o imagine cu unul sau mai mulţi oameni şi persoane în picioare"/>
          <p:cNvPicPr>
            <a:picLocks noChangeAspect="1" noChangeArrowheads="1"/>
          </p:cNvPicPr>
          <p:nvPr/>
        </p:nvPicPr>
        <p:blipFill>
          <a:blip r:embed="rId5" cstate="print"/>
          <a:srcRect/>
          <a:stretch>
            <a:fillRect/>
          </a:stretch>
        </p:blipFill>
        <p:spPr bwMode="auto">
          <a:xfrm>
            <a:off x="5867400" y="4191000"/>
            <a:ext cx="2895600" cy="2514600"/>
          </a:xfrm>
          <a:prstGeom prst="rect">
            <a:avLst/>
          </a:prstGeom>
          <a:noFill/>
        </p:spPr>
      </p:pic>
      <p:pic>
        <p:nvPicPr>
          <p:cNvPr id="5130" name="Picture 10" descr="Ar putea fi o imagine cu masă şi interior"/>
          <p:cNvPicPr>
            <a:picLocks noChangeAspect="1" noChangeArrowheads="1"/>
          </p:cNvPicPr>
          <p:nvPr/>
        </p:nvPicPr>
        <p:blipFill>
          <a:blip r:embed="rId6" cstate="print"/>
          <a:srcRect/>
          <a:stretch>
            <a:fillRect/>
          </a:stretch>
        </p:blipFill>
        <p:spPr bwMode="auto">
          <a:xfrm>
            <a:off x="0" y="2362200"/>
            <a:ext cx="3200400" cy="2057400"/>
          </a:xfrm>
          <a:prstGeom prst="rect">
            <a:avLst/>
          </a:prstGeom>
          <a:noFill/>
        </p:spPr>
      </p:pic>
    </p:spTree>
    <p:extLst>
      <p:ext uri="{BB962C8B-B14F-4D97-AF65-F5344CB8AC3E}">
        <p14:creationId xmlns:p14="http://schemas.microsoft.com/office/powerpoint/2010/main" val="890805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91" name="Group 135"/>
          <p:cNvGraphicFramePr>
            <a:graphicFrameLocks noGrp="1"/>
          </p:cNvGraphicFramePr>
          <p:nvPr>
            <p:extLst>
              <p:ext uri="{D42A27DB-BD31-4B8C-83A1-F6EECF244321}">
                <p14:modId xmlns:p14="http://schemas.microsoft.com/office/powerpoint/2010/main" val="1284407461"/>
              </p:ext>
            </p:extLst>
          </p:nvPr>
        </p:nvGraphicFramePr>
        <p:xfrm>
          <a:off x="228600" y="381000"/>
          <a:ext cx="8915400" cy="6304989"/>
        </p:xfrm>
        <a:graphic>
          <a:graphicData uri="http://schemas.openxmlformats.org/drawingml/2006/table">
            <a:tbl>
              <a:tblPr/>
              <a:tblGrid>
                <a:gridCol w="32766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447800">
                  <a:extLst>
                    <a:ext uri="{9D8B030D-6E8A-4147-A177-3AD203B41FA5}">
                      <a16:colId xmlns:a16="http://schemas.microsoft.com/office/drawing/2014/main" val="20002"/>
                    </a:ext>
                  </a:extLst>
                </a:gridCol>
                <a:gridCol w="14478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tblGrid>
              <a:tr h="15240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charset="0"/>
                        </a:rPr>
                        <a:t>Programe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a:ln>
                            <a:noFill/>
                          </a:ln>
                          <a:solidFill>
                            <a:schemeClr val="tx1"/>
                          </a:solidFill>
                          <a:effectLst/>
                          <a:latin typeface="Arial" charset="0"/>
                        </a:rPr>
                        <a:t>2020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a:ln>
                            <a:noFill/>
                          </a:ln>
                          <a:solidFill>
                            <a:schemeClr val="tx1"/>
                          </a:solidFill>
                          <a:effectLst/>
                          <a:latin typeface="Arial" charset="0"/>
                        </a:rPr>
                        <a:t>2021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altLang="en-US" sz="1400" b="1"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480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ro-RO" altLang="en-US" sz="1400" b="1"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charset="0"/>
                        </a:rPr>
                        <a:t>prevederi(lei)</a:t>
                      </a:r>
                      <a:endParaRPr kumimoji="0" lang="en-US" altLang="en-US" sz="1400" b="1"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charset="0"/>
                        </a:rPr>
                        <a:t>execuţie(lei)</a:t>
                      </a:r>
                      <a:endParaRPr kumimoji="0" lang="en-US" altLang="en-US" sz="1400" b="1"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defRPr/>
                      </a:pPr>
                      <a:r>
                        <a:rPr kumimoji="0" lang="ro-RO" altLang="en-US" sz="1400" b="1" i="0" u="none" strike="noStrike" cap="none" normalizeH="0" baseline="0" dirty="0">
                          <a:ln>
                            <a:noFill/>
                          </a:ln>
                          <a:solidFill>
                            <a:schemeClr val="tx1"/>
                          </a:solidFill>
                          <a:effectLst/>
                          <a:latin typeface="Arial" charset="0"/>
                        </a:rPr>
                        <a:t>prevederi(lei)</a:t>
                      </a:r>
                      <a:endParaRPr kumimoji="0" lang="en-US" altLang="en-US" sz="1400" b="1"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defRPr/>
                      </a:pPr>
                      <a:r>
                        <a:rPr kumimoji="0" lang="ro-RO" altLang="en-US" sz="1400" b="1" i="0" u="none" strike="noStrike" cap="none" normalizeH="0" baseline="0" dirty="0">
                          <a:ln>
                            <a:noFill/>
                          </a:ln>
                          <a:solidFill>
                            <a:schemeClr val="tx1"/>
                          </a:solidFill>
                          <a:effectLst/>
                          <a:latin typeface="Arial" charset="0"/>
                        </a:rPr>
                        <a:t>execuţie(lei)</a:t>
                      </a:r>
                      <a:endParaRPr kumimoji="0" lang="en-US" altLang="en-US" sz="1400" b="1"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1"/>
                  </a:ext>
                </a:extLst>
              </a:tr>
              <a:tr h="45720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subventii L34/1998 – asociaţii şi fundaţii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150.000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143.980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150.000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149.050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2"/>
                  </a:ext>
                </a:extLst>
              </a:tr>
              <a:tr h="24384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aj. incălzire L 416/2001</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58.000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29.232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754,00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3"/>
                  </a:ext>
                </a:extLst>
              </a:tr>
              <a:tr h="24384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aj. încălzire  lemne</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54.000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2.467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300.000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214.432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4"/>
                  </a:ext>
                </a:extLst>
              </a:tr>
              <a:tr h="24384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aj. de urgenţă</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150.000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112.182,57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149.000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103.800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5"/>
                  </a:ext>
                </a:extLst>
              </a:tr>
              <a:tr h="24384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sal. asist. personal</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9.351.000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8.825.960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8.921.000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8.904.992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6"/>
                  </a:ext>
                </a:extLst>
              </a:tr>
              <a:tr h="38939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bunuri , servicii şi alte cheltuieli asist personali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175.100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167.418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196.000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189.834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7"/>
                  </a:ext>
                </a:extLst>
              </a:tr>
              <a:tr h="25908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indemn. dizabilităţi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25.627.000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24.247.831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24.288.120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24.280.978,32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8"/>
                  </a:ext>
                </a:extLst>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serv. de recuperare pt. copii cu dizabilităţi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394.000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393.493,20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560.000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546.060,80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09"/>
                  </a:ext>
                </a:extLst>
              </a:tr>
              <a:tr h="53373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serv. de asigurare a hranei pentru pers. asistate</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381.000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373.944,74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387.000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373.149,58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0"/>
                  </a:ext>
                </a:extLst>
              </a:tr>
              <a:tr h="313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tichete sociale pt. grădinită</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L.248/2015</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2.200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18.000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14.400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1"/>
                  </a:ext>
                </a:extLst>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servicii protecţia copilului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4.500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22.300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2"/>
                  </a:ext>
                </a:extLst>
              </a:tr>
              <a:tr h="32748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Centrul de Îngrijire de ZI</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813.920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658.094,41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884.090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792.659,48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3"/>
                  </a:ext>
                </a:extLst>
              </a:tr>
              <a:tr h="257376">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Creşe - Oradea</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8.874.000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7.086.168,59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9.946.000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9.161.499,72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4"/>
                  </a:ext>
                </a:extLst>
              </a:tr>
              <a:tr h="250964">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Cabinete medicale şcolare</a:t>
                      </a:r>
                      <a:endPar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7.594.000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6.375.815,67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7.614.000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6.505.612,74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5"/>
                  </a:ext>
                </a:extLst>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DASO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a:latin typeface="Arial" panose="020B0604020202020204" pitchFamily="34" charset="0"/>
                          <a:cs typeface="Arial" panose="020B0604020202020204" pitchFamily="34" charset="0"/>
                        </a:rPr>
                        <a:t>7.223.080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a:latin typeface="Arial" panose="020B0604020202020204" pitchFamily="34" charset="0"/>
                          <a:cs typeface="Arial" panose="020B0604020202020204" pitchFamily="34" charset="0"/>
                        </a:rPr>
                        <a:t>6.148.960,16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6.513.000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en-US" sz="1400" b="1" dirty="0">
                          <a:latin typeface="Arial" panose="020B0604020202020204" pitchFamily="34" charset="0"/>
                          <a:cs typeface="Arial" panose="020B0604020202020204" pitchFamily="34" charset="0"/>
                        </a:rPr>
                        <a:t>6.205.607,52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extLst>
                  <a:ext uri="{0D108BD9-81ED-4DB2-BD59-A6C34878D82A}">
                    <a16:rowId xmlns:a16="http://schemas.microsoft.com/office/drawing/2014/main" val="10016"/>
                  </a:ext>
                </a:extLst>
              </a:tr>
            </a:tbl>
          </a:graphicData>
        </a:graphic>
      </p:graphicFrame>
      <p:sp>
        <p:nvSpPr>
          <p:cNvPr id="8290" name="Text Box 112"/>
          <p:cNvSpPr txBox="1">
            <a:spLocks noChangeArrowheads="1"/>
          </p:cNvSpPr>
          <p:nvPr/>
        </p:nvSpPr>
        <p:spPr bwMode="auto">
          <a:xfrm>
            <a:off x="609600" y="0"/>
            <a:ext cx="7848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o-RO" altLang="en-US" sz="2000" dirty="0"/>
              <a:t>Situaţia comparativă a cheltuielilor pe beneficii/ programe sociale</a:t>
            </a:r>
            <a:endParaRPr lang="en-US" altLang="en-US" sz="2000" dirty="0"/>
          </a:p>
        </p:txBody>
      </p:sp>
    </p:spTree>
    <p:extLst>
      <p:ext uri="{BB962C8B-B14F-4D97-AF65-F5344CB8AC3E}">
        <p14:creationId xmlns:p14="http://schemas.microsoft.com/office/powerpoint/2010/main" val="30401048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ro-RO" sz="2800" dirty="0"/>
              <a:t>Situaţie comparativă pe surse de finanţare – 20</a:t>
            </a:r>
            <a:r>
              <a:rPr lang="en-US" sz="2800" dirty="0"/>
              <a:t>21</a:t>
            </a:r>
            <a:br>
              <a:rPr lang="en-US" sz="2800" dirty="0"/>
            </a:br>
            <a:r>
              <a:rPr lang="en-US" sz="2800" dirty="0"/>
              <a:t>Total </a:t>
            </a:r>
            <a:r>
              <a:rPr lang="en-US" sz="2800" dirty="0" err="1"/>
              <a:t>buget</a:t>
            </a:r>
            <a:r>
              <a:rPr lang="en-US" sz="2800" dirty="0"/>
              <a:t> </a:t>
            </a:r>
            <a:r>
              <a:rPr lang="en-US" sz="2800" dirty="0" err="1"/>
              <a:t>executat</a:t>
            </a:r>
            <a:r>
              <a:rPr lang="en-US" sz="2800" dirty="0"/>
              <a:t>: 57.442.830,16lei</a:t>
            </a:r>
          </a:p>
        </p:txBody>
      </p:sp>
      <p:graphicFrame>
        <p:nvGraphicFramePr>
          <p:cNvPr id="4" name="Content Placeholder 3"/>
          <p:cNvGraphicFramePr>
            <a:graphicFrameLocks noGrp="1"/>
          </p:cNvGraphicFramePr>
          <p:nvPr>
            <p:ph idx="1"/>
          </p:nvPr>
        </p:nvGraphicFramePr>
        <p:xfrm>
          <a:off x="381000" y="1447800"/>
          <a:ext cx="8305800" cy="50593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u 1"/>
          <p:cNvSpPr>
            <a:spLocks noGrp="1"/>
          </p:cNvSpPr>
          <p:nvPr>
            <p:ph type="title"/>
          </p:nvPr>
        </p:nvSpPr>
        <p:spPr>
          <a:xfrm>
            <a:off x="2051050" y="214290"/>
            <a:ext cx="5307032" cy="1071570"/>
          </a:xfrm>
        </p:spPr>
        <p:txBody>
          <a:bodyPr>
            <a:normAutofit fontScale="90000"/>
          </a:bodyPr>
          <a:lstStyle/>
          <a:p>
            <a:pPr eaLnBrk="1" hangingPunct="1"/>
            <a:br>
              <a:rPr lang="ro-RO" altLang="en-US" sz="2400" b="1" dirty="0">
                <a:cs typeface="Arial" charset="0"/>
              </a:rPr>
            </a:br>
            <a:r>
              <a:rPr lang="ro-RO" altLang="en-US" sz="2400" b="1" dirty="0">
                <a:cs typeface="Arial" charset="0"/>
              </a:rPr>
              <a:t>OBIECTIVE</a:t>
            </a:r>
            <a:r>
              <a:rPr lang="en-US" altLang="en-US" sz="2400" b="1" dirty="0">
                <a:cs typeface="Arial" charset="0"/>
              </a:rPr>
              <a:t>LE</a:t>
            </a:r>
            <a:r>
              <a:rPr lang="ro-RO" altLang="en-US" sz="2400" b="1" dirty="0">
                <a:cs typeface="Arial" charset="0"/>
              </a:rPr>
              <a:t> </a:t>
            </a:r>
            <a:br>
              <a:rPr lang="ro-RO" altLang="en-US" sz="2400" b="1" dirty="0">
                <a:cs typeface="Arial" charset="0"/>
              </a:rPr>
            </a:br>
            <a:r>
              <a:rPr lang="ro-RO" altLang="en-US" sz="2400" b="1" dirty="0">
                <a:cs typeface="Arial" charset="0"/>
              </a:rPr>
              <a:t>DIRECŢIEI DE ASISTENŢĂ SOCIALĂ -ORADEA  pentru anul 202</a:t>
            </a:r>
            <a:r>
              <a:rPr lang="en-US" altLang="en-US" sz="2400" b="1" dirty="0">
                <a:cs typeface="Arial" charset="0"/>
              </a:rPr>
              <a:t>2</a:t>
            </a:r>
            <a:br>
              <a:rPr lang="ro-RO" altLang="en-US" sz="2400" b="1" dirty="0">
                <a:cs typeface="Arial" charset="0"/>
              </a:rPr>
            </a:br>
            <a:endParaRPr lang="en-US" altLang="en-US" dirty="0"/>
          </a:p>
        </p:txBody>
      </p:sp>
      <p:sp>
        <p:nvSpPr>
          <p:cNvPr id="28675" name="Substituent conținut 2"/>
          <p:cNvSpPr>
            <a:spLocks noGrp="1"/>
          </p:cNvSpPr>
          <p:nvPr>
            <p:ph idx="1"/>
          </p:nvPr>
        </p:nvSpPr>
        <p:spPr>
          <a:xfrm>
            <a:off x="214313" y="1066800"/>
            <a:ext cx="8715375" cy="5602288"/>
          </a:xfrm>
        </p:spPr>
        <p:txBody>
          <a:bodyPr>
            <a:normAutofit fontScale="77500" lnSpcReduction="20000"/>
          </a:bodyPr>
          <a:lstStyle/>
          <a:p>
            <a:pPr lvl="0" algn="just">
              <a:buNone/>
            </a:pPr>
            <a:endParaRPr lang="en-US" sz="2300" dirty="0">
              <a:latin typeface="Arial" pitchFamily="34" charset="0"/>
              <a:cs typeface="Arial" pitchFamily="34" charset="0"/>
            </a:endParaRPr>
          </a:p>
          <a:p>
            <a:pPr algn="just"/>
            <a:r>
              <a:rPr lang="en-US" sz="2300" dirty="0" err="1">
                <a:latin typeface="Arial" pitchFamily="34" charset="0"/>
                <a:cs typeface="Arial" pitchFamily="34" charset="0"/>
              </a:rPr>
              <a:t>Darea</a:t>
            </a:r>
            <a:r>
              <a:rPr lang="en-US" sz="2300" dirty="0">
                <a:latin typeface="Arial" pitchFamily="34" charset="0"/>
                <a:cs typeface="Arial" pitchFamily="34" charset="0"/>
              </a:rPr>
              <a:t> </a:t>
            </a:r>
            <a:r>
              <a:rPr lang="en-US" sz="2300" dirty="0" err="1">
                <a:latin typeface="Arial" pitchFamily="34" charset="0"/>
                <a:cs typeface="Arial" pitchFamily="34" charset="0"/>
              </a:rPr>
              <a:t>în</a:t>
            </a:r>
            <a:r>
              <a:rPr lang="en-US" sz="2300" dirty="0">
                <a:latin typeface="Arial" pitchFamily="34" charset="0"/>
                <a:cs typeface="Arial" pitchFamily="34" charset="0"/>
              </a:rPr>
              <a:t> </a:t>
            </a:r>
            <a:r>
              <a:rPr lang="en-US" sz="2300" dirty="0" err="1">
                <a:latin typeface="Arial" pitchFamily="34" charset="0"/>
                <a:cs typeface="Arial" pitchFamily="34" charset="0"/>
              </a:rPr>
              <a:t>folosința</a:t>
            </a:r>
            <a:r>
              <a:rPr lang="en-US" sz="2300" dirty="0">
                <a:latin typeface="Arial" pitchFamily="34" charset="0"/>
                <a:cs typeface="Arial" pitchFamily="34" charset="0"/>
              </a:rPr>
              <a:t> </a:t>
            </a:r>
            <a:r>
              <a:rPr lang="en-US" sz="2300" dirty="0" err="1">
                <a:latin typeface="Arial" pitchFamily="34" charset="0"/>
                <a:cs typeface="Arial" pitchFamily="34" charset="0"/>
              </a:rPr>
              <a:t>beneficiarilor</a:t>
            </a:r>
            <a:r>
              <a:rPr lang="en-US" sz="2300" dirty="0">
                <a:latin typeface="Arial" pitchFamily="34" charset="0"/>
                <a:cs typeface="Arial" pitchFamily="34" charset="0"/>
              </a:rPr>
              <a:t>, a </a:t>
            </a:r>
            <a:r>
              <a:rPr lang="en-US" sz="2300" dirty="0" err="1">
                <a:latin typeface="Arial" pitchFamily="34" charset="0"/>
                <a:cs typeface="Arial" pitchFamily="34" charset="0"/>
              </a:rPr>
              <a:t>Centrului</a:t>
            </a:r>
            <a:r>
              <a:rPr lang="en-US" sz="2300" dirty="0">
                <a:latin typeface="Arial" pitchFamily="34" charset="0"/>
                <a:cs typeface="Arial" pitchFamily="34" charset="0"/>
              </a:rPr>
              <a:t> de </a:t>
            </a:r>
            <a:r>
              <a:rPr lang="en-US" sz="2300" dirty="0" err="1">
                <a:latin typeface="Arial" pitchFamily="34" charset="0"/>
                <a:cs typeface="Arial" pitchFamily="34" charset="0"/>
              </a:rPr>
              <a:t>zi</a:t>
            </a:r>
            <a:r>
              <a:rPr lang="en-US" sz="2300" dirty="0">
                <a:latin typeface="Arial" pitchFamily="34" charset="0"/>
                <a:cs typeface="Arial" pitchFamily="34" charset="0"/>
              </a:rPr>
              <a:t> </a:t>
            </a:r>
            <a:r>
              <a:rPr lang="en-US" sz="2300" dirty="0" err="1">
                <a:latin typeface="Arial" pitchFamily="34" charset="0"/>
                <a:cs typeface="Arial" pitchFamily="34" charset="0"/>
              </a:rPr>
              <a:t>pentru</a:t>
            </a:r>
            <a:r>
              <a:rPr lang="en-US" sz="2300" dirty="0">
                <a:latin typeface="Arial" pitchFamily="34" charset="0"/>
                <a:cs typeface="Arial" pitchFamily="34" charset="0"/>
              </a:rPr>
              <a:t> </a:t>
            </a:r>
            <a:r>
              <a:rPr lang="en-US" sz="2300" dirty="0" err="1">
                <a:latin typeface="Arial" pitchFamily="34" charset="0"/>
                <a:cs typeface="Arial" pitchFamily="34" charset="0"/>
              </a:rPr>
              <a:t>copii</a:t>
            </a:r>
            <a:r>
              <a:rPr lang="en-US" sz="2300" dirty="0">
                <a:latin typeface="Arial" pitchFamily="34" charset="0"/>
                <a:cs typeface="Arial" pitchFamily="34" charset="0"/>
              </a:rPr>
              <a:t> </a:t>
            </a:r>
            <a:r>
              <a:rPr lang="en-US" sz="2300" dirty="0" err="1">
                <a:latin typeface="Arial" pitchFamily="34" charset="0"/>
                <a:cs typeface="Arial" pitchFamily="34" charset="0"/>
              </a:rPr>
              <a:t>proveniți</a:t>
            </a:r>
            <a:r>
              <a:rPr lang="en-US" sz="2300" dirty="0">
                <a:latin typeface="Arial" pitchFamily="34" charset="0"/>
                <a:cs typeface="Arial" pitchFamily="34" charset="0"/>
              </a:rPr>
              <a:t> din </a:t>
            </a:r>
            <a:r>
              <a:rPr lang="en-US" sz="2300" dirty="0" err="1">
                <a:latin typeface="Arial" pitchFamily="34" charset="0"/>
                <a:cs typeface="Arial" pitchFamily="34" charset="0"/>
              </a:rPr>
              <a:t>comunități</a:t>
            </a:r>
            <a:r>
              <a:rPr lang="en-US" sz="2300" dirty="0">
                <a:latin typeface="Arial" pitchFamily="34" charset="0"/>
                <a:cs typeface="Arial" pitchFamily="34" charset="0"/>
              </a:rPr>
              <a:t> </a:t>
            </a:r>
            <a:r>
              <a:rPr lang="en-US" sz="2300" dirty="0" err="1">
                <a:latin typeface="Arial" pitchFamily="34" charset="0"/>
                <a:cs typeface="Arial" pitchFamily="34" charset="0"/>
              </a:rPr>
              <a:t>vulnerabile</a:t>
            </a:r>
            <a:r>
              <a:rPr lang="en-US" sz="2300" dirty="0">
                <a:latin typeface="Arial" pitchFamily="34" charset="0"/>
                <a:cs typeface="Arial" pitchFamily="34" charset="0"/>
              </a:rPr>
              <a:t> – </a:t>
            </a:r>
            <a:r>
              <a:rPr lang="en-US" sz="2300" dirty="0" err="1">
                <a:latin typeface="Arial" pitchFamily="34" charset="0"/>
                <a:cs typeface="Arial" pitchFamily="34" charset="0"/>
              </a:rPr>
              <a:t>Calea</a:t>
            </a:r>
            <a:r>
              <a:rPr lang="en-US" sz="2300" dirty="0">
                <a:latin typeface="Arial" pitchFamily="34" charset="0"/>
                <a:cs typeface="Arial" pitchFamily="34" charset="0"/>
              </a:rPr>
              <a:t> </a:t>
            </a:r>
            <a:r>
              <a:rPr lang="en-US" sz="2300" dirty="0" err="1">
                <a:latin typeface="Arial" pitchFamily="34" charset="0"/>
                <a:cs typeface="Arial" pitchFamily="34" charset="0"/>
              </a:rPr>
              <a:t>Clujului</a:t>
            </a:r>
            <a:r>
              <a:rPr lang="en-US" sz="2300" dirty="0">
                <a:latin typeface="Arial" pitchFamily="34" charset="0"/>
                <a:cs typeface="Arial" pitchFamily="34" charset="0"/>
              </a:rPr>
              <a:t> nr. 188, ca </a:t>
            </a:r>
            <a:r>
              <a:rPr lang="en-US" sz="2300" dirty="0" err="1">
                <a:latin typeface="Arial" pitchFamily="34" charset="0"/>
                <a:cs typeface="Arial" pitchFamily="34" charset="0"/>
              </a:rPr>
              <a:t>urmare</a:t>
            </a:r>
            <a:r>
              <a:rPr lang="en-US" sz="2300" dirty="0">
                <a:latin typeface="Arial" pitchFamily="34" charset="0"/>
                <a:cs typeface="Arial" pitchFamily="34" charset="0"/>
              </a:rPr>
              <a:t> a </a:t>
            </a:r>
            <a:r>
              <a:rPr lang="en-US" sz="2300" dirty="0" err="1">
                <a:latin typeface="Arial" pitchFamily="34" charset="0"/>
                <a:cs typeface="Arial" pitchFamily="34" charset="0"/>
              </a:rPr>
              <a:t>finalizării</a:t>
            </a:r>
            <a:r>
              <a:rPr lang="en-US" sz="2300" dirty="0">
                <a:latin typeface="Arial" pitchFamily="34" charset="0"/>
                <a:cs typeface="Arial" pitchFamily="34" charset="0"/>
              </a:rPr>
              <a:t> </a:t>
            </a:r>
            <a:r>
              <a:rPr lang="en-US" sz="2300" dirty="0" err="1">
                <a:latin typeface="Arial" pitchFamily="34" charset="0"/>
                <a:cs typeface="Arial" pitchFamily="34" charset="0"/>
              </a:rPr>
              <a:t>implementării</a:t>
            </a:r>
            <a:r>
              <a:rPr lang="en-US" sz="2300" dirty="0">
                <a:latin typeface="Arial" pitchFamily="34" charset="0"/>
                <a:cs typeface="Arial" pitchFamily="34" charset="0"/>
              </a:rPr>
              <a:t> </a:t>
            </a:r>
            <a:r>
              <a:rPr lang="en-US" sz="2300" dirty="0" err="1">
                <a:latin typeface="Arial" pitchFamily="34" charset="0"/>
                <a:cs typeface="Arial" pitchFamily="34" charset="0"/>
              </a:rPr>
              <a:t>proiectului</a:t>
            </a:r>
            <a:r>
              <a:rPr lang="en-US" sz="2300" dirty="0">
                <a:latin typeface="Arial" pitchFamily="34" charset="0"/>
                <a:cs typeface="Arial" pitchFamily="34" charset="0"/>
              </a:rPr>
              <a:t> de </a:t>
            </a:r>
            <a:r>
              <a:rPr lang="en-US" sz="2300" dirty="0" err="1">
                <a:latin typeface="Arial" pitchFamily="34" charset="0"/>
                <a:cs typeface="Arial" pitchFamily="34" charset="0"/>
              </a:rPr>
              <a:t>construcție</a:t>
            </a:r>
            <a:r>
              <a:rPr lang="en-US" sz="2300" dirty="0">
                <a:latin typeface="Arial" pitchFamily="34" charset="0"/>
                <a:cs typeface="Arial" pitchFamily="34" charset="0"/>
              </a:rPr>
              <a:t> a </a:t>
            </a:r>
            <a:r>
              <a:rPr lang="en-US" sz="2300" dirty="0" err="1">
                <a:latin typeface="Arial" pitchFamily="34" charset="0"/>
                <a:cs typeface="Arial" pitchFamily="34" charset="0"/>
              </a:rPr>
              <a:t>centrului</a:t>
            </a:r>
            <a:endParaRPr lang="en-US" sz="2300" dirty="0">
              <a:latin typeface="Arial" pitchFamily="34" charset="0"/>
              <a:cs typeface="Arial" pitchFamily="34" charset="0"/>
            </a:endParaRPr>
          </a:p>
          <a:p>
            <a:pPr lvl="0" algn="just"/>
            <a:endParaRPr lang="en-US" sz="2300" dirty="0">
              <a:latin typeface="Arial" pitchFamily="34" charset="0"/>
              <a:cs typeface="Arial" pitchFamily="34" charset="0"/>
            </a:endParaRPr>
          </a:p>
          <a:p>
            <a:pPr algn="just"/>
            <a:r>
              <a:rPr lang="en-US" sz="2300" dirty="0" err="1">
                <a:latin typeface="Arial" pitchFamily="34" charset="0"/>
                <a:cs typeface="Arial" pitchFamily="34" charset="0"/>
              </a:rPr>
              <a:t>Renovarea</a:t>
            </a:r>
            <a:r>
              <a:rPr lang="en-US" sz="2300" dirty="0">
                <a:latin typeface="Arial" pitchFamily="34" charset="0"/>
                <a:cs typeface="Arial" pitchFamily="34" charset="0"/>
              </a:rPr>
              <a:t> a </a:t>
            </a:r>
            <a:r>
              <a:rPr lang="en-US" sz="2300" dirty="0" err="1">
                <a:latin typeface="Arial" pitchFamily="34" charset="0"/>
                <a:cs typeface="Arial" pitchFamily="34" charset="0"/>
              </a:rPr>
              <a:t>containerelor</a:t>
            </a:r>
            <a:r>
              <a:rPr lang="en-US" sz="2300" dirty="0">
                <a:latin typeface="Arial" pitchFamily="34" charset="0"/>
                <a:cs typeface="Arial" pitchFamily="34" charset="0"/>
              </a:rPr>
              <a:t> </a:t>
            </a:r>
            <a:r>
              <a:rPr lang="en-US" sz="2300" dirty="0" err="1">
                <a:latin typeface="Arial" pitchFamily="34" charset="0"/>
                <a:cs typeface="Arial" pitchFamily="34" charset="0"/>
              </a:rPr>
              <a:t>existente</a:t>
            </a:r>
            <a:r>
              <a:rPr lang="en-US" sz="2300" dirty="0">
                <a:latin typeface="Arial" pitchFamily="34" charset="0"/>
                <a:cs typeface="Arial" pitchFamily="34" charset="0"/>
              </a:rPr>
              <a:t> </a:t>
            </a:r>
            <a:r>
              <a:rPr lang="en-US" sz="2300" dirty="0" err="1">
                <a:latin typeface="Arial" pitchFamily="34" charset="0"/>
                <a:cs typeface="Arial" pitchFamily="34" charset="0"/>
              </a:rPr>
              <a:t>și</a:t>
            </a:r>
            <a:r>
              <a:rPr lang="en-US" sz="2300" dirty="0">
                <a:latin typeface="Arial" pitchFamily="34" charset="0"/>
                <a:cs typeface="Arial" pitchFamily="34" charset="0"/>
              </a:rPr>
              <a:t> a</a:t>
            </a:r>
            <a:r>
              <a:rPr lang="ro-RO" sz="2300" dirty="0">
                <a:latin typeface="Arial" pitchFamily="34" charset="0"/>
                <a:cs typeface="Arial" pitchFamily="34" charset="0"/>
              </a:rPr>
              <a:t>chiziționarea </a:t>
            </a:r>
            <a:r>
              <a:rPr lang="en-US" sz="2300" dirty="0">
                <a:latin typeface="Arial" pitchFamily="34" charset="0"/>
                <a:cs typeface="Arial" pitchFamily="34" charset="0"/>
              </a:rPr>
              <a:t>a </a:t>
            </a:r>
            <a:r>
              <a:rPr lang="en-US" sz="2300" dirty="0" err="1">
                <a:latin typeface="Arial" pitchFamily="34" charset="0"/>
                <a:cs typeface="Arial" pitchFamily="34" charset="0"/>
              </a:rPr>
              <a:t>altor</a:t>
            </a:r>
            <a:r>
              <a:rPr lang="en-US" sz="2300" dirty="0">
                <a:latin typeface="Arial" pitchFamily="34" charset="0"/>
                <a:cs typeface="Arial" pitchFamily="34" charset="0"/>
              </a:rPr>
              <a:t> 2 </a:t>
            </a:r>
            <a:r>
              <a:rPr lang="ro-RO" sz="2300" dirty="0">
                <a:latin typeface="Arial" pitchFamily="34" charset="0"/>
                <a:cs typeface="Arial" pitchFamily="34" charset="0"/>
              </a:rPr>
              <a:t>containere </a:t>
            </a:r>
            <a:r>
              <a:rPr lang="en-US" sz="2300" dirty="0">
                <a:latin typeface="Arial" pitchFamily="34" charset="0"/>
                <a:cs typeface="Arial" pitchFamily="34" charset="0"/>
              </a:rPr>
              <a:t>tip </a:t>
            </a:r>
            <a:r>
              <a:rPr lang="en-US" sz="2300" dirty="0" err="1">
                <a:latin typeface="Arial" pitchFamily="34" charset="0"/>
                <a:cs typeface="Arial" pitchFamily="34" charset="0"/>
              </a:rPr>
              <a:t>dormitor</a:t>
            </a:r>
            <a:r>
              <a:rPr lang="ro-RO" sz="2300" dirty="0">
                <a:latin typeface="Arial" pitchFamily="34" charset="0"/>
                <a:cs typeface="Arial" pitchFamily="34" charset="0"/>
              </a:rPr>
              <a:t> care vor fi amplasate în incinta  Adăpostului de  Noapte, pentru o mai bună gestionare a cazării persoanelor fără adăpost din Mun</a:t>
            </a:r>
            <a:r>
              <a:rPr lang="en-US" sz="2300" dirty="0" err="1">
                <a:latin typeface="Arial" pitchFamily="34" charset="0"/>
                <a:cs typeface="Arial" pitchFamily="34" charset="0"/>
              </a:rPr>
              <a:t>icipiul</a:t>
            </a:r>
            <a:r>
              <a:rPr lang="ro-RO" sz="2300" dirty="0">
                <a:latin typeface="Arial" pitchFamily="34" charset="0"/>
                <a:cs typeface="Arial" pitchFamily="34" charset="0"/>
              </a:rPr>
              <a:t> Oradea</a:t>
            </a:r>
            <a:endParaRPr lang="en-US" sz="2300" dirty="0">
              <a:latin typeface="Arial" pitchFamily="34" charset="0"/>
              <a:cs typeface="Arial" pitchFamily="34" charset="0"/>
            </a:endParaRPr>
          </a:p>
          <a:p>
            <a:pPr algn="just"/>
            <a:endParaRPr lang="en-US" sz="2300" dirty="0">
              <a:latin typeface="Arial" pitchFamily="34" charset="0"/>
              <a:cs typeface="Arial" pitchFamily="34" charset="0"/>
            </a:endParaRPr>
          </a:p>
          <a:p>
            <a:pPr algn="just"/>
            <a:r>
              <a:rPr lang="en-US" sz="2300" dirty="0" err="1">
                <a:latin typeface="Arial" pitchFamily="34" charset="0"/>
                <a:cs typeface="Arial" pitchFamily="34" charset="0"/>
              </a:rPr>
              <a:t>Derularea</a:t>
            </a:r>
            <a:r>
              <a:rPr lang="en-US" sz="2300" dirty="0">
                <a:latin typeface="Arial" pitchFamily="34" charset="0"/>
                <a:cs typeface="Arial" pitchFamily="34" charset="0"/>
              </a:rPr>
              <a:t> </a:t>
            </a:r>
            <a:r>
              <a:rPr lang="en-US" sz="2300" dirty="0" err="1">
                <a:latin typeface="Arial" pitchFamily="34" charset="0"/>
                <a:cs typeface="Arial" pitchFamily="34" charset="0"/>
              </a:rPr>
              <a:t>unor</a:t>
            </a:r>
            <a:r>
              <a:rPr lang="en-US" sz="2300" dirty="0">
                <a:latin typeface="Arial" pitchFamily="34" charset="0"/>
                <a:cs typeface="Arial" pitchFamily="34" charset="0"/>
              </a:rPr>
              <a:t> </a:t>
            </a:r>
            <a:r>
              <a:rPr lang="en-US" sz="2300" dirty="0" err="1">
                <a:latin typeface="Arial" pitchFamily="34" charset="0"/>
                <a:cs typeface="Arial" pitchFamily="34" charset="0"/>
              </a:rPr>
              <a:t>cursuri</a:t>
            </a:r>
            <a:r>
              <a:rPr lang="en-US" sz="2300" dirty="0">
                <a:latin typeface="Arial" pitchFamily="34" charset="0"/>
                <a:cs typeface="Arial" pitchFamily="34" charset="0"/>
              </a:rPr>
              <a:t> de </a:t>
            </a:r>
            <a:r>
              <a:rPr lang="en-US" sz="2300" dirty="0" err="1">
                <a:latin typeface="Arial" pitchFamily="34" charset="0"/>
                <a:cs typeface="Arial" pitchFamily="34" charset="0"/>
              </a:rPr>
              <a:t>dezvoltare</a:t>
            </a:r>
            <a:r>
              <a:rPr lang="en-US" sz="2300" dirty="0">
                <a:latin typeface="Arial" pitchFamily="34" charset="0"/>
                <a:cs typeface="Arial" pitchFamily="34" charset="0"/>
              </a:rPr>
              <a:t> a </a:t>
            </a:r>
            <a:r>
              <a:rPr lang="en-US" sz="2300" dirty="0" err="1">
                <a:latin typeface="Arial" pitchFamily="34" charset="0"/>
                <a:cs typeface="Arial" pitchFamily="34" charset="0"/>
              </a:rPr>
              <a:t>abilităților</a:t>
            </a:r>
            <a:r>
              <a:rPr lang="en-US" sz="2300" dirty="0">
                <a:latin typeface="Arial" pitchFamily="34" charset="0"/>
                <a:cs typeface="Arial" pitchFamily="34" charset="0"/>
              </a:rPr>
              <a:t> </a:t>
            </a:r>
            <a:r>
              <a:rPr lang="en-US" sz="2300" dirty="0" err="1">
                <a:latin typeface="Arial" pitchFamily="34" charset="0"/>
                <a:cs typeface="Arial" pitchFamily="34" charset="0"/>
              </a:rPr>
              <a:t>digitale</a:t>
            </a:r>
            <a:r>
              <a:rPr lang="en-US" sz="2300" dirty="0">
                <a:latin typeface="Arial" pitchFamily="34" charset="0"/>
                <a:cs typeface="Arial" pitchFamily="34" charset="0"/>
              </a:rPr>
              <a:t> </a:t>
            </a:r>
            <a:r>
              <a:rPr lang="en-US" sz="2300" dirty="0" err="1">
                <a:latin typeface="Arial" pitchFamily="34" charset="0"/>
                <a:cs typeface="Arial" pitchFamily="34" charset="0"/>
              </a:rPr>
              <a:t>pentru</a:t>
            </a:r>
            <a:r>
              <a:rPr lang="en-US" sz="2300" dirty="0">
                <a:latin typeface="Arial" pitchFamily="34" charset="0"/>
                <a:cs typeface="Arial" pitchFamily="34" charset="0"/>
              </a:rPr>
              <a:t> </a:t>
            </a:r>
            <a:r>
              <a:rPr lang="en-US" sz="2300" dirty="0" err="1">
                <a:latin typeface="Arial" pitchFamily="34" charset="0"/>
                <a:cs typeface="Arial" pitchFamily="34" charset="0"/>
              </a:rPr>
              <a:t>seniorii</a:t>
            </a:r>
            <a:r>
              <a:rPr lang="en-US" sz="2300" dirty="0">
                <a:latin typeface="Arial" pitchFamily="34" charset="0"/>
                <a:cs typeface="Arial" pitchFamily="34" charset="0"/>
              </a:rPr>
              <a:t> care </a:t>
            </a:r>
            <a:r>
              <a:rPr lang="en-US" sz="2300" dirty="0" err="1">
                <a:latin typeface="Arial" pitchFamily="34" charset="0"/>
                <a:cs typeface="Arial" pitchFamily="34" charset="0"/>
              </a:rPr>
              <a:t>frecventează</a:t>
            </a:r>
            <a:r>
              <a:rPr lang="en-US" sz="2300" dirty="0">
                <a:latin typeface="Arial" pitchFamily="34" charset="0"/>
                <a:cs typeface="Arial" pitchFamily="34" charset="0"/>
              </a:rPr>
              <a:t> </a:t>
            </a:r>
            <a:r>
              <a:rPr lang="en-US" sz="2300" dirty="0" err="1">
                <a:latin typeface="Arial" pitchFamily="34" charset="0"/>
                <a:cs typeface="Arial" pitchFamily="34" charset="0"/>
              </a:rPr>
              <a:t>centrele</a:t>
            </a:r>
            <a:r>
              <a:rPr lang="en-US" sz="2300" dirty="0">
                <a:latin typeface="Arial" pitchFamily="34" charset="0"/>
                <a:cs typeface="Arial" pitchFamily="34" charset="0"/>
              </a:rPr>
              <a:t> </a:t>
            </a:r>
            <a:r>
              <a:rPr lang="en-US" sz="2300" dirty="0" err="1">
                <a:latin typeface="Arial" pitchFamily="34" charset="0"/>
                <a:cs typeface="Arial" pitchFamily="34" charset="0"/>
              </a:rPr>
              <a:t>multifuncționale</a:t>
            </a:r>
            <a:r>
              <a:rPr lang="en-US" sz="2300" dirty="0">
                <a:latin typeface="Arial" pitchFamily="34" charset="0"/>
                <a:cs typeface="Arial" pitchFamily="34" charset="0"/>
              </a:rPr>
              <a:t> din </a:t>
            </a:r>
            <a:r>
              <a:rPr lang="en-US" sz="2300" dirty="0" err="1">
                <a:latin typeface="Arial" pitchFamily="34" charset="0"/>
                <a:cs typeface="Arial" pitchFamily="34" charset="0"/>
              </a:rPr>
              <a:t>cartiere</a:t>
            </a:r>
            <a:r>
              <a:rPr lang="en-US" sz="2300" dirty="0">
                <a:latin typeface="Arial" pitchFamily="34" charset="0"/>
                <a:cs typeface="Arial" pitchFamily="34" charset="0"/>
              </a:rPr>
              <a:t>.</a:t>
            </a:r>
          </a:p>
          <a:p>
            <a:pPr algn="just"/>
            <a:endParaRPr lang="en-US" sz="2300" dirty="0">
              <a:latin typeface="Arial" pitchFamily="34" charset="0"/>
              <a:cs typeface="Arial" pitchFamily="34" charset="0"/>
            </a:endParaRPr>
          </a:p>
          <a:p>
            <a:pPr algn="just"/>
            <a:r>
              <a:rPr lang="en-US" sz="2300" dirty="0" err="1">
                <a:latin typeface="Arial" pitchFamily="34" charset="0"/>
                <a:cs typeface="Arial" pitchFamily="34" charset="0"/>
              </a:rPr>
              <a:t>Relocarea</a:t>
            </a:r>
            <a:r>
              <a:rPr lang="en-US" sz="2300" dirty="0">
                <a:latin typeface="Arial" pitchFamily="34" charset="0"/>
                <a:cs typeface="Arial" pitchFamily="34" charset="0"/>
              </a:rPr>
              <a:t> </a:t>
            </a:r>
            <a:r>
              <a:rPr lang="en-US" sz="2300" dirty="0" err="1">
                <a:latin typeface="Arial" pitchFamily="34" charset="0"/>
                <a:cs typeface="Arial" pitchFamily="34" charset="0"/>
              </a:rPr>
              <a:t>Creșei</a:t>
            </a:r>
            <a:r>
              <a:rPr lang="en-US" sz="2300" dirty="0">
                <a:latin typeface="Arial" pitchFamily="34" charset="0"/>
                <a:cs typeface="Arial" pitchFamily="34" charset="0"/>
              </a:rPr>
              <a:t> nr. 13 </a:t>
            </a:r>
            <a:r>
              <a:rPr lang="en-US" sz="2300" dirty="0" err="1">
                <a:latin typeface="Arial" pitchFamily="34" charset="0"/>
                <a:cs typeface="Arial" pitchFamily="34" charset="0"/>
              </a:rPr>
              <a:t>Lizuca</a:t>
            </a:r>
            <a:r>
              <a:rPr lang="en-US" sz="2300" dirty="0">
                <a:latin typeface="Arial" pitchFamily="34" charset="0"/>
                <a:cs typeface="Arial" pitchFamily="34" charset="0"/>
              </a:rPr>
              <a:t> </a:t>
            </a:r>
            <a:r>
              <a:rPr lang="en-US" sz="2300" dirty="0" err="1">
                <a:latin typeface="Arial" pitchFamily="34" charset="0"/>
                <a:cs typeface="Arial" pitchFamily="34" charset="0"/>
              </a:rPr>
              <a:t>și</a:t>
            </a:r>
            <a:r>
              <a:rPr lang="en-US" sz="2300" dirty="0">
                <a:latin typeface="Arial" pitchFamily="34" charset="0"/>
                <a:cs typeface="Arial" pitchFamily="34" charset="0"/>
              </a:rPr>
              <a:t> </a:t>
            </a:r>
            <a:r>
              <a:rPr lang="en-US" sz="2300" dirty="0" err="1">
                <a:latin typeface="Arial" pitchFamily="34" charset="0"/>
                <a:cs typeface="Arial" pitchFamily="34" charset="0"/>
              </a:rPr>
              <a:t>Patrocle</a:t>
            </a:r>
            <a:r>
              <a:rPr lang="en-US" sz="2300" dirty="0">
                <a:latin typeface="Arial" pitchFamily="34" charset="0"/>
                <a:cs typeface="Arial" pitchFamily="34" charset="0"/>
              </a:rPr>
              <a:t> din </a:t>
            </a:r>
            <a:r>
              <a:rPr lang="en-US" sz="2300" dirty="0" err="1">
                <a:latin typeface="Arial" pitchFamily="34" charset="0"/>
                <a:cs typeface="Arial" pitchFamily="34" charset="0"/>
              </a:rPr>
              <a:t>spațiul</a:t>
            </a:r>
            <a:r>
              <a:rPr lang="en-US" sz="2300" dirty="0">
                <a:latin typeface="Arial" pitchFamily="34" charset="0"/>
                <a:cs typeface="Arial" pitchFamily="34" charset="0"/>
              </a:rPr>
              <a:t> </a:t>
            </a:r>
            <a:r>
              <a:rPr lang="en-US" sz="2300" dirty="0" err="1">
                <a:latin typeface="Arial" pitchFamily="34" charset="0"/>
                <a:cs typeface="Arial" pitchFamily="34" charset="0"/>
              </a:rPr>
              <a:t>situat</a:t>
            </a:r>
            <a:r>
              <a:rPr lang="en-US" sz="2300" dirty="0">
                <a:latin typeface="Arial" pitchFamily="34" charset="0"/>
                <a:cs typeface="Arial" pitchFamily="34" charset="0"/>
              </a:rPr>
              <a:t> </a:t>
            </a:r>
            <a:r>
              <a:rPr lang="en-US" sz="2300" dirty="0" err="1">
                <a:latin typeface="Arial" pitchFamily="34" charset="0"/>
                <a:cs typeface="Arial" pitchFamily="34" charset="0"/>
              </a:rPr>
              <a:t>pe</a:t>
            </a:r>
            <a:r>
              <a:rPr lang="en-US" sz="2300" dirty="0">
                <a:latin typeface="Arial" pitchFamily="34" charset="0"/>
                <a:cs typeface="Arial" pitchFamily="34" charset="0"/>
              </a:rPr>
              <a:t> str. </a:t>
            </a:r>
            <a:r>
              <a:rPr lang="en-US" sz="2300" dirty="0" err="1">
                <a:latin typeface="Arial" pitchFamily="34" charset="0"/>
                <a:cs typeface="Arial" pitchFamily="34" charset="0"/>
              </a:rPr>
              <a:t>Bumbacului</a:t>
            </a:r>
            <a:r>
              <a:rPr lang="en-US" sz="2300" dirty="0">
                <a:latin typeface="Arial" pitchFamily="34" charset="0"/>
                <a:cs typeface="Arial" pitchFamily="34" charset="0"/>
              </a:rPr>
              <a:t>, </a:t>
            </a:r>
            <a:r>
              <a:rPr lang="en-US" sz="2300" dirty="0" err="1">
                <a:latin typeface="Arial" pitchFamily="34" charset="0"/>
                <a:cs typeface="Arial" pitchFamily="34" charset="0"/>
              </a:rPr>
              <a:t>în</a:t>
            </a:r>
            <a:r>
              <a:rPr lang="en-US" sz="2300" dirty="0">
                <a:latin typeface="Arial" pitchFamily="34" charset="0"/>
                <a:cs typeface="Arial" pitchFamily="34" charset="0"/>
              </a:rPr>
              <a:t> </a:t>
            </a:r>
            <a:r>
              <a:rPr lang="en-US" sz="2300" dirty="0" err="1">
                <a:latin typeface="Arial" pitchFamily="34" charset="0"/>
                <a:cs typeface="Arial" pitchFamily="34" charset="0"/>
              </a:rPr>
              <a:t>spațiul</a:t>
            </a:r>
            <a:r>
              <a:rPr lang="en-US" sz="2300" dirty="0">
                <a:latin typeface="Arial" pitchFamily="34" charset="0"/>
                <a:cs typeface="Arial" pitchFamily="34" charset="0"/>
              </a:rPr>
              <a:t> </a:t>
            </a:r>
            <a:r>
              <a:rPr lang="en-US" sz="2300" dirty="0" err="1">
                <a:latin typeface="Arial" pitchFamily="34" charset="0"/>
                <a:cs typeface="Arial" pitchFamily="34" charset="0"/>
              </a:rPr>
              <a:t>construit</a:t>
            </a:r>
            <a:r>
              <a:rPr lang="en-US" sz="2300" dirty="0">
                <a:latin typeface="Arial" pitchFamily="34" charset="0"/>
                <a:cs typeface="Arial" pitchFamily="34" charset="0"/>
              </a:rPr>
              <a:t> cu </a:t>
            </a:r>
            <a:r>
              <a:rPr lang="en-US" sz="2300" dirty="0" err="1">
                <a:latin typeface="Arial" pitchFamily="34" charset="0"/>
                <a:cs typeface="Arial" pitchFamily="34" charset="0"/>
              </a:rPr>
              <a:t>destinația</a:t>
            </a:r>
            <a:r>
              <a:rPr lang="en-US" sz="2300" dirty="0">
                <a:latin typeface="Arial" pitchFamily="34" charset="0"/>
                <a:cs typeface="Arial" pitchFamily="34" charset="0"/>
              </a:rPr>
              <a:t> de </a:t>
            </a:r>
            <a:r>
              <a:rPr lang="en-US" sz="2300" dirty="0" err="1">
                <a:latin typeface="Arial" pitchFamily="34" charset="0"/>
                <a:cs typeface="Arial" pitchFamily="34" charset="0"/>
              </a:rPr>
              <a:t>creșă</a:t>
            </a:r>
            <a:r>
              <a:rPr lang="en-US" sz="2300" dirty="0">
                <a:latin typeface="Arial" pitchFamily="34" charset="0"/>
                <a:cs typeface="Arial" pitchFamily="34" charset="0"/>
              </a:rPr>
              <a:t> </a:t>
            </a:r>
            <a:r>
              <a:rPr lang="en-US" sz="2300" dirty="0" err="1">
                <a:latin typeface="Arial" pitchFamily="34" charset="0"/>
                <a:cs typeface="Arial" pitchFamily="34" charset="0"/>
              </a:rPr>
              <a:t>situat</a:t>
            </a:r>
            <a:r>
              <a:rPr lang="en-US" sz="2300" dirty="0">
                <a:latin typeface="Arial" pitchFamily="34" charset="0"/>
                <a:cs typeface="Arial" pitchFamily="34" charset="0"/>
              </a:rPr>
              <a:t> </a:t>
            </a:r>
            <a:r>
              <a:rPr lang="en-US" sz="2300" dirty="0" err="1">
                <a:latin typeface="Arial" pitchFamily="34" charset="0"/>
                <a:cs typeface="Arial" pitchFamily="34" charset="0"/>
              </a:rPr>
              <a:t>în</a:t>
            </a:r>
            <a:r>
              <a:rPr lang="en-US" sz="2300" dirty="0">
                <a:latin typeface="Arial" pitchFamily="34" charset="0"/>
                <a:cs typeface="Arial" pitchFamily="34" charset="0"/>
              </a:rPr>
              <a:t> </a:t>
            </a:r>
            <a:r>
              <a:rPr lang="en-US" sz="2300" dirty="0" err="1">
                <a:latin typeface="Arial" pitchFamily="34" charset="0"/>
                <a:cs typeface="Arial" pitchFamily="34" charset="0"/>
              </a:rPr>
              <a:t>zona</a:t>
            </a:r>
            <a:r>
              <a:rPr lang="en-US" sz="2300" dirty="0">
                <a:latin typeface="Arial" pitchFamily="34" charset="0"/>
                <a:cs typeface="Arial" pitchFamily="34" charset="0"/>
              </a:rPr>
              <a:t> </a:t>
            </a:r>
            <a:r>
              <a:rPr lang="en-US" sz="2300" dirty="0" err="1">
                <a:latin typeface="Arial" pitchFamily="34" charset="0"/>
                <a:cs typeface="Arial" pitchFamily="34" charset="0"/>
              </a:rPr>
              <a:t>Ceyrat</a:t>
            </a:r>
            <a:endParaRPr lang="en-US" sz="2300" dirty="0">
              <a:latin typeface="Arial" pitchFamily="34" charset="0"/>
              <a:cs typeface="Arial" pitchFamily="34" charset="0"/>
            </a:endParaRPr>
          </a:p>
          <a:p>
            <a:pPr algn="just"/>
            <a:endParaRPr lang="ro-RO" sz="2300" dirty="0">
              <a:latin typeface="Arial" pitchFamily="34" charset="0"/>
              <a:cs typeface="Arial" pitchFamily="34" charset="0"/>
            </a:endParaRPr>
          </a:p>
          <a:p>
            <a:pPr algn="just"/>
            <a:r>
              <a:rPr lang="en-US" sz="2300" dirty="0" err="1">
                <a:latin typeface="Arial" pitchFamily="34" charset="0"/>
                <a:cs typeface="Arial" pitchFamily="34" charset="0"/>
              </a:rPr>
              <a:t>Promovarea</a:t>
            </a:r>
            <a:r>
              <a:rPr lang="en-US" sz="2300" dirty="0">
                <a:latin typeface="Arial" pitchFamily="34" charset="0"/>
                <a:cs typeface="Arial" pitchFamily="34" charset="0"/>
              </a:rPr>
              <a:t> </a:t>
            </a:r>
            <a:r>
              <a:rPr lang="en-US" sz="2300" dirty="0" err="1">
                <a:latin typeface="Arial" pitchFamily="34" charset="0"/>
                <a:cs typeface="Arial" pitchFamily="34" charset="0"/>
              </a:rPr>
              <a:t>imaginii</a:t>
            </a:r>
            <a:r>
              <a:rPr lang="en-US" sz="2300" dirty="0">
                <a:latin typeface="Arial" pitchFamily="34" charset="0"/>
                <a:cs typeface="Arial" pitchFamily="34" charset="0"/>
              </a:rPr>
              <a:t> </a:t>
            </a:r>
            <a:r>
              <a:rPr lang="en-US" sz="2300" dirty="0" err="1">
                <a:latin typeface="Arial" pitchFamily="34" charset="0"/>
                <a:cs typeface="Arial" pitchFamily="34" charset="0"/>
              </a:rPr>
              <a:t>instituției</a:t>
            </a:r>
            <a:r>
              <a:rPr lang="en-US" sz="2300" dirty="0">
                <a:latin typeface="Arial" pitchFamily="34" charset="0"/>
                <a:cs typeface="Arial" pitchFamily="34" charset="0"/>
              </a:rPr>
              <a:t> </a:t>
            </a:r>
            <a:r>
              <a:rPr lang="en-US" sz="2300" dirty="0" err="1">
                <a:latin typeface="Arial" pitchFamily="34" charset="0"/>
                <a:cs typeface="Arial" pitchFamily="34" charset="0"/>
              </a:rPr>
              <a:t>în</a:t>
            </a:r>
            <a:r>
              <a:rPr lang="en-US" sz="2300" dirty="0">
                <a:latin typeface="Arial" pitchFamily="34" charset="0"/>
                <a:cs typeface="Arial" pitchFamily="34" charset="0"/>
              </a:rPr>
              <a:t> </a:t>
            </a:r>
            <a:r>
              <a:rPr lang="en-US" sz="2300" dirty="0" err="1">
                <a:latin typeface="Arial" pitchFamily="34" charset="0"/>
                <a:cs typeface="Arial" pitchFamily="34" charset="0"/>
              </a:rPr>
              <a:t>relația</a:t>
            </a:r>
            <a:r>
              <a:rPr lang="en-US" sz="2300" dirty="0">
                <a:latin typeface="Arial" pitchFamily="34" charset="0"/>
                <a:cs typeface="Arial" pitchFamily="34" charset="0"/>
              </a:rPr>
              <a:t> cu </a:t>
            </a:r>
            <a:r>
              <a:rPr lang="en-US" sz="2300" dirty="0" err="1">
                <a:latin typeface="Arial" pitchFamily="34" charset="0"/>
                <a:cs typeface="Arial" pitchFamily="34" charset="0"/>
              </a:rPr>
              <a:t>cetățenii</a:t>
            </a:r>
            <a:endParaRPr lang="en-US" sz="2300" dirty="0">
              <a:latin typeface="Arial" pitchFamily="34" charset="0"/>
              <a:cs typeface="Arial" pitchFamily="34" charset="0"/>
            </a:endParaRPr>
          </a:p>
          <a:p>
            <a:pPr algn="just"/>
            <a:endParaRPr lang="en-US" sz="2300" dirty="0">
              <a:latin typeface="Arial" pitchFamily="34" charset="0"/>
              <a:cs typeface="Arial" pitchFamily="34" charset="0"/>
            </a:endParaRPr>
          </a:p>
          <a:p>
            <a:pPr lvl="0" algn="just"/>
            <a:r>
              <a:rPr lang="ro-RO" altLang="en-US" sz="2300" dirty="0">
                <a:latin typeface="Arial" pitchFamily="34" charset="0"/>
                <a:cs typeface="Arial" pitchFamily="34" charset="0"/>
              </a:rPr>
              <a:t>Creşterea calităţii vieţii beneficiarilor de servicii şi beneficii sociale</a:t>
            </a:r>
            <a:endParaRPr lang="en-US" altLang="en-US" sz="2300" dirty="0">
              <a:latin typeface="Arial" pitchFamily="34" charset="0"/>
              <a:cs typeface="Arial" pitchFamily="34" charset="0"/>
            </a:endParaRPr>
          </a:p>
          <a:p>
            <a:pPr lvl="0" algn="just">
              <a:buNone/>
            </a:pPr>
            <a:endParaRPr lang="en-US" sz="2300" dirty="0">
              <a:latin typeface="Arial" pitchFamily="34" charset="0"/>
              <a:cs typeface="Arial" pitchFamily="34" charset="0"/>
            </a:endParaRPr>
          </a:p>
          <a:p>
            <a:pPr algn="ctr">
              <a:buFont typeface="Calibri" pitchFamily="34" charset="0"/>
              <a:buAutoNum type="arabicPeriod"/>
            </a:pPr>
            <a:endParaRPr lang="ro-RO" altLang="en-US" sz="3700" b="1" dirty="0">
              <a:latin typeface="Arial" pitchFamily="34" charset="0"/>
              <a:cs typeface="Arial" pitchFamily="34" charset="0"/>
            </a:endParaRPr>
          </a:p>
          <a:p>
            <a:pPr algn="ctr" eaLnBrk="1" hangingPunct="1">
              <a:buFont typeface="Calibri" pitchFamily="34" charset="0"/>
              <a:buAutoNum type="arabicPeriod"/>
            </a:pPr>
            <a:endParaRPr lang="ro-RO" altLang="en-US" sz="1800" b="1" dirty="0">
              <a:cs typeface="Arial" charset="0"/>
            </a:endParaRPr>
          </a:p>
          <a:p>
            <a:pPr algn="ctr">
              <a:buFont typeface="Arial" charset="0"/>
              <a:buNone/>
            </a:pPr>
            <a:endParaRPr lang="ro-RO" altLang="en-US" sz="1800" b="1" dirty="0"/>
          </a:p>
          <a:p>
            <a:pPr algn="ctr" eaLnBrk="1" hangingPunct="1">
              <a:buFont typeface="Arial" charset="0"/>
              <a:buNone/>
            </a:pPr>
            <a:endParaRPr lang="ro-RO" altLang="en-US" sz="1800" b="1" dirty="0">
              <a:cs typeface="Arial" charset="0"/>
            </a:endParaRPr>
          </a:p>
        </p:txBody>
      </p:sp>
    </p:spTree>
    <p:extLst>
      <p:ext uri="{BB962C8B-B14F-4D97-AF65-F5344CB8AC3E}">
        <p14:creationId xmlns:p14="http://schemas.microsoft.com/office/powerpoint/2010/main" val="17549341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Text Box 4"/>
          <p:cNvSpPr txBox="1">
            <a:spLocks noChangeArrowheads="1"/>
          </p:cNvSpPr>
          <p:nvPr/>
        </p:nvSpPr>
        <p:spPr bwMode="auto">
          <a:xfrm>
            <a:off x="238933" y="2500306"/>
            <a:ext cx="8905067" cy="4893647"/>
          </a:xfrm>
          <a:prstGeom prst="rect">
            <a:avLst/>
          </a:prstGeom>
          <a:noFill/>
          <a:ln w="9525">
            <a:noFill/>
            <a:miter lim="800000"/>
            <a:headEnd/>
            <a:tailEnd/>
          </a:ln>
          <a:effectLst/>
        </p:spPr>
        <p:txBody>
          <a:bodyPr>
            <a:spAutoFit/>
          </a:bodyPr>
          <a:lstStyle/>
          <a:p>
            <a:pPr>
              <a:defRPr/>
            </a:pPr>
            <a:endParaRPr lang="en-US" sz="2800" b="1" dirty="0">
              <a:solidFill>
                <a:schemeClr val="tx2"/>
              </a:solidFill>
            </a:endParaRPr>
          </a:p>
          <a:p>
            <a:pPr>
              <a:defRPr/>
            </a:pPr>
            <a:endParaRPr lang="ro-RO" sz="2800" b="1" dirty="0">
              <a:solidFill>
                <a:schemeClr val="tx2"/>
              </a:solidFill>
            </a:endParaRPr>
          </a:p>
          <a:p>
            <a:pPr algn="ctr">
              <a:defRPr/>
            </a:pPr>
            <a:endParaRPr lang="en-US" sz="4400" b="1" dirty="0">
              <a:solidFill>
                <a:schemeClr val="tx2">
                  <a:alpha val="52000"/>
                </a:schemeClr>
              </a:solidFill>
            </a:endParaRPr>
          </a:p>
          <a:p>
            <a:pPr algn="ctr">
              <a:defRPr/>
            </a:pPr>
            <a:endParaRPr lang="en-US" sz="4400" b="1" dirty="0">
              <a:solidFill>
                <a:schemeClr val="tx2">
                  <a:alpha val="52000"/>
                </a:schemeClr>
              </a:solidFill>
            </a:endParaRPr>
          </a:p>
          <a:p>
            <a:pPr algn="ctr">
              <a:defRPr/>
            </a:pPr>
            <a:endParaRPr lang="en-US" sz="4400" b="1" dirty="0">
              <a:solidFill>
                <a:schemeClr val="tx2">
                  <a:alpha val="52000"/>
                </a:schemeClr>
              </a:solidFill>
            </a:endParaRPr>
          </a:p>
          <a:p>
            <a:pPr algn="ctr">
              <a:defRPr/>
            </a:pPr>
            <a:endParaRPr lang="en-US" sz="4400" b="1" dirty="0">
              <a:solidFill>
                <a:schemeClr val="tx2">
                  <a:alpha val="52000"/>
                </a:schemeClr>
              </a:solidFill>
            </a:endParaRPr>
          </a:p>
          <a:p>
            <a:pPr algn="ctr">
              <a:defRPr/>
            </a:pPr>
            <a:r>
              <a:rPr lang="ro-RO" sz="4000" b="1" dirty="0">
                <a:solidFill>
                  <a:schemeClr val="tx2">
                    <a:alpha val="52000"/>
                  </a:schemeClr>
                </a:solidFill>
              </a:rPr>
              <a:t>Vă mulţumim pentru atenţie</a:t>
            </a:r>
            <a:r>
              <a:rPr lang="en-US" sz="4400" b="1" dirty="0">
                <a:solidFill>
                  <a:schemeClr val="tx2">
                    <a:alpha val="52000"/>
                  </a:schemeClr>
                </a:solidFill>
              </a:rPr>
              <a:t>!</a:t>
            </a:r>
            <a:br>
              <a:rPr lang="ro-RO" sz="3600" b="1" dirty="0">
                <a:solidFill>
                  <a:schemeClr val="tx2">
                    <a:alpha val="46000"/>
                  </a:schemeClr>
                </a:solidFill>
              </a:rPr>
            </a:br>
            <a:endParaRPr lang="ro-RO" sz="3600" b="1" dirty="0">
              <a:solidFill>
                <a:schemeClr val="tx2">
                  <a:alpha val="46000"/>
                </a:schemeClr>
              </a:solidFill>
            </a:endParaRPr>
          </a:p>
        </p:txBody>
      </p:sp>
      <p:sp>
        <p:nvSpPr>
          <p:cNvPr id="3" name="Title 2"/>
          <p:cNvSpPr>
            <a:spLocks noGrp="1"/>
          </p:cNvSpPr>
          <p:nvPr>
            <p:ph type="title"/>
          </p:nvPr>
        </p:nvSpPr>
        <p:spPr>
          <a:xfrm>
            <a:off x="457200" y="152400"/>
            <a:ext cx="8229600" cy="609600"/>
          </a:xfrm>
        </p:spPr>
        <p:txBody>
          <a:bodyPr>
            <a:normAutofit fontScale="90000"/>
          </a:bodyPr>
          <a:lstStyle/>
          <a:p>
            <a:r>
              <a:rPr lang="en-US" dirty="0" err="1"/>
              <a:t>Echipa</a:t>
            </a:r>
            <a:r>
              <a:rPr lang="en-US" dirty="0"/>
              <a:t> DASO </a:t>
            </a:r>
            <a:r>
              <a:rPr lang="en-US" dirty="0" err="1"/>
              <a:t>implicată</a:t>
            </a:r>
            <a:r>
              <a:rPr lang="en-US" dirty="0"/>
              <a:t> </a:t>
            </a:r>
            <a:r>
              <a:rPr lang="en-US" dirty="0" err="1"/>
              <a:t>în</a:t>
            </a:r>
            <a:r>
              <a:rPr lang="en-US" dirty="0"/>
              <a:t> </a:t>
            </a:r>
            <a:r>
              <a:rPr lang="en-US" dirty="0" err="1"/>
              <a:t>comunitate</a:t>
            </a:r>
            <a:endParaRPr lang="en-US" dirty="0"/>
          </a:p>
        </p:txBody>
      </p:sp>
      <p:pic>
        <p:nvPicPr>
          <p:cNvPr id="2049" name="Picture 1"/>
          <p:cNvPicPr>
            <a:picLocks noGrp="1" noChangeAspect="1" noChangeArrowheads="1"/>
          </p:cNvPicPr>
          <p:nvPr>
            <p:ph idx="1"/>
          </p:nvPr>
        </p:nvPicPr>
        <p:blipFill>
          <a:blip r:embed="rId2" cstate="print"/>
          <a:srcRect/>
          <a:stretch>
            <a:fillRect/>
          </a:stretch>
        </p:blipFill>
        <p:spPr bwMode="auto">
          <a:xfrm>
            <a:off x="5867400" y="798872"/>
            <a:ext cx="2895600" cy="1868128"/>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cstate="print"/>
          <a:srcRect/>
          <a:stretch>
            <a:fillRect/>
          </a:stretch>
        </p:blipFill>
        <p:spPr bwMode="auto">
          <a:xfrm>
            <a:off x="2743200" y="4953000"/>
            <a:ext cx="1905000" cy="1363800"/>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cstate="print"/>
          <a:srcRect/>
          <a:stretch>
            <a:fillRect/>
          </a:stretch>
        </p:blipFill>
        <p:spPr bwMode="auto">
          <a:xfrm>
            <a:off x="2895600" y="1143000"/>
            <a:ext cx="2971800" cy="1524000"/>
          </a:xfrm>
          <a:prstGeom prst="rect">
            <a:avLst/>
          </a:prstGeom>
          <a:noFill/>
          <a:ln w="9525">
            <a:noFill/>
            <a:miter lim="800000"/>
            <a:headEnd/>
            <a:tailEnd/>
          </a:ln>
          <a:effectLst/>
        </p:spPr>
      </p:pic>
      <p:pic>
        <p:nvPicPr>
          <p:cNvPr id="2052" name="Picture 4"/>
          <p:cNvPicPr>
            <a:picLocks noChangeAspect="1" noChangeArrowheads="1"/>
          </p:cNvPicPr>
          <p:nvPr/>
        </p:nvPicPr>
        <p:blipFill>
          <a:blip r:embed="rId5" cstate="print"/>
          <a:srcRect/>
          <a:stretch>
            <a:fillRect/>
          </a:stretch>
        </p:blipFill>
        <p:spPr bwMode="auto">
          <a:xfrm>
            <a:off x="3048000" y="2667000"/>
            <a:ext cx="3200400" cy="1219200"/>
          </a:xfrm>
          <a:prstGeom prst="rect">
            <a:avLst/>
          </a:prstGeom>
          <a:noFill/>
          <a:ln w="9525">
            <a:noFill/>
            <a:miter lim="800000"/>
            <a:headEnd/>
            <a:tailEnd/>
          </a:ln>
          <a:effectLst/>
        </p:spPr>
      </p:pic>
      <p:pic>
        <p:nvPicPr>
          <p:cNvPr id="2053" name="Picture 5"/>
          <p:cNvPicPr>
            <a:picLocks noChangeAspect="1" noChangeArrowheads="1"/>
          </p:cNvPicPr>
          <p:nvPr/>
        </p:nvPicPr>
        <p:blipFill>
          <a:blip r:embed="rId6" cstate="print"/>
          <a:srcRect/>
          <a:stretch>
            <a:fillRect/>
          </a:stretch>
        </p:blipFill>
        <p:spPr bwMode="auto">
          <a:xfrm>
            <a:off x="0" y="838200"/>
            <a:ext cx="3055767" cy="1765800"/>
          </a:xfrm>
          <a:prstGeom prst="rect">
            <a:avLst/>
          </a:prstGeom>
          <a:noFill/>
          <a:ln w="9525">
            <a:noFill/>
            <a:miter lim="800000"/>
            <a:headEnd/>
            <a:tailEnd/>
          </a:ln>
          <a:effectLst/>
        </p:spPr>
      </p:pic>
      <p:pic>
        <p:nvPicPr>
          <p:cNvPr id="2054" name="Picture 6"/>
          <p:cNvPicPr>
            <a:picLocks noChangeAspect="1" noChangeArrowheads="1"/>
          </p:cNvPicPr>
          <p:nvPr/>
        </p:nvPicPr>
        <p:blipFill>
          <a:blip r:embed="rId7" cstate="print"/>
          <a:srcRect/>
          <a:stretch>
            <a:fillRect/>
          </a:stretch>
        </p:blipFill>
        <p:spPr bwMode="auto">
          <a:xfrm>
            <a:off x="6248400" y="2209800"/>
            <a:ext cx="3048000" cy="1600200"/>
          </a:xfrm>
          <a:prstGeom prst="rect">
            <a:avLst/>
          </a:prstGeom>
          <a:noFill/>
          <a:ln w="9525">
            <a:noFill/>
            <a:miter lim="800000"/>
            <a:headEnd/>
            <a:tailEnd/>
          </a:ln>
          <a:effectLst/>
        </p:spPr>
      </p:pic>
      <p:pic>
        <p:nvPicPr>
          <p:cNvPr id="2055" name="Picture 7"/>
          <p:cNvPicPr>
            <a:picLocks noChangeAspect="1" noChangeArrowheads="1"/>
          </p:cNvPicPr>
          <p:nvPr/>
        </p:nvPicPr>
        <p:blipFill>
          <a:blip r:embed="rId8" cstate="print"/>
          <a:srcRect/>
          <a:stretch>
            <a:fillRect/>
          </a:stretch>
        </p:blipFill>
        <p:spPr bwMode="auto">
          <a:xfrm>
            <a:off x="0" y="2590800"/>
            <a:ext cx="3048000" cy="1524000"/>
          </a:xfrm>
          <a:prstGeom prst="rect">
            <a:avLst/>
          </a:prstGeom>
          <a:noFill/>
          <a:ln w="9525">
            <a:noFill/>
            <a:miter lim="800000"/>
            <a:headEnd/>
            <a:tailEnd/>
          </a:ln>
          <a:effectLst/>
        </p:spPr>
      </p:pic>
      <p:pic>
        <p:nvPicPr>
          <p:cNvPr id="2056" name="Picture 8"/>
          <p:cNvPicPr>
            <a:picLocks noChangeAspect="1" noChangeArrowheads="1"/>
          </p:cNvPicPr>
          <p:nvPr/>
        </p:nvPicPr>
        <p:blipFill>
          <a:blip r:embed="rId9" cstate="print"/>
          <a:srcRect/>
          <a:stretch>
            <a:fillRect/>
          </a:stretch>
        </p:blipFill>
        <p:spPr bwMode="auto">
          <a:xfrm>
            <a:off x="6096000" y="3657600"/>
            <a:ext cx="3048000" cy="14573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0" cstate="print"/>
          <a:srcRect/>
          <a:stretch>
            <a:fillRect/>
          </a:stretch>
        </p:blipFill>
        <p:spPr bwMode="auto">
          <a:xfrm>
            <a:off x="2895600" y="3810000"/>
            <a:ext cx="3200400" cy="1461000"/>
          </a:xfrm>
          <a:prstGeom prst="rect">
            <a:avLst/>
          </a:prstGeom>
          <a:noFill/>
          <a:ln w="9525">
            <a:noFill/>
            <a:miter lim="800000"/>
            <a:headEnd/>
            <a:tailEnd/>
          </a:ln>
          <a:effectLst/>
        </p:spPr>
      </p:pic>
      <p:pic>
        <p:nvPicPr>
          <p:cNvPr id="2058" name="Picture 10"/>
          <p:cNvPicPr>
            <a:picLocks noChangeAspect="1" noChangeArrowheads="1"/>
          </p:cNvPicPr>
          <p:nvPr/>
        </p:nvPicPr>
        <p:blipFill>
          <a:blip r:embed="rId11" cstate="print"/>
          <a:srcRect/>
          <a:stretch>
            <a:fillRect/>
          </a:stretch>
        </p:blipFill>
        <p:spPr bwMode="auto">
          <a:xfrm>
            <a:off x="0" y="4114800"/>
            <a:ext cx="2895600" cy="1828800"/>
          </a:xfrm>
          <a:prstGeom prst="rect">
            <a:avLst/>
          </a:prstGeom>
          <a:noFill/>
          <a:ln w="9525">
            <a:noFill/>
            <a:miter lim="800000"/>
            <a:headEnd/>
            <a:tailEnd/>
          </a:ln>
          <a:effectLst/>
        </p:spPr>
      </p:pic>
      <p:pic>
        <p:nvPicPr>
          <p:cNvPr id="2059" name="Picture 11"/>
          <p:cNvPicPr>
            <a:picLocks noChangeAspect="1" noChangeArrowheads="1"/>
          </p:cNvPicPr>
          <p:nvPr/>
        </p:nvPicPr>
        <p:blipFill>
          <a:blip r:embed="rId12" cstate="print"/>
          <a:srcRect/>
          <a:stretch>
            <a:fillRect/>
          </a:stretch>
        </p:blipFill>
        <p:spPr bwMode="auto">
          <a:xfrm>
            <a:off x="4648200" y="4953000"/>
            <a:ext cx="2514600" cy="1314450"/>
          </a:xfrm>
          <a:prstGeom prst="rect">
            <a:avLst/>
          </a:prstGeom>
          <a:noFill/>
          <a:ln w="9525">
            <a:noFill/>
            <a:miter lim="800000"/>
            <a:headEnd/>
            <a:tailEnd/>
          </a:ln>
          <a:effectLst/>
        </p:spPr>
      </p:pic>
      <p:pic>
        <p:nvPicPr>
          <p:cNvPr id="2060" name="Picture 12"/>
          <p:cNvPicPr>
            <a:picLocks noChangeAspect="1" noChangeArrowheads="1"/>
          </p:cNvPicPr>
          <p:nvPr/>
        </p:nvPicPr>
        <p:blipFill>
          <a:blip r:embed="rId13" cstate="print"/>
          <a:srcRect/>
          <a:stretch>
            <a:fillRect/>
          </a:stretch>
        </p:blipFill>
        <p:spPr bwMode="auto">
          <a:xfrm>
            <a:off x="6781800" y="5029200"/>
            <a:ext cx="2362200" cy="1219200"/>
          </a:xfrm>
          <a:prstGeom prst="rect">
            <a:avLst/>
          </a:prstGeom>
          <a:noFill/>
          <a:ln w="9525">
            <a:noFill/>
            <a:miter lim="800000"/>
            <a:headEnd/>
            <a:tailEnd/>
          </a:ln>
          <a:effectLst/>
        </p:spPr>
      </p:pic>
    </p:spTree>
    <p:extLst>
      <p:ext uri="{BB962C8B-B14F-4D97-AF65-F5344CB8AC3E}">
        <p14:creationId xmlns:p14="http://schemas.microsoft.com/office/powerpoint/2010/main" val="752030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9857</TotalTime>
  <Words>6200</Words>
  <Application>Microsoft Office PowerPoint</Application>
  <PresentationFormat>Expunere pe ecran (4:3)</PresentationFormat>
  <Paragraphs>974</Paragraphs>
  <Slides>50</Slides>
  <Notes>1</Notes>
  <HiddenSlides>0</HiddenSlides>
  <MMClips>0</MMClips>
  <ScaleCrop>false</ScaleCrop>
  <HeadingPairs>
    <vt:vector size="6" baseType="variant">
      <vt:variant>
        <vt:lpstr>Fonturi utilizate</vt:lpstr>
      </vt:variant>
      <vt:variant>
        <vt:i4>6</vt:i4>
      </vt:variant>
      <vt:variant>
        <vt:lpstr>Temă</vt:lpstr>
      </vt:variant>
      <vt:variant>
        <vt:i4>1</vt:i4>
      </vt:variant>
      <vt:variant>
        <vt:lpstr>Titluri diapozitive</vt:lpstr>
      </vt:variant>
      <vt:variant>
        <vt:i4>50</vt:i4>
      </vt:variant>
    </vt:vector>
  </HeadingPairs>
  <TitlesOfParts>
    <vt:vector size="57" baseType="lpstr">
      <vt:lpstr>Arial</vt:lpstr>
      <vt:lpstr>Bell MT</vt:lpstr>
      <vt:lpstr>Calibri</vt:lpstr>
      <vt:lpstr>Century Schoolbook</vt:lpstr>
      <vt:lpstr>Times New Roman</vt:lpstr>
      <vt:lpstr>Wingdings</vt:lpstr>
      <vt:lpstr>Office Theme</vt:lpstr>
      <vt:lpstr>DIRECŢIA DE ASISTENŢĂ SOCIALĂ ORADEA</vt:lpstr>
      <vt:lpstr>Prezentare PowerPoint</vt:lpstr>
      <vt:lpstr>Prezentare PowerPoint</vt:lpstr>
      <vt:lpstr> Situația documentelor înregistrate la DASO, în anul 2021,  prin Serviciul Relaţii cu Publicul şi Evaluare Iniţială,  -16.262 – solicitări - </vt:lpstr>
      <vt:lpstr>Modul de transmitere al solicitărilor către DASO</vt:lpstr>
      <vt:lpstr>Situația comparativă a documentelor depuse la DASO,  in anii 2019- 2020-2021</vt:lpstr>
      <vt:lpstr>Situația documentelor transmise online în vederea accesării serviciilor și beneficiilor acordate de către DASO</vt:lpstr>
      <vt:lpstr>DASO în social-media </vt:lpstr>
      <vt:lpstr> Beneficii acordate de către DASO în anul 2021 </vt:lpstr>
      <vt:lpstr>Situație comparativă ajutor social  2019-2020-2021</vt:lpstr>
      <vt:lpstr>Situație comparativă alte beneficii sociale (nr. de persoane) 2019-2020-2021</vt:lpstr>
      <vt:lpstr> AJUTORUL DE ÎNCĂLZIRE 2021 </vt:lpstr>
      <vt:lpstr>Situatie comparativă - plaje de venituri pentru acordarea  ajutorului de încălzire</vt:lpstr>
      <vt:lpstr>Situatie comparativă - numar mediu de beneficiari de ajutor de incălzire în sezoanele reci ale anilor 2020 - 2021</vt:lpstr>
      <vt:lpstr> Alte beneficii acordate de către DASO in anul 2021 </vt:lpstr>
      <vt:lpstr>Situație comparativă alocații/indemnizații/stimulente 2019-2020-2021</vt:lpstr>
      <vt:lpstr>Anchete sociale - 2021</vt:lpstr>
      <vt:lpstr>Vizite / monitorizări/ deplasări pe teren  2021</vt:lpstr>
      <vt:lpstr>Vizite / monitorizări/ deplasări pe teren  2021</vt:lpstr>
      <vt:lpstr>Sprijinul acordat cetăţenilor  vulnerabili  în contextul PANDEMIEI  Cadrele medicale şcolare  ALĂTURI de Direcţia de Sănătate Publică Bihor </vt:lpstr>
      <vt:lpstr>Campania “Alege să te vaccinezi”</vt:lpstr>
      <vt:lpstr> Campania “Alege să te vaccinezi” începând cu data de 09 noiembrie 2021,  Direcția de Asistență Socială Oradea s-a alăturat campaniei pentru vaccinare împotriva Covid 19, astfel, echipe formate din asistenți sociali și medicali din cadrul Direcției de Asistență Socială Oradea au împărțit zilnic, peste 5000 de pliante informative cu privire la vaccinare, în zonele aglomerate din municipiul nostru, respectiv în zona centrală, piețe, stații de tramvai și autobuz, au discutat cu oamenii și i-au îndemnat să se vaccineze pentru a se proteja pe ei și pe cei din jur.  Campania a fost continuată în online de către Primăria Oradea, care organizează emisiuni transmise pe social-media la care participă specialiști în domeniul sănătății care răspund întrebărilor adresate de către cetățeni. </vt:lpstr>
      <vt:lpstr> Telefonul verde 0800 410 430 serviciu telefonic de consiliere şi sprijin pentru părinţi şi copii </vt:lpstr>
      <vt:lpstr>Sprijinul acordat cetăţenilor  vulnerabili  nu s-ar fi realizat fără implicarea comunității locale, a celor care au înțeles că, trebuie să fim uniți și să venim în ajutorul celor vulnerabili.   Au fost distribute cu sprijinul comunității, alimente și bunuri la peste 100 de familii vulnerabile </vt:lpstr>
      <vt:lpstr>Servicii şi programe sociale DASO</vt:lpstr>
      <vt:lpstr>Creşe- Oradea - 15 creşe cu program de zi cu o capacitate extinsă  de la 640 de locuri în anul  2020 la  680 locuri în anul 2021 În  septembrie 2021,  a fost dată în folosință  Creșa nr. 15 “Căsuța Prieteniei “  situată în Parcul Industrial I str.Ghe. Mărdărescu nr. 12  În anul 2021, împreună cu Direcția Patrimoniului Imobiliar, am identificat 2 terenuri în cartierele Rogerius (str. Aluminei) și Nufărul (str. I. Irimescu),  pentru construcția în perioada următoare a 2 CREȘE  prin programul dezvoltat și finanțat de către Ministerul Dezvoltării, Lucrărilor Publice şi Administraţiei.   </vt:lpstr>
      <vt:lpstr>CREŞE ORADEA    În anul 2021  SESIUNEA DE ÎNSCRIERE  a copiilor s-a desfăşurat în sitem MIXT– respectiv actele s-au depus Online sau la Centrul de relații cu publicul din cadrul DASO, în funcțiie de opțiunile părinților  Astfel,  a fost dezvoltată Aplicația   das.hform.ro concepută să vină în sprijinul părinților care doresc să-și înscrie copiii la creșele orădene.   In luna iunie 2021,  în sesiunea de înscriere a copiilor la creşă pentru anul şcolar 2021-2022  s-au depus de 787  solicitări de înscriere.   Având în vedere numărul mare de solicitări, ne-am aflat în imposibilitatea de a le onora integral,  90 de copii rămânând pe lista de aşteptare(în dec. 2021 mai erau 55 de copii în așteptare).  În afara, sesiunii de înscriere din luna iunie 2021, s-au mai depus 83 de solicitări de înscriere la creşă.  În anul 2021 au fost  870 de solicitări de înscriere la creșă.  Prezenţa medie lunară a copiilor în creşă  în contextul pandemiei și a limitărilor impuse de măsurile de prevenire a infectării cu Sars Cov19 a fost de 57%  </vt:lpstr>
      <vt:lpstr>Campania „Singuri acasă - ai grijă de copiii tăi oriunde te afli!"</vt:lpstr>
      <vt:lpstr>Campania „Singuri acasă - ai grijă de copiii tăi oriunde te afli!"</vt:lpstr>
      <vt:lpstr> Centrul de Îngrijire de Zi Oradea – str. T. Lalescu      Este un serviciu social fără personalitate juridică, care funcţionează în structura Direcţiei de Asistenţă Socială Oradea.  Obiectivul principal 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Beneficiarii centrului sunt copii din familii 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 </vt:lpstr>
      <vt:lpstr>Activitatea Centrului de Îngrijire de zi în cifre</vt:lpstr>
      <vt:lpstr> Activităţi organizate cu copii de la Centrul de Zi </vt:lpstr>
      <vt:lpstr>       Adăpostul  de  Noapte - str. J. Gutenberg nr.8   </vt:lpstr>
      <vt:lpstr>Situaţie beneficiari -Adăpost de Noapte</vt:lpstr>
      <vt:lpstr>Centru Comunitar Gutenberg Serviciu social înfiinţat cu scopul de a sprijini persoanele fără adăpost şi adulţii aflaţi în situaţii de risc social în vederea integrarii sociale</vt:lpstr>
      <vt:lpstr>Echipa mobilă de intervenţie în cazurile de violenţă domestică</vt:lpstr>
      <vt:lpstr>Tichete sociale pe suport electronic pentru mese calde</vt:lpstr>
      <vt:lpstr>Programul Operațional Ajutorarea Persoanelor Defavorizate (POAD)</vt:lpstr>
      <vt:lpstr>Campania “Nu munceşti, nu primeşti” continuă…</vt:lpstr>
      <vt:lpstr>    CENTRUL SOCIAL CU DESTINATIE MULTIFUNCTIONALĂ “DIGNITAS”      </vt:lpstr>
      <vt:lpstr>CENTRUL SOCIAL CU DESTINATIE MULTIFUNCTIONALĂ “DIGNITAS” </vt:lpstr>
      <vt:lpstr>Centrele Sociale Multifuncţionale - s-au redeschis în vara lui 2021 -</vt:lpstr>
      <vt:lpstr>        CABINETELE MEDICALE ŞCOLARE Personalul medical  școlar  a asigurat în anul 2021, pe perioada în care activitatea școlară nu a fost suspendată, asistenţa medicală preventivă și curativă pentru preşcolarii, elevii şi studenţii care frecventează unitățile de învățământ din municipiul Oradea  (aprox. 6.000 de preşcolari, 29.500de elevi, 15.000 de studenți).  Pe toată perioada în care activitatea unităților de învățământ a fost suspendată, medicii și asistente medicale şcolare din cadrul Direcției de Asistență Socială Oradea au lucrat alături de Direcția de Sănătate Publică Bihor, efectuând activități specifice contextului pandemiei.        </vt:lpstr>
      <vt:lpstr>    Colaborarea  DASO cu instituţii publice/private, organizaţii neguvernamentale, în vederea furnizării de servicii sociale beneficiarilor din municipiul Oradea - 20 de acorduri de parteneriate/colaborări  inițiate sau continuate  în anul 2021 -  am sprijinit organizațiile neguvernamentale din domeniul social, în organizarea unor evenimente și în achiziționarea unor pachete de Crăciun pentru beneficiarii acestora    </vt:lpstr>
      <vt:lpstr>Activități de promovare a serviciilor sociale din municipiul Oradea și a produselor realizate de către beneficiarii</vt:lpstr>
      <vt:lpstr> Ziua internaţională a persoanelor vârstnice (1 octombrie 2021)</vt:lpstr>
      <vt:lpstr>Prezentare PowerPoint</vt:lpstr>
      <vt:lpstr>Situaţie comparativă pe surse de finanţare – 2021 Total buget executat: 57.442.830,16lei</vt:lpstr>
      <vt:lpstr> OBIECTIVELE  DIRECŢIEI DE ASISTENŢĂ SOCIALĂ -ORADEA  pentru anul 2022 </vt:lpstr>
      <vt:lpstr>Echipa DASO implicată în comunitate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DIRECŢIA DE ASISTENŢĂ SOCIALĂ ORADEA</dc:title>
  <dc:creator>Adina Ciucioiu</dc:creator>
  <cp:lastModifiedBy>Stixu</cp:lastModifiedBy>
  <cp:revision>768</cp:revision>
  <dcterms:created xsi:type="dcterms:W3CDTF">2006-08-16T00:00:00Z</dcterms:created>
  <dcterms:modified xsi:type="dcterms:W3CDTF">2022-01-17T16:29:44Z</dcterms:modified>
</cp:coreProperties>
</file>