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charts/chart13.xml" ContentType="application/vnd.openxmlformats-officedocument.drawingml.chart+xml"/>
  <Override PartName="/ppt/charts/chart15.xml" ContentType="application/vnd.openxmlformats-officedocument.drawingml.char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9.xml" ContentType="application/vnd.openxmlformats-officedocument.drawingml.chart+xml"/>
  <Override PartName="/ppt/charts/chart11.xml" ContentType="application/vnd.openxmlformats-officedocument.drawingml.chart+xml"/>
  <Override PartName="/ppt/charts/chart7.xml" ContentType="application/vnd.openxmlformats-officedocument.drawingml.chart+xml"/>
  <Default Extension="xlsx" ContentType="application/vnd.openxmlformats-officedocument.spreadsheetml.sheet"/>
  <Override PartName="/ppt/charts/chart3.xml" ContentType="application/vnd.openxmlformats-officedocument.drawingml.chart+xml"/>
  <Override PartName="/ppt/charts/chart5.xml" ContentType="application/vnd.openxmlformats-officedocument.drawingml.char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charts/chart14.xml" ContentType="application/vnd.openxmlformats-officedocument.drawingml.char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charts/chart8.xml" ContentType="application/vnd.openxmlformats-officedocument.drawingml.chart+xml"/>
  <Override PartName="/ppt/charts/chart12.xml" ContentType="application/vnd.openxmlformats-officedocument.drawingml.chart+xml"/>
  <Override PartName="/ppt/slideLayouts/slideLayout10.xml" ContentType="application/vnd.openxmlformats-officedocument.presentationml.slideLayout+xml"/>
  <Override PartName="/ppt/charts/chart6.xml" ContentType="application/vnd.openxmlformats-officedocument.drawingml.chart+xml"/>
  <Override PartName="/ppt/diagrams/layout2.xml" ContentType="application/vnd.openxmlformats-officedocument.drawingml.diagramLayout+xml"/>
  <Override PartName="/ppt/charts/chart10.xml" ContentType="application/vnd.openxmlformats-officedocument.drawingml.chart+xml"/>
  <Default Extension="vml" ContentType="application/vnd.openxmlformats-officedocument.vmlDrawing"/>
  <Override PartName="/ppt/charts/chart4.xml" ContentType="application/vnd.openxmlformats-officedocument.drawingml.chart+xml"/>
  <Override PartName="/ppt/slides/slide8.xml" ContentType="application/vnd.openxmlformats-officedocument.presentationml.slide+xml"/>
  <Override PartName="/ppt/charts/chart2.xml" ContentType="application/vnd.openxmlformats-officedocument.drawingml.char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258" r:id="rId3"/>
    <p:sldId id="259" r:id="rId4"/>
    <p:sldId id="260" r:id="rId5"/>
    <p:sldId id="261" r:id="rId6"/>
    <p:sldId id="262" r:id="rId7"/>
    <p:sldId id="263" r:id="rId8"/>
    <p:sldId id="264" r:id="rId9"/>
    <p:sldId id="265" r:id="rId10"/>
    <p:sldId id="266" r:id="rId11"/>
    <p:sldId id="267" r:id="rId12"/>
    <p:sldId id="271" r:id="rId13"/>
    <p:sldId id="272" r:id="rId14"/>
    <p:sldId id="273" r:id="rId15"/>
    <p:sldId id="305" r:id="rId16"/>
    <p:sldId id="276" r:id="rId17"/>
    <p:sldId id="277" r:id="rId18"/>
    <p:sldId id="306" r:id="rId19"/>
    <p:sldId id="278" r:id="rId20"/>
    <p:sldId id="279" r:id="rId21"/>
    <p:sldId id="280" r:id="rId22"/>
    <p:sldId id="281" r:id="rId23"/>
    <p:sldId id="282" r:id="rId24"/>
    <p:sldId id="286" r:id="rId25"/>
    <p:sldId id="309" r:id="rId26"/>
    <p:sldId id="307" r:id="rId27"/>
    <p:sldId id="312" r:id="rId28"/>
    <p:sldId id="288" r:id="rId29"/>
    <p:sldId id="308" r:id="rId30"/>
    <p:sldId id="311" r:id="rId31"/>
    <p:sldId id="296" r:id="rId32"/>
    <p:sldId id="297" r:id="rId33"/>
    <p:sldId id="298" r:id="rId34"/>
    <p:sldId id="299" r:id="rId35"/>
    <p:sldId id="310" r:id="rId36"/>
    <p:sldId id="300" r:id="rId37"/>
    <p:sldId id="301" r:id="rId38"/>
    <p:sldId id="303" r:id="rId39"/>
    <p:sldId id="304" r:id="rId40"/>
  </p:sldIdLst>
  <p:sldSz cx="9144000" cy="6858000" type="screen4x3"/>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00" d="100"/>
          <a:sy n="100" d="100"/>
        </p:scale>
        <p:origin x="-102" y="-25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Worksheet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Office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Office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Office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Office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Office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Office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Office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Office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Office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Office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Office_Excel_Worksheet15.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manualLayout>
          <c:layoutTarget val="inner"/>
          <c:xMode val="edge"/>
          <c:yMode val="edge"/>
          <c:x val="2.66107708758631E-2"/>
          <c:y val="0"/>
          <c:w val="0.59029709827938714"/>
          <c:h val="1"/>
        </c:manualLayout>
      </c:layout>
      <c:pieChart>
        <c:varyColors val="1"/>
        <c:ser>
          <c:idx val="0"/>
          <c:order val="0"/>
          <c:tx>
            <c:strRef>
              <c:f>Sheet1!$B$1</c:f>
              <c:strCache>
                <c:ptCount val="1"/>
                <c:pt idx="0">
                  <c:v>Column1</c:v>
                </c:pt>
              </c:strCache>
            </c:strRef>
          </c:tx>
          <c:dLbls>
            <c:dLbl>
              <c:idx val="0"/>
              <c:layout>
                <c:manualLayout>
                  <c:x val="-9.6478410331451964E-2"/>
                  <c:y val="-2.772789595330442E-2"/>
                </c:manualLayout>
              </c:layout>
              <c:dLblPos val="bestFit"/>
              <c:showVal val="1"/>
            </c:dLbl>
            <c:dLbl>
              <c:idx val="1"/>
              <c:layout>
                <c:manualLayout>
                  <c:x val="-2.064896755162246E-2"/>
                  <c:y val="-0.11691542288557229"/>
                </c:manualLayout>
              </c:layout>
              <c:dLblPos val="outEnd"/>
              <c:showVal val="1"/>
            </c:dLbl>
            <c:dLbl>
              <c:idx val="2"/>
              <c:layout>
                <c:manualLayout>
                  <c:x val="7.0796460176991455E-2"/>
                  <c:y val="-0.12935323383084579"/>
                </c:manualLayout>
              </c:layout>
              <c:dLblPos val="outEnd"/>
              <c:showVal val="1"/>
            </c:dLbl>
            <c:dLbl>
              <c:idx val="3"/>
              <c:layout>
                <c:manualLayout>
                  <c:x val="6.1946902654867284E-2"/>
                  <c:y val="-1.2437810945273723E-2"/>
                </c:manualLayout>
              </c:layout>
              <c:dLblPos val="outEnd"/>
              <c:showVal val="1"/>
            </c:dLbl>
            <c:dLbl>
              <c:idx val="4"/>
              <c:layout/>
              <c:dLblPos val="outEnd"/>
              <c:showVal val="1"/>
            </c:dLbl>
            <c:dLbl>
              <c:idx val="5"/>
              <c:layout>
                <c:manualLayout>
                  <c:x val="6.1946902654867284E-2"/>
                  <c:y val="2.4875621890547265E-2"/>
                </c:manualLayout>
              </c:layout>
              <c:dLblPos val="outEnd"/>
              <c:showVal val="1"/>
            </c:dLbl>
            <c:dLbl>
              <c:idx val="6"/>
              <c:layout>
                <c:manualLayout>
                  <c:x val="2.3598820058997029E-2"/>
                  <c:y val="5.9701492537313647E-2"/>
                </c:manualLayout>
              </c:layout>
              <c:dLblPos val="outEnd"/>
              <c:showVal val="1"/>
            </c:dLbl>
            <c:dLbl>
              <c:idx val="7"/>
              <c:layout>
                <c:manualLayout>
                  <c:x val="4.4959700833856076E-3"/>
                  <c:y val="8.9552238805970227E-2"/>
                </c:manualLayout>
              </c:layout>
              <c:showVal val="1"/>
            </c:dLbl>
            <c:dLbl>
              <c:idx val="8"/>
              <c:layout>
                <c:manualLayout>
                  <c:x val="5.347478689057693E-4"/>
                  <c:y val="2.4875621890547272E-3"/>
                </c:manualLayout>
              </c:layout>
              <c:showVal val="1"/>
            </c:dLbl>
            <c:delete val="1"/>
          </c:dLbls>
          <c:cat>
            <c:strRef>
              <c:f>Sheet1!$A$2:$A$10</c:f>
              <c:strCache>
                <c:ptCount val="9"/>
                <c:pt idx="0">
                  <c:v>Serviciul Protecția Copilului </c:v>
                </c:pt>
                <c:pt idx="1">
                  <c:v>Serviciul Social</c:v>
                </c:pt>
                <c:pt idx="2">
                  <c:v>Serviciul Prevenirea Marginalizării Sociale</c:v>
                </c:pt>
                <c:pt idx="3">
                  <c:v>Serviciul Programe Sociale </c:v>
                </c:pt>
                <c:pt idx="4">
                  <c:v>Centrul Ingrijire de Zi</c:v>
                </c:pt>
                <c:pt idx="5">
                  <c:v>Serviciul Resurse Umane-Salarizare</c:v>
                </c:pt>
                <c:pt idx="6">
                  <c:v>Serviciul Op. Financiare și CFP</c:v>
                </c:pt>
                <c:pt idx="7">
                  <c:v>Biroul Administrativ</c:v>
                </c:pt>
                <c:pt idx="8">
                  <c:v>Altele</c:v>
                </c:pt>
              </c:strCache>
            </c:strRef>
          </c:cat>
          <c:val>
            <c:numRef>
              <c:f>Sheet1!$B$2:$B$10</c:f>
              <c:numCache>
                <c:formatCode>General</c:formatCode>
                <c:ptCount val="9"/>
                <c:pt idx="0">
                  <c:v>6512</c:v>
                </c:pt>
                <c:pt idx="1">
                  <c:v>2608</c:v>
                </c:pt>
                <c:pt idx="2">
                  <c:v>2265</c:v>
                </c:pt>
                <c:pt idx="3">
                  <c:v>1209</c:v>
                </c:pt>
                <c:pt idx="4">
                  <c:v>14</c:v>
                </c:pt>
                <c:pt idx="5">
                  <c:v>2809</c:v>
                </c:pt>
                <c:pt idx="6">
                  <c:v>1384</c:v>
                </c:pt>
                <c:pt idx="7">
                  <c:v>278</c:v>
                </c:pt>
                <c:pt idx="8">
                  <c:v>61</c:v>
                </c:pt>
              </c:numCache>
            </c:numRef>
          </c:val>
        </c:ser>
        <c:firstSliceAng val="0"/>
      </c:pieChart>
    </c:plotArea>
    <c:legend>
      <c:legendPos val="r"/>
      <c:layout>
        <c:manualLayout>
          <c:xMode val="edge"/>
          <c:yMode val="edge"/>
          <c:x val="0.61728395061728392"/>
          <c:y val="0"/>
          <c:w val="0.37962962962963315"/>
          <c:h val="0.93546124879942649"/>
        </c:manualLayout>
      </c:layout>
      <c:txPr>
        <a:bodyPr/>
        <a:lstStyle/>
        <a:p>
          <a:pPr>
            <a:defRPr lang="en-US" sz="1600" b="0">
              <a:latin typeface="Arial" panose="020B0604020202020204" pitchFamily="34" charset="0"/>
              <a:cs typeface="Arial" panose="020B0604020202020204" pitchFamily="34" charset="0"/>
            </a:defRPr>
          </a:pPr>
          <a:endParaRPr lang="en-US"/>
        </a:p>
      </c:txPr>
    </c:legend>
    <c:plotVisOnly val="1"/>
    <c:dispBlanksAs val="zero"/>
  </c:chart>
  <c:txPr>
    <a:bodyPr/>
    <a:lstStyle/>
    <a:p>
      <a:pPr>
        <a:defRPr sz="1800"/>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manualLayout>
          <c:layoutTarget val="inner"/>
          <c:xMode val="edge"/>
          <c:yMode val="edge"/>
          <c:x val="0.18784201316940799"/>
          <c:y val="4.079850785642869E-2"/>
          <c:w val="0.70506967310904756"/>
          <c:h val="0.48910932243663574"/>
        </c:manualLayout>
      </c:layout>
      <c:bar3DChart>
        <c:barDir val="col"/>
        <c:grouping val="clustered"/>
        <c:ser>
          <c:idx val="0"/>
          <c:order val="0"/>
          <c:tx>
            <c:strRef>
              <c:f>Sheet1!$B$1</c:f>
              <c:strCache>
                <c:ptCount val="1"/>
                <c:pt idx="0">
                  <c:v>2016 - 24.065 documente depuse</c:v>
                </c:pt>
              </c:strCache>
            </c:strRef>
          </c:tx>
          <c:dLbls>
            <c:dLbl>
              <c:idx val="0"/>
              <c:layout>
                <c:manualLayout>
                  <c:x val="-4.5454545454545183E-3"/>
                  <c:y val="-1.4410085698406084E-2"/>
                </c:manualLayout>
              </c:layout>
              <c:showVal val="1"/>
            </c:dLbl>
            <c:dLbl>
              <c:idx val="6"/>
              <c:layout>
                <c:manualLayout>
                  <c:x val="-4.3859649122807015E-3"/>
                  <c:y val="2.4016809497343352E-3"/>
                </c:manualLayout>
              </c:layout>
              <c:showVal val="1"/>
            </c:dLbl>
            <c:txPr>
              <a:bodyPr/>
              <a:lstStyle/>
              <a:p>
                <a:pPr>
                  <a:defRPr lang="en-US" sz="1000"/>
                </a:pPr>
                <a:endParaRPr lang="en-US"/>
              </a:p>
            </c:txPr>
            <c:showVal val="1"/>
          </c:dLbls>
          <c:cat>
            <c:strRef>
              <c:f>Sheet1!$A$2:$A$9</c:f>
              <c:strCache>
                <c:ptCount val="8"/>
                <c:pt idx="0">
                  <c:v>Serviciul Protecția Copilului </c:v>
                </c:pt>
                <c:pt idx="1">
                  <c:v>Serviciul Social</c:v>
                </c:pt>
                <c:pt idx="2">
                  <c:v>Serviciul Prevenirea Marginalizării Sociale</c:v>
                </c:pt>
                <c:pt idx="3">
                  <c:v>Serviciul Programe Sociale </c:v>
                </c:pt>
                <c:pt idx="4">
                  <c:v>Centrul Ingrijire de Zi</c:v>
                </c:pt>
                <c:pt idx="5">
                  <c:v>Serviciul Resurse Umane-Salarizare</c:v>
                </c:pt>
                <c:pt idx="6">
                  <c:v>Serviciul Op. Financiare și CFP</c:v>
                </c:pt>
                <c:pt idx="7">
                  <c:v>Biroul Administrativ</c:v>
                </c:pt>
              </c:strCache>
            </c:strRef>
          </c:cat>
          <c:val>
            <c:numRef>
              <c:f>Sheet1!$B$2:$B$9</c:f>
              <c:numCache>
                <c:formatCode>General</c:formatCode>
                <c:ptCount val="8"/>
                <c:pt idx="0">
                  <c:v>6758</c:v>
                </c:pt>
                <c:pt idx="1">
                  <c:v>4883</c:v>
                </c:pt>
                <c:pt idx="2">
                  <c:v>3418</c:v>
                </c:pt>
                <c:pt idx="3">
                  <c:v>1788</c:v>
                </c:pt>
                <c:pt idx="4">
                  <c:v>100</c:v>
                </c:pt>
                <c:pt idx="5">
                  <c:v>3853</c:v>
                </c:pt>
                <c:pt idx="6">
                  <c:v>1232</c:v>
                </c:pt>
                <c:pt idx="7">
                  <c:v>2033</c:v>
                </c:pt>
              </c:numCache>
            </c:numRef>
          </c:val>
        </c:ser>
        <c:ser>
          <c:idx val="1"/>
          <c:order val="1"/>
          <c:tx>
            <c:strRef>
              <c:f>Sheet1!$C$1</c:f>
              <c:strCache>
                <c:ptCount val="1"/>
                <c:pt idx="0">
                  <c:v>2017 - 20.942 documente depuse</c:v>
                </c:pt>
              </c:strCache>
            </c:strRef>
          </c:tx>
          <c:dLbls>
            <c:dLbl>
              <c:idx val="0"/>
              <c:layout>
                <c:manualLayout>
                  <c:x val="1.7463968319749505E-2"/>
                  <c:y val="2.9946427929385551E-3"/>
                </c:manualLayout>
              </c:layout>
              <c:showVal val="1"/>
            </c:dLbl>
            <c:dLbl>
              <c:idx val="1"/>
              <c:layout>
                <c:manualLayout>
                  <c:x val="2.923976608187166E-3"/>
                  <c:y val="7.2050428492030283E-3"/>
                </c:manualLayout>
              </c:layout>
              <c:showVal val="1"/>
            </c:dLbl>
            <c:dLbl>
              <c:idx val="3"/>
              <c:layout>
                <c:manualLayout>
                  <c:x val="5.8479532163742704E-3"/>
                  <c:y val="-2.4016809497343352E-3"/>
                </c:manualLayout>
              </c:layout>
              <c:showVal val="1"/>
            </c:dLbl>
            <c:dLbl>
              <c:idx val="4"/>
              <c:layout>
                <c:manualLayout>
                  <c:x val="1.0233918128654866E-2"/>
                  <c:y val="-7.2050428492030283E-3"/>
                </c:manualLayout>
              </c:layout>
              <c:showVal val="1"/>
            </c:dLbl>
            <c:dLbl>
              <c:idx val="5"/>
              <c:layout>
                <c:manualLayout>
                  <c:x val="1.0233918128654866E-2"/>
                  <c:y val="4.8033618994687034E-3"/>
                </c:manualLayout>
              </c:layout>
              <c:showVal val="1"/>
            </c:dLbl>
            <c:dLbl>
              <c:idx val="6"/>
              <c:layout>
                <c:manualLayout>
                  <c:x val="1.1695906432748536E-2"/>
                  <c:y val="7.2050428492030283E-3"/>
                </c:manualLayout>
              </c:layout>
              <c:showVal val="1"/>
            </c:dLbl>
            <c:dLbl>
              <c:idx val="7"/>
              <c:layout>
                <c:manualLayout>
                  <c:x val="2.1929824561403542E-2"/>
                  <c:y val="7.2050428492030283E-3"/>
                </c:manualLayout>
              </c:layout>
              <c:showVal val="1"/>
            </c:dLbl>
            <c:txPr>
              <a:bodyPr/>
              <a:lstStyle/>
              <a:p>
                <a:pPr>
                  <a:defRPr lang="en-US" sz="1000"/>
                </a:pPr>
                <a:endParaRPr lang="en-US"/>
              </a:p>
            </c:txPr>
            <c:showVal val="1"/>
          </c:dLbls>
          <c:cat>
            <c:strRef>
              <c:f>Sheet1!$A$2:$A$9</c:f>
              <c:strCache>
                <c:ptCount val="8"/>
                <c:pt idx="0">
                  <c:v>Serviciul Protecția Copilului </c:v>
                </c:pt>
                <c:pt idx="1">
                  <c:v>Serviciul Social</c:v>
                </c:pt>
                <c:pt idx="2">
                  <c:v>Serviciul Prevenirea Marginalizării Sociale</c:v>
                </c:pt>
                <c:pt idx="3">
                  <c:v>Serviciul Programe Sociale </c:v>
                </c:pt>
                <c:pt idx="4">
                  <c:v>Centrul Ingrijire de Zi</c:v>
                </c:pt>
                <c:pt idx="5">
                  <c:v>Serviciul Resurse Umane-Salarizare</c:v>
                </c:pt>
                <c:pt idx="6">
                  <c:v>Serviciul Op. Financiare și CFP</c:v>
                </c:pt>
                <c:pt idx="7">
                  <c:v>Biroul Administrativ</c:v>
                </c:pt>
              </c:strCache>
            </c:strRef>
          </c:cat>
          <c:val>
            <c:numRef>
              <c:f>Sheet1!$C$2:$C$9</c:f>
              <c:numCache>
                <c:formatCode>General</c:formatCode>
                <c:ptCount val="8"/>
                <c:pt idx="0">
                  <c:v>6894</c:v>
                </c:pt>
                <c:pt idx="1">
                  <c:v>3417</c:v>
                </c:pt>
                <c:pt idx="2">
                  <c:v>2743</c:v>
                </c:pt>
                <c:pt idx="3">
                  <c:v>1225</c:v>
                </c:pt>
                <c:pt idx="4">
                  <c:v>47</c:v>
                </c:pt>
                <c:pt idx="5">
                  <c:v>3376</c:v>
                </c:pt>
                <c:pt idx="6">
                  <c:v>1623</c:v>
                </c:pt>
                <c:pt idx="7">
                  <c:v>1593</c:v>
                </c:pt>
              </c:numCache>
            </c:numRef>
          </c:val>
        </c:ser>
        <c:ser>
          <c:idx val="2"/>
          <c:order val="2"/>
          <c:tx>
            <c:strRef>
              <c:f>Sheet1!$D$1</c:f>
              <c:strCache>
                <c:ptCount val="1"/>
                <c:pt idx="0">
                  <c:v>2018 -17.139 documente depuse</c:v>
                </c:pt>
              </c:strCache>
            </c:strRef>
          </c:tx>
          <c:dLbls>
            <c:dLbl>
              <c:idx val="0"/>
              <c:layout>
                <c:manualLayout>
                  <c:x val="1.6081871345029312E-2"/>
                  <c:y val="2.9680365296803689E-2"/>
                </c:manualLayout>
              </c:layout>
              <c:showVal val="1"/>
            </c:dLbl>
            <c:dLbl>
              <c:idx val="1"/>
              <c:layout>
                <c:manualLayout>
                  <c:x val="4.3859649122807015E-3"/>
                  <c:y val="6.8493150684931607E-3"/>
                </c:manualLayout>
              </c:layout>
              <c:showVal val="1"/>
            </c:dLbl>
            <c:dLbl>
              <c:idx val="2"/>
              <c:layout>
                <c:manualLayout>
                  <c:x val="8.771929824561403E-3"/>
                  <c:y val="1.1415525114155303E-2"/>
                </c:manualLayout>
              </c:layout>
              <c:showVal val="1"/>
            </c:dLbl>
            <c:dLbl>
              <c:idx val="3"/>
              <c:layout>
                <c:manualLayout>
                  <c:x val="1.461988304093568E-2"/>
                  <c:y val="2.5114155251141548E-2"/>
                </c:manualLayout>
              </c:layout>
              <c:showVal val="1"/>
            </c:dLbl>
            <c:dLbl>
              <c:idx val="5"/>
              <c:layout>
                <c:manualLayout>
                  <c:x val="1.6081871345029312E-2"/>
                  <c:y val="6.8493150684931104E-3"/>
                </c:manualLayout>
              </c:layout>
              <c:showVal val="1"/>
            </c:dLbl>
            <c:dLbl>
              <c:idx val="6"/>
              <c:layout>
                <c:manualLayout>
                  <c:x val="1.1695906432748638E-2"/>
                  <c:y val="2.2831050228310616E-2"/>
                </c:manualLayout>
              </c:layout>
              <c:showVal val="1"/>
            </c:dLbl>
            <c:txPr>
              <a:bodyPr/>
              <a:lstStyle/>
              <a:p>
                <a:pPr>
                  <a:defRPr sz="1000">
                    <a:latin typeface="+mj-lt"/>
                  </a:defRPr>
                </a:pPr>
                <a:endParaRPr lang="en-US"/>
              </a:p>
            </c:txPr>
            <c:showVal val="1"/>
          </c:dLbls>
          <c:cat>
            <c:strRef>
              <c:f>Sheet1!$A$2:$A$9</c:f>
              <c:strCache>
                <c:ptCount val="8"/>
                <c:pt idx="0">
                  <c:v>Serviciul Protecția Copilului </c:v>
                </c:pt>
                <c:pt idx="1">
                  <c:v>Serviciul Social</c:v>
                </c:pt>
                <c:pt idx="2">
                  <c:v>Serviciul Prevenirea Marginalizării Sociale</c:v>
                </c:pt>
                <c:pt idx="3">
                  <c:v>Serviciul Programe Sociale </c:v>
                </c:pt>
                <c:pt idx="4">
                  <c:v>Centrul Ingrijire de Zi</c:v>
                </c:pt>
                <c:pt idx="5">
                  <c:v>Serviciul Resurse Umane-Salarizare</c:v>
                </c:pt>
                <c:pt idx="6">
                  <c:v>Serviciul Op. Financiare și CFP</c:v>
                </c:pt>
                <c:pt idx="7">
                  <c:v>Biroul Administrativ</c:v>
                </c:pt>
              </c:strCache>
            </c:strRef>
          </c:cat>
          <c:val>
            <c:numRef>
              <c:f>Sheet1!$D$2:$D$9</c:f>
              <c:numCache>
                <c:formatCode>General</c:formatCode>
                <c:ptCount val="8"/>
                <c:pt idx="0">
                  <c:v>6512</c:v>
                </c:pt>
                <c:pt idx="1">
                  <c:v>2608</c:v>
                </c:pt>
                <c:pt idx="2">
                  <c:v>2265</c:v>
                </c:pt>
                <c:pt idx="3">
                  <c:v>1209</c:v>
                </c:pt>
                <c:pt idx="4">
                  <c:v>14</c:v>
                </c:pt>
                <c:pt idx="5">
                  <c:v>2809</c:v>
                </c:pt>
                <c:pt idx="6">
                  <c:v>1384</c:v>
                </c:pt>
                <c:pt idx="7">
                  <c:v>278</c:v>
                </c:pt>
              </c:numCache>
            </c:numRef>
          </c:val>
        </c:ser>
        <c:shape val="cylinder"/>
        <c:axId val="160119808"/>
        <c:axId val="160137984"/>
        <c:axId val="0"/>
      </c:bar3DChart>
      <c:catAx>
        <c:axId val="160119808"/>
        <c:scaling>
          <c:orientation val="minMax"/>
        </c:scaling>
        <c:axPos val="b"/>
        <c:tickLblPos val="nextTo"/>
        <c:txPr>
          <a:bodyPr/>
          <a:lstStyle/>
          <a:p>
            <a:pPr>
              <a:defRPr lang="en-US"/>
            </a:pPr>
            <a:endParaRPr lang="en-US"/>
          </a:p>
        </c:txPr>
        <c:crossAx val="160137984"/>
        <c:crosses val="autoZero"/>
        <c:auto val="1"/>
        <c:lblAlgn val="ctr"/>
        <c:lblOffset val="100"/>
      </c:catAx>
      <c:valAx>
        <c:axId val="160137984"/>
        <c:scaling>
          <c:orientation val="minMax"/>
        </c:scaling>
        <c:axPos val="l"/>
        <c:majorGridlines/>
        <c:numFmt formatCode="General" sourceLinked="1"/>
        <c:tickLblPos val="nextTo"/>
        <c:txPr>
          <a:bodyPr/>
          <a:lstStyle/>
          <a:p>
            <a:pPr>
              <a:defRPr lang="en-US"/>
            </a:pPr>
            <a:endParaRPr lang="en-US"/>
          </a:p>
        </c:txPr>
        <c:crossAx val="160119808"/>
        <c:crosses val="autoZero"/>
        <c:crossBetween val="between"/>
      </c:valAx>
    </c:plotArea>
    <c:legend>
      <c:legendPos val="r"/>
      <c:layout>
        <c:manualLayout>
          <c:xMode val="edge"/>
          <c:yMode val="edge"/>
          <c:x val="0.744747778238248"/>
          <c:y val="0.76458534221968011"/>
          <c:w val="0.24490065386563553"/>
          <c:h val="0.2354146577803217"/>
        </c:manualLayout>
      </c:layout>
      <c:txPr>
        <a:bodyPr/>
        <a:lstStyle/>
        <a:p>
          <a:pPr>
            <a:defRPr lang="en-US" sz="1200"/>
          </a:pPr>
          <a:endParaRPr lang="en-US"/>
        </a:p>
      </c:txPr>
    </c:legend>
    <c:plotVisOnly val="1"/>
    <c:dispBlanksAs val="gap"/>
  </c:chart>
  <c:txPr>
    <a:bodyPr/>
    <a:lstStyle/>
    <a:p>
      <a:pPr>
        <a:defRPr sz="1800"/>
      </a:pPr>
      <a:endParaRPr lang="en-U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bar3DChart>
        <c:barDir val="col"/>
        <c:grouping val="clustered"/>
        <c:ser>
          <c:idx val="0"/>
          <c:order val="0"/>
          <c:tx>
            <c:strRef>
              <c:f>Sheet1!$B$1</c:f>
              <c:strCache>
                <c:ptCount val="1"/>
                <c:pt idx="0">
                  <c:v>2016</c:v>
                </c:pt>
              </c:strCache>
            </c:strRef>
          </c:tx>
          <c:dLbls>
            <c:dLbl>
              <c:idx val="0"/>
              <c:layout/>
              <c:showVal val="1"/>
            </c:dLbl>
            <c:dLbl>
              <c:idx val="1"/>
              <c:layout/>
              <c:showVal val="1"/>
            </c:dLbl>
            <c:dLbl>
              <c:idx val="2"/>
              <c:layout>
                <c:manualLayout>
                  <c:x val="9.1049382716049565E-2"/>
                  <c:y val="9.3113885376438207E-2"/>
                </c:manualLayout>
              </c:layout>
              <c:tx>
                <c:rich>
                  <a:bodyPr/>
                  <a:lstStyle/>
                  <a:p>
                    <a:r>
                      <a:rPr lang="en-US" sz="1400" b="1" dirty="0" smtClean="0"/>
                      <a:t>596.376</a:t>
                    </a:r>
                    <a:endParaRPr lang="en-US" sz="1400" b="1" dirty="0"/>
                  </a:p>
                </c:rich>
              </c:tx>
              <c:showVal val="1"/>
            </c:dLbl>
            <c:delete val="1"/>
          </c:dLbls>
          <c:cat>
            <c:strRef>
              <c:f>Sheet1!$A$2:$A$4</c:f>
              <c:strCache>
                <c:ptCount val="3"/>
                <c:pt idx="0">
                  <c:v>Dosare Aj. Social </c:v>
                </c:pt>
                <c:pt idx="1">
                  <c:v>Nr. beneficiari aj. Social</c:v>
                </c:pt>
                <c:pt idx="2">
                  <c:v>Suma totală acordată și platită de AJPIS (Lei)</c:v>
                </c:pt>
              </c:strCache>
            </c:strRef>
          </c:cat>
          <c:val>
            <c:numRef>
              <c:f>Sheet1!$B$2:$B$4</c:f>
              <c:numCache>
                <c:formatCode>General</c:formatCode>
                <c:ptCount val="3"/>
                <c:pt idx="0">
                  <c:v>200</c:v>
                </c:pt>
                <c:pt idx="1">
                  <c:v>429</c:v>
                </c:pt>
                <c:pt idx="2">
                  <c:v>596.37599999999998</c:v>
                </c:pt>
              </c:numCache>
            </c:numRef>
          </c:val>
        </c:ser>
        <c:ser>
          <c:idx val="1"/>
          <c:order val="1"/>
          <c:tx>
            <c:strRef>
              <c:f>Sheet1!$C$1</c:f>
              <c:strCache>
                <c:ptCount val="1"/>
                <c:pt idx="0">
                  <c:v>2017</c:v>
                </c:pt>
              </c:strCache>
            </c:strRef>
          </c:tx>
          <c:dLbls>
            <c:dLbl>
              <c:idx val="2"/>
              <c:layout>
                <c:manualLayout>
                  <c:x val="-7.5617283950617523E-2"/>
                  <c:y val="-6.1732718539678814E-2"/>
                </c:manualLayout>
              </c:layout>
              <c:tx>
                <c:rich>
                  <a:bodyPr/>
                  <a:lstStyle/>
                  <a:p>
                    <a:r>
                      <a:rPr lang="en-US" sz="1400" b="1" dirty="0"/>
                      <a:t>573.469</a:t>
                    </a:r>
                    <a:endParaRPr lang="en-US" sz="1400" dirty="0"/>
                  </a:p>
                </c:rich>
              </c:tx>
              <c:showVal val="1"/>
            </c:dLbl>
            <c:txPr>
              <a:bodyPr/>
              <a:lstStyle/>
              <a:p>
                <a:pPr>
                  <a:defRPr lang="en-US" sz="1400" b="1"/>
                </a:pPr>
                <a:endParaRPr lang="en-US"/>
              </a:p>
            </c:txPr>
            <c:showVal val="1"/>
          </c:dLbls>
          <c:cat>
            <c:strRef>
              <c:f>Sheet1!$A$2:$A$4</c:f>
              <c:strCache>
                <c:ptCount val="3"/>
                <c:pt idx="0">
                  <c:v>Dosare Aj. Social </c:v>
                </c:pt>
                <c:pt idx="1">
                  <c:v>Nr. beneficiari aj. Social</c:v>
                </c:pt>
                <c:pt idx="2">
                  <c:v>Suma totală acordată și platită de AJPIS (Lei)</c:v>
                </c:pt>
              </c:strCache>
            </c:strRef>
          </c:cat>
          <c:val>
            <c:numRef>
              <c:f>Sheet1!$C$2:$C$4</c:f>
              <c:numCache>
                <c:formatCode>General</c:formatCode>
                <c:ptCount val="3"/>
                <c:pt idx="0">
                  <c:v>174</c:v>
                </c:pt>
                <c:pt idx="1">
                  <c:v>461</c:v>
                </c:pt>
                <c:pt idx="2" formatCode="#,##0.00\ &quot;lei&quot;">
                  <c:v>511.89099999999939</c:v>
                </c:pt>
              </c:numCache>
            </c:numRef>
          </c:val>
        </c:ser>
        <c:ser>
          <c:idx val="2"/>
          <c:order val="2"/>
          <c:tx>
            <c:strRef>
              <c:f>Sheet1!$D$1</c:f>
              <c:strCache>
                <c:ptCount val="1"/>
                <c:pt idx="0">
                  <c:v>2018</c:v>
                </c:pt>
              </c:strCache>
            </c:strRef>
          </c:tx>
          <c:dLbls>
            <c:dLbl>
              <c:idx val="2"/>
              <c:layout>
                <c:manualLayout>
                  <c:x val="3.3950617283950615E-2"/>
                  <c:y val="7.295684918325672E-2"/>
                </c:manualLayout>
              </c:layout>
              <c:showVal val="1"/>
            </c:dLbl>
            <c:txPr>
              <a:bodyPr/>
              <a:lstStyle/>
              <a:p>
                <a:pPr>
                  <a:defRPr sz="1400" b="1"/>
                </a:pPr>
                <a:endParaRPr lang="en-US"/>
              </a:p>
            </c:txPr>
            <c:showVal val="1"/>
          </c:dLbls>
          <c:cat>
            <c:strRef>
              <c:f>Sheet1!$A$2:$A$4</c:f>
              <c:strCache>
                <c:ptCount val="3"/>
                <c:pt idx="0">
                  <c:v>Dosare Aj. Social </c:v>
                </c:pt>
                <c:pt idx="1">
                  <c:v>Nr. beneficiari aj. Social</c:v>
                </c:pt>
                <c:pt idx="2">
                  <c:v>Suma totală acordată și platită de AJPIS (Lei)</c:v>
                </c:pt>
              </c:strCache>
            </c:strRef>
          </c:cat>
          <c:val>
            <c:numRef>
              <c:f>Sheet1!$D$2:$D$4</c:f>
              <c:numCache>
                <c:formatCode>General</c:formatCode>
                <c:ptCount val="3"/>
                <c:pt idx="0">
                  <c:v>157</c:v>
                </c:pt>
                <c:pt idx="1">
                  <c:v>333</c:v>
                </c:pt>
                <c:pt idx="2">
                  <c:v>468.65699999999993</c:v>
                </c:pt>
              </c:numCache>
            </c:numRef>
          </c:val>
        </c:ser>
        <c:shape val="pyramid"/>
        <c:axId val="155878528"/>
        <c:axId val="155880064"/>
        <c:axId val="0"/>
      </c:bar3DChart>
      <c:catAx>
        <c:axId val="155878528"/>
        <c:scaling>
          <c:orientation val="minMax"/>
        </c:scaling>
        <c:axPos val="b"/>
        <c:tickLblPos val="nextTo"/>
        <c:txPr>
          <a:bodyPr/>
          <a:lstStyle/>
          <a:p>
            <a:pPr>
              <a:defRPr lang="en-US" b="1"/>
            </a:pPr>
            <a:endParaRPr lang="en-US"/>
          </a:p>
        </c:txPr>
        <c:crossAx val="155880064"/>
        <c:crosses val="autoZero"/>
        <c:auto val="1"/>
        <c:lblAlgn val="ctr"/>
        <c:lblOffset val="100"/>
      </c:catAx>
      <c:valAx>
        <c:axId val="155880064"/>
        <c:scaling>
          <c:orientation val="minMax"/>
        </c:scaling>
        <c:delete val="1"/>
        <c:axPos val="l"/>
        <c:majorGridlines/>
        <c:numFmt formatCode="General" sourceLinked="1"/>
        <c:tickLblPos val="none"/>
        <c:crossAx val="155878528"/>
        <c:crosses val="autoZero"/>
        <c:crossBetween val="between"/>
      </c:valAx>
    </c:plotArea>
    <c:legend>
      <c:legendPos val="r"/>
      <c:layout/>
      <c:txPr>
        <a:bodyPr/>
        <a:lstStyle/>
        <a:p>
          <a:pPr>
            <a:defRPr lang="en-US" b="1"/>
          </a:pPr>
          <a:endParaRPr lang="en-US"/>
        </a:p>
      </c:txPr>
    </c:legend>
    <c:plotVisOnly val="1"/>
    <c:dispBlanksAs val="gap"/>
  </c:chart>
  <c:txPr>
    <a:bodyPr/>
    <a:lstStyle/>
    <a:p>
      <a:pPr>
        <a:defRPr sz="1800"/>
      </a:pPr>
      <a:endParaRPr lang="en-US"/>
    </a:p>
  </c:txPr>
  <c:externalData r:id="rId1"/>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bar3DChart>
        <c:barDir val="col"/>
        <c:grouping val="clustered"/>
        <c:ser>
          <c:idx val="0"/>
          <c:order val="0"/>
          <c:tx>
            <c:strRef>
              <c:f>Sheet1!$B$1</c:f>
              <c:strCache>
                <c:ptCount val="1"/>
                <c:pt idx="0">
                  <c:v>2016</c:v>
                </c:pt>
              </c:strCache>
            </c:strRef>
          </c:tx>
          <c:dLbls>
            <c:showVal val="1"/>
          </c:dLbls>
          <c:cat>
            <c:strRef>
              <c:f>Sheet1!$A$2:$A$4</c:f>
              <c:strCache>
                <c:ptCount val="3"/>
                <c:pt idx="0">
                  <c:v>Cantină socială</c:v>
                </c:pt>
                <c:pt idx="1">
                  <c:v>Ajutor de urgenţă</c:v>
                </c:pt>
                <c:pt idx="2">
                  <c:v>Înmormântări gratuite</c:v>
                </c:pt>
              </c:strCache>
            </c:strRef>
          </c:cat>
          <c:val>
            <c:numRef>
              <c:f>Sheet1!$B$2:$B$4</c:f>
              <c:numCache>
                <c:formatCode>General</c:formatCode>
                <c:ptCount val="3"/>
                <c:pt idx="0">
                  <c:v>114</c:v>
                </c:pt>
                <c:pt idx="1">
                  <c:v>66</c:v>
                </c:pt>
                <c:pt idx="2">
                  <c:v>14</c:v>
                </c:pt>
              </c:numCache>
            </c:numRef>
          </c:val>
        </c:ser>
        <c:ser>
          <c:idx val="1"/>
          <c:order val="1"/>
          <c:tx>
            <c:strRef>
              <c:f>Sheet1!$C$1</c:f>
              <c:strCache>
                <c:ptCount val="1"/>
                <c:pt idx="0">
                  <c:v>2017</c:v>
                </c:pt>
              </c:strCache>
            </c:strRef>
          </c:tx>
          <c:dLbls>
            <c:dLbl>
              <c:idx val="0"/>
              <c:layout>
                <c:manualLayout>
                  <c:x val="1.5432098765432129E-2"/>
                  <c:y val="-2.806032660894488E-3"/>
                </c:manualLayout>
              </c:layout>
              <c:showVal val="1"/>
            </c:dLbl>
            <c:showVal val="1"/>
          </c:dLbls>
          <c:cat>
            <c:strRef>
              <c:f>Sheet1!$A$2:$A$4</c:f>
              <c:strCache>
                <c:ptCount val="3"/>
                <c:pt idx="0">
                  <c:v>Cantină socială</c:v>
                </c:pt>
                <c:pt idx="1">
                  <c:v>Ajutor de urgenţă</c:v>
                </c:pt>
                <c:pt idx="2">
                  <c:v>Înmormântări gratuite</c:v>
                </c:pt>
              </c:strCache>
            </c:strRef>
          </c:cat>
          <c:val>
            <c:numRef>
              <c:f>Sheet1!$C$2:$C$4</c:f>
              <c:numCache>
                <c:formatCode>General</c:formatCode>
                <c:ptCount val="3"/>
                <c:pt idx="0">
                  <c:v>81</c:v>
                </c:pt>
                <c:pt idx="1">
                  <c:v>49</c:v>
                </c:pt>
                <c:pt idx="2">
                  <c:v>14</c:v>
                </c:pt>
              </c:numCache>
            </c:numRef>
          </c:val>
        </c:ser>
        <c:ser>
          <c:idx val="2"/>
          <c:order val="2"/>
          <c:tx>
            <c:strRef>
              <c:f>Sheet1!$D$1</c:f>
              <c:strCache>
                <c:ptCount val="1"/>
                <c:pt idx="0">
                  <c:v>2018</c:v>
                </c:pt>
              </c:strCache>
            </c:strRef>
          </c:tx>
          <c:dLbls>
            <c:dLbl>
              <c:idx val="0"/>
              <c:layout>
                <c:manualLayout>
                  <c:x val="1.8518518518518556E-2"/>
                  <c:y val="2.806032660894488E-3"/>
                </c:manualLayout>
              </c:layout>
              <c:showVal val="1"/>
            </c:dLbl>
            <c:showVal val="1"/>
          </c:dLbls>
          <c:cat>
            <c:strRef>
              <c:f>Sheet1!$A$2:$A$4</c:f>
              <c:strCache>
                <c:ptCount val="3"/>
                <c:pt idx="0">
                  <c:v>Cantină socială</c:v>
                </c:pt>
                <c:pt idx="1">
                  <c:v>Ajutor de urgenţă</c:v>
                </c:pt>
                <c:pt idx="2">
                  <c:v>Înmormântări gratuite</c:v>
                </c:pt>
              </c:strCache>
            </c:strRef>
          </c:cat>
          <c:val>
            <c:numRef>
              <c:f>Sheet1!$D$2:$D$4</c:f>
              <c:numCache>
                <c:formatCode>General</c:formatCode>
                <c:ptCount val="3"/>
                <c:pt idx="0">
                  <c:v>77</c:v>
                </c:pt>
                <c:pt idx="1">
                  <c:v>81</c:v>
                </c:pt>
                <c:pt idx="2">
                  <c:v>8</c:v>
                </c:pt>
              </c:numCache>
            </c:numRef>
          </c:val>
        </c:ser>
        <c:shape val="cylinder"/>
        <c:axId val="160368128"/>
        <c:axId val="160369664"/>
        <c:axId val="0"/>
      </c:bar3DChart>
      <c:catAx>
        <c:axId val="160368128"/>
        <c:scaling>
          <c:orientation val="minMax"/>
        </c:scaling>
        <c:axPos val="b"/>
        <c:tickLblPos val="nextTo"/>
        <c:crossAx val="160369664"/>
        <c:crosses val="autoZero"/>
        <c:auto val="1"/>
        <c:lblAlgn val="ctr"/>
        <c:lblOffset val="100"/>
      </c:catAx>
      <c:valAx>
        <c:axId val="160369664"/>
        <c:scaling>
          <c:orientation val="minMax"/>
        </c:scaling>
        <c:delete val="1"/>
        <c:axPos val="l"/>
        <c:majorGridlines/>
        <c:numFmt formatCode="General" sourceLinked="1"/>
        <c:tickLblPos val="nextTo"/>
        <c:crossAx val="160368128"/>
        <c:crosses val="autoZero"/>
        <c:crossBetween val="between"/>
      </c:valAx>
    </c:plotArea>
    <c:legend>
      <c:legendPos val="r"/>
      <c:layout/>
    </c:legend>
    <c:plotVisOnly val="1"/>
  </c:chart>
  <c:txPr>
    <a:bodyPr/>
    <a:lstStyle/>
    <a:p>
      <a:pPr>
        <a:defRPr sz="1800"/>
      </a:pPr>
      <a:endParaRPr lang="en-US"/>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US"/>
  <c:chart>
    <c:title>
      <c:layout/>
      <c:txPr>
        <a:bodyPr/>
        <a:lstStyle/>
        <a:p>
          <a:pPr>
            <a:defRPr lang="en-US"/>
          </a:pPr>
          <a:endParaRPr lang="en-US"/>
        </a:p>
      </c:txPr>
    </c:title>
    <c:plotArea>
      <c:layout/>
      <c:areaChart>
        <c:grouping val="standard"/>
        <c:ser>
          <c:idx val="0"/>
          <c:order val="0"/>
          <c:tx>
            <c:strRef>
              <c:f>Sheet1!$B$1</c:f>
              <c:strCache>
                <c:ptCount val="1"/>
                <c:pt idx="0">
                  <c:v>Energie termică</c:v>
                </c:pt>
              </c:strCache>
            </c:strRef>
          </c:tx>
          <c:spPr>
            <a:solidFill>
              <a:schemeClr val="accent1">
                <a:lumMod val="40000"/>
                <a:lumOff val="60000"/>
              </a:schemeClr>
            </a:solidFill>
            <a:ln>
              <a:solidFill>
                <a:schemeClr val="accent2">
                  <a:lumMod val="40000"/>
                  <a:lumOff val="60000"/>
                </a:schemeClr>
              </a:solidFill>
            </a:ln>
          </c:spPr>
          <c:dLbls>
            <c:dLbl>
              <c:idx val="0"/>
              <c:layout>
                <c:manualLayout>
                  <c:x val="4.0880503144654086E-2"/>
                  <c:y val="-0.31708169068107928"/>
                </c:manualLayout>
              </c:layout>
              <c:showVal val="1"/>
            </c:dLbl>
            <c:dLbl>
              <c:idx val="1"/>
              <c:layout>
                <c:manualLayout>
                  <c:x val="-9.4339622641509448E-3"/>
                  <c:y val="-0.21325848222798302"/>
                </c:manualLayout>
              </c:layout>
              <c:showVal val="1"/>
            </c:dLbl>
            <c:dLbl>
              <c:idx val="2"/>
              <c:layout>
                <c:manualLayout>
                  <c:x val="2.5157232704402552E-2"/>
                  <c:y val="-0.15433179634919691"/>
                </c:manualLayout>
              </c:layout>
              <c:showVal val="1"/>
            </c:dLbl>
            <c:txPr>
              <a:bodyPr/>
              <a:lstStyle/>
              <a:p>
                <a:pPr>
                  <a:defRPr lang="en-US" b="1"/>
                </a:pPr>
                <a:endParaRPr lang="en-US"/>
              </a:p>
            </c:txPr>
            <c:showVal val="1"/>
          </c:dLbls>
          <c:cat>
            <c:numRef>
              <c:f>Sheet1!$A$2:$A$4</c:f>
              <c:numCache>
                <c:formatCode>General</c:formatCode>
                <c:ptCount val="3"/>
                <c:pt idx="0">
                  <c:v>2016</c:v>
                </c:pt>
                <c:pt idx="1">
                  <c:v>2017</c:v>
                </c:pt>
                <c:pt idx="2">
                  <c:v>2018</c:v>
                </c:pt>
              </c:numCache>
            </c:numRef>
          </c:cat>
          <c:val>
            <c:numRef>
              <c:f>Sheet1!$B$2:$B$4</c:f>
              <c:numCache>
                <c:formatCode>General</c:formatCode>
                <c:ptCount val="3"/>
                <c:pt idx="0">
                  <c:v>2389</c:v>
                </c:pt>
                <c:pt idx="1">
                  <c:v>1529</c:v>
                </c:pt>
                <c:pt idx="2">
                  <c:v>962</c:v>
                </c:pt>
              </c:numCache>
            </c:numRef>
          </c:val>
        </c:ser>
        <c:axId val="160557696"/>
        <c:axId val="160240000"/>
      </c:areaChart>
      <c:catAx>
        <c:axId val="160557696"/>
        <c:scaling>
          <c:orientation val="minMax"/>
        </c:scaling>
        <c:axPos val="b"/>
        <c:numFmt formatCode="General" sourceLinked="1"/>
        <c:tickLblPos val="nextTo"/>
        <c:txPr>
          <a:bodyPr/>
          <a:lstStyle/>
          <a:p>
            <a:pPr>
              <a:defRPr lang="en-US" b="1"/>
            </a:pPr>
            <a:endParaRPr lang="en-US"/>
          </a:p>
        </c:txPr>
        <c:crossAx val="160240000"/>
        <c:crosses val="autoZero"/>
        <c:auto val="1"/>
        <c:lblAlgn val="ctr"/>
        <c:lblOffset val="100"/>
      </c:catAx>
      <c:valAx>
        <c:axId val="160240000"/>
        <c:scaling>
          <c:orientation val="minMax"/>
        </c:scaling>
        <c:delete val="1"/>
        <c:axPos val="l"/>
        <c:majorGridlines/>
        <c:numFmt formatCode="General" sourceLinked="1"/>
        <c:tickLblPos val="none"/>
        <c:crossAx val="160557696"/>
        <c:crosses val="autoZero"/>
        <c:crossBetween val="midCat"/>
      </c:valAx>
    </c:plotArea>
    <c:plotVisOnly val="1"/>
    <c:dispBlanksAs val="zero"/>
  </c:chart>
  <c:txPr>
    <a:bodyPr/>
    <a:lstStyle/>
    <a:p>
      <a:pPr>
        <a:defRPr sz="1800"/>
      </a:pPr>
      <a:endParaRPr lang="en-US"/>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US"/>
  <c:chart>
    <c:plotArea>
      <c:layout/>
      <c:lineChart>
        <c:grouping val="stacked"/>
        <c:ser>
          <c:idx val="0"/>
          <c:order val="0"/>
          <c:tx>
            <c:strRef>
              <c:f>Sheet1!$C$1</c:f>
              <c:strCache>
                <c:ptCount val="1"/>
                <c:pt idx="0">
                  <c:v>Energie electrică</c:v>
                </c:pt>
              </c:strCache>
            </c:strRef>
          </c:tx>
          <c:dLbls>
            <c:dLbl>
              <c:idx val="2"/>
              <c:layout>
                <c:manualLayout>
                  <c:x val="-5.2910787690256797E-2"/>
                  <c:y val="2.8060326608945912E-3"/>
                </c:manualLayout>
              </c:layout>
              <c:showVal val="1"/>
            </c:dLbl>
            <c:txPr>
              <a:bodyPr/>
              <a:lstStyle/>
              <a:p>
                <a:pPr>
                  <a:defRPr lang="en-US"/>
                </a:pPr>
                <a:endParaRPr lang="en-US"/>
              </a:p>
            </c:txPr>
            <c:showVal val="1"/>
          </c:dLbls>
          <c:cat>
            <c:numRef>
              <c:f>Sheet1!$B$2:$B$4</c:f>
              <c:numCache>
                <c:formatCode>General</c:formatCode>
                <c:ptCount val="3"/>
                <c:pt idx="0">
                  <c:v>2016</c:v>
                </c:pt>
                <c:pt idx="1">
                  <c:v>2017</c:v>
                </c:pt>
                <c:pt idx="2">
                  <c:v>2018</c:v>
                </c:pt>
              </c:numCache>
            </c:numRef>
          </c:cat>
          <c:val>
            <c:numRef>
              <c:f>Sheet1!$C$2:$C$4</c:f>
              <c:numCache>
                <c:formatCode>General</c:formatCode>
                <c:ptCount val="3"/>
                <c:pt idx="0">
                  <c:v>4</c:v>
                </c:pt>
                <c:pt idx="1">
                  <c:v>4</c:v>
                </c:pt>
                <c:pt idx="2">
                  <c:v>3</c:v>
                </c:pt>
              </c:numCache>
            </c:numRef>
          </c:val>
        </c:ser>
        <c:ser>
          <c:idx val="1"/>
          <c:order val="1"/>
          <c:tx>
            <c:strRef>
              <c:f>Sheet1!$D$1</c:f>
              <c:strCache>
                <c:ptCount val="1"/>
                <c:pt idx="0">
                  <c:v>Gaze naturale</c:v>
                </c:pt>
              </c:strCache>
            </c:strRef>
          </c:tx>
          <c:dLbls>
            <c:dLbl>
              <c:idx val="0"/>
              <c:layout>
                <c:manualLayout>
                  <c:x val="-4.9016313002259004E-2"/>
                  <c:y val="-5.8926685878784323E-2"/>
                </c:manualLayout>
              </c:layout>
              <c:showVal val="1"/>
            </c:dLbl>
            <c:dLbl>
              <c:idx val="1"/>
              <c:layout>
                <c:manualLayout>
                  <c:x val="-4.354770766211162E-2"/>
                  <c:y val="-4.7702555235206744E-2"/>
                </c:manualLayout>
              </c:layout>
              <c:showVal val="1"/>
            </c:dLbl>
            <c:dLbl>
              <c:idx val="2"/>
              <c:layout>
                <c:manualLayout>
                  <c:x val="-2.0237103284820299E-2"/>
                  <c:y val="-5.612065321788976E-3"/>
                </c:manualLayout>
              </c:layout>
              <c:showVal val="1"/>
            </c:dLbl>
            <c:txPr>
              <a:bodyPr/>
              <a:lstStyle/>
              <a:p>
                <a:pPr>
                  <a:defRPr lang="en-US" sz="1600"/>
                </a:pPr>
                <a:endParaRPr lang="en-US"/>
              </a:p>
            </c:txPr>
            <c:showVal val="1"/>
          </c:dLbls>
          <c:cat>
            <c:numRef>
              <c:f>Sheet1!$B$2:$B$4</c:f>
              <c:numCache>
                <c:formatCode>General</c:formatCode>
                <c:ptCount val="3"/>
                <c:pt idx="0">
                  <c:v>2016</c:v>
                </c:pt>
                <c:pt idx="1">
                  <c:v>2017</c:v>
                </c:pt>
                <c:pt idx="2">
                  <c:v>2018</c:v>
                </c:pt>
              </c:numCache>
            </c:numRef>
          </c:cat>
          <c:val>
            <c:numRef>
              <c:f>Sheet1!$D$2:$D$4</c:f>
              <c:numCache>
                <c:formatCode>General</c:formatCode>
                <c:ptCount val="3"/>
                <c:pt idx="0">
                  <c:v>21</c:v>
                </c:pt>
                <c:pt idx="1">
                  <c:v>14</c:v>
                </c:pt>
                <c:pt idx="2">
                  <c:v>8</c:v>
                </c:pt>
              </c:numCache>
            </c:numRef>
          </c:val>
        </c:ser>
        <c:ser>
          <c:idx val="2"/>
          <c:order val="2"/>
          <c:tx>
            <c:strRef>
              <c:f>Sheet1!$E$1</c:f>
              <c:strCache>
                <c:ptCount val="1"/>
                <c:pt idx="0">
                  <c:v>Combustibili solizi sau lichizi</c:v>
                </c:pt>
              </c:strCache>
            </c:strRef>
          </c:tx>
          <c:dLbls>
            <c:dLbl>
              <c:idx val="0"/>
              <c:layout/>
              <c:showVal val="1"/>
            </c:dLbl>
            <c:dLbl>
              <c:idx val="1"/>
              <c:layout/>
              <c:showVal val="1"/>
            </c:dLbl>
            <c:dLbl>
              <c:idx val="2"/>
              <c:layout>
                <c:manualLayout>
                  <c:x val="-5.2022923378883833E-2"/>
                  <c:y val="-5.0508587896100833E-2"/>
                </c:manualLayout>
              </c:layout>
              <c:showVal val="1"/>
            </c:dLbl>
            <c:delete val="1"/>
          </c:dLbls>
          <c:cat>
            <c:numRef>
              <c:f>Sheet1!$B$2:$B$4</c:f>
              <c:numCache>
                <c:formatCode>General</c:formatCode>
                <c:ptCount val="3"/>
                <c:pt idx="0">
                  <c:v>2016</c:v>
                </c:pt>
                <c:pt idx="1">
                  <c:v>2017</c:v>
                </c:pt>
                <c:pt idx="2">
                  <c:v>2018</c:v>
                </c:pt>
              </c:numCache>
            </c:numRef>
          </c:cat>
          <c:val>
            <c:numRef>
              <c:f>Sheet1!$E$2:$E$4</c:f>
              <c:numCache>
                <c:formatCode>General</c:formatCode>
                <c:ptCount val="3"/>
                <c:pt idx="0">
                  <c:v>196</c:v>
                </c:pt>
                <c:pt idx="1">
                  <c:v>19</c:v>
                </c:pt>
                <c:pt idx="2">
                  <c:v>6</c:v>
                </c:pt>
              </c:numCache>
            </c:numRef>
          </c:val>
        </c:ser>
        <c:marker val="1"/>
        <c:axId val="160295168"/>
        <c:axId val="160841728"/>
      </c:lineChart>
      <c:catAx>
        <c:axId val="160295168"/>
        <c:scaling>
          <c:orientation val="minMax"/>
        </c:scaling>
        <c:axPos val="b"/>
        <c:numFmt formatCode="General" sourceLinked="1"/>
        <c:tickLblPos val="nextTo"/>
        <c:txPr>
          <a:bodyPr/>
          <a:lstStyle/>
          <a:p>
            <a:pPr>
              <a:defRPr lang="en-US" b="1"/>
            </a:pPr>
            <a:endParaRPr lang="en-US"/>
          </a:p>
        </c:txPr>
        <c:crossAx val="160841728"/>
        <c:crosses val="autoZero"/>
        <c:auto val="1"/>
        <c:lblAlgn val="ctr"/>
        <c:lblOffset val="100"/>
      </c:catAx>
      <c:valAx>
        <c:axId val="160841728"/>
        <c:scaling>
          <c:orientation val="minMax"/>
        </c:scaling>
        <c:delete val="1"/>
        <c:axPos val="l"/>
        <c:majorGridlines/>
        <c:numFmt formatCode="General" sourceLinked="1"/>
        <c:tickLblPos val="none"/>
        <c:crossAx val="160295168"/>
        <c:crosses val="autoZero"/>
        <c:crossBetween val="between"/>
      </c:valAx>
    </c:plotArea>
    <c:legend>
      <c:legendPos val="r"/>
      <c:legendEntry>
        <c:idx val="2"/>
        <c:txPr>
          <a:bodyPr/>
          <a:lstStyle/>
          <a:p>
            <a:pPr>
              <a:defRPr sz="1800" b="1"/>
            </a:pPr>
            <a:endParaRPr lang="en-US"/>
          </a:p>
        </c:txPr>
      </c:legendEntry>
      <c:legendEntry>
        <c:idx val="1"/>
        <c:txPr>
          <a:bodyPr/>
          <a:lstStyle/>
          <a:p>
            <a:pPr>
              <a:defRPr sz="1800" b="1"/>
            </a:pPr>
            <a:endParaRPr lang="en-US"/>
          </a:p>
        </c:txPr>
      </c:legendEntry>
      <c:legendEntry>
        <c:idx val="0"/>
        <c:txPr>
          <a:bodyPr/>
          <a:lstStyle/>
          <a:p>
            <a:pPr>
              <a:defRPr sz="1800" b="1">
                <a:latin typeface="Arial" panose="020B0604020202020204" pitchFamily="34" charset="0"/>
                <a:cs typeface="Arial" panose="020B0604020202020204" pitchFamily="34" charset="0"/>
              </a:defRPr>
            </a:pPr>
            <a:endParaRPr lang="en-US"/>
          </a:p>
        </c:txPr>
      </c:legendEntry>
      <c:layout>
        <c:manualLayout>
          <c:xMode val="edge"/>
          <c:yMode val="edge"/>
          <c:x val="0.65308137058845861"/>
          <c:y val="0.19723360531228384"/>
          <c:w val="0.34103965300151823"/>
          <c:h val="0.59992072405364338"/>
        </c:manualLayout>
      </c:layout>
      <c:txPr>
        <a:bodyPr/>
        <a:lstStyle/>
        <a:p>
          <a:pPr>
            <a:defRPr lang="en-US" sz="1600"/>
          </a:pPr>
          <a:endParaRPr lang="en-US"/>
        </a:p>
      </c:txPr>
    </c:legend>
    <c:plotVisOnly val="1"/>
    <c:dispBlanksAs val="zero"/>
  </c:chart>
  <c:txPr>
    <a:bodyPr/>
    <a:lstStyle/>
    <a:p>
      <a:pPr>
        <a:defRPr sz="1800"/>
      </a:pPr>
      <a:endParaRPr lang="en-US"/>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bar3DChart>
        <c:barDir val="col"/>
        <c:grouping val="clustered"/>
        <c:ser>
          <c:idx val="0"/>
          <c:order val="0"/>
          <c:tx>
            <c:strRef>
              <c:f>Sheet1!$B$1</c:f>
              <c:strCache>
                <c:ptCount val="1"/>
                <c:pt idx="0">
                  <c:v>2016</c:v>
                </c:pt>
              </c:strCache>
            </c:strRef>
          </c:tx>
          <c:dLbls>
            <c:dLbl>
              <c:idx val="1"/>
              <c:layout>
                <c:manualLayout>
                  <c:x val="-1.2345679012345723E-2"/>
                  <c:y val="-2.806032660894488E-3"/>
                </c:manualLayout>
              </c:layout>
              <c:showVal val="1"/>
            </c:dLbl>
            <c:dLbl>
              <c:idx val="2"/>
              <c:layout>
                <c:manualLayout>
                  <c:x val="-1.6975308641975356E-2"/>
                  <c:y val="5.3314620556995498E-2"/>
                </c:manualLayout>
              </c:layout>
              <c:showVal val="1"/>
            </c:dLbl>
            <c:dLbl>
              <c:idx val="3"/>
              <c:layout>
                <c:manualLayout>
                  <c:x val="-7.716049382716134E-3"/>
                  <c:y val="1.1224130643578106E-2"/>
                </c:manualLayout>
              </c:layout>
              <c:showVal val="1"/>
            </c:dLbl>
            <c:dLbl>
              <c:idx val="4"/>
              <c:layout>
                <c:manualLayout>
                  <c:x val="-6.1728395061728392E-3"/>
                  <c:y val="2.8060326608944936E-2"/>
                </c:manualLayout>
              </c:layout>
              <c:showVal val="1"/>
            </c:dLbl>
            <c:txPr>
              <a:bodyPr/>
              <a:lstStyle/>
              <a:p>
                <a:pPr>
                  <a:defRPr lang="en-US" sz="1400"/>
                </a:pPr>
                <a:endParaRPr lang="en-US"/>
              </a:p>
            </c:txPr>
            <c:showVal val="1"/>
          </c:dLbls>
          <c:cat>
            <c:strRef>
              <c:f>Sheet1!$A$2:$A$8</c:f>
              <c:strCache>
                <c:ptCount val="7"/>
                <c:pt idx="0">
                  <c:v>Aloc. pt. susținerea familiei</c:v>
                </c:pt>
                <c:pt idx="1">
                  <c:v>Alocație de stat</c:v>
                </c:pt>
                <c:pt idx="2">
                  <c:v>Îndemnizație creșterea copilului</c:v>
                </c:pt>
                <c:pt idx="3">
                  <c:v> Îndemnizație 3- 7 ani</c:v>
                </c:pt>
                <c:pt idx="4">
                  <c:v>Îndemnizație până la 3 ani</c:v>
                </c:pt>
                <c:pt idx="5">
                  <c:v>Stimulent inserție</c:v>
                </c:pt>
                <c:pt idx="6">
                  <c:v>Tichet stimulent educațional</c:v>
                </c:pt>
              </c:strCache>
            </c:strRef>
          </c:cat>
          <c:val>
            <c:numRef>
              <c:f>Sheet1!$B$2:$B$8</c:f>
              <c:numCache>
                <c:formatCode>General</c:formatCode>
                <c:ptCount val="7"/>
                <c:pt idx="0">
                  <c:v>333</c:v>
                </c:pt>
                <c:pt idx="1">
                  <c:v>394</c:v>
                </c:pt>
                <c:pt idx="2">
                  <c:v>1703</c:v>
                </c:pt>
                <c:pt idx="3">
                  <c:v>71</c:v>
                </c:pt>
                <c:pt idx="4">
                  <c:v>24</c:v>
                </c:pt>
                <c:pt idx="5">
                  <c:v>707</c:v>
                </c:pt>
                <c:pt idx="6">
                  <c:v>8</c:v>
                </c:pt>
              </c:numCache>
            </c:numRef>
          </c:val>
        </c:ser>
        <c:ser>
          <c:idx val="1"/>
          <c:order val="1"/>
          <c:tx>
            <c:strRef>
              <c:f>Sheet1!$C$1</c:f>
              <c:strCache>
                <c:ptCount val="1"/>
                <c:pt idx="0">
                  <c:v>2017</c:v>
                </c:pt>
              </c:strCache>
            </c:strRef>
          </c:tx>
          <c:dLbls>
            <c:dLbl>
              <c:idx val="0"/>
              <c:layout>
                <c:manualLayout>
                  <c:x val="9.2592592592593108E-3"/>
                  <c:y val="8.4180979826834704E-3"/>
                </c:manualLayout>
              </c:layout>
              <c:showVal val="1"/>
            </c:dLbl>
            <c:dLbl>
              <c:idx val="1"/>
              <c:layout>
                <c:manualLayout>
                  <c:x val="7.716049382716134E-3"/>
                  <c:y val="2.2448261287156011E-2"/>
                </c:manualLayout>
              </c:layout>
              <c:showVal val="1"/>
            </c:dLbl>
            <c:txPr>
              <a:bodyPr/>
              <a:lstStyle/>
              <a:p>
                <a:pPr>
                  <a:defRPr lang="en-US" sz="1400"/>
                </a:pPr>
                <a:endParaRPr lang="en-US"/>
              </a:p>
            </c:txPr>
            <c:showVal val="1"/>
          </c:dLbls>
          <c:cat>
            <c:strRef>
              <c:f>Sheet1!$A$2:$A$8</c:f>
              <c:strCache>
                <c:ptCount val="7"/>
                <c:pt idx="0">
                  <c:v>Aloc. pt. susținerea familiei</c:v>
                </c:pt>
                <c:pt idx="1">
                  <c:v>Alocație de stat</c:v>
                </c:pt>
                <c:pt idx="2">
                  <c:v>Îndemnizație creșterea copilului</c:v>
                </c:pt>
                <c:pt idx="3">
                  <c:v> Îndemnizație 3- 7 ani</c:v>
                </c:pt>
                <c:pt idx="4">
                  <c:v>Îndemnizație până la 3 ani</c:v>
                </c:pt>
                <c:pt idx="5">
                  <c:v>Stimulent inserție</c:v>
                </c:pt>
                <c:pt idx="6">
                  <c:v>Tichet stimulent educațional</c:v>
                </c:pt>
              </c:strCache>
            </c:strRef>
          </c:cat>
          <c:val>
            <c:numRef>
              <c:f>Sheet1!$C$2:$C$8</c:f>
              <c:numCache>
                <c:formatCode>General</c:formatCode>
                <c:ptCount val="7"/>
                <c:pt idx="0">
                  <c:v>207</c:v>
                </c:pt>
                <c:pt idx="1">
                  <c:v>411</c:v>
                </c:pt>
                <c:pt idx="2">
                  <c:v>1606</c:v>
                </c:pt>
                <c:pt idx="3">
                  <c:v>72</c:v>
                </c:pt>
                <c:pt idx="4">
                  <c:v>21</c:v>
                </c:pt>
                <c:pt idx="5">
                  <c:v>1001</c:v>
                </c:pt>
                <c:pt idx="6">
                  <c:v>113</c:v>
                </c:pt>
              </c:numCache>
            </c:numRef>
          </c:val>
        </c:ser>
        <c:ser>
          <c:idx val="2"/>
          <c:order val="2"/>
          <c:tx>
            <c:strRef>
              <c:f>Sheet1!$D$1</c:f>
              <c:strCache>
                <c:ptCount val="1"/>
                <c:pt idx="0">
                  <c:v>2018</c:v>
                </c:pt>
              </c:strCache>
            </c:strRef>
          </c:tx>
          <c:dLbls>
            <c:dLbl>
              <c:idx val="0"/>
              <c:layout>
                <c:manualLayout>
                  <c:x val="1.5432098765432134E-2"/>
                  <c:y val="1.403016330447244E-2"/>
                </c:manualLayout>
              </c:layout>
              <c:showVal val="1"/>
            </c:dLbl>
            <c:dLbl>
              <c:idx val="1"/>
              <c:layout>
                <c:manualLayout>
                  <c:x val="2.0061728395061731E-2"/>
                  <c:y val="5.8926685878784323E-2"/>
                </c:manualLayout>
              </c:layout>
              <c:showVal val="1"/>
            </c:dLbl>
            <c:dLbl>
              <c:idx val="2"/>
              <c:layout>
                <c:manualLayout>
                  <c:x val="2.7777777777778224E-2"/>
                  <c:y val="2.8060326608944881E-2"/>
                </c:manualLayout>
              </c:layout>
              <c:showVal val="1"/>
            </c:dLbl>
            <c:dLbl>
              <c:idx val="3"/>
              <c:layout>
                <c:manualLayout>
                  <c:x val="1.6975308641975443E-2"/>
                  <c:y val="1.1224130643578106E-2"/>
                </c:manualLayout>
              </c:layout>
              <c:showVal val="1"/>
            </c:dLbl>
            <c:dLbl>
              <c:idx val="4"/>
              <c:layout>
                <c:manualLayout>
                  <c:x val="9.2592592592593784E-3"/>
                  <c:y val="1.122413064357816E-2"/>
                </c:manualLayout>
              </c:layout>
              <c:showVal val="1"/>
            </c:dLbl>
            <c:dLbl>
              <c:idx val="6"/>
              <c:layout>
                <c:manualLayout>
                  <c:x val="1.6975308641975443E-2"/>
                  <c:y val="0"/>
                </c:manualLayout>
              </c:layout>
              <c:showVal val="1"/>
            </c:dLbl>
            <c:txPr>
              <a:bodyPr/>
              <a:lstStyle/>
              <a:p>
                <a:pPr>
                  <a:defRPr lang="en-US" sz="1400"/>
                </a:pPr>
                <a:endParaRPr lang="en-US"/>
              </a:p>
            </c:txPr>
            <c:showVal val="1"/>
          </c:dLbls>
          <c:cat>
            <c:strRef>
              <c:f>Sheet1!$A$2:$A$8</c:f>
              <c:strCache>
                <c:ptCount val="7"/>
                <c:pt idx="0">
                  <c:v>Aloc. pt. susținerea familiei</c:v>
                </c:pt>
                <c:pt idx="1">
                  <c:v>Alocație de stat</c:v>
                </c:pt>
                <c:pt idx="2">
                  <c:v>Îndemnizație creșterea copilului</c:v>
                </c:pt>
                <c:pt idx="3">
                  <c:v> Îndemnizație 3- 7 ani</c:v>
                </c:pt>
                <c:pt idx="4">
                  <c:v>Îndemnizație până la 3 ani</c:v>
                </c:pt>
                <c:pt idx="5">
                  <c:v>Stimulent inserție</c:v>
                </c:pt>
                <c:pt idx="6">
                  <c:v>Tichet stimulent educațional</c:v>
                </c:pt>
              </c:strCache>
            </c:strRef>
          </c:cat>
          <c:val>
            <c:numRef>
              <c:f>Sheet1!$D$2:$D$8</c:f>
              <c:numCache>
                <c:formatCode>General</c:formatCode>
                <c:ptCount val="7"/>
                <c:pt idx="0">
                  <c:v>155</c:v>
                </c:pt>
                <c:pt idx="1">
                  <c:v>385</c:v>
                </c:pt>
                <c:pt idx="2">
                  <c:v>1826</c:v>
                </c:pt>
                <c:pt idx="3">
                  <c:v>56</c:v>
                </c:pt>
                <c:pt idx="4">
                  <c:v>30</c:v>
                </c:pt>
                <c:pt idx="5">
                  <c:v>1159</c:v>
                </c:pt>
                <c:pt idx="6">
                  <c:v>66</c:v>
                </c:pt>
              </c:numCache>
            </c:numRef>
          </c:val>
        </c:ser>
        <c:shape val="cone"/>
        <c:axId val="160699136"/>
        <c:axId val="160700672"/>
        <c:axId val="0"/>
      </c:bar3DChart>
      <c:catAx>
        <c:axId val="160699136"/>
        <c:scaling>
          <c:orientation val="minMax"/>
        </c:scaling>
        <c:axPos val="b"/>
        <c:tickLblPos val="nextTo"/>
        <c:txPr>
          <a:bodyPr/>
          <a:lstStyle/>
          <a:p>
            <a:pPr>
              <a:defRPr lang="en-US"/>
            </a:pPr>
            <a:endParaRPr lang="en-US"/>
          </a:p>
        </c:txPr>
        <c:crossAx val="160700672"/>
        <c:crosses val="autoZero"/>
        <c:auto val="1"/>
        <c:lblAlgn val="ctr"/>
        <c:lblOffset val="100"/>
      </c:catAx>
      <c:valAx>
        <c:axId val="160700672"/>
        <c:scaling>
          <c:orientation val="minMax"/>
        </c:scaling>
        <c:delete val="1"/>
        <c:axPos val="l"/>
        <c:majorGridlines/>
        <c:numFmt formatCode="General" sourceLinked="1"/>
        <c:tickLblPos val="none"/>
        <c:crossAx val="160699136"/>
        <c:crosses val="autoZero"/>
        <c:crossBetween val="between"/>
      </c:valAx>
    </c:plotArea>
    <c:legend>
      <c:legendPos val="r"/>
      <c:layout>
        <c:manualLayout>
          <c:xMode val="edge"/>
          <c:yMode val="edge"/>
          <c:x val="0.89771969476037761"/>
          <c:y val="1.8392770776075741E-2"/>
          <c:w val="9.6107465733451122E-2"/>
          <c:h val="0.23364596661528164"/>
        </c:manualLayout>
      </c:layout>
      <c:txPr>
        <a:bodyPr/>
        <a:lstStyle/>
        <a:p>
          <a:pPr>
            <a:defRPr lang="en-US"/>
          </a:pPr>
          <a:endParaRPr lang="en-US"/>
        </a:p>
      </c:txPr>
    </c:legend>
    <c:plotVisOnly val="1"/>
    <c:dispBlanksAs val="gap"/>
  </c:chart>
  <c:txPr>
    <a:bodyPr/>
    <a:lstStyle/>
    <a:p>
      <a:pPr>
        <a:defRPr sz="1800"/>
      </a:pPr>
      <a:endParaRPr lang="en-US"/>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en-US"/>
  <c:chart>
    <c:title>
      <c:tx>
        <c:rich>
          <a:bodyPr/>
          <a:lstStyle/>
          <a:p>
            <a:pPr>
              <a:defRPr lang="en-US"/>
            </a:pPr>
            <a:r>
              <a:rPr lang="en-US" dirty="0"/>
              <a:t>TOTAL: </a:t>
            </a:r>
            <a:r>
              <a:rPr lang="ro-RO" dirty="0" smtClean="0"/>
              <a:t>3845</a:t>
            </a:r>
            <a:endParaRPr lang="en-US" dirty="0"/>
          </a:p>
        </c:rich>
      </c:tx>
      <c:layout/>
    </c:title>
    <c:plotArea>
      <c:layout/>
      <c:doughnutChart>
        <c:varyColors val="1"/>
        <c:ser>
          <c:idx val="0"/>
          <c:order val="0"/>
          <c:tx>
            <c:strRef>
              <c:f>Sheet1!$B$1</c:f>
              <c:strCache>
                <c:ptCount val="1"/>
                <c:pt idx="0">
                  <c:v>TOTAL: 3845 anchete sociale</c:v>
                </c:pt>
              </c:strCache>
            </c:strRef>
          </c:tx>
          <c:dLbls>
            <c:txPr>
              <a:bodyPr/>
              <a:lstStyle/>
              <a:p>
                <a:pPr>
                  <a:defRPr lang="en-US"/>
                </a:pPr>
                <a:endParaRPr lang="en-US"/>
              </a:p>
            </c:txPr>
            <c:showVal val="1"/>
            <c:showLeaderLines val="1"/>
          </c:dLbls>
          <c:cat>
            <c:strRef>
              <c:f>Sheet1!$A$2:$A$5</c:f>
              <c:strCache>
                <c:ptCount val="4"/>
                <c:pt idx="0">
                  <c:v>Serviciul Protecția Copilului </c:v>
                </c:pt>
                <c:pt idx="1">
                  <c:v>Serviciul Social</c:v>
                </c:pt>
                <c:pt idx="2">
                  <c:v>Serviciul Prevenirea Marginalizării Sociale</c:v>
                </c:pt>
                <c:pt idx="3">
                  <c:v>Centrul de Ingrijire de Zi</c:v>
                </c:pt>
              </c:strCache>
            </c:strRef>
          </c:cat>
          <c:val>
            <c:numRef>
              <c:f>Sheet1!$B$2:$B$5</c:f>
              <c:numCache>
                <c:formatCode>General</c:formatCode>
                <c:ptCount val="4"/>
                <c:pt idx="0">
                  <c:v>1179</c:v>
                </c:pt>
                <c:pt idx="1">
                  <c:v>558</c:v>
                </c:pt>
                <c:pt idx="2">
                  <c:v>2060</c:v>
                </c:pt>
                <c:pt idx="3">
                  <c:v>48</c:v>
                </c:pt>
              </c:numCache>
            </c:numRef>
          </c:val>
        </c:ser>
        <c:firstSliceAng val="0"/>
        <c:holeSize val="50"/>
      </c:doughnutChart>
    </c:plotArea>
    <c:legend>
      <c:legendPos val="r"/>
      <c:layout>
        <c:manualLayout>
          <c:xMode val="edge"/>
          <c:yMode val="edge"/>
          <c:x val="0.60000000000000064"/>
          <c:y val="0.20187401574803138"/>
          <c:w val="0.38181818181818561"/>
          <c:h val="0.69448818897637377"/>
        </c:manualLayout>
      </c:layout>
      <c:txPr>
        <a:bodyPr/>
        <a:lstStyle/>
        <a:p>
          <a:pPr>
            <a:defRPr lang="en-US" sz="1600" b="1"/>
          </a:pPr>
          <a:endParaRPr lang="en-US"/>
        </a:p>
      </c:txPr>
    </c:legend>
    <c:plotVisOnly val="1"/>
    <c:dispBlanksAs val="zero"/>
  </c:chart>
  <c:txPr>
    <a:bodyPr/>
    <a:lstStyle/>
    <a:p>
      <a:pPr>
        <a:defRPr sz="1800"/>
      </a:pPr>
      <a:endParaRPr lang="en-US"/>
    </a:p>
  </c:tx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en-US"/>
  <c:chart>
    <c:title>
      <c:layout>
        <c:manualLayout>
          <c:xMode val="edge"/>
          <c:yMode val="edge"/>
          <c:x val="0.22934799685781745"/>
          <c:y val="1.9284850914436168E-2"/>
        </c:manualLayout>
      </c:layout>
      <c:txPr>
        <a:bodyPr/>
        <a:lstStyle/>
        <a:p>
          <a:pPr>
            <a:defRPr lang="en-US"/>
          </a:pPr>
          <a:endParaRPr lang="en-US"/>
        </a:p>
      </c:txPr>
    </c:title>
    <c:view3D>
      <c:rotX val="30"/>
      <c:perspective val="30"/>
    </c:view3D>
    <c:plotArea>
      <c:layout>
        <c:manualLayout>
          <c:layoutTarget val="inner"/>
          <c:xMode val="edge"/>
          <c:yMode val="edge"/>
          <c:x val="1.1648100154016561E-2"/>
          <c:y val="0.13370829967342424"/>
          <c:w val="0.53699599804541365"/>
          <c:h val="0.77554053260608524"/>
        </c:manualLayout>
      </c:layout>
      <c:pie3DChart>
        <c:varyColors val="1"/>
        <c:ser>
          <c:idx val="0"/>
          <c:order val="0"/>
          <c:tx>
            <c:strRef>
              <c:f>Sheet1!$B$1</c:f>
              <c:strCache>
                <c:ptCount val="1"/>
                <c:pt idx="0">
                  <c:v>Total : 1541</c:v>
                </c:pt>
              </c:strCache>
            </c:strRef>
          </c:tx>
          <c:dLbls>
            <c:txPr>
              <a:bodyPr/>
              <a:lstStyle/>
              <a:p>
                <a:pPr>
                  <a:defRPr lang="en-US"/>
                </a:pPr>
                <a:endParaRPr lang="en-US"/>
              </a:p>
            </c:txPr>
            <c:showVal val="1"/>
            <c:showLeaderLines val="1"/>
          </c:dLbls>
          <c:cat>
            <c:strRef>
              <c:f>Sheet1!$A$2:$A$5</c:f>
              <c:strCache>
                <c:ptCount val="4"/>
                <c:pt idx="0">
                  <c:v>Rapoarte de evaluare prot. copilului</c:v>
                </c:pt>
                <c:pt idx="1">
                  <c:v>Rapoarte de monitorizare prot. copilului</c:v>
                </c:pt>
                <c:pt idx="2">
                  <c:v>Planuri de servicii prot. copilului</c:v>
                </c:pt>
                <c:pt idx="3">
                  <c:v>Rapoarte de vizită minori cu handicap grav</c:v>
                </c:pt>
              </c:strCache>
            </c:strRef>
          </c:cat>
          <c:val>
            <c:numRef>
              <c:f>Sheet1!$B$2:$B$5</c:f>
              <c:numCache>
                <c:formatCode>General</c:formatCode>
                <c:ptCount val="4"/>
                <c:pt idx="0">
                  <c:v>252</c:v>
                </c:pt>
                <c:pt idx="1">
                  <c:v>721</c:v>
                </c:pt>
                <c:pt idx="2">
                  <c:v>30</c:v>
                </c:pt>
                <c:pt idx="3">
                  <c:v>538</c:v>
                </c:pt>
              </c:numCache>
            </c:numRef>
          </c:val>
        </c:ser>
      </c:pie3DChart>
    </c:plotArea>
    <c:legend>
      <c:legendPos val="r"/>
      <c:legendEntry>
        <c:idx val="0"/>
        <c:txPr>
          <a:bodyPr/>
          <a:lstStyle/>
          <a:p>
            <a:pPr>
              <a:defRPr sz="1400" b="1"/>
            </a:pPr>
            <a:endParaRPr lang="en-US"/>
          </a:p>
        </c:txPr>
      </c:legendEntry>
      <c:legendEntry>
        <c:idx val="1"/>
        <c:txPr>
          <a:bodyPr/>
          <a:lstStyle/>
          <a:p>
            <a:pPr>
              <a:defRPr sz="1400" b="1"/>
            </a:pPr>
            <a:endParaRPr lang="en-US"/>
          </a:p>
        </c:txPr>
      </c:legendEntry>
      <c:legendEntry>
        <c:idx val="2"/>
        <c:txPr>
          <a:bodyPr/>
          <a:lstStyle/>
          <a:p>
            <a:pPr>
              <a:defRPr sz="1400" b="1"/>
            </a:pPr>
            <a:endParaRPr lang="en-US"/>
          </a:p>
        </c:txPr>
      </c:legendEntry>
      <c:layout>
        <c:manualLayout>
          <c:xMode val="edge"/>
          <c:yMode val="edge"/>
          <c:x val="0.58182778605934249"/>
          <c:y val="1.7578318765931515E-2"/>
          <c:w val="0.34275980231457731"/>
          <c:h val="0.60239105154537731"/>
        </c:manualLayout>
      </c:layout>
      <c:txPr>
        <a:bodyPr/>
        <a:lstStyle/>
        <a:p>
          <a:pPr>
            <a:defRPr lang="en-US" sz="1400" b="1"/>
          </a:pPr>
          <a:endParaRPr lang="en-US"/>
        </a:p>
      </c:txPr>
    </c:legend>
    <c:plotVisOnly val="1"/>
    <c:dispBlanksAs val="zero"/>
  </c:chart>
  <c:txPr>
    <a:bodyPr/>
    <a:lstStyle/>
    <a:p>
      <a:pPr>
        <a:defRPr sz="1800"/>
      </a:pPr>
      <a:endParaRPr lang="en-US"/>
    </a:p>
  </c:txPr>
  <c:externalData r:id="rId1"/>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en-US"/>
  <c:chart>
    <c:plotArea>
      <c:layout/>
      <c:barChart>
        <c:barDir val="col"/>
        <c:grouping val="clustered"/>
        <c:ser>
          <c:idx val="0"/>
          <c:order val="0"/>
          <c:tx>
            <c:strRef>
              <c:f>Sheet1!$B$1</c:f>
              <c:strCache>
                <c:ptCount val="1"/>
                <c:pt idx="0">
                  <c:v>2017 - 672 solicitări</c:v>
                </c:pt>
              </c:strCache>
            </c:strRef>
          </c:tx>
          <c:dLbls>
            <c:dLbl>
              <c:idx val="0"/>
              <c:layout>
                <c:manualLayout>
                  <c:x val="-2.8218497380567982E-2"/>
                  <c:y val="1.2121127283925849E-2"/>
                </c:manualLayout>
              </c:layout>
              <c:showVal val="1"/>
            </c:dLbl>
            <c:dLbl>
              <c:idx val="1"/>
              <c:layout>
                <c:manualLayout>
                  <c:x val="-1.4109248690284019E-2"/>
                  <c:y val="1.2121127283925887E-2"/>
                </c:manualLayout>
              </c:layout>
              <c:showVal val="1"/>
            </c:dLbl>
            <c:dLbl>
              <c:idx val="2"/>
              <c:layout>
                <c:manualLayout>
                  <c:x val="-2.8218497380567992E-3"/>
                  <c:y val="2.0201878806543255E-2"/>
                </c:manualLayout>
              </c:layout>
              <c:showVal val="1"/>
            </c:dLbl>
            <c:dLbl>
              <c:idx val="4"/>
              <c:layout>
                <c:manualLayout>
                  <c:x val="-5.1859260886253915E-2"/>
                  <c:y val="7.4220703485367495E-2"/>
                </c:manualLayout>
              </c:layout>
              <c:showVal val="1"/>
            </c:dLbl>
            <c:txPr>
              <a:bodyPr/>
              <a:lstStyle/>
              <a:p>
                <a:pPr>
                  <a:defRPr lang="en-US" sz="1400"/>
                </a:pPr>
                <a:endParaRPr lang="en-US"/>
              </a:p>
            </c:txPr>
            <c:showVal val="1"/>
          </c:dLbls>
          <c:cat>
            <c:strRef>
              <c:f>Sheet1!$A$2:$A$6</c:f>
              <c:strCache>
                <c:ptCount val="5"/>
                <c:pt idx="0">
                  <c:v>Centru</c:v>
                </c:pt>
                <c:pt idx="1">
                  <c:v>Nufărul </c:v>
                </c:pt>
                <c:pt idx="2">
                  <c:v>Velenţa </c:v>
                </c:pt>
                <c:pt idx="3">
                  <c:v>Ioşia</c:v>
                </c:pt>
                <c:pt idx="4">
                  <c:v>Rogerius-Decebal</c:v>
                </c:pt>
              </c:strCache>
            </c:strRef>
          </c:cat>
          <c:val>
            <c:numRef>
              <c:f>Sheet1!$B$2:$B$6</c:f>
              <c:numCache>
                <c:formatCode>General</c:formatCode>
                <c:ptCount val="5"/>
                <c:pt idx="0">
                  <c:v>85</c:v>
                </c:pt>
                <c:pt idx="1">
                  <c:v>125</c:v>
                </c:pt>
                <c:pt idx="2">
                  <c:v>46</c:v>
                </c:pt>
                <c:pt idx="3">
                  <c:v>49</c:v>
                </c:pt>
                <c:pt idx="4">
                  <c:v>367</c:v>
                </c:pt>
              </c:numCache>
            </c:numRef>
          </c:val>
        </c:ser>
        <c:ser>
          <c:idx val="1"/>
          <c:order val="1"/>
          <c:tx>
            <c:strRef>
              <c:f>Sheet1!$C$1</c:f>
              <c:strCache>
                <c:ptCount val="1"/>
                <c:pt idx="0">
                  <c:v>2018 -731 solicitări</c:v>
                </c:pt>
              </c:strCache>
            </c:strRef>
          </c:tx>
          <c:dLbls>
            <c:dLbl>
              <c:idx val="1"/>
              <c:layout>
                <c:manualLayout>
                  <c:x val="2.8218497380567992E-3"/>
                  <c:y val="3.2323006090468745E-2"/>
                </c:manualLayout>
              </c:layout>
              <c:showVal val="1"/>
            </c:dLbl>
            <c:dLbl>
              <c:idx val="2"/>
              <c:layout>
                <c:manualLayout>
                  <c:x val="8.4655492141704983E-3"/>
                  <c:y val="-1.2121127283925916E-2"/>
                </c:manualLayout>
              </c:layout>
              <c:showVal val="1"/>
            </c:dLbl>
            <c:dLbl>
              <c:idx val="3"/>
              <c:layout>
                <c:manualLayout>
                  <c:x val="1.4109248690283994E-2"/>
                  <c:y val="-8.0807515226172348E-3"/>
                </c:manualLayout>
              </c:layout>
              <c:showVal val="1"/>
            </c:dLbl>
            <c:dLbl>
              <c:idx val="4"/>
              <c:layout>
                <c:manualLayout>
                  <c:x val="4.3715541023994713E-2"/>
                  <c:y val="5.0142099191624684E-2"/>
                </c:manualLayout>
              </c:layout>
              <c:showVal val="1"/>
            </c:dLbl>
            <c:txPr>
              <a:bodyPr/>
              <a:lstStyle/>
              <a:p>
                <a:pPr>
                  <a:defRPr lang="en-US" sz="1400"/>
                </a:pPr>
                <a:endParaRPr lang="en-US"/>
              </a:p>
            </c:txPr>
            <c:showVal val="1"/>
          </c:dLbls>
          <c:cat>
            <c:strRef>
              <c:f>Sheet1!$A$2:$A$6</c:f>
              <c:strCache>
                <c:ptCount val="5"/>
                <c:pt idx="0">
                  <c:v>Centru</c:v>
                </c:pt>
                <c:pt idx="1">
                  <c:v>Nufărul </c:v>
                </c:pt>
                <c:pt idx="2">
                  <c:v>Velenţa </c:v>
                </c:pt>
                <c:pt idx="3">
                  <c:v>Ioşia</c:v>
                </c:pt>
                <c:pt idx="4">
                  <c:v>Rogerius-Decebal</c:v>
                </c:pt>
              </c:strCache>
            </c:strRef>
          </c:cat>
          <c:val>
            <c:numRef>
              <c:f>Sheet1!$C$2:$C$6</c:f>
              <c:numCache>
                <c:formatCode>General</c:formatCode>
                <c:ptCount val="5"/>
                <c:pt idx="0">
                  <c:v>105</c:v>
                </c:pt>
                <c:pt idx="1">
                  <c:v>120</c:v>
                </c:pt>
                <c:pt idx="2">
                  <c:v>56</c:v>
                </c:pt>
                <c:pt idx="3">
                  <c:v>68</c:v>
                </c:pt>
                <c:pt idx="4">
                  <c:v>382</c:v>
                </c:pt>
              </c:numCache>
            </c:numRef>
          </c:val>
        </c:ser>
        <c:axId val="167701888"/>
        <c:axId val="167781888"/>
      </c:barChart>
      <c:catAx>
        <c:axId val="167701888"/>
        <c:scaling>
          <c:orientation val="minMax"/>
        </c:scaling>
        <c:axPos val="b"/>
        <c:tickLblPos val="nextTo"/>
        <c:txPr>
          <a:bodyPr/>
          <a:lstStyle/>
          <a:p>
            <a:pPr>
              <a:defRPr lang="en-US"/>
            </a:pPr>
            <a:endParaRPr lang="en-US"/>
          </a:p>
        </c:txPr>
        <c:crossAx val="167781888"/>
        <c:crosses val="autoZero"/>
        <c:auto val="1"/>
        <c:lblAlgn val="ctr"/>
        <c:lblOffset val="100"/>
      </c:catAx>
      <c:valAx>
        <c:axId val="167781888"/>
        <c:scaling>
          <c:orientation val="minMax"/>
        </c:scaling>
        <c:delete val="1"/>
        <c:axPos val="l"/>
        <c:majorGridlines/>
        <c:numFmt formatCode="General" sourceLinked="1"/>
        <c:tickLblPos val="none"/>
        <c:crossAx val="167701888"/>
        <c:crosses val="autoZero"/>
        <c:crossBetween val="between"/>
      </c:valAx>
    </c:plotArea>
    <c:legend>
      <c:legendPos val="r"/>
      <c:legendEntry>
        <c:idx val="0"/>
        <c:txPr>
          <a:bodyPr/>
          <a:lstStyle/>
          <a:p>
            <a:pPr>
              <a:defRPr sz="1600"/>
            </a:pPr>
            <a:endParaRPr lang="en-US"/>
          </a:p>
        </c:txPr>
      </c:legendEntry>
      <c:legendEntry>
        <c:idx val="1"/>
        <c:txPr>
          <a:bodyPr/>
          <a:lstStyle/>
          <a:p>
            <a:pPr>
              <a:defRPr sz="1600"/>
            </a:pPr>
            <a:endParaRPr lang="en-US"/>
          </a:p>
        </c:txPr>
      </c:legendEntry>
      <c:layout/>
      <c:txPr>
        <a:bodyPr/>
        <a:lstStyle/>
        <a:p>
          <a:pPr>
            <a:defRPr lang="en-US"/>
          </a:pPr>
          <a:endParaRPr lang="en-US"/>
        </a:p>
      </c:txPr>
    </c:legend>
    <c:plotVisOnly val="1"/>
  </c:chart>
  <c:txPr>
    <a:bodyPr/>
    <a:lstStyle/>
    <a:p>
      <a:pPr>
        <a:defRPr sz="1800"/>
      </a:pPr>
      <a:endParaRPr lang="en-US"/>
    </a:p>
  </c:txPr>
  <c:externalData r:id="rId1"/>
</c:chartSpace>
</file>

<file path=ppt/charts/chart11.xml><?xml version="1.0" encoding="utf-8"?>
<c:chartSpace xmlns:c="http://schemas.openxmlformats.org/drawingml/2006/chart" xmlns:a="http://schemas.openxmlformats.org/drawingml/2006/main" xmlns:r="http://schemas.openxmlformats.org/officeDocument/2006/relationships">
  <c:date1904 val="1"/>
  <c:lang val="en-US"/>
  <c:chart>
    <c:view3D>
      <c:perspective val="30"/>
    </c:view3D>
    <c:plotArea>
      <c:layout>
        <c:manualLayout>
          <c:layoutTarget val="inner"/>
          <c:xMode val="edge"/>
          <c:yMode val="edge"/>
          <c:x val="1.6916511144553961E-2"/>
          <c:y val="6.1769926387632998E-2"/>
          <c:w val="0.83194602603665391"/>
          <c:h val="0.6875348582121007"/>
        </c:manualLayout>
      </c:layout>
      <c:bar3DChart>
        <c:barDir val="col"/>
        <c:grouping val="standard"/>
        <c:ser>
          <c:idx val="0"/>
          <c:order val="0"/>
          <c:tx>
            <c:strRef>
              <c:f>Sheet1!$B$1</c:f>
              <c:strCache>
                <c:ptCount val="1"/>
                <c:pt idx="0">
                  <c:v>2016</c:v>
                </c:pt>
              </c:strCache>
            </c:strRef>
          </c:tx>
          <c:dLbls>
            <c:dLbl>
              <c:idx val="0"/>
              <c:layout>
                <c:manualLayout>
                  <c:x val="0"/>
                  <c:y val="8.4180979826834514E-3"/>
                </c:manualLayout>
              </c:layout>
              <c:showVal val="1"/>
            </c:dLbl>
            <c:dLbl>
              <c:idx val="1"/>
              <c:layout>
                <c:manualLayout>
                  <c:x val="-1.5432098765432204E-3"/>
                  <c:y val="2.2448261287156011E-2"/>
                </c:manualLayout>
              </c:layout>
              <c:showVal val="1"/>
            </c:dLbl>
            <c:dLbl>
              <c:idx val="2"/>
              <c:layout>
                <c:manualLayout>
                  <c:x val="4.6616673552748481E-3"/>
                  <c:y val="9.0854085472317665E-3"/>
                </c:manualLayout>
              </c:layout>
              <c:showVal val="1"/>
            </c:dLbl>
            <c:txPr>
              <a:bodyPr/>
              <a:lstStyle/>
              <a:p>
                <a:pPr>
                  <a:defRPr lang="en-US" sz="1400"/>
                </a:pPr>
                <a:endParaRPr lang="en-US"/>
              </a:p>
            </c:txPr>
            <c:showVal val="1"/>
          </c:dLbls>
          <c:cat>
            <c:strRef>
              <c:f>Sheet1!$A$2:$A$5</c:f>
              <c:strCache>
                <c:ptCount val="4"/>
                <c:pt idx="0">
                  <c:v>Consultaţii</c:v>
                </c:pt>
                <c:pt idx="1">
                  <c:v>Examene medicale de bilanţ a stării de sănătate</c:v>
                </c:pt>
                <c:pt idx="2">
                  <c:v>Măsurători somatometrice</c:v>
                </c:pt>
                <c:pt idx="3">
                  <c:v>Ore de educaţie pentru sănătate</c:v>
                </c:pt>
              </c:strCache>
            </c:strRef>
          </c:cat>
          <c:val>
            <c:numRef>
              <c:f>Sheet1!$B$2:$B$5</c:f>
              <c:numCache>
                <c:formatCode>#,##0</c:formatCode>
                <c:ptCount val="4"/>
                <c:pt idx="0">
                  <c:v>56683</c:v>
                </c:pt>
                <c:pt idx="1">
                  <c:v>16893</c:v>
                </c:pt>
                <c:pt idx="2">
                  <c:v>36859</c:v>
                </c:pt>
                <c:pt idx="3">
                  <c:v>3450</c:v>
                </c:pt>
              </c:numCache>
            </c:numRef>
          </c:val>
        </c:ser>
        <c:ser>
          <c:idx val="1"/>
          <c:order val="1"/>
          <c:tx>
            <c:strRef>
              <c:f>Sheet1!$C$1</c:f>
              <c:strCache>
                <c:ptCount val="1"/>
                <c:pt idx="0">
                  <c:v>2017</c:v>
                </c:pt>
              </c:strCache>
            </c:strRef>
          </c:tx>
          <c:dLbls>
            <c:dLbl>
              <c:idx val="0"/>
              <c:layout>
                <c:manualLayout>
                  <c:x val="1.8518518518518583E-2"/>
                  <c:y val="1.1224130643578096E-2"/>
                </c:manualLayout>
              </c:layout>
              <c:showVal val="1"/>
            </c:dLbl>
            <c:dLbl>
              <c:idx val="1"/>
              <c:layout>
                <c:manualLayout>
                  <c:x val="-6.1728395061728392E-3"/>
                  <c:y val="2.8060326608944881E-2"/>
                </c:manualLayout>
              </c:layout>
              <c:showVal val="1"/>
            </c:dLbl>
            <c:dLbl>
              <c:idx val="2"/>
              <c:layout>
                <c:manualLayout>
                  <c:x val="1.0802469135802571E-2"/>
                  <c:y val="1.403016330447244E-2"/>
                </c:manualLayout>
              </c:layout>
              <c:showVal val="1"/>
            </c:dLbl>
            <c:dLbl>
              <c:idx val="3"/>
              <c:layout>
                <c:manualLayout>
                  <c:x val="0"/>
                  <c:y val="1.6836195965366927E-2"/>
                </c:manualLayout>
              </c:layout>
              <c:showVal val="1"/>
            </c:dLbl>
            <c:txPr>
              <a:bodyPr/>
              <a:lstStyle/>
              <a:p>
                <a:pPr>
                  <a:defRPr lang="en-US" sz="1400"/>
                </a:pPr>
                <a:endParaRPr lang="en-US"/>
              </a:p>
            </c:txPr>
            <c:showVal val="1"/>
          </c:dLbls>
          <c:cat>
            <c:strRef>
              <c:f>Sheet1!$A$2:$A$5</c:f>
              <c:strCache>
                <c:ptCount val="4"/>
                <c:pt idx="0">
                  <c:v>Consultaţii</c:v>
                </c:pt>
                <c:pt idx="1">
                  <c:v>Examene medicale de bilanţ a stării de sănătate</c:v>
                </c:pt>
                <c:pt idx="2">
                  <c:v>Măsurători somatometrice</c:v>
                </c:pt>
                <c:pt idx="3">
                  <c:v>Ore de educaţie pentru sănătate</c:v>
                </c:pt>
              </c:strCache>
            </c:strRef>
          </c:cat>
          <c:val>
            <c:numRef>
              <c:f>Sheet1!$C$2:$C$5</c:f>
              <c:numCache>
                <c:formatCode>#,##0</c:formatCode>
                <c:ptCount val="4"/>
                <c:pt idx="0">
                  <c:v>61551</c:v>
                </c:pt>
                <c:pt idx="1">
                  <c:v>17615</c:v>
                </c:pt>
                <c:pt idx="2">
                  <c:v>40391</c:v>
                </c:pt>
                <c:pt idx="3">
                  <c:v>2907</c:v>
                </c:pt>
              </c:numCache>
            </c:numRef>
          </c:val>
        </c:ser>
        <c:ser>
          <c:idx val="2"/>
          <c:order val="2"/>
          <c:tx>
            <c:strRef>
              <c:f>Sheet1!$D$1</c:f>
              <c:strCache>
                <c:ptCount val="1"/>
                <c:pt idx="0">
                  <c:v>2018</c:v>
                </c:pt>
              </c:strCache>
            </c:strRef>
          </c:tx>
          <c:dLbls>
            <c:dLbl>
              <c:idx val="0"/>
              <c:layout>
                <c:manualLayout>
                  <c:x val="3.0864197530864296E-2"/>
                  <c:y val="1.1224130643578096E-2"/>
                </c:manualLayout>
              </c:layout>
              <c:showVal val="1"/>
            </c:dLbl>
            <c:dLbl>
              <c:idx val="2"/>
              <c:layout>
                <c:manualLayout>
                  <c:x val="4.1666666666666664E-2"/>
                  <c:y val="5.612065321788976E-3"/>
                </c:manualLayout>
              </c:layout>
              <c:showVal val="1"/>
            </c:dLbl>
            <c:txPr>
              <a:bodyPr/>
              <a:lstStyle/>
              <a:p>
                <a:pPr>
                  <a:defRPr lang="en-US" sz="1400"/>
                </a:pPr>
                <a:endParaRPr lang="en-US"/>
              </a:p>
            </c:txPr>
            <c:showVal val="1"/>
          </c:dLbls>
          <c:cat>
            <c:strRef>
              <c:f>Sheet1!$A$2:$A$5</c:f>
              <c:strCache>
                <c:ptCount val="4"/>
                <c:pt idx="0">
                  <c:v>Consultaţii</c:v>
                </c:pt>
                <c:pt idx="1">
                  <c:v>Examene medicale de bilanţ a stării de sănătate</c:v>
                </c:pt>
                <c:pt idx="2">
                  <c:v>Măsurători somatometrice</c:v>
                </c:pt>
                <c:pt idx="3">
                  <c:v>Ore de educaţie pentru sănătate</c:v>
                </c:pt>
              </c:strCache>
            </c:strRef>
          </c:cat>
          <c:val>
            <c:numRef>
              <c:f>Sheet1!$D$2:$D$5</c:f>
              <c:numCache>
                <c:formatCode>#,##0</c:formatCode>
                <c:ptCount val="4"/>
                <c:pt idx="0">
                  <c:v>56022</c:v>
                </c:pt>
                <c:pt idx="1">
                  <c:v>17683</c:v>
                </c:pt>
                <c:pt idx="2">
                  <c:v>32567</c:v>
                </c:pt>
                <c:pt idx="3">
                  <c:v>4128</c:v>
                </c:pt>
              </c:numCache>
            </c:numRef>
          </c:val>
        </c:ser>
        <c:shape val="cone"/>
        <c:axId val="146685952"/>
        <c:axId val="146687488"/>
        <c:axId val="146649984"/>
      </c:bar3DChart>
      <c:catAx>
        <c:axId val="146685952"/>
        <c:scaling>
          <c:orientation val="minMax"/>
        </c:scaling>
        <c:axPos val="b"/>
        <c:tickLblPos val="nextTo"/>
        <c:txPr>
          <a:bodyPr/>
          <a:lstStyle/>
          <a:p>
            <a:pPr>
              <a:defRPr lang="en-US" sz="1400" baseline="0"/>
            </a:pPr>
            <a:endParaRPr lang="en-US"/>
          </a:p>
        </c:txPr>
        <c:crossAx val="146687488"/>
        <c:crosses val="autoZero"/>
        <c:auto val="1"/>
        <c:lblAlgn val="ctr"/>
        <c:lblOffset val="100"/>
      </c:catAx>
      <c:valAx>
        <c:axId val="146687488"/>
        <c:scaling>
          <c:orientation val="minMax"/>
        </c:scaling>
        <c:delete val="1"/>
        <c:axPos val="l"/>
        <c:majorGridlines/>
        <c:numFmt formatCode="0" sourceLinked="0"/>
        <c:tickLblPos val="none"/>
        <c:crossAx val="146685952"/>
        <c:crosses val="autoZero"/>
        <c:crossBetween val="between"/>
      </c:valAx>
      <c:serAx>
        <c:axId val="146649984"/>
        <c:scaling>
          <c:orientation val="minMax"/>
        </c:scaling>
        <c:delete val="1"/>
        <c:axPos val="b"/>
        <c:tickLblPos val="none"/>
        <c:crossAx val="146687488"/>
        <c:crosses val="autoZero"/>
      </c:serAx>
    </c:plotArea>
    <c:legend>
      <c:legendPos val="r"/>
      <c:layout/>
      <c:txPr>
        <a:bodyPr/>
        <a:lstStyle/>
        <a:p>
          <a:pPr>
            <a:defRPr lang="en-US"/>
          </a:pPr>
          <a:endParaRPr lang="en-US"/>
        </a:p>
      </c:txPr>
    </c:legend>
    <c:plotVisOnly val="1"/>
  </c:chart>
  <c:txPr>
    <a:bodyPr/>
    <a:lstStyle/>
    <a:p>
      <a:pPr>
        <a:defRPr sz="1800"/>
      </a:pPr>
      <a:endParaRPr lang="en-US"/>
    </a:p>
  </c:txPr>
  <c:externalData r:id="rId1"/>
</c:chartSpace>
</file>

<file path=ppt/charts/chart12.xml><?xml version="1.0" encoding="utf-8"?>
<c:chartSpace xmlns:c="http://schemas.openxmlformats.org/drawingml/2006/chart" xmlns:a="http://schemas.openxmlformats.org/drawingml/2006/main" xmlns:r="http://schemas.openxmlformats.org/officeDocument/2006/relationships">
  <c:date1904 val="1"/>
  <c:lang val="en-US"/>
  <c:chart>
    <c:view3D>
      <c:rAngAx val="1"/>
    </c:view3D>
    <c:plotArea>
      <c:layout/>
      <c:bar3DChart>
        <c:barDir val="col"/>
        <c:grouping val="clustered"/>
        <c:ser>
          <c:idx val="0"/>
          <c:order val="0"/>
          <c:tx>
            <c:strRef>
              <c:f>Sheet1!$B$1</c:f>
              <c:strCache>
                <c:ptCount val="1"/>
                <c:pt idx="0">
                  <c:v>2016</c:v>
                </c:pt>
              </c:strCache>
            </c:strRef>
          </c:tx>
          <c:dLbls>
            <c:dLbl>
              <c:idx val="1"/>
              <c:layout>
                <c:manualLayout>
                  <c:x val="-1.7004829882927282E-2"/>
                  <c:y val="3.5026269702276812E-3"/>
                </c:manualLayout>
              </c:layout>
              <c:showVal val="1"/>
            </c:dLbl>
            <c:dLbl>
              <c:idx val="2"/>
              <c:layout>
                <c:manualLayout>
                  <c:x val="-1.3913042631485861E-2"/>
                  <c:y val="3.1523642732049051E-2"/>
                </c:manualLayout>
              </c:layout>
              <c:showVal val="1"/>
            </c:dLbl>
            <c:dLbl>
              <c:idx val="3"/>
              <c:layout>
                <c:manualLayout>
                  <c:x val="-2.4734298011530417E-2"/>
                  <c:y val="1.0507880910683021E-2"/>
                </c:manualLayout>
              </c:layout>
              <c:showVal val="1"/>
            </c:dLbl>
            <c:txPr>
              <a:bodyPr/>
              <a:lstStyle/>
              <a:p>
                <a:pPr>
                  <a:defRPr lang="en-US" sz="1400"/>
                </a:pPr>
                <a:endParaRPr lang="en-US"/>
              </a:p>
            </c:txPr>
            <c:showVal val="1"/>
          </c:dLbls>
          <c:cat>
            <c:strRef>
              <c:f>Sheet1!$A$2:$A$5</c:f>
              <c:strCache>
                <c:ptCount val="4"/>
                <c:pt idx="0">
                  <c:v>Consultaţii şi tratamente</c:v>
                </c:pt>
                <c:pt idx="1">
                  <c:v>Activităţi profilactice</c:v>
                </c:pt>
                <c:pt idx="2">
                  <c:v>Obturaţii carii</c:v>
                </c:pt>
                <c:pt idx="3">
                  <c:v>Extracţii</c:v>
                </c:pt>
              </c:strCache>
            </c:strRef>
          </c:cat>
          <c:val>
            <c:numRef>
              <c:f>Sheet1!$B$2:$B$5</c:f>
              <c:numCache>
                <c:formatCode>#,##0</c:formatCode>
                <c:ptCount val="4"/>
                <c:pt idx="0">
                  <c:v>11820</c:v>
                </c:pt>
                <c:pt idx="1">
                  <c:v>1473</c:v>
                </c:pt>
                <c:pt idx="2">
                  <c:v>2769</c:v>
                </c:pt>
                <c:pt idx="3" formatCode="General">
                  <c:v>338</c:v>
                </c:pt>
              </c:numCache>
            </c:numRef>
          </c:val>
        </c:ser>
        <c:ser>
          <c:idx val="1"/>
          <c:order val="1"/>
          <c:tx>
            <c:strRef>
              <c:f>Sheet1!$C$1</c:f>
              <c:strCache>
                <c:ptCount val="1"/>
                <c:pt idx="0">
                  <c:v>2017</c:v>
                </c:pt>
              </c:strCache>
            </c:strRef>
          </c:tx>
          <c:dLbls>
            <c:txPr>
              <a:bodyPr/>
              <a:lstStyle/>
              <a:p>
                <a:pPr>
                  <a:defRPr lang="en-US" sz="1400"/>
                </a:pPr>
                <a:endParaRPr lang="en-US"/>
              </a:p>
            </c:txPr>
            <c:showVal val="1"/>
          </c:dLbls>
          <c:cat>
            <c:strRef>
              <c:f>Sheet1!$A$2:$A$5</c:f>
              <c:strCache>
                <c:ptCount val="4"/>
                <c:pt idx="0">
                  <c:v>Consultaţii şi tratamente</c:v>
                </c:pt>
                <c:pt idx="1">
                  <c:v>Activităţi profilactice</c:v>
                </c:pt>
                <c:pt idx="2">
                  <c:v>Obturaţii carii</c:v>
                </c:pt>
                <c:pt idx="3">
                  <c:v>Extracţii</c:v>
                </c:pt>
              </c:strCache>
            </c:strRef>
          </c:cat>
          <c:val>
            <c:numRef>
              <c:f>Sheet1!$C$2:$C$5</c:f>
              <c:numCache>
                <c:formatCode>#,##0</c:formatCode>
                <c:ptCount val="4"/>
                <c:pt idx="0">
                  <c:v>17453</c:v>
                </c:pt>
                <c:pt idx="1">
                  <c:v>2268</c:v>
                </c:pt>
                <c:pt idx="2">
                  <c:v>3268</c:v>
                </c:pt>
                <c:pt idx="3" formatCode="General">
                  <c:v>394</c:v>
                </c:pt>
              </c:numCache>
            </c:numRef>
          </c:val>
        </c:ser>
        <c:ser>
          <c:idx val="2"/>
          <c:order val="2"/>
          <c:tx>
            <c:strRef>
              <c:f>Sheet1!$D$1</c:f>
              <c:strCache>
                <c:ptCount val="1"/>
                <c:pt idx="0">
                  <c:v>2018</c:v>
                </c:pt>
              </c:strCache>
            </c:strRef>
          </c:tx>
          <c:dLbls>
            <c:dLbl>
              <c:idx val="0"/>
              <c:layout>
                <c:manualLayout>
                  <c:x val="2.6280191637251076E-2"/>
                  <c:y val="3.1523642732049051E-2"/>
                </c:manualLayout>
              </c:layout>
              <c:showVal val="1"/>
            </c:dLbl>
            <c:dLbl>
              <c:idx val="1"/>
              <c:layout>
                <c:manualLayout>
                  <c:x val="2.7826085262971742E-2"/>
                  <c:y val="1.0507880910683021E-2"/>
                </c:manualLayout>
              </c:layout>
              <c:showVal val="1"/>
            </c:dLbl>
            <c:dLbl>
              <c:idx val="2"/>
              <c:layout>
                <c:manualLayout>
                  <c:x val="1.5458936257206513E-2"/>
                  <c:y val="-1.4010507880910683E-2"/>
                </c:manualLayout>
              </c:layout>
              <c:showVal val="1"/>
            </c:dLbl>
            <c:dLbl>
              <c:idx val="3"/>
              <c:layout>
                <c:manualLayout>
                  <c:x val="2.7826085262971742E-2"/>
                  <c:y val="-3.5026269702276812E-3"/>
                </c:manualLayout>
              </c:layout>
              <c:showVal val="1"/>
            </c:dLbl>
            <c:txPr>
              <a:bodyPr/>
              <a:lstStyle/>
              <a:p>
                <a:pPr>
                  <a:defRPr lang="en-US" sz="1400"/>
                </a:pPr>
                <a:endParaRPr lang="en-US"/>
              </a:p>
            </c:txPr>
            <c:showVal val="1"/>
          </c:dLbls>
          <c:cat>
            <c:strRef>
              <c:f>Sheet1!$A$2:$A$5</c:f>
              <c:strCache>
                <c:ptCount val="4"/>
                <c:pt idx="0">
                  <c:v>Consultaţii şi tratamente</c:v>
                </c:pt>
                <c:pt idx="1">
                  <c:v>Activităţi profilactice</c:v>
                </c:pt>
                <c:pt idx="2">
                  <c:v>Obturaţii carii</c:v>
                </c:pt>
                <c:pt idx="3">
                  <c:v>Extracţii</c:v>
                </c:pt>
              </c:strCache>
            </c:strRef>
          </c:cat>
          <c:val>
            <c:numRef>
              <c:f>Sheet1!$D$2:$D$5</c:f>
              <c:numCache>
                <c:formatCode>General</c:formatCode>
                <c:ptCount val="4"/>
                <c:pt idx="0">
                  <c:v>15996</c:v>
                </c:pt>
                <c:pt idx="1">
                  <c:v>2920</c:v>
                </c:pt>
                <c:pt idx="2">
                  <c:v>1672</c:v>
                </c:pt>
                <c:pt idx="3">
                  <c:v>342</c:v>
                </c:pt>
              </c:numCache>
            </c:numRef>
          </c:val>
        </c:ser>
        <c:shape val="cylinder"/>
        <c:axId val="146576896"/>
        <c:axId val="146578432"/>
        <c:axId val="0"/>
      </c:bar3DChart>
      <c:catAx>
        <c:axId val="146576896"/>
        <c:scaling>
          <c:orientation val="minMax"/>
        </c:scaling>
        <c:axPos val="b"/>
        <c:tickLblPos val="nextTo"/>
        <c:txPr>
          <a:bodyPr/>
          <a:lstStyle/>
          <a:p>
            <a:pPr>
              <a:defRPr lang="en-US"/>
            </a:pPr>
            <a:endParaRPr lang="en-US"/>
          </a:p>
        </c:txPr>
        <c:crossAx val="146578432"/>
        <c:crosses val="autoZero"/>
        <c:auto val="1"/>
        <c:lblAlgn val="ctr"/>
        <c:lblOffset val="100"/>
      </c:catAx>
      <c:valAx>
        <c:axId val="146578432"/>
        <c:scaling>
          <c:orientation val="minMax"/>
          <c:max val="20000"/>
          <c:min val="100"/>
        </c:scaling>
        <c:delete val="1"/>
        <c:axPos val="l"/>
        <c:majorGridlines/>
        <c:numFmt formatCode="#,##0" sourceLinked="1"/>
        <c:tickLblPos val="none"/>
        <c:crossAx val="146576896"/>
        <c:crosses val="autoZero"/>
        <c:crossBetween val="between"/>
      </c:valAx>
    </c:plotArea>
    <c:legend>
      <c:legendPos val="r"/>
      <c:layout/>
      <c:txPr>
        <a:bodyPr/>
        <a:lstStyle/>
        <a:p>
          <a:pPr>
            <a:defRPr lang="en-US"/>
          </a:pPr>
          <a:endParaRPr lang="en-US"/>
        </a:p>
      </c:txPr>
    </c:legend>
    <c:plotVisOnly val="1"/>
  </c:chart>
  <c:txPr>
    <a:bodyPr/>
    <a:lstStyle/>
    <a:p>
      <a:pPr>
        <a:defRPr sz="1800"/>
      </a:pPr>
      <a:endParaRPr lang="en-US"/>
    </a:p>
  </c:txPr>
  <c:externalData r:id="rId1"/>
</c:chartSpace>
</file>

<file path=ppt/charts/chart13.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manualLayout>
          <c:layoutTarget val="inner"/>
          <c:xMode val="edge"/>
          <c:yMode val="edge"/>
          <c:x val="2.1254294565339792E-2"/>
          <c:y val="0.14415888416110853"/>
          <c:w val="0.94232159105087165"/>
          <c:h val="0.54069424031519064"/>
        </c:manualLayout>
      </c:layout>
      <c:lineChart>
        <c:grouping val="standard"/>
        <c:ser>
          <c:idx val="0"/>
          <c:order val="0"/>
          <c:tx>
            <c:strRef>
              <c:f>Sheet1!$B$1</c:f>
              <c:strCache>
                <c:ptCount val="1"/>
                <c:pt idx="0">
                  <c:v>Nr. beneficiari</c:v>
                </c:pt>
              </c:strCache>
            </c:strRef>
          </c:tx>
          <c:dLbls>
            <c:dLbl>
              <c:idx val="0"/>
              <c:layout>
                <c:manualLayout>
                  <c:x val="-1.5717090392823305E-2"/>
                  <c:y val="3.535556000979935E-2"/>
                </c:manualLayout>
              </c:layout>
              <c:showVal val="1"/>
            </c:dLbl>
            <c:dLbl>
              <c:idx val="4"/>
              <c:layout>
                <c:manualLayout>
                  <c:x val="-5.3140015763223046E-2"/>
                  <c:y val="3.8805778605864517E-2"/>
                </c:manualLayout>
              </c:layout>
              <c:showVal val="1"/>
            </c:dLbl>
            <c:dLbl>
              <c:idx val="5"/>
              <c:layout>
                <c:manualLayout>
                  <c:x val="-4.8309105239293638E-2"/>
                  <c:y val="-5.4725465840661389E-17"/>
                </c:manualLayout>
              </c:layout>
              <c:showVal val="1"/>
            </c:dLbl>
            <c:dLbl>
              <c:idx val="6"/>
              <c:layout>
                <c:manualLayout>
                  <c:x val="-4.3478194715364266E-2"/>
                  <c:y val="-2.0895419249311497E-2"/>
                </c:manualLayout>
              </c:layout>
              <c:showVal val="1"/>
            </c:dLbl>
            <c:dLbl>
              <c:idx val="7"/>
              <c:layout>
                <c:manualLayout>
                  <c:x val="-3.8647284191434907E-2"/>
                  <c:y val="3.2835658820346898E-2"/>
                </c:manualLayout>
              </c:layout>
              <c:showVal val="1"/>
            </c:dLbl>
            <c:dLbl>
              <c:idx val="8"/>
              <c:layout>
                <c:manualLayout>
                  <c:x val="-3.3816373667505652E-2"/>
                  <c:y val="-1.7910359356552781E-2"/>
                </c:manualLayout>
              </c:layout>
              <c:showVal val="1"/>
            </c:dLbl>
            <c:dLbl>
              <c:idx val="9"/>
              <c:layout>
                <c:manualLayout>
                  <c:x val="-2.8985463143576182E-2"/>
                  <c:y val="-3.283565882034685E-2"/>
                </c:manualLayout>
              </c:layout>
              <c:showVal val="1"/>
            </c:dLbl>
            <c:dLbl>
              <c:idx val="10"/>
              <c:layout>
                <c:manualLayout>
                  <c:x val="-3.8647284191434907E-2"/>
                  <c:y val="2.3880479142070279E-2"/>
                </c:manualLayout>
              </c:layout>
              <c:showVal val="1"/>
            </c:dLbl>
            <c:dLbl>
              <c:idx val="11"/>
              <c:layout>
                <c:manualLayout>
                  <c:x val="-4.5893649977329184E-2"/>
                  <c:y val="-2.3880479142070279E-2"/>
                </c:manualLayout>
              </c:layout>
              <c:showVal val="1"/>
            </c:dLbl>
            <c:txPr>
              <a:bodyPr/>
              <a:lstStyle/>
              <a:p>
                <a:pPr>
                  <a:defRPr lang="en-US" sz="1600"/>
                </a:pPr>
                <a:endParaRPr lang="en-US"/>
              </a:p>
            </c:txPr>
            <c:showVal val="1"/>
          </c:dLbls>
          <c:cat>
            <c:strRef>
              <c:f>Sheet1!$A$2:$A$13</c:f>
              <c:strCache>
                <c:ptCount val="12"/>
                <c:pt idx="0">
                  <c:v>Ianuarie </c:v>
                </c:pt>
                <c:pt idx="1">
                  <c:v>Februarie</c:v>
                </c:pt>
                <c:pt idx="2">
                  <c:v>Martie</c:v>
                </c:pt>
                <c:pt idx="3">
                  <c:v>Aprilie</c:v>
                </c:pt>
                <c:pt idx="4">
                  <c:v>Mai</c:v>
                </c:pt>
                <c:pt idx="5">
                  <c:v>Iunie</c:v>
                </c:pt>
                <c:pt idx="6">
                  <c:v>Iulie</c:v>
                </c:pt>
                <c:pt idx="7">
                  <c:v>August</c:v>
                </c:pt>
                <c:pt idx="8">
                  <c:v>Septembrie</c:v>
                </c:pt>
                <c:pt idx="9">
                  <c:v>Octombrie</c:v>
                </c:pt>
                <c:pt idx="10">
                  <c:v>Noiembrie</c:v>
                </c:pt>
                <c:pt idx="11">
                  <c:v>Decembrie</c:v>
                </c:pt>
              </c:strCache>
            </c:strRef>
          </c:cat>
          <c:val>
            <c:numRef>
              <c:f>Sheet1!$B$2:$B$13</c:f>
              <c:numCache>
                <c:formatCode>General</c:formatCode>
                <c:ptCount val="12"/>
                <c:pt idx="0">
                  <c:v>62</c:v>
                </c:pt>
                <c:pt idx="1">
                  <c:v>61</c:v>
                </c:pt>
                <c:pt idx="2">
                  <c:v>65</c:v>
                </c:pt>
                <c:pt idx="3">
                  <c:v>65</c:v>
                </c:pt>
                <c:pt idx="4">
                  <c:v>59</c:v>
                </c:pt>
                <c:pt idx="5">
                  <c:v>51</c:v>
                </c:pt>
                <c:pt idx="6">
                  <c:v>51</c:v>
                </c:pt>
                <c:pt idx="7">
                  <c:v>54</c:v>
                </c:pt>
                <c:pt idx="8">
                  <c:v>53</c:v>
                </c:pt>
                <c:pt idx="9">
                  <c:v>58</c:v>
                </c:pt>
                <c:pt idx="10">
                  <c:v>62</c:v>
                </c:pt>
                <c:pt idx="11">
                  <c:v>64</c:v>
                </c:pt>
              </c:numCache>
            </c:numRef>
          </c:val>
        </c:ser>
        <c:marker val="1"/>
        <c:axId val="146883712"/>
        <c:axId val="146885248"/>
      </c:lineChart>
      <c:catAx>
        <c:axId val="146883712"/>
        <c:scaling>
          <c:orientation val="minMax"/>
        </c:scaling>
        <c:axPos val="b"/>
        <c:tickLblPos val="nextTo"/>
        <c:txPr>
          <a:bodyPr/>
          <a:lstStyle/>
          <a:p>
            <a:pPr>
              <a:defRPr lang="en-US"/>
            </a:pPr>
            <a:endParaRPr lang="en-US"/>
          </a:p>
        </c:txPr>
        <c:crossAx val="146885248"/>
        <c:crosses val="autoZero"/>
        <c:auto val="1"/>
        <c:lblAlgn val="ctr"/>
        <c:lblOffset val="100"/>
      </c:catAx>
      <c:valAx>
        <c:axId val="146885248"/>
        <c:scaling>
          <c:orientation val="minMax"/>
        </c:scaling>
        <c:delete val="1"/>
        <c:axPos val="l"/>
        <c:majorGridlines/>
        <c:numFmt formatCode="General" sourceLinked="1"/>
        <c:tickLblPos val="none"/>
        <c:crossAx val="146883712"/>
        <c:crosses val="autoZero"/>
        <c:crossBetween val="between"/>
      </c:valAx>
    </c:plotArea>
    <c:plotVisOnly val="1"/>
    <c:dispBlanksAs val="zero"/>
  </c:chart>
  <c:txPr>
    <a:bodyPr/>
    <a:lstStyle/>
    <a:p>
      <a:pPr>
        <a:defRPr sz="1800"/>
      </a:pPr>
      <a:endParaRPr lang="en-US"/>
    </a:p>
  </c:txPr>
  <c:externalData r:id="rId1"/>
</c:chartSpace>
</file>

<file path=ppt/charts/chart14.xml><?xml version="1.0" encoding="utf-8"?>
<c:chartSpace xmlns:c="http://schemas.openxmlformats.org/drawingml/2006/chart" xmlns:a="http://schemas.openxmlformats.org/drawingml/2006/main" xmlns:r="http://schemas.openxmlformats.org/officeDocument/2006/relationships">
  <c:date1904 val="1"/>
  <c:lang val="en-US"/>
  <c:chart>
    <c:view3D>
      <c:perspective val="30"/>
    </c:view3D>
    <c:plotArea>
      <c:layout>
        <c:manualLayout>
          <c:layoutTarget val="inner"/>
          <c:xMode val="edge"/>
          <c:yMode val="edge"/>
          <c:x val="0.20398454359871684"/>
          <c:y val="5.3313808140031414E-2"/>
          <c:w val="0.50239515893846598"/>
          <c:h val="0.78103110140628129"/>
        </c:manualLayout>
      </c:layout>
      <c:bar3DChart>
        <c:barDir val="col"/>
        <c:grouping val="standard"/>
        <c:ser>
          <c:idx val="0"/>
          <c:order val="0"/>
          <c:tx>
            <c:strRef>
              <c:f>Sheet1!$B$1</c:f>
              <c:strCache>
                <c:ptCount val="1"/>
                <c:pt idx="0">
                  <c:v>2014</c:v>
                </c:pt>
              </c:strCache>
            </c:strRef>
          </c:tx>
          <c:dLbls>
            <c:txPr>
              <a:bodyPr/>
              <a:lstStyle/>
              <a:p>
                <a:pPr>
                  <a:defRPr lang="en-US" sz="1400"/>
                </a:pPr>
                <a:endParaRPr lang="en-US"/>
              </a:p>
            </c:txPr>
            <c:showVal val="1"/>
          </c:dLbls>
          <c:cat>
            <c:strRef>
              <c:f>Sheet1!$A$2</c:f>
              <c:strCache>
                <c:ptCount val="1"/>
                <c:pt idx="0">
                  <c:v>Nr. beneficiari</c:v>
                </c:pt>
              </c:strCache>
            </c:strRef>
          </c:cat>
          <c:val>
            <c:numRef>
              <c:f>Sheet1!$B$2</c:f>
              <c:numCache>
                <c:formatCode>General</c:formatCode>
                <c:ptCount val="1"/>
                <c:pt idx="0">
                  <c:v>184</c:v>
                </c:pt>
              </c:numCache>
            </c:numRef>
          </c:val>
        </c:ser>
        <c:ser>
          <c:idx val="1"/>
          <c:order val="1"/>
          <c:tx>
            <c:strRef>
              <c:f>Sheet1!$C$1</c:f>
              <c:strCache>
                <c:ptCount val="1"/>
                <c:pt idx="0">
                  <c:v>2015</c:v>
                </c:pt>
              </c:strCache>
            </c:strRef>
          </c:tx>
          <c:dLbls>
            <c:txPr>
              <a:bodyPr/>
              <a:lstStyle/>
              <a:p>
                <a:pPr>
                  <a:defRPr lang="en-US" sz="1400"/>
                </a:pPr>
                <a:endParaRPr lang="en-US"/>
              </a:p>
            </c:txPr>
            <c:showVal val="1"/>
          </c:dLbls>
          <c:cat>
            <c:strRef>
              <c:f>Sheet1!$A$2</c:f>
              <c:strCache>
                <c:ptCount val="1"/>
                <c:pt idx="0">
                  <c:v>Nr. beneficiari</c:v>
                </c:pt>
              </c:strCache>
            </c:strRef>
          </c:cat>
          <c:val>
            <c:numRef>
              <c:f>Sheet1!$C$2</c:f>
              <c:numCache>
                <c:formatCode>General</c:formatCode>
                <c:ptCount val="1"/>
                <c:pt idx="0">
                  <c:v>242</c:v>
                </c:pt>
              </c:numCache>
            </c:numRef>
          </c:val>
        </c:ser>
        <c:ser>
          <c:idx val="2"/>
          <c:order val="2"/>
          <c:tx>
            <c:strRef>
              <c:f>Sheet1!$D$1</c:f>
              <c:strCache>
                <c:ptCount val="1"/>
                <c:pt idx="0">
                  <c:v>2016</c:v>
                </c:pt>
              </c:strCache>
            </c:strRef>
          </c:tx>
          <c:dLbls>
            <c:dLbl>
              <c:idx val="0"/>
              <c:layout>
                <c:manualLayout>
                  <c:x val="3.3542761547120555E-2"/>
                  <c:y val="-6.6697073032783039E-3"/>
                </c:manualLayout>
              </c:layout>
              <c:showVal val="1"/>
            </c:dLbl>
            <c:txPr>
              <a:bodyPr/>
              <a:lstStyle/>
              <a:p>
                <a:pPr>
                  <a:defRPr lang="en-US" sz="1400"/>
                </a:pPr>
                <a:endParaRPr lang="en-US"/>
              </a:p>
            </c:txPr>
            <c:showVal val="1"/>
          </c:dLbls>
          <c:cat>
            <c:strRef>
              <c:f>Sheet1!$A$2</c:f>
              <c:strCache>
                <c:ptCount val="1"/>
                <c:pt idx="0">
                  <c:v>Nr. beneficiari</c:v>
                </c:pt>
              </c:strCache>
            </c:strRef>
          </c:cat>
          <c:val>
            <c:numRef>
              <c:f>Sheet1!$D$2</c:f>
              <c:numCache>
                <c:formatCode>General</c:formatCode>
                <c:ptCount val="1"/>
                <c:pt idx="0">
                  <c:v>178</c:v>
                </c:pt>
              </c:numCache>
            </c:numRef>
          </c:val>
        </c:ser>
        <c:ser>
          <c:idx val="3"/>
          <c:order val="3"/>
          <c:tx>
            <c:strRef>
              <c:f>Sheet1!$E$1</c:f>
              <c:strCache>
                <c:ptCount val="1"/>
                <c:pt idx="0">
                  <c:v>2017</c:v>
                </c:pt>
              </c:strCache>
            </c:strRef>
          </c:tx>
          <c:dLbls>
            <c:dLbl>
              <c:idx val="0"/>
              <c:layout>
                <c:manualLayout>
                  <c:x val="1.3416682029548498E-2"/>
                  <c:y val="3.3347223633571252E-3"/>
                </c:manualLayout>
              </c:layout>
              <c:showVal val="1"/>
            </c:dLbl>
            <c:delete val="1"/>
          </c:dLbls>
          <c:cat>
            <c:strRef>
              <c:f>Sheet1!$A$2</c:f>
              <c:strCache>
                <c:ptCount val="1"/>
                <c:pt idx="0">
                  <c:v>Nr. beneficiari</c:v>
                </c:pt>
              </c:strCache>
            </c:strRef>
          </c:cat>
          <c:val>
            <c:numRef>
              <c:f>Sheet1!$E$2</c:f>
              <c:numCache>
                <c:formatCode>General</c:formatCode>
                <c:ptCount val="1"/>
                <c:pt idx="0">
                  <c:v>129</c:v>
                </c:pt>
              </c:numCache>
            </c:numRef>
          </c:val>
        </c:ser>
        <c:ser>
          <c:idx val="4"/>
          <c:order val="4"/>
          <c:tx>
            <c:strRef>
              <c:f>Sheet1!$F$1</c:f>
              <c:strCache>
                <c:ptCount val="1"/>
                <c:pt idx="0">
                  <c:v>2018</c:v>
                </c:pt>
              </c:strCache>
            </c:strRef>
          </c:tx>
          <c:dLbls>
            <c:txPr>
              <a:bodyPr/>
              <a:lstStyle/>
              <a:p>
                <a:pPr>
                  <a:defRPr sz="1400"/>
                </a:pPr>
                <a:endParaRPr lang="en-US"/>
              </a:p>
            </c:txPr>
            <c:showVal val="1"/>
          </c:dLbls>
          <c:cat>
            <c:strRef>
              <c:f>Sheet1!$A$2</c:f>
              <c:strCache>
                <c:ptCount val="1"/>
                <c:pt idx="0">
                  <c:v>Nr. beneficiari</c:v>
                </c:pt>
              </c:strCache>
            </c:strRef>
          </c:cat>
          <c:val>
            <c:numRef>
              <c:f>Sheet1!$F$2</c:f>
              <c:numCache>
                <c:formatCode>General</c:formatCode>
                <c:ptCount val="1"/>
                <c:pt idx="0">
                  <c:v>196</c:v>
                </c:pt>
              </c:numCache>
            </c:numRef>
          </c:val>
        </c:ser>
        <c:shape val="box"/>
        <c:axId val="147614720"/>
        <c:axId val="147628800"/>
        <c:axId val="167785792"/>
      </c:bar3DChart>
      <c:catAx>
        <c:axId val="147614720"/>
        <c:scaling>
          <c:orientation val="minMax"/>
        </c:scaling>
        <c:axPos val="b"/>
        <c:tickLblPos val="nextTo"/>
        <c:txPr>
          <a:bodyPr/>
          <a:lstStyle/>
          <a:p>
            <a:pPr>
              <a:defRPr lang="en-US"/>
            </a:pPr>
            <a:endParaRPr lang="en-US"/>
          </a:p>
        </c:txPr>
        <c:crossAx val="147628800"/>
        <c:crosses val="autoZero"/>
        <c:auto val="1"/>
        <c:lblAlgn val="ctr"/>
        <c:lblOffset val="100"/>
      </c:catAx>
      <c:valAx>
        <c:axId val="147628800"/>
        <c:scaling>
          <c:orientation val="minMax"/>
        </c:scaling>
        <c:delete val="1"/>
        <c:axPos val="l"/>
        <c:majorGridlines/>
        <c:numFmt formatCode="General" sourceLinked="1"/>
        <c:tickLblPos val="none"/>
        <c:crossAx val="147614720"/>
        <c:crosses val="autoZero"/>
        <c:crossBetween val="between"/>
      </c:valAx>
      <c:serAx>
        <c:axId val="167785792"/>
        <c:scaling>
          <c:orientation val="minMax"/>
        </c:scaling>
        <c:delete val="1"/>
        <c:axPos val="b"/>
        <c:tickLblPos val="none"/>
        <c:crossAx val="147628800"/>
        <c:crosses val="autoZero"/>
      </c:serAx>
    </c:plotArea>
    <c:legend>
      <c:legendPos val="r"/>
      <c:layout/>
      <c:txPr>
        <a:bodyPr/>
        <a:lstStyle/>
        <a:p>
          <a:pPr>
            <a:defRPr lang="en-US"/>
          </a:pPr>
          <a:endParaRPr lang="en-US"/>
        </a:p>
      </c:txPr>
    </c:legend>
    <c:plotVisOnly val="1"/>
  </c:chart>
  <c:txPr>
    <a:bodyPr/>
    <a:lstStyle/>
    <a:p>
      <a:pPr>
        <a:defRPr sz="1800"/>
      </a:pPr>
      <a:endParaRPr lang="en-US"/>
    </a:p>
  </c:txPr>
  <c:externalData r:id="rId1"/>
</c:chartSpace>
</file>

<file path=ppt/charts/chart15.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a:pPr>
            <a:r>
              <a:rPr lang="pt-BR" dirty="0"/>
              <a:t>Execuţie bugetară - Total: </a:t>
            </a:r>
            <a:r>
              <a:rPr lang="ro-RO" dirty="0" smtClean="0"/>
              <a:t>45.333.056</a:t>
            </a:r>
            <a:r>
              <a:rPr lang="pt-BR" dirty="0" smtClean="0"/>
              <a:t> </a:t>
            </a:r>
            <a:r>
              <a:rPr lang="pt-BR" dirty="0"/>
              <a:t>lei</a:t>
            </a:r>
          </a:p>
        </c:rich>
      </c:tx>
      <c:layout/>
    </c:title>
    <c:plotArea>
      <c:layout/>
      <c:pieChart>
        <c:varyColors val="1"/>
        <c:ser>
          <c:idx val="0"/>
          <c:order val="0"/>
          <c:tx>
            <c:strRef>
              <c:f>Sheet1!$B$1</c:f>
              <c:strCache>
                <c:ptCount val="1"/>
                <c:pt idx="0">
                  <c:v>Execuţie bugetară - Total: 45.333.056  lei</c:v>
                </c:pt>
              </c:strCache>
            </c:strRef>
          </c:tx>
          <c:explosion val="21"/>
          <c:dLbls>
            <c:dLbl>
              <c:idx val="0"/>
              <c:layout>
                <c:manualLayout>
                  <c:x val="-8.8188247302420544E-2"/>
                  <c:y val="0.14052903573491821"/>
                </c:manualLayout>
              </c:layout>
              <c:tx>
                <c:rich>
                  <a:bodyPr/>
                  <a:lstStyle/>
                  <a:p>
                    <a:r>
                      <a:rPr lang="pt-BR" dirty="0"/>
                      <a:t>Bugetul local: </a:t>
                    </a:r>
                    <a:r>
                      <a:rPr lang="ro-RO" dirty="0" smtClean="0"/>
                      <a:t>14.687.064</a:t>
                    </a:r>
                    <a:r>
                      <a:rPr lang="pt-BR" dirty="0" smtClean="0"/>
                      <a:t> </a:t>
                    </a:r>
                    <a:r>
                      <a:rPr lang="pt-BR" dirty="0"/>
                      <a:t>lei
32%</a:t>
                    </a:r>
                  </a:p>
                </c:rich>
              </c:tx>
              <c:showCatName val="1"/>
              <c:showPercent val="1"/>
            </c:dLbl>
            <c:dLbl>
              <c:idx val="1"/>
              <c:layout>
                <c:manualLayout>
                  <c:x val="0.10859494993681379"/>
                  <c:y val="-0.19194651138163904"/>
                </c:manualLayout>
              </c:layout>
              <c:tx>
                <c:rich>
                  <a:bodyPr/>
                  <a:lstStyle/>
                  <a:p>
                    <a:r>
                      <a:rPr lang="ro-RO" dirty="0" smtClean="0"/>
                      <a:t>B</a:t>
                    </a:r>
                    <a:r>
                      <a:rPr lang="da-DK" dirty="0" smtClean="0"/>
                      <a:t>ugetul </a:t>
                    </a:r>
                    <a:r>
                      <a:rPr lang="da-DK" dirty="0"/>
                      <a:t>de stat: </a:t>
                    </a:r>
                    <a:r>
                      <a:rPr lang="ro-RO" dirty="0" smtClean="0"/>
                      <a:t>30.283.530 </a:t>
                    </a:r>
                    <a:r>
                      <a:rPr lang="da-DK" dirty="0" smtClean="0"/>
                      <a:t>lei</a:t>
                    </a:r>
                    <a:r>
                      <a:rPr lang="da-DK" dirty="0"/>
                      <a:t>
67%</a:t>
                    </a:r>
                  </a:p>
                </c:rich>
              </c:tx>
              <c:showCatName val="1"/>
              <c:showPercent val="1"/>
            </c:dLbl>
            <c:dLbl>
              <c:idx val="2"/>
              <c:layout>
                <c:manualLayout>
                  <c:x val="-1.0222803892953021E-2"/>
                  <c:y val="0.10335844970789435"/>
                </c:manualLayout>
              </c:layout>
              <c:tx>
                <c:rich>
                  <a:bodyPr/>
                  <a:lstStyle/>
                  <a:p>
                    <a:r>
                      <a:rPr lang="it-IT" dirty="0"/>
                      <a:t>Consiliul judeţean: </a:t>
                    </a:r>
                    <a:r>
                      <a:rPr lang="ro-RO" dirty="0" smtClean="0"/>
                      <a:t>362.462 </a:t>
                    </a:r>
                    <a:r>
                      <a:rPr lang="it-IT" dirty="0" smtClean="0"/>
                      <a:t>lei</a:t>
                    </a:r>
                    <a:r>
                      <a:rPr lang="it-IT" dirty="0"/>
                      <a:t>
1%</a:t>
                    </a:r>
                  </a:p>
                </c:rich>
              </c:tx>
              <c:showCatName val="1"/>
              <c:showPercent val="1"/>
            </c:dLbl>
            <c:showCatName val="1"/>
            <c:showPercent val="1"/>
          </c:dLbls>
          <c:cat>
            <c:strRef>
              <c:f>Sheet1!$A$2:$A$4</c:f>
              <c:strCache>
                <c:ptCount val="3"/>
                <c:pt idx="0">
                  <c:v>Bugetul local: 9.623.863 lei</c:v>
                </c:pt>
                <c:pt idx="1">
                  <c:v>Bugetul de stat: 28.252.789 lei</c:v>
                </c:pt>
                <c:pt idx="2">
                  <c:v>Consiliul judeţean: 291.762 lei</c:v>
                </c:pt>
              </c:strCache>
            </c:strRef>
          </c:cat>
          <c:val>
            <c:numRef>
              <c:f>Sheet1!$B$2:$B$4</c:f>
              <c:numCache>
                <c:formatCode>#,##0</c:formatCode>
                <c:ptCount val="3"/>
                <c:pt idx="0">
                  <c:v>14687064</c:v>
                </c:pt>
                <c:pt idx="1">
                  <c:v>30283530</c:v>
                </c:pt>
                <c:pt idx="2">
                  <c:v>362462</c:v>
                </c:pt>
              </c:numCache>
            </c:numRef>
          </c:val>
        </c:ser>
        <c:ser>
          <c:idx val="1"/>
          <c:order val="1"/>
          <c:tx>
            <c:strRef>
              <c:f>Sheet1!$C$1</c:f>
              <c:strCache>
                <c:ptCount val="1"/>
                <c:pt idx="0">
                  <c:v>Procent</c:v>
                </c:pt>
              </c:strCache>
            </c:strRef>
          </c:tx>
          <c:dLbls>
            <c:showCatName val="1"/>
            <c:showPercent val="1"/>
          </c:dLbls>
          <c:cat>
            <c:strRef>
              <c:f>Sheet1!$A$2:$A$4</c:f>
              <c:strCache>
                <c:ptCount val="3"/>
                <c:pt idx="0">
                  <c:v>Bugetul local: 9.623.863 lei</c:v>
                </c:pt>
                <c:pt idx="1">
                  <c:v>Bugetul de stat: 28.252.789 lei</c:v>
                </c:pt>
                <c:pt idx="2">
                  <c:v>Consiliul judeţean: 291.762 lei</c:v>
                </c:pt>
              </c:strCache>
            </c:strRef>
          </c:cat>
          <c:val>
            <c:numRef>
              <c:f>Sheet1!$C$2:$C$4</c:f>
              <c:numCache>
                <c:formatCode>0%</c:formatCode>
                <c:ptCount val="3"/>
                <c:pt idx="0">
                  <c:v>0.32000000000000056</c:v>
                </c:pt>
                <c:pt idx="1">
                  <c:v>0.67000000000000126</c:v>
                </c:pt>
              </c:numCache>
            </c:numRef>
          </c:val>
        </c:ser>
        <c:dLbls>
          <c:showCatName val="1"/>
          <c:showPercent val="1"/>
        </c:dLbls>
        <c:firstSliceAng val="0"/>
      </c:pieChart>
    </c:plotArea>
    <c:plotVisOnly val="1"/>
  </c:chart>
  <c:txPr>
    <a:bodyPr/>
    <a:lstStyle/>
    <a:p>
      <a:pPr>
        <a:defRPr sz="1800"/>
      </a:pPr>
      <a:endParaRPr lang="en-US"/>
    </a:p>
  </c:txPr>
  <c:externalData r:id="rId1"/>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5C910F-1946-46E5-9F06-ACECB2CCD06A}" type="doc">
      <dgm:prSet loTypeId="urn:microsoft.com/office/officeart/2005/8/layout/radial3" loCatId="cycle" qsTypeId="urn:microsoft.com/office/officeart/2005/8/quickstyle/simple1" qsCatId="simple" csTypeId="urn:microsoft.com/office/officeart/2005/8/colors/accent1_2" csCatId="accent1" phldr="1"/>
      <dgm:spPr/>
      <dgm:t>
        <a:bodyPr/>
        <a:lstStyle/>
        <a:p>
          <a:endParaRPr lang="en-US"/>
        </a:p>
      </dgm:t>
    </dgm:pt>
    <dgm:pt modelId="{56E17499-928F-4C95-80A4-0D0CC1C22E38}">
      <dgm:prSet phldrT="[Text]" custT="1"/>
      <dgm:spPr/>
      <dgm:t>
        <a:bodyPr/>
        <a:lstStyle/>
        <a:p>
          <a:r>
            <a:rPr lang="ro-RO" sz="2000" dirty="0" smtClean="0">
              <a:latin typeface="Arial" pitchFamily="34" charset="0"/>
              <a:cs typeface="Arial" pitchFamily="34" charset="0"/>
            </a:rPr>
            <a:t>731</a:t>
          </a:r>
        </a:p>
        <a:p>
          <a:r>
            <a:rPr lang="ro-RO" sz="2000" dirty="0" smtClean="0">
              <a:latin typeface="Arial" pitchFamily="34" charset="0"/>
              <a:cs typeface="Arial" pitchFamily="34" charset="0"/>
            </a:rPr>
            <a:t>solicitări</a:t>
          </a:r>
          <a:endParaRPr lang="en-US" sz="2000" dirty="0">
            <a:latin typeface="Arial" pitchFamily="34" charset="0"/>
            <a:cs typeface="Arial" pitchFamily="34" charset="0"/>
          </a:endParaRPr>
        </a:p>
      </dgm:t>
    </dgm:pt>
    <dgm:pt modelId="{9F6369A8-22A9-4D00-AF1D-1379A7CF118C}" type="parTrans" cxnId="{CF2CC36C-F556-445D-B601-1244DCD8DFBD}">
      <dgm:prSet/>
      <dgm:spPr/>
      <dgm:t>
        <a:bodyPr/>
        <a:lstStyle/>
        <a:p>
          <a:endParaRPr lang="en-US"/>
        </a:p>
      </dgm:t>
    </dgm:pt>
    <dgm:pt modelId="{71D61C60-7961-4415-9B3D-4052A0A13BBF}" type="sibTrans" cxnId="{CF2CC36C-F556-445D-B601-1244DCD8DFBD}">
      <dgm:prSet/>
      <dgm:spPr/>
      <dgm:t>
        <a:bodyPr/>
        <a:lstStyle/>
        <a:p>
          <a:endParaRPr lang="en-US"/>
        </a:p>
      </dgm:t>
    </dgm:pt>
    <dgm:pt modelId="{CA9C0E19-AAA5-4EA5-8904-61966925CC53}">
      <dgm:prSet phldrT="[Text]" custT="1"/>
      <dgm:spPr/>
      <dgm:t>
        <a:bodyPr/>
        <a:lstStyle/>
        <a:p>
          <a:r>
            <a:rPr lang="ro-RO" sz="1200" dirty="0" smtClean="0">
              <a:latin typeface="Arial" pitchFamily="34" charset="0"/>
              <a:cs typeface="Arial" pitchFamily="34" charset="0"/>
            </a:rPr>
            <a:t>Centru (2 creşe)- 105 solicitări</a:t>
          </a:r>
          <a:endParaRPr lang="en-US" sz="1200" dirty="0">
            <a:latin typeface="Arial" pitchFamily="34" charset="0"/>
            <a:cs typeface="Arial" pitchFamily="34" charset="0"/>
          </a:endParaRPr>
        </a:p>
      </dgm:t>
    </dgm:pt>
    <dgm:pt modelId="{6D07EBC5-23A5-4CAC-B973-39C1B6ABEA52}" type="parTrans" cxnId="{52D10C8F-7E67-4373-9419-E5071096C339}">
      <dgm:prSet/>
      <dgm:spPr/>
      <dgm:t>
        <a:bodyPr/>
        <a:lstStyle/>
        <a:p>
          <a:endParaRPr lang="en-US"/>
        </a:p>
      </dgm:t>
    </dgm:pt>
    <dgm:pt modelId="{8FA4E3E2-D564-4FA9-B0A8-62D6B570DBEF}" type="sibTrans" cxnId="{52D10C8F-7E67-4373-9419-E5071096C339}">
      <dgm:prSet/>
      <dgm:spPr/>
      <dgm:t>
        <a:bodyPr/>
        <a:lstStyle/>
        <a:p>
          <a:endParaRPr lang="en-US"/>
        </a:p>
      </dgm:t>
    </dgm:pt>
    <dgm:pt modelId="{A4F878E4-5ED6-463E-B08A-D822C77336E4}">
      <dgm:prSet phldrT="[Text]" custT="1"/>
      <dgm:spPr/>
      <dgm:t>
        <a:bodyPr/>
        <a:lstStyle/>
        <a:p>
          <a:r>
            <a:rPr lang="ro-RO" sz="1200" dirty="0" smtClean="0">
              <a:latin typeface="Arial" pitchFamily="34" charset="0"/>
              <a:cs typeface="Arial" pitchFamily="34" charset="0"/>
            </a:rPr>
            <a:t>Nufărul (2 creşe) – 120 solicitări</a:t>
          </a:r>
          <a:endParaRPr lang="en-US" sz="1200" dirty="0">
            <a:latin typeface="Arial" pitchFamily="34" charset="0"/>
            <a:cs typeface="Arial" pitchFamily="34" charset="0"/>
          </a:endParaRPr>
        </a:p>
      </dgm:t>
    </dgm:pt>
    <dgm:pt modelId="{15D46C37-559C-4A21-8803-9B3D9A04AE9A}" type="parTrans" cxnId="{5AE60871-963D-4440-A71C-9F0003E711A0}">
      <dgm:prSet/>
      <dgm:spPr/>
      <dgm:t>
        <a:bodyPr/>
        <a:lstStyle/>
        <a:p>
          <a:endParaRPr lang="en-US"/>
        </a:p>
      </dgm:t>
    </dgm:pt>
    <dgm:pt modelId="{1AD1E2FA-7F4B-40B0-A524-88D3B9CF497B}" type="sibTrans" cxnId="{5AE60871-963D-4440-A71C-9F0003E711A0}">
      <dgm:prSet/>
      <dgm:spPr/>
      <dgm:t>
        <a:bodyPr/>
        <a:lstStyle/>
        <a:p>
          <a:endParaRPr lang="en-US"/>
        </a:p>
      </dgm:t>
    </dgm:pt>
    <dgm:pt modelId="{5290A139-BCE8-4B14-86DC-441BAA80C5FC}">
      <dgm:prSet phldrT="[Text]" custT="1"/>
      <dgm:spPr/>
      <dgm:t>
        <a:bodyPr/>
        <a:lstStyle/>
        <a:p>
          <a:r>
            <a:rPr lang="ro-RO" sz="1200" dirty="0" smtClean="0">
              <a:latin typeface="Arial" pitchFamily="34" charset="0"/>
              <a:cs typeface="Arial" pitchFamily="34" charset="0"/>
            </a:rPr>
            <a:t>Velenţa (o creşă) -  56 solicitări</a:t>
          </a:r>
          <a:endParaRPr lang="en-US" sz="1200" dirty="0">
            <a:latin typeface="Arial" pitchFamily="34" charset="0"/>
            <a:cs typeface="Arial" pitchFamily="34" charset="0"/>
          </a:endParaRPr>
        </a:p>
      </dgm:t>
    </dgm:pt>
    <dgm:pt modelId="{09DEA70E-AC38-418F-9CDE-8E2C023A39DA}" type="parTrans" cxnId="{780F0C41-1B69-4C4D-8A04-047A96ACF29E}">
      <dgm:prSet/>
      <dgm:spPr/>
      <dgm:t>
        <a:bodyPr/>
        <a:lstStyle/>
        <a:p>
          <a:endParaRPr lang="en-US"/>
        </a:p>
      </dgm:t>
    </dgm:pt>
    <dgm:pt modelId="{B30F5F75-221E-4595-90BA-73E2C1DCACA6}" type="sibTrans" cxnId="{780F0C41-1B69-4C4D-8A04-047A96ACF29E}">
      <dgm:prSet/>
      <dgm:spPr/>
      <dgm:t>
        <a:bodyPr/>
        <a:lstStyle/>
        <a:p>
          <a:endParaRPr lang="en-US"/>
        </a:p>
      </dgm:t>
    </dgm:pt>
    <dgm:pt modelId="{E4AD5CE3-4A00-4846-A383-1AE786147266}">
      <dgm:prSet phldrT="[Text]" custT="1"/>
      <dgm:spPr/>
      <dgm:t>
        <a:bodyPr/>
        <a:lstStyle/>
        <a:p>
          <a:r>
            <a:rPr lang="ro-RO" sz="1200" dirty="0" smtClean="0">
              <a:latin typeface="Arial" pitchFamily="34" charset="0"/>
              <a:cs typeface="Arial" pitchFamily="34" charset="0"/>
            </a:rPr>
            <a:t>Ioşia (o creşă) – 68 solicitări</a:t>
          </a:r>
          <a:endParaRPr lang="en-US" sz="1200" dirty="0">
            <a:latin typeface="Arial" pitchFamily="34" charset="0"/>
            <a:cs typeface="Arial" pitchFamily="34" charset="0"/>
          </a:endParaRPr>
        </a:p>
      </dgm:t>
    </dgm:pt>
    <dgm:pt modelId="{CCC4E0BA-1FB1-4ED7-8717-9CD295FB2FA1}" type="parTrans" cxnId="{180FA636-52BC-4093-847E-884BD9B525A7}">
      <dgm:prSet/>
      <dgm:spPr/>
      <dgm:t>
        <a:bodyPr/>
        <a:lstStyle/>
        <a:p>
          <a:endParaRPr lang="en-US"/>
        </a:p>
      </dgm:t>
    </dgm:pt>
    <dgm:pt modelId="{8B82CC68-DB35-417F-9FB8-BE4D60DAAC76}" type="sibTrans" cxnId="{180FA636-52BC-4093-847E-884BD9B525A7}">
      <dgm:prSet/>
      <dgm:spPr/>
      <dgm:t>
        <a:bodyPr/>
        <a:lstStyle/>
        <a:p>
          <a:endParaRPr lang="en-US"/>
        </a:p>
      </dgm:t>
    </dgm:pt>
    <dgm:pt modelId="{DB3AD233-8C05-4D48-9957-3890AE966106}">
      <dgm:prSet phldrT="[Text]" phldr="1"/>
      <dgm:spPr/>
      <dgm:t>
        <a:bodyPr/>
        <a:lstStyle/>
        <a:p>
          <a:endParaRPr lang="en-US" dirty="0"/>
        </a:p>
      </dgm:t>
    </dgm:pt>
    <dgm:pt modelId="{94407639-062A-408E-B01D-D591D56EB74C}" type="parTrans" cxnId="{9EB7E46C-D3E9-41FA-B1B9-DEC93128057F}">
      <dgm:prSet/>
      <dgm:spPr/>
      <dgm:t>
        <a:bodyPr/>
        <a:lstStyle/>
        <a:p>
          <a:endParaRPr lang="en-US"/>
        </a:p>
      </dgm:t>
    </dgm:pt>
    <dgm:pt modelId="{584F52A8-B813-416D-ACBB-E694E400EE1A}" type="sibTrans" cxnId="{9EB7E46C-D3E9-41FA-B1B9-DEC93128057F}">
      <dgm:prSet/>
      <dgm:spPr/>
      <dgm:t>
        <a:bodyPr/>
        <a:lstStyle/>
        <a:p>
          <a:endParaRPr lang="en-US"/>
        </a:p>
      </dgm:t>
    </dgm:pt>
    <dgm:pt modelId="{B159B84E-9221-46F1-A475-4EF5E9987561}">
      <dgm:prSet phldrT="[Text]" phldr="1"/>
      <dgm:spPr/>
      <dgm:t>
        <a:bodyPr/>
        <a:lstStyle/>
        <a:p>
          <a:endParaRPr lang="en-US" dirty="0"/>
        </a:p>
      </dgm:t>
    </dgm:pt>
    <dgm:pt modelId="{7FF40E1D-FF83-4A9D-A113-A787D93FEDE1}" type="parTrans" cxnId="{9E6A44BD-32ED-4FDF-B813-A8F2075E085D}">
      <dgm:prSet/>
      <dgm:spPr/>
      <dgm:t>
        <a:bodyPr/>
        <a:lstStyle/>
        <a:p>
          <a:endParaRPr lang="en-US"/>
        </a:p>
      </dgm:t>
    </dgm:pt>
    <dgm:pt modelId="{7A79B9E3-C027-48BA-9A8D-B31F42CA6F25}" type="sibTrans" cxnId="{9E6A44BD-32ED-4FDF-B813-A8F2075E085D}">
      <dgm:prSet/>
      <dgm:spPr/>
      <dgm:t>
        <a:bodyPr/>
        <a:lstStyle/>
        <a:p>
          <a:endParaRPr lang="en-US"/>
        </a:p>
      </dgm:t>
    </dgm:pt>
    <dgm:pt modelId="{0288CF8F-B818-4F7D-9234-D23781CEB7B7}">
      <dgm:prSet custT="1"/>
      <dgm:spPr/>
      <dgm:t>
        <a:bodyPr/>
        <a:lstStyle/>
        <a:p>
          <a:r>
            <a:rPr lang="ro-RO" sz="1200" dirty="0" smtClean="0">
              <a:latin typeface="Arial" pitchFamily="34" charset="0"/>
              <a:cs typeface="Arial" pitchFamily="34" charset="0"/>
            </a:rPr>
            <a:t>Rogerius-Decebal (7 creşe) – 382 solicitări</a:t>
          </a:r>
          <a:endParaRPr lang="en-US" sz="1200" dirty="0">
            <a:latin typeface="Arial" pitchFamily="34" charset="0"/>
            <a:cs typeface="Arial" pitchFamily="34" charset="0"/>
          </a:endParaRPr>
        </a:p>
      </dgm:t>
    </dgm:pt>
    <dgm:pt modelId="{11C7F8E3-0340-4796-BA9E-879382ED9118}" type="parTrans" cxnId="{4967484E-5AA7-4F76-83B5-9FCA4A3A062C}">
      <dgm:prSet/>
      <dgm:spPr/>
      <dgm:t>
        <a:bodyPr/>
        <a:lstStyle/>
        <a:p>
          <a:endParaRPr lang="en-US"/>
        </a:p>
      </dgm:t>
    </dgm:pt>
    <dgm:pt modelId="{986ED165-BC21-4DEB-89EE-805DD3336DC0}" type="sibTrans" cxnId="{4967484E-5AA7-4F76-83B5-9FCA4A3A062C}">
      <dgm:prSet/>
      <dgm:spPr/>
      <dgm:t>
        <a:bodyPr/>
        <a:lstStyle/>
        <a:p>
          <a:endParaRPr lang="en-US"/>
        </a:p>
      </dgm:t>
    </dgm:pt>
    <dgm:pt modelId="{81B5A2D8-3760-43D8-A275-88AB8BC81A32}" type="pres">
      <dgm:prSet presAssocID="{915C910F-1946-46E5-9F06-ACECB2CCD06A}" presName="composite" presStyleCnt="0">
        <dgm:presLayoutVars>
          <dgm:chMax val="1"/>
          <dgm:dir/>
          <dgm:resizeHandles val="exact"/>
        </dgm:presLayoutVars>
      </dgm:prSet>
      <dgm:spPr/>
      <dgm:t>
        <a:bodyPr/>
        <a:lstStyle/>
        <a:p>
          <a:endParaRPr lang="en-US"/>
        </a:p>
      </dgm:t>
    </dgm:pt>
    <dgm:pt modelId="{1A2EA75F-AEB0-4F47-9406-31AB258D7464}" type="pres">
      <dgm:prSet presAssocID="{915C910F-1946-46E5-9F06-ACECB2CCD06A}" presName="radial" presStyleCnt="0">
        <dgm:presLayoutVars>
          <dgm:animLvl val="ctr"/>
        </dgm:presLayoutVars>
      </dgm:prSet>
      <dgm:spPr/>
    </dgm:pt>
    <dgm:pt modelId="{1B5CA8BE-0C41-4B25-9168-77073E14BCA9}" type="pres">
      <dgm:prSet presAssocID="{56E17499-928F-4C95-80A4-0D0CC1C22E38}" presName="centerShape" presStyleLbl="vennNode1" presStyleIdx="0" presStyleCnt="6" custScaleY="66152"/>
      <dgm:spPr/>
      <dgm:t>
        <a:bodyPr/>
        <a:lstStyle/>
        <a:p>
          <a:endParaRPr lang="en-US"/>
        </a:p>
      </dgm:t>
    </dgm:pt>
    <dgm:pt modelId="{2EB75B9D-E0F2-41B5-9C44-2FF58E83E444}" type="pres">
      <dgm:prSet presAssocID="{CA9C0E19-AAA5-4EA5-8904-61966925CC53}" presName="node" presStyleLbl="vennNode1" presStyleIdx="1" presStyleCnt="6" custScaleX="125641" custScaleY="125947">
        <dgm:presLayoutVars>
          <dgm:bulletEnabled val="1"/>
        </dgm:presLayoutVars>
      </dgm:prSet>
      <dgm:spPr/>
      <dgm:t>
        <a:bodyPr/>
        <a:lstStyle/>
        <a:p>
          <a:endParaRPr lang="en-US"/>
        </a:p>
      </dgm:t>
    </dgm:pt>
    <dgm:pt modelId="{DBDFB0C6-9C16-430D-8725-99438EB1DA13}" type="pres">
      <dgm:prSet presAssocID="{A4F878E4-5ED6-463E-B08A-D822C77336E4}" presName="node" presStyleLbl="vennNode1" presStyleIdx="2" presStyleCnt="6" custScaleX="139967" custScaleY="128953" custRadScaleRad="120859" custRadScaleInc="10704">
        <dgm:presLayoutVars>
          <dgm:bulletEnabled val="1"/>
        </dgm:presLayoutVars>
      </dgm:prSet>
      <dgm:spPr/>
      <dgm:t>
        <a:bodyPr/>
        <a:lstStyle/>
        <a:p>
          <a:endParaRPr lang="en-US"/>
        </a:p>
      </dgm:t>
    </dgm:pt>
    <dgm:pt modelId="{CAE11872-347A-4E3F-AE13-8F7AF9252204}" type="pres">
      <dgm:prSet presAssocID="{5290A139-BCE8-4B14-86DC-441BAA80C5FC}" presName="node" presStyleLbl="vennNode1" presStyleIdx="3" presStyleCnt="6" custScaleX="130952" custScaleY="125016" custRadScaleRad="102914" custRadScaleInc="-8908">
        <dgm:presLayoutVars>
          <dgm:bulletEnabled val="1"/>
        </dgm:presLayoutVars>
      </dgm:prSet>
      <dgm:spPr/>
      <dgm:t>
        <a:bodyPr/>
        <a:lstStyle/>
        <a:p>
          <a:endParaRPr lang="en-US"/>
        </a:p>
      </dgm:t>
    </dgm:pt>
    <dgm:pt modelId="{1ED50474-6434-42BE-98F3-DB141BB15139}" type="pres">
      <dgm:prSet presAssocID="{E4AD5CE3-4A00-4846-A383-1AE786147266}" presName="node" presStyleLbl="vennNode1" presStyleIdx="4" presStyleCnt="6" custScaleX="150401" custScaleY="116269" custRadScaleRad="103343" custRadScaleInc="834">
        <dgm:presLayoutVars>
          <dgm:bulletEnabled val="1"/>
        </dgm:presLayoutVars>
      </dgm:prSet>
      <dgm:spPr/>
      <dgm:t>
        <a:bodyPr/>
        <a:lstStyle/>
        <a:p>
          <a:endParaRPr lang="en-US"/>
        </a:p>
      </dgm:t>
    </dgm:pt>
    <dgm:pt modelId="{F0D15F7B-1A6A-4D0D-85B3-F5114AB57C50}" type="pres">
      <dgm:prSet presAssocID="{0288CF8F-B818-4F7D-9234-D23781CEB7B7}" presName="node" presStyleLbl="vennNode1" presStyleIdx="5" presStyleCnt="6" custScaleX="139826" custScaleY="143479" custRadScaleRad="123460" custRadScaleInc="6147">
        <dgm:presLayoutVars>
          <dgm:bulletEnabled val="1"/>
        </dgm:presLayoutVars>
      </dgm:prSet>
      <dgm:spPr/>
      <dgm:t>
        <a:bodyPr/>
        <a:lstStyle/>
        <a:p>
          <a:endParaRPr lang="en-US"/>
        </a:p>
      </dgm:t>
    </dgm:pt>
  </dgm:ptLst>
  <dgm:cxnLst>
    <dgm:cxn modelId="{180FA636-52BC-4093-847E-884BD9B525A7}" srcId="{56E17499-928F-4C95-80A4-0D0CC1C22E38}" destId="{E4AD5CE3-4A00-4846-A383-1AE786147266}" srcOrd="3" destOrd="0" parTransId="{CCC4E0BA-1FB1-4ED7-8717-9CD295FB2FA1}" sibTransId="{8B82CC68-DB35-417F-9FB8-BE4D60DAAC76}"/>
    <dgm:cxn modelId="{9E6A44BD-32ED-4FDF-B813-A8F2075E085D}" srcId="{915C910F-1946-46E5-9F06-ACECB2CCD06A}" destId="{B159B84E-9221-46F1-A475-4EF5E9987561}" srcOrd="2" destOrd="0" parTransId="{7FF40E1D-FF83-4A9D-A113-A787D93FEDE1}" sibTransId="{7A79B9E3-C027-48BA-9A8D-B31F42CA6F25}"/>
    <dgm:cxn modelId="{780F0C41-1B69-4C4D-8A04-047A96ACF29E}" srcId="{56E17499-928F-4C95-80A4-0D0CC1C22E38}" destId="{5290A139-BCE8-4B14-86DC-441BAA80C5FC}" srcOrd="2" destOrd="0" parTransId="{09DEA70E-AC38-418F-9CDE-8E2C023A39DA}" sibTransId="{B30F5F75-221E-4595-90BA-73E2C1DCACA6}"/>
    <dgm:cxn modelId="{2B2C5FEA-26FC-4D4D-81A7-D835D5A1CA2D}" type="presOf" srcId="{915C910F-1946-46E5-9F06-ACECB2CCD06A}" destId="{81B5A2D8-3760-43D8-A275-88AB8BC81A32}" srcOrd="0" destOrd="0" presId="urn:microsoft.com/office/officeart/2005/8/layout/radial3"/>
    <dgm:cxn modelId="{CF2CC36C-F556-445D-B601-1244DCD8DFBD}" srcId="{915C910F-1946-46E5-9F06-ACECB2CCD06A}" destId="{56E17499-928F-4C95-80A4-0D0CC1C22E38}" srcOrd="0" destOrd="0" parTransId="{9F6369A8-22A9-4D00-AF1D-1379A7CF118C}" sibTransId="{71D61C60-7961-4415-9B3D-4052A0A13BBF}"/>
    <dgm:cxn modelId="{6F718736-A280-48BC-8930-45D011BD7D5E}" type="presOf" srcId="{56E17499-928F-4C95-80A4-0D0CC1C22E38}" destId="{1B5CA8BE-0C41-4B25-9168-77073E14BCA9}" srcOrd="0" destOrd="0" presId="urn:microsoft.com/office/officeart/2005/8/layout/radial3"/>
    <dgm:cxn modelId="{F070380E-3939-43A0-A73D-4F91B74E648E}" type="presOf" srcId="{5290A139-BCE8-4B14-86DC-441BAA80C5FC}" destId="{CAE11872-347A-4E3F-AE13-8F7AF9252204}" srcOrd="0" destOrd="0" presId="urn:microsoft.com/office/officeart/2005/8/layout/radial3"/>
    <dgm:cxn modelId="{9EB7E46C-D3E9-41FA-B1B9-DEC93128057F}" srcId="{915C910F-1946-46E5-9F06-ACECB2CCD06A}" destId="{DB3AD233-8C05-4D48-9957-3890AE966106}" srcOrd="1" destOrd="0" parTransId="{94407639-062A-408E-B01D-D591D56EB74C}" sibTransId="{584F52A8-B813-416D-ACBB-E694E400EE1A}"/>
    <dgm:cxn modelId="{E26A4B89-9792-403A-89E6-67AF4FD8DC97}" type="presOf" srcId="{CA9C0E19-AAA5-4EA5-8904-61966925CC53}" destId="{2EB75B9D-E0F2-41B5-9C44-2FF58E83E444}" srcOrd="0" destOrd="0" presId="urn:microsoft.com/office/officeart/2005/8/layout/radial3"/>
    <dgm:cxn modelId="{5AE60871-963D-4440-A71C-9F0003E711A0}" srcId="{56E17499-928F-4C95-80A4-0D0CC1C22E38}" destId="{A4F878E4-5ED6-463E-B08A-D822C77336E4}" srcOrd="1" destOrd="0" parTransId="{15D46C37-559C-4A21-8803-9B3D9A04AE9A}" sibTransId="{1AD1E2FA-7F4B-40B0-A524-88D3B9CF497B}"/>
    <dgm:cxn modelId="{5A294A4E-943D-430A-BCF2-AD0748CE5272}" type="presOf" srcId="{A4F878E4-5ED6-463E-B08A-D822C77336E4}" destId="{DBDFB0C6-9C16-430D-8725-99438EB1DA13}" srcOrd="0" destOrd="0" presId="urn:microsoft.com/office/officeart/2005/8/layout/radial3"/>
    <dgm:cxn modelId="{4967484E-5AA7-4F76-83B5-9FCA4A3A062C}" srcId="{56E17499-928F-4C95-80A4-0D0CC1C22E38}" destId="{0288CF8F-B818-4F7D-9234-D23781CEB7B7}" srcOrd="4" destOrd="0" parTransId="{11C7F8E3-0340-4796-BA9E-879382ED9118}" sibTransId="{986ED165-BC21-4DEB-89EE-805DD3336DC0}"/>
    <dgm:cxn modelId="{52D10C8F-7E67-4373-9419-E5071096C339}" srcId="{56E17499-928F-4C95-80A4-0D0CC1C22E38}" destId="{CA9C0E19-AAA5-4EA5-8904-61966925CC53}" srcOrd="0" destOrd="0" parTransId="{6D07EBC5-23A5-4CAC-B973-39C1B6ABEA52}" sibTransId="{8FA4E3E2-D564-4FA9-B0A8-62D6B570DBEF}"/>
    <dgm:cxn modelId="{E799E069-066D-4267-BA9B-FD6CE3EC003E}" type="presOf" srcId="{E4AD5CE3-4A00-4846-A383-1AE786147266}" destId="{1ED50474-6434-42BE-98F3-DB141BB15139}" srcOrd="0" destOrd="0" presId="urn:microsoft.com/office/officeart/2005/8/layout/radial3"/>
    <dgm:cxn modelId="{9980A750-4B8D-4D47-B270-5C36A373F6C0}" type="presOf" srcId="{0288CF8F-B818-4F7D-9234-D23781CEB7B7}" destId="{F0D15F7B-1A6A-4D0D-85B3-F5114AB57C50}" srcOrd="0" destOrd="0" presId="urn:microsoft.com/office/officeart/2005/8/layout/radial3"/>
    <dgm:cxn modelId="{BA060A50-170B-4271-A1F6-3B1450C40A1B}" type="presParOf" srcId="{81B5A2D8-3760-43D8-A275-88AB8BC81A32}" destId="{1A2EA75F-AEB0-4F47-9406-31AB258D7464}" srcOrd="0" destOrd="0" presId="urn:microsoft.com/office/officeart/2005/8/layout/radial3"/>
    <dgm:cxn modelId="{1AC59475-0F29-4930-AC46-097DEF049425}" type="presParOf" srcId="{1A2EA75F-AEB0-4F47-9406-31AB258D7464}" destId="{1B5CA8BE-0C41-4B25-9168-77073E14BCA9}" srcOrd="0" destOrd="0" presId="urn:microsoft.com/office/officeart/2005/8/layout/radial3"/>
    <dgm:cxn modelId="{4EC4F6A5-BA13-46C9-B020-C2A269B29FBC}" type="presParOf" srcId="{1A2EA75F-AEB0-4F47-9406-31AB258D7464}" destId="{2EB75B9D-E0F2-41B5-9C44-2FF58E83E444}" srcOrd="1" destOrd="0" presId="urn:microsoft.com/office/officeart/2005/8/layout/radial3"/>
    <dgm:cxn modelId="{075CAFE5-2664-42F7-AB53-DD2069132E6E}" type="presParOf" srcId="{1A2EA75F-AEB0-4F47-9406-31AB258D7464}" destId="{DBDFB0C6-9C16-430D-8725-99438EB1DA13}" srcOrd="2" destOrd="0" presId="urn:microsoft.com/office/officeart/2005/8/layout/radial3"/>
    <dgm:cxn modelId="{0F807A47-3C1C-489A-8181-FE5BB140DE87}" type="presParOf" srcId="{1A2EA75F-AEB0-4F47-9406-31AB258D7464}" destId="{CAE11872-347A-4E3F-AE13-8F7AF9252204}" srcOrd="3" destOrd="0" presId="urn:microsoft.com/office/officeart/2005/8/layout/radial3"/>
    <dgm:cxn modelId="{E136FA9E-1307-4EFE-8C01-DB425FF34D37}" type="presParOf" srcId="{1A2EA75F-AEB0-4F47-9406-31AB258D7464}" destId="{1ED50474-6434-42BE-98F3-DB141BB15139}" srcOrd="4" destOrd="0" presId="urn:microsoft.com/office/officeart/2005/8/layout/radial3"/>
    <dgm:cxn modelId="{056B280F-F572-4EA2-90B1-17F38092B024}" type="presParOf" srcId="{1A2EA75F-AEB0-4F47-9406-31AB258D7464}" destId="{F0D15F7B-1A6A-4D0D-85B3-F5114AB57C50}" srcOrd="5" destOrd="0" presId="urn:microsoft.com/office/officeart/2005/8/layout/radial3"/>
  </dgm:cxnLst>
  <dgm:bg/>
  <dgm:whole/>
</dgm:dataModel>
</file>

<file path=ppt/diagrams/data2.xml><?xml version="1.0" encoding="utf-8"?>
<dgm:dataModel xmlns:dgm="http://schemas.openxmlformats.org/drawingml/2006/diagram" xmlns:a="http://schemas.openxmlformats.org/drawingml/2006/main">
  <dgm:ptLst>
    <dgm:pt modelId="{B93CF867-2403-44B1-9B13-6DDCC7894591}"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6907ED41-2F31-4047-9C24-CE251E499C6F}">
      <dgm:prSet phldrT="[Text]" custT="1"/>
      <dgm:spPr/>
      <dgm:t>
        <a:bodyPr/>
        <a:lstStyle/>
        <a:p>
          <a:r>
            <a:rPr lang="ro-RO" sz="2000" dirty="0" smtClean="0">
              <a:latin typeface="Arial" pitchFamily="34" charset="0"/>
              <a:cs typeface="Arial" pitchFamily="34" charset="0"/>
            </a:rPr>
            <a:t>519</a:t>
          </a:r>
        </a:p>
        <a:p>
          <a:r>
            <a:rPr lang="ro-RO" sz="2000" dirty="0" smtClean="0">
              <a:latin typeface="Arial" pitchFamily="34" charset="0"/>
              <a:cs typeface="Arial" pitchFamily="34" charset="0"/>
            </a:rPr>
            <a:t>locuri</a:t>
          </a:r>
          <a:endParaRPr lang="en-US" sz="2000" dirty="0">
            <a:latin typeface="Arial" pitchFamily="34" charset="0"/>
            <a:cs typeface="Arial" pitchFamily="34" charset="0"/>
          </a:endParaRPr>
        </a:p>
      </dgm:t>
    </dgm:pt>
    <dgm:pt modelId="{CD1BDE96-1A90-45C9-BA6E-B7C26537C785}" type="parTrans" cxnId="{AD319A7E-D010-4EEA-94C7-777BD1C887D2}">
      <dgm:prSet/>
      <dgm:spPr/>
      <dgm:t>
        <a:bodyPr/>
        <a:lstStyle/>
        <a:p>
          <a:endParaRPr lang="en-US"/>
        </a:p>
      </dgm:t>
    </dgm:pt>
    <dgm:pt modelId="{D688D281-2F6E-4C29-A6E0-E432739BE5C1}" type="sibTrans" cxnId="{AD319A7E-D010-4EEA-94C7-777BD1C887D2}">
      <dgm:prSet/>
      <dgm:spPr/>
      <dgm:t>
        <a:bodyPr/>
        <a:lstStyle/>
        <a:p>
          <a:endParaRPr lang="en-US"/>
        </a:p>
      </dgm:t>
    </dgm:pt>
    <dgm:pt modelId="{4FF54904-42D3-456A-BEDA-09CE8DDC114D}">
      <dgm:prSet phldrT="[Text]" custT="1"/>
      <dgm:spPr/>
      <dgm:t>
        <a:bodyPr/>
        <a:lstStyle/>
        <a:p>
          <a:r>
            <a:rPr lang="ro-RO" sz="1200" dirty="0" smtClean="0">
              <a:latin typeface="Arial" pitchFamily="34" charset="0"/>
              <a:cs typeface="Arial" pitchFamily="34" charset="0"/>
            </a:rPr>
            <a:t>Centru(2 creșe) – 86 locuri</a:t>
          </a:r>
          <a:endParaRPr lang="en-US" sz="1200" dirty="0">
            <a:latin typeface="Arial" pitchFamily="34" charset="0"/>
            <a:cs typeface="Arial" pitchFamily="34" charset="0"/>
          </a:endParaRPr>
        </a:p>
      </dgm:t>
    </dgm:pt>
    <dgm:pt modelId="{C684D0F2-4B5B-4598-8AA4-5E4D521903C5}" type="parTrans" cxnId="{8CCB5C1F-6526-47F7-843F-6D23799F2526}">
      <dgm:prSet/>
      <dgm:spPr/>
      <dgm:t>
        <a:bodyPr/>
        <a:lstStyle/>
        <a:p>
          <a:endParaRPr lang="en-US"/>
        </a:p>
      </dgm:t>
    </dgm:pt>
    <dgm:pt modelId="{35551547-12D2-4649-A546-04477A577699}" type="sibTrans" cxnId="{8CCB5C1F-6526-47F7-843F-6D23799F2526}">
      <dgm:prSet/>
      <dgm:spPr/>
      <dgm:t>
        <a:bodyPr/>
        <a:lstStyle/>
        <a:p>
          <a:endParaRPr lang="en-US"/>
        </a:p>
      </dgm:t>
    </dgm:pt>
    <dgm:pt modelId="{E7719472-DB0C-4E36-80C6-F2BC4EA0EB20}">
      <dgm:prSet phldrT="[Text]" custT="1"/>
      <dgm:spPr/>
      <dgm:t>
        <a:bodyPr/>
        <a:lstStyle/>
        <a:p>
          <a:r>
            <a:rPr lang="ro-RO" sz="1200" dirty="0" smtClean="0">
              <a:latin typeface="Arial" pitchFamily="34" charset="0"/>
              <a:cs typeface="Arial" pitchFamily="34" charset="0"/>
            </a:rPr>
            <a:t>Nufărul (2 creșe) – 95 locuri</a:t>
          </a:r>
          <a:endParaRPr lang="en-US" sz="1200" dirty="0">
            <a:latin typeface="Arial" pitchFamily="34" charset="0"/>
            <a:cs typeface="Arial" pitchFamily="34" charset="0"/>
          </a:endParaRPr>
        </a:p>
      </dgm:t>
    </dgm:pt>
    <dgm:pt modelId="{E0E188EA-25B2-49C3-A5C8-B2AA8CB074CD}" type="parTrans" cxnId="{814D6BCA-C5D3-46F9-B739-C66E4DD23B78}">
      <dgm:prSet/>
      <dgm:spPr/>
      <dgm:t>
        <a:bodyPr/>
        <a:lstStyle/>
        <a:p>
          <a:endParaRPr lang="en-US"/>
        </a:p>
      </dgm:t>
    </dgm:pt>
    <dgm:pt modelId="{D201917D-C69D-4FF0-AB73-E2DDD5B3D499}" type="sibTrans" cxnId="{814D6BCA-C5D3-46F9-B739-C66E4DD23B78}">
      <dgm:prSet/>
      <dgm:spPr/>
      <dgm:t>
        <a:bodyPr/>
        <a:lstStyle/>
        <a:p>
          <a:endParaRPr lang="en-US"/>
        </a:p>
      </dgm:t>
    </dgm:pt>
    <dgm:pt modelId="{3B9B32C9-9CA1-4EA0-8B60-1A48AD3F9BE9}">
      <dgm:prSet phldrT="[Text]" custT="1"/>
      <dgm:spPr/>
      <dgm:t>
        <a:bodyPr/>
        <a:lstStyle/>
        <a:p>
          <a:r>
            <a:rPr lang="ro-RO" sz="1200" dirty="0" smtClean="0">
              <a:latin typeface="Arial" pitchFamily="34" charset="0"/>
              <a:cs typeface="Arial" pitchFamily="34" charset="0"/>
            </a:rPr>
            <a:t>Ioșia (o creșă) -46 locuri</a:t>
          </a:r>
          <a:endParaRPr lang="en-US" sz="1200" dirty="0">
            <a:latin typeface="Arial" pitchFamily="34" charset="0"/>
            <a:cs typeface="Arial" pitchFamily="34" charset="0"/>
          </a:endParaRPr>
        </a:p>
      </dgm:t>
    </dgm:pt>
    <dgm:pt modelId="{9D2A4858-1F53-456E-B443-07D96C607F88}" type="parTrans" cxnId="{BA867FE5-916A-4129-8942-648CB1343F7E}">
      <dgm:prSet/>
      <dgm:spPr/>
      <dgm:t>
        <a:bodyPr/>
        <a:lstStyle/>
        <a:p>
          <a:endParaRPr lang="en-US"/>
        </a:p>
      </dgm:t>
    </dgm:pt>
    <dgm:pt modelId="{64E9FAB1-1561-4A62-87D1-F57360332B3C}" type="sibTrans" cxnId="{BA867FE5-916A-4129-8942-648CB1343F7E}">
      <dgm:prSet/>
      <dgm:spPr/>
      <dgm:t>
        <a:bodyPr/>
        <a:lstStyle/>
        <a:p>
          <a:endParaRPr lang="en-US"/>
        </a:p>
      </dgm:t>
    </dgm:pt>
    <dgm:pt modelId="{B3B28201-04E6-4E27-A869-D752F3FD1A3D}">
      <dgm:prSet phldrT="[Text]" custT="1"/>
      <dgm:spPr/>
      <dgm:t>
        <a:bodyPr/>
        <a:lstStyle/>
        <a:p>
          <a:r>
            <a:rPr lang="ro-RO" sz="1200" dirty="0" smtClean="0">
              <a:latin typeface="Arial" pitchFamily="34" charset="0"/>
              <a:cs typeface="Arial" pitchFamily="34" charset="0"/>
            </a:rPr>
            <a:t>Rogerius-Decebal (7 creșe)– 252 locuri</a:t>
          </a:r>
          <a:endParaRPr lang="en-US" sz="1200" dirty="0">
            <a:latin typeface="Arial" pitchFamily="34" charset="0"/>
            <a:cs typeface="Arial" pitchFamily="34" charset="0"/>
          </a:endParaRPr>
        </a:p>
      </dgm:t>
    </dgm:pt>
    <dgm:pt modelId="{3D3EBCD0-FEB6-4CC8-A883-95E6DC25068A}" type="parTrans" cxnId="{2B538F61-5B40-4138-982D-7C7688F94D06}">
      <dgm:prSet/>
      <dgm:spPr/>
      <dgm:t>
        <a:bodyPr/>
        <a:lstStyle/>
        <a:p>
          <a:endParaRPr lang="en-US"/>
        </a:p>
      </dgm:t>
    </dgm:pt>
    <dgm:pt modelId="{201FDE10-A521-430C-B7B1-9E3DF8BA705F}" type="sibTrans" cxnId="{2B538F61-5B40-4138-982D-7C7688F94D06}">
      <dgm:prSet/>
      <dgm:spPr/>
      <dgm:t>
        <a:bodyPr/>
        <a:lstStyle/>
        <a:p>
          <a:endParaRPr lang="en-US"/>
        </a:p>
      </dgm:t>
    </dgm:pt>
    <dgm:pt modelId="{E91A83BB-534D-4C6F-9A0C-4AF93CA843A1}">
      <dgm:prSet custT="1"/>
      <dgm:spPr/>
      <dgm:t>
        <a:bodyPr/>
        <a:lstStyle/>
        <a:p>
          <a:r>
            <a:rPr lang="ro-RO" sz="1200" dirty="0" smtClean="0">
              <a:latin typeface="Arial" pitchFamily="34" charset="0"/>
              <a:cs typeface="Arial" pitchFamily="34" charset="0"/>
            </a:rPr>
            <a:t>Velența (o creșă)– 40  locuri</a:t>
          </a:r>
          <a:endParaRPr lang="en-US" sz="1200" dirty="0">
            <a:latin typeface="Arial" pitchFamily="34" charset="0"/>
            <a:cs typeface="Arial" pitchFamily="34" charset="0"/>
          </a:endParaRPr>
        </a:p>
      </dgm:t>
    </dgm:pt>
    <dgm:pt modelId="{97C9EA52-0403-4FEB-ACCC-F0AC90B4A2E1}" type="parTrans" cxnId="{B5E8062F-D433-4A56-90AF-432037FA6EFD}">
      <dgm:prSet/>
      <dgm:spPr/>
      <dgm:t>
        <a:bodyPr/>
        <a:lstStyle/>
        <a:p>
          <a:endParaRPr lang="en-US"/>
        </a:p>
      </dgm:t>
    </dgm:pt>
    <dgm:pt modelId="{F05AC219-2E48-47A8-A3ED-D085955F2742}" type="sibTrans" cxnId="{B5E8062F-D433-4A56-90AF-432037FA6EFD}">
      <dgm:prSet/>
      <dgm:spPr/>
      <dgm:t>
        <a:bodyPr/>
        <a:lstStyle/>
        <a:p>
          <a:endParaRPr lang="en-US"/>
        </a:p>
      </dgm:t>
    </dgm:pt>
    <dgm:pt modelId="{A325C49C-09F1-443D-A126-E43D556BBBCE}" type="pres">
      <dgm:prSet presAssocID="{B93CF867-2403-44B1-9B13-6DDCC7894591}" presName="composite" presStyleCnt="0">
        <dgm:presLayoutVars>
          <dgm:chMax val="1"/>
          <dgm:dir/>
          <dgm:resizeHandles val="exact"/>
        </dgm:presLayoutVars>
      </dgm:prSet>
      <dgm:spPr/>
      <dgm:t>
        <a:bodyPr/>
        <a:lstStyle/>
        <a:p>
          <a:endParaRPr lang="en-US"/>
        </a:p>
      </dgm:t>
    </dgm:pt>
    <dgm:pt modelId="{9F81CEBA-970E-4C33-B9A6-6D065FBA5B85}" type="pres">
      <dgm:prSet presAssocID="{B93CF867-2403-44B1-9B13-6DDCC7894591}" presName="radial" presStyleCnt="0">
        <dgm:presLayoutVars>
          <dgm:animLvl val="ctr"/>
        </dgm:presLayoutVars>
      </dgm:prSet>
      <dgm:spPr/>
    </dgm:pt>
    <dgm:pt modelId="{5654B87C-7D20-4A8A-878E-90CA8CA63515}" type="pres">
      <dgm:prSet presAssocID="{6907ED41-2F31-4047-9C24-CE251E499C6F}" presName="centerShape" presStyleLbl="vennNode1" presStyleIdx="0" presStyleCnt="6" custScaleY="64844"/>
      <dgm:spPr/>
      <dgm:t>
        <a:bodyPr/>
        <a:lstStyle/>
        <a:p>
          <a:endParaRPr lang="en-US"/>
        </a:p>
      </dgm:t>
    </dgm:pt>
    <dgm:pt modelId="{1B54A163-78B4-4249-A009-57C47C23D8E7}" type="pres">
      <dgm:prSet presAssocID="{4FF54904-42D3-456A-BEDA-09CE8DDC114D}" presName="node" presStyleLbl="vennNode1" presStyleIdx="1" presStyleCnt="6" custScaleX="171671">
        <dgm:presLayoutVars>
          <dgm:bulletEnabled val="1"/>
        </dgm:presLayoutVars>
      </dgm:prSet>
      <dgm:spPr/>
      <dgm:t>
        <a:bodyPr/>
        <a:lstStyle/>
        <a:p>
          <a:endParaRPr lang="en-US"/>
        </a:p>
      </dgm:t>
    </dgm:pt>
    <dgm:pt modelId="{07B85D1C-F1BC-4E34-B31E-D0CC0F422EF8}" type="pres">
      <dgm:prSet presAssocID="{E7719472-DB0C-4E36-80C6-F2BC4EA0EB20}" presName="node" presStyleLbl="vennNode1" presStyleIdx="2" presStyleCnt="6" custScaleX="154422">
        <dgm:presLayoutVars>
          <dgm:bulletEnabled val="1"/>
        </dgm:presLayoutVars>
      </dgm:prSet>
      <dgm:spPr/>
      <dgm:t>
        <a:bodyPr/>
        <a:lstStyle/>
        <a:p>
          <a:endParaRPr lang="en-US"/>
        </a:p>
      </dgm:t>
    </dgm:pt>
    <dgm:pt modelId="{1DE0B6DD-EA9E-40C5-BA4A-51687D3F8F8C}" type="pres">
      <dgm:prSet presAssocID="{E91A83BB-534D-4C6F-9A0C-4AF93CA843A1}" presName="node" presStyleLbl="vennNode1" presStyleIdx="3" presStyleCnt="6" custScaleX="152951" custRadScaleRad="98253" custRadScaleInc="-16389">
        <dgm:presLayoutVars>
          <dgm:bulletEnabled val="1"/>
        </dgm:presLayoutVars>
      </dgm:prSet>
      <dgm:spPr/>
      <dgm:t>
        <a:bodyPr/>
        <a:lstStyle/>
        <a:p>
          <a:endParaRPr lang="en-US"/>
        </a:p>
      </dgm:t>
    </dgm:pt>
    <dgm:pt modelId="{D878A37A-57EF-4509-A191-C003B6A20528}" type="pres">
      <dgm:prSet presAssocID="{3B9B32C9-9CA1-4EA0-8B60-1A48AD3F9BE9}" presName="node" presStyleLbl="vennNode1" presStyleIdx="4" presStyleCnt="6" custScaleX="154393" custRadScaleRad="105692" custRadScaleInc="21332">
        <dgm:presLayoutVars>
          <dgm:bulletEnabled val="1"/>
        </dgm:presLayoutVars>
      </dgm:prSet>
      <dgm:spPr/>
      <dgm:t>
        <a:bodyPr/>
        <a:lstStyle/>
        <a:p>
          <a:endParaRPr lang="en-US"/>
        </a:p>
      </dgm:t>
    </dgm:pt>
    <dgm:pt modelId="{09E6A12F-03FE-4E9E-85B7-CE7D4837202E}" type="pres">
      <dgm:prSet presAssocID="{B3B28201-04E6-4E27-A869-D752F3FD1A3D}" presName="node" presStyleLbl="vennNode1" presStyleIdx="5" presStyleCnt="6" custScaleX="158788" custRadScaleRad="273764" custRadScaleInc="-14935">
        <dgm:presLayoutVars>
          <dgm:bulletEnabled val="1"/>
        </dgm:presLayoutVars>
      </dgm:prSet>
      <dgm:spPr/>
      <dgm:t>
        <a:bodyPr/>
        <a:lstStyle/>
        <a:p>
          <a:endParaRPr lang="en-US"/>
        </a:p>
      </dgm:t>
    </dgm:pt>
  </dgm:ptLst>
  <dgm:cxnLst>
    <dgm:cxn modelId="{B5E8062F-D433-4A56-90AF-432037FA6EFD}" srcId="{6907ED41-2F31-4047-9C24-CE251E499C6F}" destId="{E91A83BB-534D-4C6F-9A0C-4AF93CA843A1}" srcOrd="2" destOrd="0" parTransId="{97C9EA52-0403-4FEB-ACCC-F0AC90B4A2E1}" sibTransId="{F05AC219-2E48-47A8-A3ED-D085955F2742}"/>
    <dgm:cxn modelId="{8F6ED593-199A-4750-9907-B9BF5855C103}" type="presOf" srcId="{B93CF867-2403-44B1-9B13-6DDCC7894591}" destId="{A325C49C-09F1-443D-A126-E43D556BBBCE}" srcOrd="0" destOrd="0" presId="urn:microsoft.com/office/officeart/2005/8/layout/radial3"/>
    <dgm:cxn modelId="{8CCB5C1F-6526-47F7-843F-6D23799F2526}" srcId="{6907ED41-2F31-4047-9C24-CE251E499C6F}" destId="{4FF54904-42D3-456A-BEDA-09CE8DDC114D}" srcOrd="0" destOrd="0" parTransId="{C684D0F2-4B5B-4598-8AA4-5E4D521903C5}" sibTransId="{35551547-12D2-4649-A546-04477A577699}"/>
    <dgm:cxn modelId="{4BFC8E8A-14A9-41AB-8F5B-97E4126AF499}" type="presOf" srcId="{E7719472-DB0C-4E36-80C6-F2BC4EA0EB20}" destId="{07B85D1C-F1BC-4E34-B31E-D0CC0F422EF8}" srcOrd="0" destOrd="0" presId="urn:microsoft.com/office/officeart/2005/8/layout/radial3"/>
    <dgm:cxn modelId="{BA867FE5-916A-4129-8942-648CB1343F7E}" srcId="{6907ED41-2F31-4047-9C24-CE251E499C6F}" destId="{3B9B32C9-9CA1-4EA0-8B60-1A48AD3F9BE9}" srcOrd="3" destOrd="0" parTransId="{9D2A4858-1F53-456E-B443-07D96C607F88}" sibTransId="{64E9FAB1-1561-4A62-87D1-F57360332B3C}"/>
    <dgm:cxn modelId="{814D6BCA-C5D3-46F9-B739-C66E4DD23B78}" srcId="{6907ED41-2F31-4047-9C24-CE251E499C6F}" destId="{E7719472-DB0C-4E36-80C6-F2BC4EA0EB20}" srcOrd="1" destOrd="0" parTransId="{E0E188EA-25B2-49C3-A5C8-B2AA8CB074CD}" sibTransId="{D201917D-C69D-4FF0-AB73-E2DDD5B3D499}"/>
    <dgm:cxn modelId="{EFF96DD3-D797-4F97-9E3B-ADC219CCA83A}" type="presOf" srcId="{B3B28201-04E6-4E27-A869-D752F3FD1A3D}" destId="{09E6A12F-03FE-4E9E-85B7-CE7D4837202E}" srcOrd="0" destOrd="0" presId="urn:microsoft.com/office/officeart/2005/8/layout/radial3"/>
    <dgm:cxn modelId="{7C3873E6-FBEC-4400-B35A-DBF7CF7A1BE0}" type="presOf" srcId="{4FF54904-42D3-456A-BEDA-09CE8DDC114D}" destId="{1B54A163-78B4-4249-A009-57C47C23D8E7}" srcOrd="0" destOrd="0" presId="urn:microsoft.com/office/officeart/2005/8/layout/radial3"/>
    <dgm:cxn modelId="{586CCD4B-7E5B-4436-A7CB-2488D465D923}" type="presOf" srcId="{6907ED41-2F31-4047-9C24-CE251E499C6F}" destId="{5654B87C-7D20-4A8A-878E-90CA8CA63515}" srcOrd="0" destOrd="0" presId="urn:microsoft.com/office/officeart/2005/8/layout/radial3"/>
    <dgm:cxn modelId="{06FC6F38-7213-4591-848C-B650512BFFAC}" type="presOf" srcId="{E91A83BB-534D-4C6F-9A0C-4AF93CA843A1}" destId="{1DE0B6DD-EA9E-40C5-BA4A-51687D3F8F8C}" srcOrd="0" destOrd="0" presId="urn:microsoft.com/office/officeart/2005/8/layout/radial3"/>
    <dgm:cxn modelId="{2B538F61-5B40-4138-982D-7C7688F94D06}" srcId="{6907ED41-2F31-4047-9C24-CE251E499C6F}" destId="{B3B28201-04E6-4E27-A869-D752F3FD1A3D}" srcOrd="4" destOrd="0" parTransId="{3D3EBCD0-FEB6-4CC8-A883-95E6DC25068A}" sibTransId="{201FDE10-A521-430C-B7B1-9E3DF8BA705F}"/>
    <dgm:cxn modelId="{AD319A7E-D010-4EEA-94C7-777BD1C887D2}" srcId="{B93CF867-2403-44B1-9B13-6DDCC7894591}" destId="{6907ED41-2F31-4047-9C24-CE251E499C6F}" srcOrd="0" destOrd="0" parTransId="{CD1BDE96-1A90-45C9-BA6E-B7C26537C785}" sibTransId="{D688D281-2F6E-4C29-A6E0-E432739BE5C1}"/>
    <dgm:cxn modelId="{89FE70E8-0EC2-4609-8824-260189DB5E11}" type="presOf" srcId="{3B9B32C9-9CA1-4EA0-8B60-1A48AD3F9BE9}" destId="{D878A37A-57EF-4509-A191-C003B6A20528}" srcOrd="0" destOrd="0" presId="urn:microsoft.com/office/officeart/2005/8/layout/radial3"/>
    <dgm:cxn modelId="{37E1ECE7-E3A7-4154-BC03-4D3B10B09508}" type="presParOf" srcId="{A325C49C-09F1-443D-A126-E43D556BBBCE}" destId="{9F81CEBA-970E-4C33-B9A6-6D065FBA5B85}" srcOrd="0" destOrd="0" presId="urn:microsoft.com/office/officeart/2005/8/layout/radial3"/>
    <dgm:cxn modelId="{1CA9D72B-2649-45F8-878D-761ABDDC6319}" type="presParOf" srcId="{9F81CEBA-970E-4C33-B9A6-6D065FBA5B85}" destId="{5654B87C-7D20-4A8A-878E-90CA8CA63515}" srcOrd="0" destOrd="0" presId="urn:microsoft.com/office/officeart/2005/8/layout/radial3"/>
    <dgm:cxn modelId="{FB14F59E-EC26-4DF1-8284-AB4F1C05EF8E}" type="presParOf" srcId="{9F81CEBA-970E-4C33-B9A6-6D065FBA5B85}" destId="{1B54A163-78B4-4249-A009-57C47C23D8E7}" srcOrd="1" destOrd="0" presId="urn:microsoft.com/office/officeart/2005/8/layout/radial3"/>
    <dgm:cxn modelId="{0B98FA82-5668-44A0-B3CC-185A1DCB8C0B}" type="presParOf" srcId="{9F81CEBA-970E-4C33-B9A6-6D065FBA5B85}" destId="{07B85D1C-F1BC-4E34-B31E-D0CC0F422EF8}" srcOrd="2" destOrd="0" presId="urn:microsoft.com/office/officeart/2005/8/layout/radial3"/>
    <dgm:cxn modelId="{747306DC-11A6-40C9-A0EE-568AE0E246B5}" type="presParOf" srcId="{9F81CEBA-970E-4C33-B9A6-6D065FBA5B85}" destId="{1DE0B6DD-EA9E-40C5-BA4A-51687D3F8F8C}" srcOrd="3" destOrd="0" presId="urn:microsoft.com/office/officeart/2005/8/layout/radial3"/>
    <dgm:cxn modelId="{3ABDBC0B-8CA1-49BB-BE74-5F5E2C086620}" type="presParOf" srcId="{9F81CEBA-970E-4C33-B9A6-6D065FBA5B85}" destId="{D878A37A-57EF-4509-A191-C003B6A20528}" srcOrd="4" destOrd="0" presId="urn:microsoft.com/office/officeart/2005/8/layout/radial3"/>
    <dgm:cxn modelId="{5C706712-E62D-4C2B-8433-301166884FBD}" type="presParOf" srcId="{9F81CEBA-970E-4C33-B9A6-6D065FBA5B85}" destId="{09E6A12F-03FE-4E9E-85B7-CE7D4837202E}" srcOrd="5" destOrd="0" presId="urn:microsoft.com/office/officeart/2005/8/layout/radial3"/>
  </dgm:cxnLst>
  <dgm:bg/>
  <dgm:whole/>
</dgm:dataModel>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6.emf"/></Relationships>
</file>

<file path=ppt/drawings/drawing1.xml><?xml version="1.0" encoding="utf-8"?>
<c:userShapes xmlns:c="http://schemas.openxmlformats.org/drawingml/2006/chart">
  <cdr:relSizeAnchor xmlns:cdr="http://schemas.openxmlformats.org/drawingml/2006/chartDrawing">
    <cdr:from>
      <cdr:x>0.14125</cdr:x>
      <cdr:y>0.4518</cdr:y>
    </cdr:from>
    <cdr:to>
      <cdr:x>0.26987</cdr:x>
      <cdr:y>0.51544</cdr:y>
    </cdr:to>
    <cdr:sp macro="" textlink="">
      <cdr:nvSpPr>
        <cdr:cNvPr id="2" name="TextBox 1"/>
        <cdr:cNvSpPr txBox="1"/>
      </cdr:nvSpPr>
      <cdr:spPr>
        <a:xfrm xmlns:a="http://schemas.openxmlformats.org/drawingml/2006/main">
          <a:off x="1162431" y="2044831"/>
          <a:ext cx="1058491" cy="28802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15373" y="0"/>
            <a:ext cx="2918831" cy="493316"/>
          </a:xfrm>
          <a:prstGeom prst="rect">
            <a:avLst/>
          </a:prstGeom>
        </p:spPr>
        <p:txBody>
          <a:bodyPr vert="horz" lIns="91440" tIns="45720" rIns="91440" bIns="45720" rtlCol="0"/>
          <a:lstStyle>
            <a:lvl1pPr algn="r">
              <a:defRPr sz="1200"/>
            </a:lvl1pPr>
          </a:lstStyle>
          <a:p>
            <a:fld id="{3113560F-E9D1-4A6A-BFBF-E75273B2ACCE}" type="datetimeFigureOut">
              <a:rPr lang="en-US" smtClean="0"/>
              <a:pPr/>
              <a:t>1/16/2019</a:t>
            </a:fld>
            <a:endParaRPr lang="en-US"/>
          </a:p>
        </p:txBody>
      </p:sp>
      <p:sp>
        <p:nvSpPr>
          <p:cNvPr id="4" name="Slide Image Placeholder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3577" y="4686499"/>
            <a:ext cx="5388610" cy="443984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371285"/>
            <a:ext cx="2918831" cy="493316"/>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15373" y="9371285"/>
            <a:ext cx="2918831" cy="493316"/>
          </a:xfrm>
          <a:prstGeom prst="rect">
            <a:avLst/>
          </a:prstGeom>
        </p:spPr>
        <p:txBody>
          <a:bodyPr vert="horz" lIns="91440" tIns="45720" rIns="91440" bIns="45720" rtlCol="0" anchor="b"/>
          <a:lstStyle>
            <a:lvl1pPr algn="r">
              <a:defRPr sz="1200"/>
            </a:lvl1pPr>
          </a:lstStyle>
          <a:p>
            <a:fld id="{ABDFDAAC-B3E5-4CD2-87E0-ACBB849A547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1/16/2019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1/16/2019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1/16/2019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5000"/>
            <a:duotone>
              <a:schemeClr val="accent5">
                <a:shade val="45000"/>
                <a:satMod val="135000"/>
              </a:schemeClr>
              <a:prstClr val="white"/>
            </a:duotone>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1/16/2019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chart" Target="../charts/chart8.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emf"/><Relationship Id="rId7"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Layout" Target="../slideLayouts/slideLayout4.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diagramLayout" Target="../diagrams/layout1.xml"/><Relationship Id="rId7" Type="http://schemas.openxmlformats.org/officeDocument/2006/relationships/diagramLayout" Target="../diagrams/layout2.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openxmlformats.org/officeDocument/2006/relationships/diagramData" Target="../diagrams/data2.xml"/><Relationship Id="rId5" Type="http://schemas.openxmlformats.org/officeDocument/2006/relationships/diagramColors" Target="../diagrams/colors1.xml"/><Relationship Id="rId10" Type="http://schemas.openxmlformats.org/officeDocument/2006/relationships/chart" Target="../charts/chart10.xml"/><Relationship Id="rId4" Type="http://schemas.openxmlformats.org/officeDocument/2006/relationships/diagramQuickStyle" Target="../diagrams/quickStyle1.xml"/><Relationship Id="rId9" Type="http://schemas.openxmlformats.org/officeDocument/2006/relationships/diagramColors" Target="../diagrams/colors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chart" Target="../charts/chart13.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4000"/>
            <a:lum bright="63000" contrast="-70000"/>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28600"/>
            <a:ext cx="8001000" cy="1981200"/>
          </a:xfrm>
        </p:spPr>
        <p:txBody>
          <a:bodyPr>
            <a:normAutofit/>
          </a:bodyPr>
          <a:lstStyle/>
          <a:p>
            <a:r>
              <a:rPr lang="en-US" sz="3200" b="1" i="1" dirty="0" smtClean="0">
                <a:latin typeface="+mn-lt"/>
              </a:rPr>
              <a:t>DIREC</a:t>
            </a:r>
            <a:r>
              <a:rPr lang="ro-RO" sz="3200" b="1" i="1" dirty="0" smtClean="0">
                <a:latin typeface="+mn-lt"/>
              </a:rPr>
              <a:t>ŢIA DE ASISTENŢĂ SOCIALĂ ORADEA</a:t>
            </a:r>
            <a:endParaRPr lang="en-US" sz="3200" b="1" i="1" dirty="0">
              <a:latin typeface="+mn-lt"/>
            </a:endParaRPr>
          </a:p>
        </p:txBody>
      </p:sp>
      <p:sp>
        <p:nvSpPr>
          <p:cNvPr id="3" name="Subtitle 2"/>
          <p:cNvSpPr>
            <a:spLocks noGrp="1"/>
          </p:cNvSpPr>
          <p:nvPr>
            <p:ph type="subTitle" idx="1"/>
          </p:nvPr>
        </p:nvSpPr>
        <p:spPr>
          <a:xfrm>
            <a:off x="2514600" y="5181600"/>
            <a:ext cx="6324600" cy="1371600"/>
          </a:xfrm>
        </p:spPr>
        <p:txBody>
          <a:bodyPr>
            <a:normAutofit fontScale="85000" lnSpcReduction="20000"/>
          </a:bodyPr>
          <a:lstStyle/>
          <a:p>
            <a:r>
              <a:rPr lang="en-US" altLang="en-US" b="1" i="1" dirty="0" smtClean="0">
                <a:solidFill>
                  <a:schemeClr val="accent5">
                    <a:lumMod val="50000"/>
                  </a:schemeClr>
                </a:solidFill>
              </a:rPr>
              <a:t>Pre</a:t>
            </a:r>
            <a:r>
              <a:rPr lang="ro-RO" altLang="en-US" b="1" i="1" dirty="0" smtClean="0">
                <a:solidFill>
                  <a:schemeClr val="accent5">
                    <a:lumMod val="50000"/>
                  </a:schemeClr>
                </a:solidFill>
              </a:rPr>
              <a:t>zentarea </a:t>
            </a:r>
            <a:endParaRPr lang="en-US" altLang="en-US" b="1" i="1" dirty="0" smtClean="0">
              <a:solidFill>
                <a:schemeClr val="accent5">
                  <a:lumMod val="50000"/>
                </a:schemeClr>
              </a:solidFill>
            </a:endParaRPr>
          </a:p>
          <a:p>
            <a:r>
              <a:rPr lang="ro-RO" altLang="en-US" b="1" i="1" dirty="0" smtClean="0">
                <a:solidFill>
                  <a:schemeClr val="accent5">
                    <a:lumMod val="50000"/>
                  </a:schemeClr>
                </a:solidFill>
              </a:rPr>
              <a:t>beneficiilor, serviciilor şi programelor sociale derulate în anul </a:t>
            </a:r>
            <a:r>
              <a:rPr lang="ro-RO" altLang="en-US" sz="4000" b="1" i="1" dirty="0" smtClean="0">
                <a:solidFill>
                  <a:schemeClr val="accent5">
                    <a:lumMod val="50000"/>
                  </a:schemeClr>
                </a:solidFill>
              </a:rPr>
              <a:t>2018</a:t>
            </a:r>
            <a:endParaRPr lang="ro-RO" dirty="0" smtClean="0"/>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CasetăText 5"/>
          <p:cNvSpPr txBox="1">
            <a:spLocks noChangeArrowheads="1"/>
          </p:cNvSpPr>
          <p:nvPr/>
        </p:nvSpPr>
        <p:spPr bwMode="auto">
          <a:xfrm>
            <a:off x="304800" y="838200"/>
            <a:ext cx="8553450" cy="3139321"/>
          </a:xfrm>
          <a:prstGeom prst="rect">
            <a:avLst/>
          </a:prstGeom>
          <a:noFill/>
          <a:ln w="9525">
            <a:noFill/>
            <a:miter lim="800000"/>
            <a:headEnd/>
            <a:tailEnd/>
          </a:ln>
        </p:spPr>
        <p:txBody>
          <a:bodyPr wrap="square">
            <a:spAutoFit/>
          </a:bodyPr>
          <a:lstStyle/>
          <a:p>
            <a:pPr algn="ctr"/>
            <a:r>
              <a:rPr lang="ro-RO" b="1" dirty="0" smtClean="0">
                <a:solidFill>
                  <a:schemeClr val="accent5">
                    <a:lumMod val="50000"/>
                  </a:schemeClr>
                </a:solidFill>
                <a:latin typeface="Arial" pitchFamily="34" charset="0"/>
                <a:cs typeface="Arial" pitchFamily="34" charset="0"/>
              </a:rPr>
              <a:t>DIRECŢIA DE ASISTENŢĂ SOCIALĂ ORADEA (DASO) </a:t>
            </a:r>
            <a:r>
              <a:rPr lang="en-US" b="1" dirty="0" smtClean="0">
                <a:solidFill>
                  <a:schemeClr val="accent5">
                    <a:lumMod val="50000"/>
                  </a:schemeClr>
                </a:solidFill>
                <a:latin typeface="Arial" pitchFamily="34" charset="0"/>
                <a:cs typeface="Arial" pitchFamily="34" charset="0"/>
              </a:rPr>
              <a:t> - </a:t>
            </a:r>
            <a:r>
              <a:rPr lang="en-US" dirty="0" err="1" smtClean="0">
                <a:solidFill>
                  <a:schemeClr val="tx2">
                    <a:lumMod val="75000"/>
                  </a:schemeClr>
                </a:solidFill>
                <a:latin typeface="Arial" pitchFamily="34" charset="0"/>
                <a:cs typeface="Arial" pitchFamily="34" charset="0"/>
              </a:rPr>
              <a:t>este</a:t>
            </a:r>
            <a:r>
              <a:rPr lang="vi-VN" dirty="0" smtClean="0">
                <a:latin typeface="Arial" pitchFamily="34" charset="0"/>
                <a:cs typeface="Arial" pitchFamily="34" charset="0"/>
              </a:rPr>
              <a:t> instituţia publică</a:t>
            </a:r>
            <a:r>
              <a:rPr lang="ro-RO" dirty="0" smtClean="0">
                <a:latin typeface="Arial" pitchFamily="34" charset="0"/>
                <a:cs typeface="Arial" pitchFamily="34" charset="0"/>
              </a:rPr>
              <a:t> cu personalitate juridică, </a:t>
            </a:r>
            <a:r>
              <a:rPr lang="vi-VN" dirty="0" smtClean="0">
                <a:latin typeface="Arial" pitchFamily="34" charset="0"/>
                <a:cs typeface="Arial" pitchFamily="34" charset="0"/>
              </a:rPr>
              <a:t> specializată în administrarea şi acordarea beneficiilor de asistenţă socială şi a serviciilor sociale, înfiinţată în subordinea </a:t>
            </a:r>
            <a:r>
              <a:rPr lang="en-US" dirty="0" err="1" smtClean="0">
                <a:latin typeface="Arial" pitchFamily="34" charset="0"/>
                <a:cs typeface="Arial" pitchFamily="34" charset="0"/>
              </a:rPr>
              <a:t>Consiliului</a:t>
            </a:r>
            <a:r>
              <a:rPr lang="en-US" dirty="0" smtClean="0">
                <a:latin typeface="Arial" pitchFamily="34" charset="0"/>
                <a:cs typeface="Arial" pitchFamily="34" charset="0"/>
              </a:rPr>
              <a:t> Local al </a:t>
            </a:r>
            <a:r>
              <a:rPr lang="en-US" dirty="0" err="1" smtClean="0">
                <a:latin typeface="Arial" pitchFamily="34" charset="0"/>
                <a:cs typeface="Arial" pitchFamily="34" charset="0"/>
              </a:rPr>
              <a:t>Municipiului</a:t>
            </a:r>
            <a:r>
              <a:rPr lang="en-US" dirty="0" smtClean="0">
                <a:latin typeface="Arial" pitchFamily="34" charset="0"/>
                <a:cs typeface="Arial" pitchFamily="34" charset="0"/>
              </a:rPr>
              <a:t> Oradea</a:t>
            </a:r>
            <a:r>
              <a:rPr lang="ro-RO" dirty="0" smtClean="0">
                <a:latin typeface="Arial" pitchFamily="34" charset="0"/>
                <a:cs typeface="Arial" pitchFamily="34" charset="0"/>
              </a:rPr>
              <a:t>,</a:t>
            </a:r>
            <a:r>
              <a:rPr lang="en-US" dirty="0" smtClean="0">
                <a:latin typeface="Arial" pitchFamily="34" charset="0"/>
                <a:cs typeface="Arial" pitchFamily="34" charset="0"/>
              </a:rPr>
              <a:t> </a:t>
            </a:r>
            <a:r>
              <a:rPr lang="vi-VN" dirty="0" smtClean="0">
                <a:latin typeface="Arial" pitchFamily="34" charset="0"/>
                <a:cs typeface="Arial" pitchFamily="34" charset="0"/>
              </a:rPr>
              <a:t>ca direcţie de asistenţă socială</a:t>
            </a:r>
            <a:r>
              <a:rPr lang="ro-RO" dirty="0" smtClean="0">
                <a:latin typeface="Arial" pitchFamily="34" charset="0"/>
                <a:cs typeface="Arial" pitchFamily="34" charset="0"/>
              </a:rPr>
              <a:t>.</a:t>
            </a:r>
            <a:r>
              <a:rPr lang="vi-VN" dirty="0" smtClean="0">
                <a:latin typeface="Arial" pitchFamily="34" charset="0"/>
                <a:cs typeface="Arial" pitchFamily="34" charset="0"/>
              </a:rPr>
              <a:t> </a:t>
            </a:r>
            <a:endParaRPr lang="ro-RO" dirty="0" smtClean="0">
              <a:latin typeface="Arial" pitchFamily="34" charset="0"/>
              <a:cs typeface="Arial" pitchFamily="34" charset="0"/>
            </a:endParaRPr>
          </a:p>
          <a:p>
            <a:pPr algn="ctr"/>
            <a:endParaRPr lang="en-US" dirty="0" smtClean="0">
              <a:latin typeface="Arial" pitchFamily="34" charset="0"/>
              <a:cs typeface="Arial" pitchFamily="34" charset="0"/>
            </a:endParaRPr>
          </a:p>
          <a:p>
            <a:pPr algn="ctr"/>
            <a:r>
              <a:rPr lang="en-US" b="1" dirty="0" smtClean="0">
                <a:solidFill>
                  <a:schemeClr val="tx2">
                    <a:lumMod val="75000"/>
                  </a:schemeClr>
                </a:solidFill>
                <a:latin typeface="Arial" pitchFamily="34" charset="0"/>
                <a:cs typeface="Arial" pitchFamily="34" charset="0"/>
              </a:rPr>
              <a:t>MISIUNEA </a:t>
            </a:r>
            <a:r>
              <a:rPr lang="en-US" dirty="0" err="1" smtClean="0">
                <a:solidFill>
                  <a:schemeClr val="tx2">
                    <a:lumMod val="75000"/>
                  </a:schemeClr>
                </a:solidFill>
                <a:latin typeface="Arial" pitchFamily="34" charset="0"/>
                <a:cs typeface="Arial" pitchFamily="34" charset="0"/>
              </a:rPr>
              <a:t>Direc</a:t>
            </a:r>
            <a:r>
              <a:rPr lang="ro-RO" dirty="0" smtClean="0">
                <a:solidFill>
                  <a:schemeClr val="tx2">
                    <a:lumMod val="75000"/>
                  </a:schemeClr>
                </a:solidFill>
                <a:latin typeface="Arial" pitchFamily="34" charset="0"/>
                <a:cs typeface="Arial" pitchFamily="34" charset="0"/>
              </a:rPr>
              <a:t>ţ</a:t>
            </a:r>
            <a:r>
              <a:rPr lang="en-US" dirty="0" err="1" smtClean="0">
                <a:solidFill>
                  <a:schemeClr val="tx2">
                    <a:lumMod val="75000"/>
                  </a:schemeClr>
                </a:solidFill>
                <a:latin typeface="Arial" pitchFamily="34" charset="0"/>
                <a:cs typeface="Arial" pitchFamily="34" charset="0"/>
              </a:rPr>
              <a:t>iei</a:t>
            </a:r>
            <a:r>
              <a:rPr lang="en-US" dirty="0" smtClean="0">
                <a:solidFill>
                  <a:schemeClr val="tx2">
                    <a:lumMod val="75000"/>
                  </a:schemeClr>
                </a:solidFill>
                <a:latin typeface="Arial" pitchFamily="34" charset="0"/>
                <a:cs typeface="Arial" pitchFamily="34" charset="0"/>
              </a:rPr>
              <a:t> de </a:t>
            </a:r>
            <a:r>
              <a:rPr lang="en-US" dirty="0" err="1" smtClean="0">
                <a:solidFill>
                  <a:schemeClr val="tx2">
                    <a:lumMod val="75000"/>
                  </a:schemeClr>
                </a:solidFill>
                <a:latin typeface="Arial" pitchFamily="34" charset="0"/>
                <a:cs typeface="Arial" pitchFamily="34" charset="0"/>
              </a:rPr>
              <a:t>Asi</a:t>
            </a:r>
            <a:r>
              <a:rPr lang="ro-RO" dirty="0" smtClean="0">
                <a:solidFill>
                  <a:schemeClr val="tx2">
                    <a:lumMod val="75000"/>
                  </a:schemeClr>
                </a:solidFill>
                <a:latin typeface="Arial" pitchFamily="34" charset="0"/>
                <a:cs typeface="Arial" pitchFamily="34" charset="0"/>
              </a:rPr>
              <a:t>stenţă S</a:t>
            </a:r>
            <a:r>
              <a:rPr lang="en-US" dirty="0" err="1" smtClean="0">
                <a:solidFill>
                  <a:schemeClr val="tx2">
                    <a:lumMod val="75000"/>
                  </a:schemeClr>
                </a:solidFill>
                <a:latin typeface="Arial" pitchFamily="34" charset="0"/>
                <a:cs typeface="Arial" pitchFamily="34" charset="0"/>
              </a:rPr>
              <a:t>ocial</a:t>
            </a:r>
            <a:r>
              <a:rPr lang="ro-RO" dirty="0" smtClean="0">
                <a:solidFill>
                  <a:schemeClr val="tx2">
                    <a:lumMod val="75000"/>
                  </a:schemeClr>
                </a:solidFill>
                <a:latin typeface="Arial" pitchFamily="34" charset="0"/>
                <a:cs typeface="Arial" pitchFamily="34" charset="0"/>
              </a:rPr>
              <a:t>ă Oradea  </a:t>
            </a:r>
            <a:r>
              <a:rPr lang="ro-RO" dirty="0" smtClean="0">
                <a:latin typeface="Arial" pitchFamily="34" charset="0"/>
                <a:cs typeface="Arial" pitchFamily="34" charset="0"/>
              </a:rPr>
              <a:t>este </a:t>
            </a:r>
            <a:r>
              <a:rPr lang="en-US" dirty="0" smtClean="0">
                <a:latin typeface="Arial" pitchFamily="34" charset="0"/>
                <a:cs typeface="Arial" pitchFamily="34" charset="0"/>
              </a:rPr>
              <a:t> </a:t>
            </a:r>
            <a:r>
              <a:rPr lang="vi-VN" dirty="0" smtClean="0">
                <a:latin typeface="Arial" pitchFamily="34" charset="0"/>
                <a:cs typeface="Arial" pitchFamily="34" charset="0"/>
              </a:rPr>
              <a:t>de a asigura aplicarea politicilor sociale în domeniul protecţiei copilului, familiei, persoanelor vârstnice, persoanelor cu dizabilităţi, precum şi altor persoane, grupuri sau comunităţi aflate în nevoie socială.</a:t>
            </a:r>
          </a:p>
          <a:p>
            <a:pPr algn="just"/>
            <a:endParaRPr lang="en-US" dirty="0" smtClean="0"/>
          </a:p>
          <a:p>
            <a:pPr algn="just"/>
            <a:endParaRPr lang="en-US" dirty="0">
              <a:latin typeface="Calibri" pitchFamily="34" charset="0"/>
            </a:endParaRPr>
          </a:p>
        </p:txBody>
      </p:sp>
      <p:sp>
        <p:nvSpPr>
          <p:cNvPr id="5123" name="CasetăText 13"/>
          <p:cNvSpPr txBox="1">
            <a:spLocks noChangeArrowheads="1"/>
          </p:cNvSpPr>
          <p:nvPr/>
        </p:nvSpPr>
        <p:spPr bwMode="auto">
          <a:xfrm>
            <a:off x="357188" y="3505200"/>
            <a:ext cx="8558212" cy="2862322"/>
          </a:xfrm>
          <a:prstGeom prst="rect">
            <a:avLst/>
          </a:prstGeom>
          <a:noFill/>
          <a:ln w="9525">
            <a:noFill/>
            <a:miter lim="800000"/>
            <a:headEnd/>
            <a:tailEnd/>
          </a:ln>
        </p:spPr>
        <p:txBody>
          <a:bodyPr wrap="square">
            <a:spAutoFit/>
          </a:bodyPr>
          <a:lstStyle/>
          <a:p>
            <a:pPr algn="just"/>
            <a:endParaRPr lang="ro-RO" b="1" dirty="0" smtClean="0">
              <a:solidFill>
                <a:schemeClr val="accent5">
                  <a:lumMod val="50000"/>
                </a:schemeClr>
              </a:solidFill>
              <a:latin typeface="Calibri" pitchFamily="34" charset="0"/>
            </a:endParaRPr>
          </a:p>
          <a:p>
            <a:pPr algn="just"/>
            <a:endParaRPr lang="ro-RO" b="1" dirty="0" smtClean="0">
              <a:solidFill>
                <a:schemeClr val="accent5">
                  <a:lumMod val="50000"/>
                </a:schemeClr>
              </a:solidFill>
              <a:latin typeface="Calibri" pitchFamily="34" charset="0"/>
            </a:endParaRPr>
          </a:p>
          <a:p>
            <a:pPr algn="ctr"/>
            <a:r>
              <a:rPr lang="ro-RO" b="1" dirty="0" smtClean="0">
                <a:latin typeface="Arial" pitchFamily="34" charset="0"/>
                <a:cs typeface="Arial" pitchFamily="34" charset="0"/>
              </a:rPr>
              <a:t>Obiectul de activitate</a:t>
            </a:r>
            <a:r>
              <a:rPr lang="ro-RO" dirty="0" smtClean="0">
                <a:latin typeface="Arial" pitchFamily="34" charset="0"/>
                <a:cs typeface="Arial" pitchFamily="34" charset="0"/>
              </a:rPr>
              <a:t> </a:t>
            </a:r>
            <a:r>
              <a:rPr lang="ro-RO" b="1" dirty="0" smtClean="0">
                <a:latin typeface="Arial" pitchFamily="34" charset="0"/>
                <a:cs typeface="Arial" pitchFamily="34" charset="0"/>
              </a:rPr>
              <a:t>al Direcției de Asistență Socială Oradea</a:t>
            </a:r>
            <a:r>
              <a:rPr lang="ro-RO" dirty="0" smtClean="0">
                <a:latin typeface="Arial" pitchFamily="34" charset="0"/>
                <a:cs typeface="Arial" pitchFamily="34" charset="0"/>
              </a:rPr>
              <a:t> îl constituie realizarea ansamblului de măsuri, acţiuni, activităţi profesionale, servicii specializate, pentru a răspunde nevoilor sociale individuale, familiale sau de grup, în vederea prevenirii şi depăşirii unor situaţii de dificultate, vulnerabilitate sau dependenţă, pentru prevenirea marginalizării şi excluziunii sociale şi creşterii calităţii vieţii.</a:t>
            </a:r>
            <a:endParaRPr lang="en-US" dirty="0" smtClean="0">
              <a:latin typeface="Arial" pitchFamily="34" charset="0"/>
              <a:cs typeface="Arial" pitchFamily="34" charset="0"/>
            </a:endParaRPr>
          </a:p>
          <a:p>
            <a:r>
              <a:rPr lang="ro-RO" dirty="0" smtClean="0"/>
              <a:t> </a:t>
            </a:r>
            <a:endParaRPr lang="en-US" dirty="0" smtClean="0"/>
          </a:p>
          <a:p>
            <a:pPr algn="just"/>
            <a:r>
              <a:rPr lang="en-US" dirty="0" smtClean="0">
                <a:latin typeface="Arial" pitchFamily="34" charset="0"/>
                <a:cs typeface="Arial" pitchFamily="34" charset="0"/>
              </a:rPr>
              <a:t>.</a:t>
            </a:r>
            <a:r>
              <a:rPr lang="ro-RO" dirty="0" smtClean="0">
                <a:latin typeface="Arial" pitchFamily="34" charset="0"/>
                <a:cs typeface="Arial" pitchFamily="34" charset="0"/>
              </a:rPr>
              <a:t> </a:t>
            </a:r>
            <a:endParaRPr lang="en-US" dirty="0">
              <a:latin typeface="Arial" pitchFamily="34" charset="0"/>
              <a:cs typeface="Arial" pitchFamily="34" charset="0"/>
            </a:endParaRPr>
          </a:p>
        </p:txBody>
      </p:sp>
      <p:sp>
        <p:nvSpPr>
          <p:cNvPr id="15" name="CasetăText 14"/>
          <p:cNvSpPr txBox="1"/>
          <p:nvPr/>
        </p:nvSpPr>
        <p:spPr>
          <a:xfrm>
            <a:off x="457200" y="381001"/>
            <a:ext cx="2743200" cy="461665"/>
          </a:xfrm>
          <a:prstGeom prst="rect">
            <a:avLst/>
          </a:prstGeom>
          <a:noFill/>
        </p:spPr>
        <p:txBody>
          <a:bodyPr wrap="square">
            <a:spAutoFit/>
          </a:bodyPr>
          <a:lstStyle/>
          <a:p>
            <a:pPr algn="r">
              <a:defRPr/>
            </a:pPr>
            <a:r>
              <a:rPr lang="ro-RO" sz="2400" b="1" dirty="0">
                <a:solidFill>
                  <a:schemeClr val="accent5">
                    <a:lumMod val="50000"/>
                  </a:schemeClr>
                </a:solidFill>
                <a:latin typeface="+mj-lt"/>
              </a:rPr>
              <a:t>CINE SUNTEM</a:t>
            </a:r>
            <a:r>
              <a:rPr lang="en-US" sz="2400" b="1" dirty="0">
                <a:solidFill>
                  <a:schemeClr val="accent5">
                    <a:lumMod val="50000"/>
                  </a:schemeClr>
                </a:solidFill>
                <a:latin typeface="+mj-lt"/>
              </a:rPr>
              <a:t>?</a:t>
            </a:r>
          </a:p>
        </p:txBody>
      </p:sp>
      <p:sp>
        <p:nvSpPr>
          <p:cNvPr id="16" name="CasetăText 15"/>
          <p:cNvSpPr txBox="1"/>
          <p:nvPr/>
        </p:nvSpPr>
        <p:spPr>
          <a:xfrm>
            <a:off x="685801" y="3200400"/>
            <a:ext cx="2666999" cy="738664"/>
          </a:xfrm>
          <a:prstGeom prst="rect">
            <a:avLst/>
          </a:prstGeom>
          <a:noFill/>
        </p:spPr>
        <p:txBody>
          <a:bodyPr wrap="square">
            <a:spAutoFit/>
          </a:bodyPr>
          <a:lstStyle/>
          <a:p>
            <a:pPr>
              <a:defRPr/>
            </a:pPr>
            <a:r>
              <a:rPr lang="en-US" b="1" dirty="0">
                <a:solidFill>
                  <a:schemeClr val="bg1">
                    <a:lumMod val="65000"/>
                  </a:schemeClr>
                </a:solidFill>
              </a:rPr>
              <a:t>    </a:t>
            </a:r>
            <a:r>
              <a:rPr lang="ro-RO" b="1" dirty="0" smtClean="0">
                <a:solidFill>
                  <a:schemeClr val="bg1">
                    <a:lumMod val="65000"/>
                  </a:schemeClr>
                </a:solidFill>
              </a:rPr>
              <a:t>         </a:t>
            </a:r>
          </a:p>
          <a:p>
            <a:pPr>
              <a:defRPr/>
            </a:pPr>
            <a:r>
              <a:rPr lang="ro-RO" b="1" dirty="0" smtClean="0">
                <a:solidFill>
                  <a:schemeClr val="bg1">
                    <a:lumMod val="65000"/>
                  </a:schemeClr>
                </a:solidFill>
              </a:rPr>
              <a:t> </a:t>
            </a:r>
            <a:r>
              <a:rPr lang="en-US" sz="2400" b="1" dirty="0" smtClean="0">
                <a:solidFill>
                  <a:schemeClr val="accent5">
                    <a:lumMod val="50000"/>
                  </a:schemeClr>
                </a:solidFill>
                <a:latin typeface="+mj-lt"/>
              </a:rPr>
              <a:t>CE </a:t>
            </a:r>
            <a:r>
              <a:rPr lang="en-US" sz="2400" b="1" dirty="0">
                <a:solidFill>
                  <a:schemeClr val="accent5">
                    <a:lumMod val="50000"/>
                  </a:schemeClr>
                </a:solidFill>
                <a:latin typeface="+mj-lt"/>
              </a:rPr>
              <a:t>FACEM?</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3581400" cy="533400"/>
          </a:xfrm>
        </p:spPr>
        <p:txBody>
          <a:bodyPr>
            <a:normAutofit/>
          </a:bodyPr>
          <a:lstStyle/>
          <a:p>
            <a:r>
              <a:rPr lang="ro-RO" sz="2400" dirty="0" smtClean="0">
                <a:solidFill>
                  <a:schemeClr val="accent5">
                    <a:lumMod val="50000"/>
                  </a:schemeClr>
                </a:solidFill>
              </a:rPr>
              <a:t>              </a:t>
            </a:r>
            <a:r>
              <a:rPr lang="en-US" sz="2400" dirty="0" smtClean="0">
                <a:solidFill>
                  <a:schemeClr val="accent5">
                    <a:lumMod val="50000"/>
                  </a:schemeClr>
                </a:solidFill>
              </a:rPr>
              <a:t>CUM FACEM?</a:t>
            </a:r>
            <a:endParaRPr lang="ro-RO" sz="2400" dirty="0"/>
          </a:p>
        </p:txBody>
      </p:sp>
      <p:sp>
        <p:nvSpPr>
          <p:cNvPr id="4" name="Subtitle 12"/>
          <p:cNvSpPr>
            <a:spLocks noGrp="1"/>
          </p:cNvSpPr>
          <p:nvPr>
            <p:ph idx="1"/>
          </p:nvPr>
        </p:nvSpPr>
        <p:spPr>
          <a:xfrm>
            <a:off x="228600" y="685800"/>
            <a:ext cx="8763000" cy="5867400"/>
          </a:xfrm>
        </p:spPr>
        <p:txBody>
          <a:bodyPr>
            <a:normAutofit/>
          </a:bodyPr>
          <a:lstStyle/>
          <a:p>
            <a:pPr>
              <a:buNone/>
            </a:pPr>
            <a:r>
              <a:rPr lang="en-US" sz="1800" dirty="0" err="1" smtClean="0"/>
              <a:t>Prin</a:t>
            </a:r>
            <a:r>
              <a:rPr lang="en-US" sz="1800" dirty="0" smtClean="0"/>
              <a:t> </a:t>
            </a:r>
            <a:r>
              <a:rPr lang="en-US" sz="1800" dirty="0" err="1" smtClean="0"/>
              <a:t>facilitarea</a:t>
            </a:r>
            <a:r>
              <a:rPr lang="en-US" sz="1800" dirty="0" smtClean="0"/>
              <a:t> </a:t>
            </a:r>
            <a:r>
              <a:rPr lang="en-US" sz="1800" dirty="0" err="1" smtClean="0"/>
              <a:t>sau</a:t>
            </a:r>
            <a:r>
              <a:rPr lang="en-US" sz="1800" dirty="0" smtClean="0"/>
              <a:t> </a:t>
            </a:r>
            <a:r>
              <a:rPr lang="en-US" sz="1800" dirty="0" err="1" smtClean="0"/>
              <a:t>asigurarea</a:t>
            </a:r>
            <a:r>
              <a:rPr lang="en-US" sz="1800" dirty="0" smtClean="0"/>
              <a:t> ob</a:t>
            </a:r>
            <a:r>
              <a:rPr lang="ro-RO" sz="1800" dirty="0" smtClean="0"/>
              <a:t>ţ</a:t>
            </a:r>
            <a:r>
              <a:rPr lang="en-US" sz="1800" dirty="0" err="1" smtClean="0"/>
              <a:t>inerii</a:t>
            </a:r>
            <a:r>
              <a:rPr lang="ro-RO" sz="1800" dirty="0" smtClean="0"/>
              <a:t> /acordării de: </a:t>
            </a:r>
          </a:p>
          <a:p>
            <a:pPr>
              <a:buNone/>
            </a:pPr>
            <a:endParaRPr lang="ro-RO" sz="1800" dirty="0" smtClean="0"/>
          </a:p>
          <a:p>
            <a:pPr algn="just"/>
            <a:r>
              <a:rPr lang="ro-RO" sz="1800" b="1" dirty="0" smtClean="0">
                <a:solidFill>
                  <a:schemeClr val="accent5">
                    <a:lumMod val="50000"/>
                  </a:schemeClr>
                </a:solidFill>
              </a:rPr>
              <a:t>BENEFICII DE ASISTENŢĂ SOCIALĂ, </a:t>
            </a:r>
            <a:r>
              <a:rPr lang="ro-RO" sz="1800" dirty="0" smtClean="0"/>
              <a:t>beneficii care reprezintă o forma de suplimentare sau substituire a veniturilor individuale/familiale obţinute din muncă, în vederea asigurării  unui nivel de trai minimal, precum şi o formă de sprijin  în scopul creşterii calităţii vieţii anumitor categorii de persoane ale căror drepturi sociale sunt prevăzute expres de lege. Acestea sunt concretizate sub forma: </a:t>
            </a:r>
            <a:r>
              <a:rPr lang="ro-RO" sz="1800" b="1" dirty="0" smtClean="0"/>
              <a:t>venitului minim garantat, alocatiilor, indemnizatiilor, ajutoarelor materiale si financiare, subvenţiilor .</a:t>
            </a:r>
          </a:p>
          <a:p>
            <a:pPr algn="just"/>
            <a:endParaRPr lang="ro-RO" sz="1800" b="1" dirty="0" smtClean="0"/>
          </a:p>
          <a:p>
            <a:pPr algn="just"/>
            <a:r>
              <a:rPr lang="ro-RO" sz="1800" b="1" dirty="0" smtClean="0">
                <a:solidFill>
                  <a:schemeClr val="accent5">
                    <a:lumMod val="50000"/>
                  </a:schemeClr>
                </a:solidFill>
              </a:rPr>
              <a:t>SERVICII SOCIALE</a:t>
            </a:r>
            <a:r>
              <a:rPr lang="ro-RO" sz="1800" dirty="0" smtClean="0"/>
              <a:t>, </a:t>
            </a:r>
            <a:r>
              <a:rPr lang="ro-RO" sz="1900" dirty="0" smtClean="0"/>
              <a:t>care reprezintă activitatea sau ansamblul de activităţi realizate pentru a răspunde nevoilor sociale, precum şi a celor speciale, individuale, familiale sau de grup, în vederea depăşirii situaţiilor de dificultate, prevenirea si combaterea riscului social, promovarea incluziunii sociale şi creşterea calităţii vieţii. </a:t>
            </a:r>
            <a:r>
              <a:rPr lang="ro-RO" sz="1900" b="1" dirty="0" smtClean="0"/>
              <a:t>Serviciile sociale se pot organiza şi acorda în sistem integrat cu serviciile de sănătate, educaţie </a:t>
            </a:r>
            <a:r>
              <a:rPr lang="ro-RO" sz="1900" dirty="0" smtClean="0"/>
              <a:t>(creşele), </a:t>
            </a:r>
            <a:r>
              <a:rPr lang="ro-RO" sz="1900" b="1" dirty="0" smtClean="0"/>
              <a:t>serviciile de integrare/reintegrare profesionala si sociala </a:t>
            </a:r>
            <a:r>
              <a:rPr lang="ro-RO" sz="1900" dirty="0" smtClean="0"/>
              <a:t>(centrele de cazare temporară) sau alte </a:t>
            </a:r>
            <a:r>
              <a:rPr lang="ro-RO" sz="1900" b="1" dirty="0" smtClean="0"/>
              <a:t>servicii de interes general</a:t>
            </a:r>
            <a:r>
              <a:rPr lang="ro-RO" sz="1900" dirty="0" smtClean="0"/>
              <a:t>.</a:t>
            </a:r>
          </a:p>
          <a:p>
            <a:pPr algn="just">
              <a:buNone/>
            </a:pPr>
            <a:r>
              <a:rPr lang="ro-RO" sz="1900" dirty="0" smtClean="0"/>
              <a:t>	Tipuri de servicii sociale: </a:t>
            </a:r>
            <a:r>
              <a:rPr lang="ro-RO" sz="1900" b="1" dirty="0" smtClean="0"/>
              <a:t>centre de zi, centre rezidenţiale, servicii acordate la domiciliul beneficiarului, servicii acordate in comunitate</a:t>
            </a:r>
            <a:r>
              <a:rPr lang="ro-RO" sz="1900" dirty="0" smtClean="0"/>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16632"/>
            <a:ext cx="8856984" cy="1152128"/>
          </a:xfrm>
        </p:spPr>
        <p:txBody>
          <a:bodyPr>
            <a:normAutofit fontScale="90000"/>
          </a:bodyPr>
          <a:lstStyle/>
          <a:p>
            <a:r>
              <a:rPr lang="en-US" sz="2800" b="1" dirty="0" err="1">
                <a:latin typeface="Arial" panose="020B0604020202020204" pitchFamily="34" charset="0"/>
                <a:cs typeface="Arial" panose="020B0604020202020204" pitchFamily="34" charset="0"/>
              </a:rPr>
              <a:t>Situația</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documentelor</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depuse</a:t>
            </a:r>
            <a:r>
              <a:rPr lang="en-US" sz="2800" b="1" dirty="0">
                <a:latin typeface="Arial" panose="020B0604020202020204" pitchFamily="34" charset="0"/>
                <a:cs typeface="Arial" panose="020B0604020202020204" pitchFamily="34" charset="0"/>
              </a:rPr>
              <a:t> la </a:t>
            </a:r>
            <a:r>
              <a:rPr lang="ro-RO" sz="2800" b="1" dirty="0" smtClean="0">
                <a:latin typeface="Arial" panose="020B0604020202020204" pitchFamily="34" charset="0"/>
                <a:cs typeface="Arial" panose="020B0604020202020204" pitchFamily="34" charset="0"/>
              </a:rPr>
              <a:t>DAS</a:t>
            </a:r>
            <a:r>
              <a:rPr lang="en-US" sz="2800" b="1" dirty="0" smtClean="0">
                <a:latin typeface="Arial" panose="020B0604020202020204" pitchFamily="34" charset="0"/>
                <a:cs typeface="Arial" panose="020B0604020202020204" pitchFamily="34" charset="0"/>
              </a:rPr>
              <a:t>O,</a:t>
            </a:r>
            <a:r>
              <a:rPr lang="ro-RO" sz="2800" b="1" dirty="0" smtClean="0">
                <a:latin typeface="Arial" panose="020B0604020202020204" pitchFamily="34" charset="0"/>
                <a:cs typeface="Arial" panose="020B0604020202020204" pitchFamily="34" charset="0"/>
              </a:rPr>
              <a:t> </a:t>
            </a:r>
            <a:r>
              <a:rPr lang="en-US" sz="2800" b="1" dirty="0" err="1" smtClean="0">
                <a:latin typeface="Arial" panose="020B0604020202020204" pitchFamily="34" charset="0"/>
                <a:cs typeface="Arial" panose="020B0604020202020204" pitchFamily="34" charset="0"/>
              </a:rPr>
              <a:t>în</a:t>
            </a:r>
            <a:r>
              <a:rPr lang="en-US" sz="2800" b="1" dirty="0" smtClean="0">
                <a:latin typeface="Arial" panose="020B0604020202020204" pitchFamily="34" charset="0"/>
                <a:cs typeface="Arial" panose="020B0604020202020204" pitchFamily="34" charset="0"/>
              </a:rPr>
              <a:t> </a:t>
            </a:r>
            <a:r>
              <a:rPr lang="en-US" sz="2800" b="1" dirty="0" err="1" smtClean="0">
                <a:latin typeface="Arial" panose="020B0604020202020204" pitchFamily="34" charset="0"/>
                <a:cs typeface="Arial" panose="020B0604020202020204" pitchFamily="34" charset="0"/>
              </a:rPr>
              <a:t>anul</a:t>
            </a:r>
            <a:r>
              <a:rPr lang="en-US" sz="2800" b="1" dirty="0" smtClean="0">
                <a:latin typeface="Arial" panose="020B0604020202020204" pitchFamily="34" charset="0"/>
                <a:cs typeface="Arial" panose="020B0604020202020204" pitchFamily="34" charset="0"/>
              </a:rPr>
              <a:t> 201</a:t>
            </a:r>
            <a:r>
              <a:rPr lang="ro-RO" sz="2800" b="1" dirty="0" smtClean="0">
                <a:latin typeface="Arial" panose="020B0604020202020204" pitchFamily="34" charset="0"/>
                <a:cs typeface="Arial" panose="020B0604020202020204" pitchFamily="34" charset="0"/>
              </a:rPr>
              <a:t>8,</a:t>
            </a:r>
            <a:br>
              <a:rPr lang="ro-RO" sz="2800" b="1" dirty="0" smtClean="0">
                <a:latin typeface="Arial" panose="020B0604020202020204" pitchFamily="34" charset="0"/>
                <a:cs typeface="Arial" panose="020B0604020202020204" pitchFamily="34" charset="0"/>
              </a:rPr>
            </a:br>
            <a:r>
              <a:rPr lang="en-US" sz="2800" b="1" dirty="0" smtClean="0">
                <a:latin typeface="Arial" panose="020B0604020202020204" pitchFamily="34" charset="0"/>
                <a:cs typeface="Arial" panose="020B0604020202020204" pitchFamily="34" charset="0"/>
              </a:rPr>
              <a:t> </a:t>
            </a:r>
            <a:r>
              <a:rPr lang="en-US" sz="2800" b="1" dirty="0" err="1" smtClean="0">
                <a:latin typeface="Arial" panose="020B0604020202020204" pitchFamily="34" charset="0"/>
                <a:cs typeface="Arial" panose="020B0604020202020204" pitchFamily="34" charset="0"/>
              </a:rPr>
              <a:t>prin</a:t>
            </a:r>
            <a:r>
              <a:rPr lang="en-US" sz="2800" b="1" dirty="0" smtClean="0">
                <a:latin typeface="Arial" panose="020B0604020202020204" pitchFamily="34" charset="0"/>
                <a:cs typeface="Arial" panose="020B0604020202020204" pitchFamily="34" charset="0"/>
              </a:rPr>
              <a:t> </a:t>
            </a:r>
            <a:r>
              <a:rPr lang="en-US" sz="2800" b="1" dirty="0" err="1" smtClean="0">
                <a:latin typeface="Arial" panose="020B0604020202020204" pitchFamily="34" charset="0"/>
                <a:cs typeface="Arial" panose="020B0604020202020204" pitchFamily="34" charset="0"/>
              </a:rPr>
              <a:t>Serviciul</a:t>
            </a:r>
            <a:r>
              <a:rPr lang="en-US" sz="2800" b="1" dirty="0" smtClean="0">
                <a:latin typeface="Arial" panose="020B0604020202020204" pitchFamily="34" charset="0"/>
                <a:cs typeface="Arial" panose="020B0604020202020204" pitchFamily="34" charset="0"/>
              </a:rPr>
              <a:t> </a:t>
            </a:r>
            <a:r>
              <a:rPr lang="en-US" sz="2800" b="1" dirty="0" err="1" smtClean="0">
                <a:latin typeface="Arial" panose="020B0604020202020204" pitchFamily="34" charset="0"/>
                <a:cs typeface="Arial" panose="020B0604020202020204" pitchFamily="34" charset="0"/>
              </a:rPr>
              <a:t>Rela</a:t>
            </a:r>
            <a:r>
              <a:rPr lang="ro-RO" sz="2800" b="1" dirty="0" smtClean="0">
                <a:latin typeface="Arial" panose="020B0604020202020204" pitchFamily="34" charset="0"/>
                <a:cs typeface="Arial" panose="020B0604020202020204" pitchFamily="34" charset="0"/>
              </a:rPr>
              <a:t>ţii cu Publicul şi Evaluare Iniţială,</a:t>
            </a:r>
            <a:r>
              <a:rPr lang="en-US" sz="2800" b="1" dirty="0" smtClean="0">
                <a:latin typeface="Arial" panose="020B0604020202020204" pitchFamily="34" charset="0"/>
                <a:cs typeface="Arial" panose="020B0604020202020204" pitchFamily="34" charset="0"/>
              </a:rPr>
              <a:t> </a:t>
            </a:r>
            <a:r>
              <a:rPr lang="ro-RO" sz="2800" b="1" dirty="0" smtClean="0">
                <a:latin typeface="Arial" panose="020B0604020202020204" pitchFamily="34" charset="0"/>
                <a:cs typeface="Arial" panose="020B0604020202020204" pitchFamily="34" charset="0"/>
              </a:rPr>
              <a:t/>
            </a:r>
            <a:br>
              <a:rPr lang="ro-RO" sz="2800" b="1" dirty="0" smtClean="0">
                <a:latin typeface="Arial" panose="020B0604020202020204" pitchFamily="34" charset="0"/>
                <a:cs typeface="Arial" panose="020B0604020202020204" pitchFamily="34" charset="0"/>
              </a:rPr>
            </a:br>
            <a:r>
              <a:rPr lang="ro-RO" sz="2800" b="1" dirty="0" smtClean="0">
                <a:latin typeface="Arial" panose="020B0604020202020204" pitchFamily="34" charset="0"/>
                <a:cs typeface="Arial" panose="020B0604020202020204" pitchFamily="34" charset="0"/>
              </a:rPr>
              <a:t>-17.139 – solicitări depuse-</a:t>
            </a:r>
            <a:endParaRPr lang="en-US" sz="2800" b="1" dirty="0">
              <a:latin typeface="Arial" panose="020B0604020202020204" pitchFamily="34" charset="0"/>
              <a:cs typeface="Arial" panose="020B0604020202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3650793249"/>
              </p:ext>
            </p:extLst>
          </p:nvPr>
        </p:nvGraphicFramePr>
        <p:xfrm>
          <a:off x="381000" y="1524000"/>
          <a:ext cx="8610600" cy="5105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9242979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b="1" dirty="0" err="1" smtClean="0">
                <a:latin typeface="Arial" panose="020B0604020202020204" pitchFamily="34" charset="0"/>
                <a:cs typeface="Arial" panose="020B0604020202020204" pitchFamily="34" charset="0"/>
              </a:rPr>
              <a:t>Situația</a:t>
            </a:r>
            <a:r>
              <a:rPr lang="en-US" sz="2000" b="1" dirty="0" smtClean="0">
                <a:latin typeface="Arial" panose="020B0604020202020204" pitchFamily="34" charset="0"/>
                <a:cs typeface="Arial" panose="020B0604020202020204" pitchFamily="34" charset="0"/>
              </a:rPr>
              <a:t> </a:t>
            </a:r>
            <a:r>
              <a:rPr lang="ro-RO" sz="2000" b="1" dirty="0" smtClean="0">
                <a:latin typeface="Arial" panose="020B0604020202020204" pitchFamily="34" charset="0"/>
                <a:cs typeface="Arial" panose="020B0604020202020204" pitchFamily="34" charset="0"/>
              </a:rPr>
              <a:t>comparativă a </a:t>
            </a:r>
            <a:r>
              <a:rPr lang="en-US" sz="2000" b="1" dirty="0" err="1" smtClean="0">
                <a:latin typeface="Arial" panose="020B0604020202020204" pitchFamily="34" charset="0"/>
                <a:cs typeface="Arial" panose="020B0604020202020204" pitchFamily="34" charset="0"/>
              </a:rPr>
              <a:t>documentelor</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depuse</a:t>
            </a:r>
            <a:r>
              <a:rPr lang="en-US" sz="2000" b="1" dirty="0" smtClean="0">
                <a:latin typeface="Arial" panose="020B0604020202020204" pitchFamily="34" charset="0"/>
                <a:cs typeface="Arial" panose="020B0604020202020204" pitchFamily="34" charset="0"/>
              </a:rPr>
              <a:t> la </a:t>
            </a:r>
            <a:r>
              <a:rPr lang="ro-RO" sz="2000" b="1" dirty="0" smtClean="0">
                <a:latin typeface="Arial" panose="020B0604020202020204" pitchFamily="34" charset="0"/>
                <a:cs typeface="Arial" panose="020B0604020202020204" pitchFamily="34" charset="0"/>
              </a:rPr>
              <a:t>DA</a:t>
            </a:r>
            <a:r>
              <a:rPr lang="en-US" sz="2000" b="1" dirty="0" smtClean="0">
                <a:latin typeface="Arial" panose="020B0604020202020204" pitchFamily="34" charset="0"/>
                <a:cs typeface="Arial" panose="020B0604020202020204" pitchFamily="34" charset="0"/>
              </a:rPr>
              <a:t>SO, </a:t>
            </a:r>
            <a:r>
              <a:rPr lang="ro-RO" sz="2000" b="1" dirty="0" smtClean="0">
                <a:latin typeface="Arial" panose="020B0604020202020204" pitchFamily="34" charset="0"/>
                <a:cs typeface="Arial" panose="020B0604020202020204" pitchFamily="34" charset="0"/>
              </a:rPr>
              <a:t/>
            </a:r>
            <a:br>
              <a:rPr lang="ro-RO" sz="2000" b="1" dirty="0" smtClean="0">
                <a:latin typeface="Arial" panose="020B0604020202020204" pitchFamily="34" charset="0"/>
                <a:cs typeface="Arial" panose="020B0604020202020204" pitchFamily="34" charset="0"/>
              </a:rPr>
            </a:br>
            <a:r>
              <a:rPr lang="ro-RO" sz="2000" b="1" dirty="0" smtClean="0">
                <a:latin typeface="Arial" panose="020B0604020202020204" pitchFamily="34" charset="0"/>
                <a:cs typeface="Arial" panose="020B0604020202020204" pitchFamily="34" charset="0"/>
              </a:rPr>
              <a:t>in anii</a:t>
            </a:r>
            <a:r>
              <a:rPr lang="en-US" sz="2000" b="1" dirty="0" smtClean="0">
                <a:latin typeface="Arial" panose="020B0604020202020204" pitchFamily="34" charset="0"/>
                <a:cs typeface="Arial" panose="020B0604020202020204" pitchFamily="34" charset="0"/>
              </a:rPr>
              <a:t> </a:t>
            </a:r>
            <a:r>
              <a:rPr lang="ro-RO" sz="2000" b="1" dirty="0" smtClean="0">
                <a:latin typeface="Arial" panose="020B0604020202020204" pitchFamily="34" charset="0"/>
                <a:cs typeface="Arial" panose="020B0604020202020204" pitchFamily="34" charset="0"/>
              </a:rPr>
              <a:t>2016-2017-2018</a:t>
            </a:r>
            <a:endParaRPr lang="en-US" sz="2000" dirty="0"/>
          </a:p>
        </p:txBody>
      </p:sp>
      <p:graphicFrame>
        <p:nvGraphicFramePr>
          <p:cNvPr id="4" name="Content Placeholder 3"/>
          <p:cNvGraphicFramePr>
            <a:graphicFrameLocks noGrp="1"/>
          </p:cNvGraphicFramePr>
          <p:nvPr>
            <p:ph idx="1"/>
          </p:nvPr>
        </p:nvGraphicFramePr>
        <p:xfrm>
          <a:off x="304800" y="914400"/>
          <a:ext cx="8686800" cy="55626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u 2"/>
          <p:cNvSpPr>
            <a:spLocks noGrp="1"/>
          </p:cNvSpPr>
          <p:nvPr>
            <p:ph type="title"/>
          </p:nvPr>
        </p:nvSpPr>
        <p:spPr>
          <a:xfrm>
            <a:off x="457200" y="304800"/>
            <a:ext cx="8229600" cy="381000"/>
          </a:xfrm>
        </p:spPr>
        <p:txBody>
          <a:bodyPr>
            <a:normAutofit fontScale="90000"/>
          </a:bodyPr>
          <a:lstStyle/>
          <a:p>
            <a:r>
              <a:rPr lang="ro-RO" sz="3600" b="1" dirty="0" smtClean="0"/>
              <a:t/>
            </a:r>
            <a:br>
              <a:rPr lang="ro-RO" sz="3600" b="1" dirty="0" smtClean="0"/>
            </a:br>
            <a:r>
              <a:rPr lang="ro-RO" sz="3600" b="1" u="sng" dirty="0" smtClean="0"/>
              <a:t>Beneficii acordate de către DASO în anul 2018</a:t>
            </a:r>
            <a:r>
              <a:rPr lang="ro-RO" b="1" dirty="0" smtClean="0"/>
              <a:t/>
            </a:r>
            <a:br>
              <a:rPr lang="ro-RO" b="1" dirty="0" smtClean="0"/>
            </a:br>
            <a:endParaRPr lang="ro-RO" dirty="0" smtClean="0"/>
          </a:p>
        </p:txBody>
      </p:sp>
      <p:sp>
        <p:nvSpPr>
          <p:cNvPr id="5123" name="Rectangle 3"/>
          <p:cNvSpPr>
            <a:spLocks noGrp="1" noChangeArrowheads="1"/>
          </p:cNvSpPr>
          <p:nvPr>
            <p:ph idx="1"/>
          </p:nvPr>
        </p:nvSpPr>
        <p:spPr>
          <a:xfrm>
            <a:off x="228600" y="762000"/>
            <a:ext cx="8458200" cy="5791200"/>
          </a:xfrm>
        </p:spPr>
        <p:txBody>
          <a:bodyPr>
            <a:normAutofit/>
          </a:bodyPr>
          <a:lstStyle/>
          <a:p>
            <a:pPr algn="just">
              <a:buNone/>
            </a:pPr>
            <a:r>
              <a:rPr lang="ro-RO" sz="1900" b="1" u="sng" dirty="0" smtClean="0"/>
              <a:t>Legea nr. 416/2001</a:t>
            </a:r>
          </a:p>
          <a:p>
            <a:pPr algn="just">
              <a:buFont typeface="Wingdings" panose="05000000000000000000" pitchFamily="2" charset="2"/>
              <a:buChar char="Ø"/>
            </a:pPr>
            <a:r>
              <a:rPr lang="ro-RO" sz="1900" b="1" dirty="0" smtClean="0"/>
              <a:t>Nr. mediu lunar de dosare de ajutor social aflate în plata: 157 şi  333 persoane beneficiare de </a:t>
            </a:r>
            <a:r>
              <a:rPr lang="ro-RO" sz="1900" b="1" u="sng" dirty="0" smtClean="0"/>
              <a:t>AJUTOR SOCIA</a:t>
            </a:r>
            <a:r>
              <a:rPr lang="ro-RO" sz="1900" b="1" dirty="0" smtClean="0"/>
              <a:t>L/luna.</a:t>
            </a:r>
            <a:r>
              <a:rPr lang="ro-RO" sz="1900" dirty="0" smtClean="0"/>
              <a:t> </a:t>
            </a:r>
            <a:r>
              <a:rPr lang="en-US" sz="2000" dirty="0" smtClean="0"/>
              <a:t>Suma </a:t>
            </a:r>
            <a:r>
              <a:rPr lang="en-US" sz="2000" dirty="0" err="1" smtClean="0"/>
              <a:t>totală</a:t>
            </a:r>
            <a:r>
              <a:rPr lang="en-US" sz="2000" dirty="0" smtClean="0"/>
              <a:t> </a:t>
            </a:r>
            <a:r>
              <a:rPr lang="en-US" sz="2000" dirty="0" err="1" smtClean="0"/>
              <a:t>acordată</a:t>
            </a:r>
            <a:r>
              <a:rPr lang="en-US" sz="2000" dirty="0" smtClean="0"/>
              <a:t> (</a:t>
            </a:r>
            <a:r>
              <a:rPr lang="en-US" sz="2000" dirty="0" err="1" smtClean="0"/>
              <a:t>plătită</a:t>
            </a:r>
            <a:r>
              <a:rPr lang="en-US" sz="2000" dirty="0" smtClean="0"/>
              <a:t> de AJPIS Bihor):  </a:t>
            </a:r>
            <a:r>
              <a:rPr lang="ro-RO" sz="2000" b="1" dirty="0" smtClean="0"/>
              <a:t>468.657</a:t>
            </a:r>
            <a:r>
              <a:rPr lang="en-US" sz="2000" b="1" dirty="0" smtClean="0"/>
              <a:t> lei</a:t>
            </a:r>
            <a:r>
              <a:rPr lang="ro-RO" sz="2000" b="1" dirty="0" smtClean="0"/>
              <a:t>. </a:t>
            </a:r>
            <a:r>
              <a:rPr lang="ro-RO" sz="1800" dirty="0" smtClean="0"/>
              <a:t>Lunar un nr. mediu </a:t>
            </a:r>
            <a:r>
              <a:rPr lang="ro-RO" sz="1800" b="1" dirty="0" smtClean="0"/>
              <a:t>de 50 de persoane apte de muncă</a:t>
            </a:r>
            <a:r>
              <a:rPr lang="ro-RO" sz="1800" dirty="0" smtClean="0"/>
              <a:t>, beneficiare de ajutor social au fost propuse pentru efectuarea unor acţiuni sau lucrări de interes local</a:t>
            </a:r>
            <a:r>
              <a:rPr lang="ro-RO" sz="2000" dirty="0" smtClean="0"/>
              <a:t>. Totodata au fost:</a:t>
            </a:r>
          </a:p>
          <a:p>
            <a:pPr lvl="2">
              <a:buFont typeface="Wingdings" pitchFamily="2" charset="2"/>
              <a:buChar char="ü"/>
            </a:pPr>
            <a:r>
              <a:rPr lang="ro-RO" sz="1800" b="1" dirty="0" smtClean="0"/>
              <a:t>28 </a:t>
            </a:r>
            <a:r>
              <a:rPr lang="ro-RO" sz="1800" dirty="0" smtClean="0"/>
              <a:t>de persoane singure /familii , beneficiare de ajutor social care au beneficiat şi de ajutor de încălzire cu combustibili solizi sau lichizi în perioada ianuarie – </a:t>
            </a:r>
            <a:r>
              <a:rPr lang="en-US" sz="1800" dirty="0" err="1" smtClean="0"/>
              <a:t>aprilie</a:t>
            </a:r>
            <a:r>
              <a:rPr lang="ro-RO" sz="1800" dirty="0" smtClean="0"/>
              <a:t> 2018. Suma plătită a fost de 6.960 lei</a:t>
            </a:r>
          </a:p>
          <a:p>
            <a:pPr lvl="2" algn="just">
              <a:buFont typeface="Wingdings" pitchFamily="2" charset="2"/>
              <a:buChar char="ü"/>
            </a:pPr>
            <a:r>
              <a:rPr lang="ro-RO" sz="1800" b="1" dirty="0" smtClean="0"/>
              <a:t>160 </a:t>
            </a:r>
            <a:r>
              <a:rPr lang="ro-RO" sz="1800" dirty="0" smtClean="0"/>
              <a:t>persoane singure /familii, beneficiare de ajutor social care au beneficiat şi de ajutor de încălzire cu combustibili solizi sau lichizi în perioada octombrie - decembrie 2018. Suma plătită a fost de 46.400lei</a:t>
            </a:r>
          </a:p>
          <a:p>
            <a:pPr algn="just">
              <a:buFont typeface="Wingdings" pitchFamily="2" charset="2"/>
              <a:buChar char="Ø"/>
            </a:pPr>
            <a:r>
              <a:rPr lang="ro-RO" sz="1900" b="1" dirty="0" smtClean="0"/>
              <a:t>88 </a:t>
            </a:r>
            <a:r>
              <a:rPr lang="en-US" sz="1900" dirty="0" smtClean="0"/>
              <a:t>de </a:t>
            </a:r>
            <a:r>
              <a:rPr lang="ro-RO" sz="1900" dirty="0" smtClean="0"/>
              <a:t>solicitări de </a:t>
            </a:r>
            <a:r>
              <a:rPr lang="ro-RO" sz="1900" b="1" dirty="0" smtClean="0"/>
              <a:t>AJUTOR DE URGENŢĂ  </a:t>
            </a:r>
            <a:r>
              <a:rPr lang="ro-RO" sz="1900" dirty="0" smtClean="0"/>
              <a:t>din care 81 de solicitări  au fost aprobate, suma totala acordată fiind de </a:t>
            </a:r>
            <a:r>
              <a:rPr lang="ro-RO" sz="1900" b="1" dirty="0" smtClean="0"/>
              <a:t>120.000 de lei. </a:t>
            </a:r>
          </a:p>
          <a:p>
            <a:pPr algn="just">
              <a:buFont typeface="Wingdings" pitchFamily="2" charset="2"/>
              <a:buChar char="Ø"/>
            </a:pPr>
            <a:r>
              <a:rPr lang="ro-RO" sz="1900" dirty="0" smtClean="0"/>
              <a:t>Nr. mediu lunar de persoane beneficiare de </a:t>
            </a:r>
            <a:r>
              <a:rPr lang="ro-RO" sz="1900" b="1" dirty="0" smtClean="0"/>
              <a:t>CANTINĂ SOCIALĂ: 77.</a:t>
            </a:r>
            <a:r>
              <a:rPr lang="ro-RO" sz="1900" dirty="0" smtClean="0"/>
              <a:t> </a:t>
            </a:r>
            <a:r>
              <a:rPr lang="ro-RO" sz="1800" dirty="0" smtClean="0"/>
              <a:t>Lunar un nr. mediu </a:t>
            </a:r>
            <a:r>
              <a:rPr lang="ro-RO" sz="1800" b="1" dirty="0" smtClean="0"/>
              <a:t>de 23 de persoane apte de muncă</a:t>
            </a:r>
            <a:r>
              <a:rPr lang="ro-RO" sz="1800" dirty="0" smtClean="0"/>
              <a:t>, beneficiare de cantina socială au fost propuse pentru efectuarea unor acţiuni sau lucrări de interes local.</a:t>
            </a:r>
            <a:endParaRPr lang="ro-RO" sz="1900" dirty="0" smtClean="0"/>
          </a:p>
          <a:p>
            <a:pPr algn="just">
              <a:buFont typeface="Wingdings" pitchFamily="2" charset="2"/>
              <a:buChar char="Ø"/>
            </a:pPr>
            <a:r>
              <a:rPr lang="ro-RO" sz="1900" b="1" dirty="0" smtClean="0"/>
              <a:t> 8 ÎNMORMÂNTĂRI GRATUITE</a:t>
            </a:r>
          </a:p>
          <a:p>
            <a:pPr algn="just">
              <a:buNone/>
            </a:pPr>
            <a:endParaRPr lang="ro-RO" sz="1800" dirty="0" smtClean="0">
              <a:latin typeface="Arial" charset="0"/>
              <a:cs typeface="Arial" charset="0"/>
            </a:endParaRPr>
          </a:p>
          <a:p>
            <a:pPr algn="just"/>
            <a:endParaRPr lang="ro-RO" dirty="0" smtClean="0"/>
          </a:p>
          <a:p>
            <a:pPr algn="just" eaLnBrk="1" hangingPunct="1">
              <a:buFont typeface="Arial" charset="0"/>
              <a:buNone/>
            </a:pPr>
            <a:endParaRPr lang="ro-RO" b="1"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err="1" smtClean="0"/>
              <a:t>Situa</a:t>
            </a:r>
            <a:r>
              <a:rPr lang="ro-RO" sz="3600" b="1" dirty="0"/>
              <a:t>ț</a:t>
            </a:r>
            <a:r>
              <a:rPr lang="ro-RO" sz="3600" b="1" dirty="0" smtClean="0"/>
              <a:t>ie comparativă ajutor social </a:t>
            </a:r>
            <a:br>
              <a:rPr lang="ro-RO" sz="3600" b="1" dirty="0" smtClean="0"/>
            </a:br>
            <a:r>
              <a:rPr lang="ro-RO" sz="3600" b="1" dirty="0" smtClean="0"/>
              <a:t>2016-2017-2018</a:t>
            </a:r>
            <a:endParaRPr lang="en-US" sz="36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3341660956"/>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1213740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04800"/>
            <a:ext cx="8763000" cy="1143000"/>
          </a:xfrm>
        </p:spPr>
        <p:txBody>
          <a:bodyPr>
            <a:noAutofit/>
          </a:bodyPr>
          <a:lstStyle/>
          <a:p>
            <a:r>
              <a:rPr lang="ro-RO" sz="2400" b="1" dirty="0" smtClean="0"/>
              <a:t>Situație comparativă alte beneficii sociale (nr. de persoane)</a:t>
            </a:r>
            <a:r>
              <a:rPr lang="ro-RO" sz="2800" b="1" dirty="0" smtClean="0"/>
              <a:t/>
            </a:r>
            <a:br>
              <a:rPr lang="ro-RO" sz="2800" b="1" dirty="0" smtClean="0"/>
            </a:br>
            <a:r>
              <a:rPr lang="ro-RO" sz="2800" b="1" dirty="0" smtClean="0"/>
              <a:t>2016-2017-2018</a:t>
            </a:r>
            <a:endParaRPr lang="en-US" sz="2800" b="1" dirty="0"/>
          </a:p>
        </p:txBody>
      </p:sp>
      <p:graphicFrame>
        <p:nvGraphicFramePr>
          <p:cNvPr id="6" name="Content Placeholder 5"/>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33345059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u 2"/>
          <p:cNvSpPr>
            <a:spLocks noGrp="1"/>
          </p:cNvSpPr>
          <p:nvPr>
            <p:ph type="title"/>
          </p:nvPr>
        </p:nvSpPr>
        <p:spPr>
          <a:xfrm>
            <a:off x="457200" y="381000"/>
            <a:ext cx="8229600" cy="457200"/>
          </a:xfrm>
        </p:spPr>
        <p:txBody>
          <a:bodyPr>
            <a:normAutofit fontScale="90000"/>
          </a:bodyPr>
          <a:lstStyle/>
          <a:p>
            <a:r>
              <a:rPr lang="ro-RO" sz="3600" b="1" dirty="0" smtClean="0"/>
              <a:t/>
            </a:r>
            <a:br>
              <a:rPr lang="ro-RO" sz="3600" b="1" dirty="0" smtClean="0"/>
            </a:br>
            <a:r>
              <a:rPr lang="ro-RO" sz="2700" b="1" dirty="0" smtClean="0"/>
              <a:t>AJUTORUL DE ÎNCĂLZIRE</a:t>
            </a:r>
            <a:br>
              <a:rPr lang="ro-RO" sz="2700" b="1" dirty="0" smtClean="0"/>
            </a:br>
            <a:r>
              <a:rPr lang="ro-RO" sz="2700" b="1" dirty="0" smtClean="0"/>
              <a:t>2018</a:t>
            </a:r>
            <a:r>
              <a:rPr lang="ro-RO" b="1" dirty="0" smtClean="0"/>
              <a:t/>
            </a:r>
            <a:br>
              <a:rPr lang="ro-RO" b="1" dirty="0" smtClean="0"/>
            </a:br>
            <a:endParaRPr lang="ro-RO" dirty="0" smtClean="0"/>
          </a:p>
        </p:txBody>
      </p:sp>
      <p:sp>
        <p:nvSpPr>
          <p:cNvPr id="5123" name="Rectangle 3"/>
          <p:cNvSpPr>
            <a:spLocks noGrp="1" noChangeArrowheads="1"/>
          </p:cNvSpPr>
          <p:nvPr>
            <p:ph idx="1"/>
          </p:nvPr>
        </p:nvSpPr>
        <p:spPr>
          <a:xfrm>
            <a:off x="457200" y="762000"/>
            <a:ext cx="8229600" cy="5943600"/>
          </a:xfrm>
        </p:spPr>
        <p:txBody>
          <a:bodyPr>
            <a:normAutofit/>
          </a:bodyPr>
          <a:lstStyle/>
          <a:p>
            <a:pPr algn="just">
              <a:buNone/>
            </a:pPr>
            <a:r>
              <a:rPr lang="ro-RO" sz="2000" b="1" dirty="0" smtClean="0"/>
              <a:t>	     Energie termica		                          Gaze naturale</a:t>
            </a:r>
          </a:p>
          <a:p>
            <a:pPr algn="just">
              <a:buNone/>
            </a:pPr>
            <a:endParaRPr lang="ro-RO" dirty="0" smtClean="0"/>
          </a:p>
          <a:p>
            <a:pPr algn="just" eaLnBrk="1" hangingPunct="1">
              <a:buFont typeface="Arial" charset="0"/>
              <a:buNone/>
            </a:pPr>
            <a:endParaRPr lang="ro-RO" b="1" dirty="0" smtClean="0"/>
          </a:p>
          <a:p>
            <a:pPr algn="just" eaLnBrk="1" hangingPunct="1">
              <a:buFont typeface="Arial" charset="0"/>
              <a:buNone/>
            </a:pPr>
            <a:endParaRPr lang="ro-RO" b="1" dirty="0" smtClean="0"/>
          </a:p>
          <a:p>
            <a:pPr algn="just" eaLnBrk="1" hangingPunct="1">
              <a:buFont typeface="Arial" charset="0"/>
              <a:buNone/>
            </a:pPr>
            <a:endParaRPr lang="ro-RO" b="1" dirty="0" smtClean="0"/>
          </a:p>
          <a:p>
            <a:pPr algn="just" eaLnBrk="1" hangingPunct="1">
              <a:buFont typeface="Arial" charset="0"/>
              <a:buNone/>
            </a:pPr>
            <a:r>
              <a:rPr lang="ro-RO" b="1" dirty="0" smtClean="0"/>
              <a:t>	</a:t>
            </a:r>
            <a:r>
              <a:rPr lang="ro-RO" sz="1800" b="1" dirty="0" smtClean="0"/>
              <a:t>Combustibili solizi sau petrolieri                              Energie Electrică</a:t>
            </a:r>
          </a:p>
        </p:txBody>
      </p:sp>
      <p:graphicFrame>
        <p:nvGraphicFramePr>
          <p:cNvPr id="4" name="Table 3"/>
          <p:cNvGraphicFramePr>
            <a:graphicFrameLocks noGrp="1"/>
          </p:cNvGraphicFramePr>
          <p:nvPr>
            <p:extLst>
              <p:ext uri="{D42A27DB-BD31-4B8C-83A1-F6EECF244321}">
                <p14:modId xmlns:p14="http://schemas.microsoft.com/office/powerpoint/2010/main" xmlns="" val="1651674513"/>
              </p:ext>
            </p:extLst>
          </p:nvPr>
        </p:nvGraphicFramePr>
        <p:xfrm>
          <a:off x="609600" y="1219199"/>
          <a:ext cx="3581400" cy="2209801"/>
        </p:xfrm>
        <a:graphic>
          <a:graphicData uri="http://schemas.openxmlformats.org/drawingml/2006/table">
            <a:tbl>
              <a:tblPr firstRow="1" bandRow="1">
                <a:tableStyleId>{5C22544A-7EE6-4342-B048-85BDC9FD1C3A}</a:tableStyleId>
              </a:tblPr>
              <a:tblGrid>
                <a:gridCol w="1790700"/>
                <a:gridCol w="1790700"/>
              </a:tblGrid>
              <a:tr h="381001">
                <a:tc>
                  <a:txBody>
                    <a:bodyPr/>
                    <a:lstStyle/>
                    <a:p>
                      <a:r>
                        <a:rPr lang="ro-RO" dirty="0" smtClean="0"/>
                        <a:t>Luna  </a:t>
                      </a:r>
                      <a:endParaRPr lang="ro-RO" dirty="0"/>
                    </a:p>
                  </a:txBody>
                  <a:tcPr/>
                </a:tc>
                <a:tc>
                  <a:txBody>
                    <a:bodyPr/>
                    <a:lstStyle/>
                    <a:p>
                      <a:r>
                        <a:rPr lang="ro-RO" dirty="0" smtClean="0"/>
                        <a:t>Total</a:t>
                      </a:r>
                      <a:r>
                        <a:rPr lang="ro-RO" baseline="0" dirty="0" smtClean="0"/>
                        <a:t> beneficiari</a:t>
                      </a:r>
                      <a:endParaRPr lang="ro-RO" dirty="0"/>
                    </a:p>
                  </a:txBody>
                  <a:tcPr/>
                </a:tc>
              </a:tr>
              <a:tr h="338667">
                <a:tc>
                  <a:txBody>
                    <a:bodyPr/>
                    <a:lstStyle/>
                    <a:p>
                      <a:r>
                        <a:rPr lang="ro-RO" dirty="0" smtClean="0"/>
                        <a:t>Ian.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1146</a:t>
                      </a:r>
                      <a:endParaRPr lang="ro-RO" sz="1800" dirty="0">
                        <a:latin typeface="Times New Roman"/>
                        <a:ea typeface="Times New Roman"/>
                        <a:cs typeface="Times New Roman"/>
                      </a:endParaRPr>
                    </a:p>
                  </a:txBody>
                  <a:tcPr marL="68580" marR="68580" marT="0" marB="0"/>
                </a:tc>
              </a:tr>
              <a:tr h="338667">
                <a:tc>
                  <a:txBody>
                    <a:bodyPr/>
                    <a:lstStyle/>
                    <a:p>
                      <a:r>
                        <a:rPr lang="ro-RO" dirty="0" smtClean="0"/>
                        <a:t>Feb.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1138</a:t>
                      </a:r>
                      <a:endParaRPr lang="ro-RO" sz="1800" dirty="0">
                        <a:latin typeface="Times New Roman"/>
                        <a:ea typeface="Times New Roman"/>
                        <a:cs typeface="Times New Roman"/>
                      </a:endParaRPr>
                    </a:p>
                  </a:txBody>
                  <a:tcPr marL="68580" marR="68580" marT="0" marB="0"/>
                </a:tc>
              </a:tr>
              <a:tr h="338667">
                <a:tc>
                  <a:txBody>
                    <a:bodyPr/>
                    <a:lstStyle/>
                    <a:p>
                      <a:r>
                        <a:rPr lang="ro-RO" dirty="0" smtClean="0"/>
                        <a:t>Mar.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1130</a:t>
                      </a:r>
                      <a:endParaRPr lang="ro-RO" sz="1800" dirty="0">
                        <a:latin typeface="Times New Roman"/>
                        <a:ea typeface="Times New Roman"/>
                        <a:cs typeface="Times New Roman"/>
                      </a:endParaRPr>
                    </a:p>
                  </a:txBody>
                  <a:tcPr marL="68580" marR="68580" marT="0" marB="0"/>
                </a:tc>
              </a:tr>
              <a:tr h="338667">
                <a:tc>
                  <a:txBody>
                    <a:bodyPr/>
                    <a:lstStyle/>
                    <a:p>
                      <a:r>
                        <a:rPr lang="ro-RO" dirty="0" smtClean="0"/>
                        <a:t>Nov.</a:t>
                      </a:r>
                      <a:r>
                        <a:rPr lang="ro-RO" baseline="0" dirty="0" smtClean="0"/>
                        <a:t>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650</a:t>
                      </a:r>
                      <a:endParaRPr lang="ro-RO" sz="1800" dirty="0">
                        <a:latin typeface="Times New Roman"/>
                        <a:ea typeface="Times New Roman"/>
                        <a:cs typeface="Times New Roman"/>
                      </a:endParaRPr>
                    </a:p>
                  </a:txBody>
                  <a:tcPr marL="68580" marR="68580" marT="0" marB="0"/>
                </a:tc>
              </a:tr>
              <a:tr h="338667">
                <a:tc>
                  <a:txBody>
                    <a:bodyPr/>
                    <a:lstStyle/>
                    <a:p>
                      <a:r>
                        <a:rPr lang="ro-RO" dirty="0" smtClean="0"/>
                        <a:t>Dec.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747</a:t>
                      </a:r>
                      <a:endParaRPr lang="ro-RO" sz="1800" dirty="0">
                        <a:latin typeface="Times New Roman"/>
                        <a:ea typeface="Times New Roman"/>
                        <a:cs typeface="Times New Roman"/>
                      </a:endParaRPr>
                    </a:p>
                  </a:txBody>
                  <a:tcPr marL="68580" marR="68580" marT="0" marB="0"/>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xmlns="" val="1436271572"/>
              </p:ext>
            </p:extLst>
          </p:nvPr>
        </p:nvGraphicFramePr>
        <p:xfrm>
          <a:off x="4876800" y="1219200"/>
          <a:ext cx="3581400" cy="2277860"/>
        </p:xfrm>
        <a:graphic>
          <a:graphicData uri="http://schemas.openxmlformats.org/drawingml/2006/table">
            <a:tbl>
              <a:tblPr firstRow="1" bandRow="1">
                <a:tableStyleId>{5C22544A-7EE6-4342-B048-85BDC9FD1C3A}</a:tableStyleId>
              </a:tblPr>
              <a:tblGrid>
                <a:gridCol w="1790700"/>
                <a:gridCol w="1790700"/>
              </a:tblGrid>
              <a:tr h="297701">
                <a:tc>
                  <a:txBody>
                    <a:bodyPr/>
                    <a:lstStyle/>
                    <a:p>
                      <a:r>
                        <a:rPr lang="ro-RO" dirty="0" smtClean="0"/>
                        <a:t>Luna</a:t>
                      </a:r>
                      <a:endParaRPr lang="ro-RO" dirty="0"/>
                    </a:p>
                  </a:txBody>
                  <a:tcPr/>
                </a:tc>
                <a:tc>
                  <a:txBody>
                    <a:bodyPr/>
                    <a:lstStyle/>
                    <a:p>
                      <a:r>
                        <a:rPr lang="ro-RO" dirty="0" smtClean="0"/>
                        <a:t>Total beneficiari</a:t>
                      </a:r>
                      <a:endParaRPr lang="ro-RO" dirty="0"/>
                    </a:p>
                  </a:txBody>
                  <a:tcPr/>
                </a:tc>
              </a:tr>
              <a:tr h="386585">
                <a:tc>
                  <a:txBody>
                    <a:bodyPr/>
                    <a:lstStyle/>
                    <a:p>
                      <a:r>
                        <a:rPr lang="ro-RO" dirty="0" smtClean="0"/>
                        <a:t>Ian.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11</a:t>
                      </a:r>
                      <a:endParaRPr lang="ro-RO" sz="1800" dirty="0">
                        <a:latin typeface="Times New Roman"/>
                        <a:ea typeface="Times New Roman"/>
                        <a:cs typeface="Times New Roman"/>
                      </a:endParaRPr>
                    </a:p>
                  </a:txBody>
                  <a:tcPr marL="68580" marR="68580" marT="0" marB="0"/>
                </a:tc>
              </a:tr>
              <a:tr h="386585">
                <a:tc>
                  <a:txBody>
                    <a:bodyPr/>
                    <a:lstStyle/>
                    <a:p>
                      <a:r>
                        <a:rPr lang="ro-RO" dirty="0" smtClean="0"/>
                        <a:t>Feb.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11</a:t>
                      </a:r>
                      <a:endParaRPr lang="ro-RO" sz="1800" dirty="0">
                        <a:latin typeface="Times New Roman"/>
                        <a:ea typeface="Times New Roman"/>
                        <a:cs typeface="Times New Roman"/>
                      </a:endParaRPr>
                    </a:p>
                  </a:txBody>
                  <a:tcPr marL="68580" marR="68580" marT="0" marB="0"/>
                </a:tc>
              </a:tr>
              <a:tr h="386585">
                <a:tc>
                  <a:txBody>
                    <a:bodyPr/>
                    <a:lstStyle/>
                    <a:p>
                      <a:r>
                        <a:rPr lang="ro-RO" dirty="0" smtClean="0"/>
                        <a:t>Mar.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10</a:t>
                      </a:r>
                      <a:endParaRPr lang="ro-RO" sz="1800" dirty="0">
                        <a:latin typeface="Times New Roman"/>
                        <a:ea typeface="Times New Roman"/>
                        <a:cs typeface="Times New Roman"/>
                      </a:endParaRPr>
                    </a:p>
                  </a:txBody>
                  <a:tcPr marL="68580" marR="68580" marT="0" marB="0"/>
                </a:tc>
              </a:tr>
              <a:tr h="386585">
                <a:tc>
                  <a:txBody>
                    <a:bodyPr/>
                    <a:lstStyle/>
                    <a:p>
                      <a:r>
                        <a:rPr lang="ro-RO" dirty="0" smtClean="0"/>
                        <a:t>Nov.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5</a:t>
                      </a:r>
                      <a:endParaRPr lang="ro-RO" sz="1800" dirty="0">
                        <a:latin typeface="Times New Roman"/>
                        <a:ea typeface="Times New Roman"/>
                        <a:cs typeface="Times New Roman"/>
                      </a:endParaRPr>
                    </a:p>
                  </a:txBody>
                  <a:tcPr marL="68580" marR="68580" marT="0" marB="0"/>
                </a:tc>
              </a:tr>
              <a:tr h="297697">
                <a:tc>
                  <a:txBody>
                    <a:bodyPr/>
                    <a:lstStyle/>
                    <a:p>
                      <a:r>
                        <a:rPr lang="ro-RO" dirty="0" smtClean="0"/>
                        <a:t>Dec.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5</a:t>
                      </a:r>
                      <a:endParaRPr lang="ro-RO" sz="1800" dirty="0">
                        <a:latin typeface="Times New Roman"/>
                        <a:ea typeface="Times New Roman"/>
                        <a:cs typeface="Times New Roman"/>
                      </a:endParaRPr>
                    </a:p>
                  </a:txBody>
                  <a:tcPr marL="68580" marR="68580" marT="0" marB="0"/>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xmlns="" val="1445392677"/>
              </p:ext>
            </p:extLst>
          </p:nvPr>
        </p:nvGraphicFramePr>
        <p:xfrm>
          <a:off x="609600" y="4114800"/>
          <a:ext cx="3505200" cy="2468880"/>
        </p:xfrm>
        <a:graphic>
          <a:graphicData uri="http://schemas.openxmlformats.org/drawingml/2006/table">
            <a:tbl>
              <a:tblPr firstRow="1" bandRow="1">
                <a:tableStyleId>{5C22544A-7EE6-4342-B048-85BDC9FD1C3A}</a:tableStyleId>
              </a:tblPr>
              <a:tblGrid>
                <a:gridCol w="1752600"/>
                <a:gridCol w="1752600"/>
              </a:tblGrid>
              <a:tr h="381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o-RO" sz="1800" b="1" dirty="0" smtClean="0"/>
                        <a:t>Luna  </a:t>
                      </a:r>
                    </a:p>
                    <a:p>
                      <a:endParaRPr lang="ro-RO" sz="1800"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o-RO" dirty="0" smtClean="0"/>
                        <a:t>Total</a:t>
                      </a:r>
                      <a:r>
                        <a:rPr lang="ro-RO" baseline="0" dirty="0" smtClean="0"/>
                        <a:t> beneficiari</a:t>
                      </a:r>
                      <a:endParaRPr lang="ro-RO" dirty="0" smtClean="0"/>
                    </a:p>
                    <a:p>
                      <a:endParaRPr lang="ro-RO" dirty="0"/>
                    </a:p>
                  </a:txBody>
                  <a:tcPr/>
                </a:tc>
              </a:tr>
              <a:tr h="327378">
                <a:tc>
                  <a:txBody>
                    <a:bodyPr/>
                    <a:lstStyle/>
                    <a:p>
                      <a:r>
                        <a:rPr lang="ro-RO" dirty="0" smtClean="0"/>
                        <a:t>Ian. 2018</a:t>
                      </a:r>
                      <a:endParaRPr lang="ro-RO" dirty="0"/>
                    </a:p>
                  </a:txBody>
                  <a:tcPr/>
                </a:tc>
                <a:tc>
                  <a:txBody>
                    <a:bodyPr/>
                    <a:lstStyle/>
                    <a:p>
                      <a:pPr marL="0" marR="0">
                        <a:spcBef>
                          <a:spcPts val="0"/>
                        </a:spcBef>
                        <a:spcAft>
                          <a:spcPts val="0"/>
                        </a:spcAft>
                      </a:pPr>
                      <a:r>
                        <a:rPr lang="ro-RO" sz="1800" dirty="0">
                          <a:latin typeface="Arial"/>
                          <a:ea typeface="Times New Roman"/>
                          <a:cs typeface="Times New Roman"/>
                        </a:rPr>
                        <a:t>1</a:t>
                      </a:r>
                      <a:endParaRPr lang="ro-RO" sz="1800" dirty="0">
                        <a:latin typeface="Times New Roman"/>
                        <a:ea typeface="Times New Roman"/>
                        <a:cs typeface="Times New Roman"/>
                      </a:endParaRPr>
                    </a:p>
                  </a:txBody>
                  <a:tcPr marL="68580" marR="68580" marT="0" marB="0"/>
                </a:tc>
              </a:tr>
              <a:tr h="327378">
                <a:tc>
                  <a:txBody>
                    <a:bodyPr/>
                    <a:lstStyle/>
                    <a:p>
                      <a:r>
                        <a:rPr lang="ro-RO" dirty="0" smtClean="0"/>
                        <a:t>Feb.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0</a:t>
                      </a:r>
                      <a:endParaRPr lang="ro-RO" sz="1800" dirty="0">
                        <a:latin typeface="Times New Roman"/>
                        <a:ea typeface="Times New Roman"/>
                        <a:cs typeface="Times New Roman"/>
                      </a:endParaRPr>
                    </a:p>
                  </a:txBody>
                  <a:tcPr marL="68580" marR="68580" marT="0" marB="0"/>
                </a:tc>
              </a:tr>
              <a:tr h="327378">
                <a:tc>
                  <a:txBody>
                    <a:bodyPr/>
                    <a:lstStyle/>
                    <a:p>
                      <a:r>
                        <a:rPr lang="ro-RO" dirty="0" smtClean="0"/>
                        <a:t>Mar.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0</a:t>
                      </a:r>
                      <a:endParaRPr lang="ro-RO" sz="1800" dirty="0">
                        <a:latin typeface="Times New Roman"/>
                        <a:ea typeface="Times New Roman"/>
                        <a:cs typeface="Times New Roman"/>
                      </a:endParaRPr>
                    </a:p>
                  </a:txBody>
                  <a:tcPr marL="68580" marR="68580" marT="0" marB="0"/>
                </a:tc>
              </a:tr>
              <a:tr h="327378">
                <a:tc>
                  <a:txBody>
                    <a:bodyPr/>
                    <a:lstStyle/>
                    <a:p>
                      <a:r>
                        <a:rPr lang="ro-RO" dirty="0" smtClean="0"/>
                        <a:t>Nov.</a:t>
                      </a:r>
                      <a:r>
                        <a:rPr lang="ro-RO" baseline="0" dirty="0" smtClean="0"/>
                        <a:t>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22</a:t>
                      </a:r>
                      <a:endParaRPr lang="ro-RO" sz="1800" dirty="0">
                        <a:latin typeface="Times New Roman"/>
                        <a:ea typeface="Times New Roman"/>
                        <a:cs typeface="Times New Roman"/>
                      </a:endParaRPr>
                    </a:p>
                  </a:txBody>
                  <a:tcPr marL="68580" marR="68580" marT="0" marB="0"/>
                </a:tc>
              </a:tr>
              <a:tr h="327378">
                <a:tc>
                  <a:txBody>
                    <a:bodyPr/>
                    <a:lstStyle/>
                    <a:p>
                      <a:r>
                        <a:rPr lang="ro-RO" dirty="0" smtClean="0"/>
                        <a:t>Dec.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5</a:t>
                      </a:r>
                      <a:endParaRPr lang="ro-RO" sz="1800" dirty="0">
                        <a:latin typeface="Times New Roman"/>
                        <a:ea typeface="Times New Roman"/>
                        <a:cs typeface="Times New Roman"/>
                      </a:endParaRPr>
                    </a:p>
                  </a:txBody>
                  <a:tcPr marL="68580" marR="68580" marT="0" marB="0"/>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xmlns="" val="2774353638"/>
              </p:ext>
            </p:extLst>
          </p:nvPr>
        </p:nvGraphicFramePr>
        <p:xfrm>
          <a:off x="4876800" y="4038601"/>
          <a:ext cx="3657600" cy="2499625"/>
        </p:xfrm>
        <a:graphic>
          <a:graphicData uri="http://schemas.openxmlformats.org/drawingml/2006/table">
            <a:tbl>
              <a:tblPr firstRow="1" bandRow="1">
                <a:tableStyleId>{5C22544A-7EE6-4342-B048-85BDC9FD1C3A}</a:tableStyleId>
              </a:tblPr>
              <a:tblGrid>
                <a:gridCol w="1752600"/>
                <a:gridCol w="1905000"/>
              </a:tblGrid>
              <a:tr h="45719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o-RO" dirty="0" smtClean="0"/>
                        <a:t>Luna  </a:t>
                      </a:r>
                    </a:p>
                    <a:p>
                      <a:endParaRPr lang="ro-RO"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o-RO" dirty="0" smtClean="0"/>
                        <a:t>Total</a:t>
                      </a:r>
                      <a:r>
                        <a:rPr lang="ro-RO" baseline="0" dirty="0" smtClean="0"/>
                        <a:t> beneficiari</a:t>
                      </a:r>
                      <a:endParaRPr lang="ro-RO" dirty="0" smtClean="0"/>
                    </a:p>
                    <a:p>
                      <a:endParaRPr lang="ro-RO" dirty="0"/>
                    </a:p>
                  </a:txBody>
                  <a:tcPr/>
                </a:tc>
              </a:tr>
              <a:tr h="371909">
                <a:tc>
                  <a:txBody>
                    <a:bodyPr/>
                    <a:lstStyle/>
                    <a:p>
                      <a:r>
                        <a:rPr lang="ro-RO" dirty="0" smtClean="0"/>
                        <a:t>Ian.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4</a:t>
                      </a:r>
                      <a:endParaRPr lang="ro-RO" sz="1800" dirty="0">
                        <a:latin typeface="Times New Roman"/>
                        <a:ea typeface="Times New Roman"/>
                        <a:cs typeface="Times New Roman"/>
                      </a:endParaRPr>
                    </a:p>
                  </a:txBody>
                  <a:tcPr marL="68580" marR="68580" marT="0" marB="0"/>
                </a:tc>
              </a:tr>
              <a:tr h="371909">
                <a:tc>
                  <a:txBody>
                    <a:bodyPr/>
                    <a:lstStyle/>
                    <a:p>
                      <a:r>
                        <a:rPr lang="ro-RO" dirty="0" smtClean="0"/>
                        <a:t>Feb.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4</a:t>
                      </a:r>
                      <a:endParaRPr lang="ro-RO" sz="1800" dirty="0">
                        <a:latin typeface="Times New Roman"/>
                        <a:ea typeface="Times New Roman"/>
                        <a:cs typeface="Times New Roman"/>
                      </a:endParaRPr>
                    </a:p>
                  </a:txBody>
                  <a:tcPr marL="68580" marR="68580" marT="0" marB="0"/>
                </a:tc>
              </a:tr>
              <a:tr h="371909">
                <a:tc>
                  <a:txBody>
                    <a:bodyPr/>
                    <a:lstStyle/>
                    <a:p>
                      <a:r>
                        <a:rPr lang="ro-RO" dirty="0" smtClean="0"/>
                        <a:t>Mar.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3</a:t>
                      </a:r>
                      <a:endParaRPr lang="ro-RO" sz="1800" dirty="0">
                        <a:latin typeface="Times New Roman"/>
                        <a:ea typeface="Times New Roman"/>
                        <a:cs typeface="Times New Roman"/>
                      </a:endParaRPr>
                    </a:p>
                  </a:txBody>
                  <a:tcPr marL="68580" marR="68580" marT="0" marB="0"/>
                </a:tc>
              </a:tr>
              <a:tr h="371909">
                <a:tc>
                  <a:txBody>
                    <a:bodyPr/>
                    <a:lstStyle/>
                    <a:p>
                      <a:r>
                        <a:rPr lang="ro-RO" dirty="0" smtClean="0"/>
                        <a:t>Nov.</a:t>
                      </a:r>
                      <a:r>
                        <a:rPr lang="ro-RO" baseline="0" dirty="0" smtClean="0"/>
                        <a:t> 2018</a:t>
                      </a:r>
                      <a:endParaRPr lang="ro-RO" dirty="0"/>
                    </a:p>
                  </a:txBody>
                  <a:tcPr/>
                </a:tc>
                <a:tc>
                  <a:txBody>
                    <a:bodyPr/>
                    <a:lstStyle/>
                    <a:p>
                      <a:pPr marL="0" marR="0">
                        <a:spcBef>
                          <a:spcPts val="0"/>
                        </a:spcBef>
                        <a:spcAft>
                          <a:spcPts val="0"/>
                        </a:spcAft>
                      </a:pPr>
                      <a:r>
                        <a:rPr lang="ro-RO" sz="1800" dirty="0" smtClean="0">
                          <a:latin typeface="Arial"/>
                          <a:ea typeface="Times New Roman"/>
                          <a:cs typeface="Times New Roman"/>
                        </a:rPr>
                        <a:t>2</a:t>
                      </a:r>
                      <a:endParaRPr lang="ro-RO" sz="1800" dirty="0">
                        <a:latin typeface="Times New Roman"/>
                        <a:ea typeface="Times New Roman"/>
                        <a:cs typeface="Times New Roman"/>
                      </a:endParaRPr>
                    </a:p>
                  </a:txBody>
                  <a:tcPr marL="68580" marR="68580" marT="0" marB="0"/>
                </a:tc>
              </a:tr>
              <a:tr h="371909">
                <a:tc>
                  <a:txBody>
                    <a:bodyPr/>
                    <a:lstStyle/>
                    <a:p>
                      <a:r>
                        <a:rPr lang="ro-RO" dirty="0" smtClean="0"/>
                        <a:t>Dec. 2018</a:t>
                      </a:r>
                      <a:endParaRPr lang="ro-RO" dirty="0"/>
                    </a:p>
                  </a:txBody>
                  <a:tcPr/>
                </a:tc>
                <a:tc>
                  <a:txBody>
                    <a:bodyPr/>
                    <a:lstStyle/>
                    <a:p>
                      <a:pPr marL="0" marR="0">
                        <a:spcBef>
                          <a:spcPts val="0"/>
                        </a:spcBef>
                        <a:spcAft>
                          <a:spcPts val="0"/>
                        </a:spcAft>
                      </a:pPr>
                      <a:r>
                        <a:rPr lang="ro-RO" sz="1800" dirty="0" smtClean="0">
                          <a:latin typeface="Times New Roman"/>
                          <a:ea typeface="Times New Roman"/>
                          <a:cs typeface="Times New Roman"/>
                        </a:rPr>
                        <a:t>2</a:t>
                      </a:r>
                      <a:endParaRPr lang="ro-RO" sz="1800" dirty="0">
                        <a:latin typeface="Times New Roman"/>
                        <a:ea typeface="Times New Roman"/>
                        <a:cs typeface="Times New Roman"/>
                      </a:endParaRPr>
                    </a:p>
                  </a:txBody>
                  <a:tcPr marL="68580" marR="68580" marT="0" marB="0"/>
                </a:tc>
              </a:tr>
            </a:tbl>
          </a:graphicData>
        </a:graphic>
      </p:graphicFrame>
    </p:spTree>
    <p:extLst>
      <p:ext uri="{BB962C8B-B14F-4D97-AF65-F5344CB8AC3E}">
        <p14:creationId xmlns:p14="http://schemas.microsoft.com/office/powerpoint/2010/main" xmlns="" val="40122511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ro-RO" sz="2000" b="1" dirty="0"/>
              <a:t>Situatie </a:t>
            </a:r>
            <a:r>
              <a:rPr lang="ro-RO" sz="2000" b="1" dirty="0" smtClean="0"/>
              <a:t>comparativă - </a:t>
            </a:r>
            <a:r>
              <a:rPr lang="ro-RO" sz="2000" b="1" dirty="0"/>
              <a:t>numar </a:t>
            </a:r>
            <a:r>
              <a:rPr lang="ro-RO" sz="2000" b="1" dirty="0" smtClean="0"/>
              <a:t>mediu de beneficiari </a:t>
            </a:r>
            <a:r>
              <a:rPr lang="ro-RO" sz="2000" b="1" dirty="0"/>
              <a:t>de ajutor de </a:t>
            </a:r>
            <a:r>
              <a:rPr lang="ro-RO" sz="2000" b="1" dirty="0" smtClean="0"/>
              <a:t>incălzire în sezoanele reci ale anilor</a:t>
            </a:r>
            <a:r>
              <a:rPr lang="ro-RO" sz="2000" b="1" dirty="0"/>
              <a:t/>
            </a:r>
            <a:br>
              <a:rPr lang="ro-RO" sz="2000" b="1" dirty="0"/>
            </a:br>
            <a:r>
              <a:rPr lang="ro-RO" sz="2000" b="1" dirty="0" smtClean="0"/>
              <a:t>2016-2017-2018</a:t>
            </a:r>
            <a:endParaRPr lang="en-US" sz="2000" b="1" dirty="0"/>
          </a:p>
        </p:txBody>
      </p:sp>
      <p:graphicFrame>
        <p:nvGraphicFramePr>
          <p:cNvPr id="6" name="Content Placeholder 5"/>
          <p:cNvGraphicFramePr>
            <a:graphicFrameLocks noGrp="1"/>
          </p:cNvGraphicFramePr>
          <p:nvPr>
            <p:ph sz="half" idx="1"/>
            <p:extLst>
              <p:ext uri="{D42A27DB-BD31-4B8C-83A1-F6EECF244321}">
                <p14:modId xmlns:p14="http://schemas.microsoft.com/office/powerpoint/2010/main" xmlns="" val="611889002"/>
              </p:ext>
            </p:extLst>
          </p:nvPr>
        </p:nvGraphicFramePr>
        <p:xfrm>
          <a:off x="467544" y="1412776"/>
          <a:ext cx="4038600" cy="452596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ontent Placeholder 6"/>
          <p:cNvGraphicFramePr>
            <a:graphicFrameLocks noGrp="1"/>
          </p:cNvGraphicFramePr>
          <p:nvPr>
            <p:ph sz="half" idx="2"/>
            <p:extLst>
              <p:ext uri="{D42A27DB-BD31-4B8C-83A1-F6EECF244321}">
                <p14:modId xmlns:p14="http://schemas.microsoft.com/office/powerpoint/2010/main" xmlns="" val="2468809643"/>
              </p:ext>
            </p:extLst>
          </p:nvPr>
        </p:nvGraphicFramePr>
        <p:xfrm>
          <a:off x="4716016" y="1700808"/>
          <a:ext cx="4320480" cy="452596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xmlns="" val="34756473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ro-RO" sz="3100" b="1" u="sng" dirty="0" smtClean="0"/>
              <a:t/>
            </a:r>
            <a:br>
              <a:rPr lang="ro-RO" sz="3100" b="1" u="sng" dirty="0" smtClean="0"/>
            </a:br>
            <a:r>
              <a:rPr lang="en-US" sz="3100" b="1" u="sng" dirty="0" err="1" smtClean="0"/>
              <a:t>Alte</a:t>
            </a:r>
            <a:r>
              <a:rPr lang="en-US" sz="3100" b="1" u="sng" dirty="0" smtClean="0"/>
              <a:t> </a:t>
            </a:r>
            <a:r>
              <a:rPr lang="en-US" sz="3100" b="1" u="sng" dirty="0"/>
              <a:t>b</a:t>
            </a:r>
            <a:r>
              <a:rPr lang="ro-RO" sz="3100" b="1" u="sng" dirty="0"/>
              <a:t>eneficii acordate de către </a:t>
            </a:r>
            <a:r>
              <a:rPr lang="ro-RO" sz="3100" b="1" u="sng" dirty="0" smtClean="0"/>
              <a:t>DASO </a:t>
            </a:r>
            <a:r>
              <a:rPr lang="ro-RO" sz="3100" b="1" u="sng" dirty="0"/>
              <a:t>in anul </a:t>
            </a:r>
            <a:r>
              <a:rPr lang="ro-RO" sz="3100" b="1" u="sng" dirty="0" smtClean="0"/>
              <a:t>2018</a:t>
            </a:r>
            <a:r>
              <a:rPr lang="ro-RO" dirty="0"/>
              <a:t/>
            </a:r>
            <a:br>
              <a:rPr lang="ro-RO" dirty="0"/>
            </a:br>
            <a:endParaRPr lang="en-US" dirty="0"/>
          </a:p>
        </p:txBody>
      </p:sp>
      <p:sp>
        <p:nvSpPr>
          <p:cNvPr id="3" name="Content Placeholder 2"/>
          <p:cNvSpPr>
            <a:spLocks noGrp="1"/>
          </p:cNvSpPr>
          <p:nvPr>
            <p:ph sz="half" idx="1"/>
          </p:nvPr>
        </p:nvSpPr>
        <p:spPr>
          <a:xfrm>
            <a:off x="539552" y="836712"/>
            <a:ext cx="8299648" cy="5904656"/>
          </a:xfrm>
        </p:spPr>
        <p:txBody>
          <a:bodyPr>
            <a:normAutofit/>
          </a:bodyPr>
          <a:lstStyle/>
          <a:p>
            <a:pPr marL="457200" lvl="1" indent="0" algn="just">
              <a:buNone/>
            </a:pPr>
            <a:endParaRPr lang="ro-RO" sz="18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ro-RO" sz="1800" dirty="0" smtClean="0">
                <a:latin typeface="Arial" panose="020B0604020202020204" pitchFamily="34" charset="0"/>
                <a:cs typeface="Arial" panose="020B0604020202020204" pitchFamily="34" charset="0"/>
              </a:rPr>
              <a:t>plata </a:t>
            </a:r>
            <a:r>
              <a:rPr lang="ro-RO" sz="1800" dirty="0">
                <a:latin typeface="Arial" panose="020B0604020202020204" pitchFamily="34" charset="0"/>
                <a:cs typeface="Arial" panose="020B0604020202020204" pitchFamily="34" charset="0"/>
              </a:rPr>
              <a:t>salariului pentru </a:t>
            </a:r>
            <a:r>
              <a:rPr lang="fr-FR" sz="1800" b="1" u="sng" dirty="0" smtClean="0">
                <a:latin typeface="Arial" panose="020B0604020202020204" pitchFamily="34" charset="0"/>
                <a:cs typeface="Arial" panose="020B0604020202020204" pitchFamily="34" charset="0"/>
              </a:rPr>
              <a:t>2</a:t>
            </a:r>
            <a:r>
              <a:rPr lang="ro-RO" sz="1800" b="1" u="sng" dirty="0" smtClean="0">
                <a:latin typeface="Arial" panose="020B0604020202020204" pitchFamily="34" charset="0"/>
                <a:cs typeface="Arial" panose="020B0604020202020204" pitchFamily="34" charset="0"/>
              </a:rPr>
              <a:t>38</a:t>
            </a:r>
            <a:r>
              <a:rPr lang="fr-FR" sz="1800" u="sng" dirty="0" smtClean="0">
                <a:latin typeface="Arial" panose="020B0604020202020204" pitchFamily="34" charset="0"/>
                <a:cs typeface="Arial" panose="020B0604020202020204" pitchFamily="34" charset="0"/>
              </a:rPr>
              <a:t> </a:t>
            </a:r>
            <a:r>
              <a:rPr lang="fr-FR" sz="1800" b="1" u="sng" dirty="0">
                <a:latin typeface="Arial" panose="020B0604020202020204" pitchFamily="34" charset="0"/>
                <a:cs typeface="Arial" panose="020B0604020202020204" pitchFamily="34" charset="0"/>
              </a:rPr>
              <a:t>de  </a:t>
            </a:r>
            <a:r>
              <a:rPr lang="fr-FR" sz="1800" b="1" u="sng" dirty="0" err="1">
                <a:latin typeface="Arial" panose="020B0604020202020204" pitchFamily="34" charset="0"/>
                <a:cs typeface="Arial" panose="020B0604020202020204" pitchFamily="34" charset="0"/>
              </a:rPr>
              <a:t>asistenţi</a:t>
            </a:r>
            <a:r>
              <a:rPr lang="fr-FR" sz="1800" b="1" u="sng" dirty="0">
                <a:latin typeface="Arial" panose="020B0604020202020204" pitchFamily="34" charset="0"/>
                <a:cs typeface="Arial" panose="020B0604020202020204" pitchFamily="34" charset="0"/>
              </a:rPr>
              <a:t> </a:t>
            </a:r>
            <a:r>
              <a:rPr lang="fr-FR" sz="1800" b="1" u="sng" dirty="0" err="1">
                <a:latin typeface="Arial" panose="020B0604020202020204" pitchFamily="34" charset="0"/>
                <a:cs typeface="Arial" panose="020B0604020202020204" pitchFamily="34" charset="0"/>
              </a:rPr>
              <a:t>personali</a:t>
            </a:r>
            <a:r>
              <a:rPr lang="fr-FR" sz="1800" b="1" u="sng" dirty="0">
                <a:latin typeface="Arial" panose="020B0604020202020204" pitchFamily="34" charset="0"/>
                <a:cs typeface="Arial" panose="020B0604020202020204" pitchFamily="34" charset="0"/>
              </a:rPr>
              <a:t> ai </a:t>
            </a:r>
            <a:r>
              <a:rPr lang="fr-FR" sz="1800" b="1" u="sng" dirty="0" err="1">
                <a:latin typeface="Arial" panose="020B0604020202020204" pitchFamily="34" charset="0"/>
                <a:cs typeface="Arial" panose="020B0604020202020204" pitchFamily="34" charset="0"/>
              </a:rPr>
              <a:t>persoanelor</a:t>
            </a:r>
            <a:r>
              <a:rPr lang="fr-FR" sz="1800" b="1" u="sng" dirty="0">
                <a:latin typeface="Arial" panose="020B0604020202020204" pitchFamily="34" charset="0"/>
                <a:cs typeface="Arial" panose="020B0604020202020204" pitchFamily="34" charset="0"/>
              </a:rPr>
              <a:t> </a:t>
            </a:r>
            <a:r>
              <a:rPr lang="fr-FR" sz="1800" b="1" u="sng" dirty="0" err="1">
                <a:latin typeface="Arial" panose="020B0604020202020204" pitchFamily="34" charset="0"/>
                <a:cs typeface="Arial" panose="020B0604020202020204" pitchFamily="34" charset="0"/>
              </a:rPr>
              <a:t>cu</a:t>
            </a:r>
            <a:r>
              <a:rPr lang="fr-FR" sz="1800" b="1" u="sng" dirty="0">
                <a:latin typeface="Arial" panose="020B0604020202020204" pitchFamily="34" charset="0"/>
                <a:cs typeface="Arial" panose="020B0604020202020204" pitchFamily="34" charset="0"/>
              </a:rPr>
              <a:t> handicap </a:t>
            </a:r>
            <a:r>
              <a:rPr lang="fr-FR" sz="1800" b="1" u="sng" dirty="0" err="1">
                <a:latin typeface="Arial" panose="020B0604020202020204" pitchFamily="34" charset="0"/>
                <a:cs typeface="Arial" panose="020B0604020202020204" pitchFamily="34" charset="0"/>
              </a:rPr>
              <a:t>grav</a:t>
            </a:r>
            <a:r>
              <a:rPr lang="fr-FR" sz="1800" dirty="0">
                <a:latin typeface="Arial" panose="020B0604020202020204" pitchFamily="34" charset="0"/>
                <a:cs typeface="Arial" panose="020B0604020202020204" pitchFamily="34" charset="0"/>
              </a:rPr>
              <a:t> , </a:t>
            </a:r>
            <a:r>
              <a:rPr lang="fr-FR" sz="1800" dirty="0" err="1">
                <a:latin typeface="Arial" panose="020B0604020202020204" pitchFamily="34" charset="0"/>
                <a:cs typeface="Arial" panose="020B0604020202020204" pitchFamily="34" charset="0"/>
              </a:rPr>
              <a:t>din</a:t>
            </a:r>
            <a:r>
              <a:rPr lang="fr-FR" sz="1800" dirty="0">
                <a:latin typeface="Arial" panose="020B0604020202020204" pitchFamily="34" charset="0"/>
                <a:cs typeface="Arial" panose="020B0604020202020204" pitchFamily="34" charset="0"/>
              </a:rPr>
              <a:t> care </a:t>
            </a:r>
            <a:r>
              <a:rPr lang="fr-FR" sz="1800" dirty="0" smtClean="0">
                <a:latin typeface="Arial" panose="020B0604020202020204" pitchFamily="34" charset="0"/>
                <a:cs typeface="Arial" panose="020B0604020202020204" pitchFamily="34" charset="0"/>
              </a:rPr>
              <a:t>:</a:t>
            </a:r>
            <a:endParaRPr lang="ro-RO" sz="1800" dirty="0" smtClean="0">
              <a:latin typeface="Arial" panose="020B0604020202020204" pitchFamily="34" charset="0"/>
              <a:cs typeface="Arial" panose="020B0604020202020204" pitchFamily="34" charset="0"/>
            </a:endParaRPr>
          </a:p>
          <a:p>
            <a:pPr marL="685800" lvl="1">
              <a:buFont typeface="Wingdings" panose="05000000000000000000" pitchFamily="2" charset="2"/>
              <a:buChar char="Ø"/>
            </a:pPr>
            <a:r>
              <a:rPr lang="fr-FR" sz="1800" dirty="0" smtClean="0">
                <a:latin typeface="Arial" panose="020B0604020202020204" pitchFamily="34" charset="0"/>
                <a:cs typeface="Arial" panose="020B0604020202020204" pitchFamily="34" charset="0"/>
              </a:rPr>
              <a:t> </a:t>
            </a:r>
            <a:r>
              <a:rPr lang="fr-FR" sz="1800" b="1" dirty="0" smtClean="0">
                <a:latin typeface="Arial" panose="020B0604020202020204" pitchFamily="34" charset="0"/>
                <a:cs typeface="Arial" panose="020B0604020202020204" pitchFamily="34" charset="0"/>
              </a:rPr>
              <a:t>-</a:t>
            </a:r>
            <a:r>
              <a:rPr lang="ro-RO" sz="1800" b="1" dirty="0" smtClean="0">
                <a:latin typeface="Arial" panose="020B0604020202020204" pitchFamily="34" charset="0"/>
                <a:cs typeface="Arial" panose="020B0604020202020204" pitchFamily="34" charset="0"/>
              </a:rPr>
              <a:t>89 </a:t>
            </a:r>
            <a:r>
              <a:rPr lang="ro-RO" sz="1800" dirty="0" smtClean="0">
                <a:latin typeface="Arial" panose="020B0604020202020204" pitchFamily="34" charset="0"/>
                <a:cs typeface="Arial" panose="020B0604020202020204" pitchFamily="34" charset="0"/>
              </a:rPr>
              <a:t>de</a:t>
            </a:r>
            <a:r>
              <a:rPr lang="ro-RO" sz="1800" b="1" dirty="0" smtClean="0">
                <a:latin typeface="Arial" panose="020B0604020202020204" pitchFamily="34" charset="0"/>
                <a:cs typeface="Arial" panose="020B0604020202020204" pitchFamily="34" charset="0"/>
              </a:rPr>
              <a:t> </a:t>
            </a:r>
            <a:r>
              <a:rPr lang="fr-FR" sz="1800" dirty="0" err="1" smtClean="0">
                <a:latin typeface="Arial" panose="020B0604020202020204" pitchFamily="34" charset="0"/>
                <a:cs typeface="Arial" panose="020B0604020202020204" pitchFamily="34" charset="0"/>
              </a:rPr>
              <a:t>asistenţi</a:t>
            </a:r>
            <a:r>
              <a:rPr lang="fr-FR" sz="1800" dirty="0" smtClean="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personali</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angajaţi</a:t>
            </a:r>
            <a:r>
              <a:rPr lang="fr-FR" sz="1800" dirty="0">
                <a:latin typeface="Arial" panose="020B0604020202020204" pitchFamily="34" charset="0"/>
                <a:cs typeface="Arial" panose="020B0604020202020204" pitchFamily="34" charset="0"/>
              </a:rPr>
              <a:t> </a:t>
            </a:r>
            <a:r>
              <a:rPr lang="fr-FR" sz="1800" dirty="0" err="1" smtClean="0">
                <a:latin typeface="Arial" panose="020B0604020202020204" pitchFamily="34" charset="0"/>
                <a:cs typeface="Arial" panose="020B0604020202020204" pitchFamily="34" charset="0"/>
              </a:rPr>
              <a:t>pentru</a:t>
            </a:r>
            <a:r>
              <a:rPr lang="fr-FR" sz="1800" dirty="0" smtClean="0">
                <a:latin typeface="Arial" panose="020B0604020202020204" pitchFamily="34" charset="0"/>
                <a:cs typeface="Arial" panose="020B0604020202020204" pitchFamily="34" charset="0"/>
              </a:rPr>
              <a:t> </a:t>
            </a:r>
            <a:r>
              <a:rPr lang="fr-FR" sz="1800" b="1" dirty="0" err="1">
                <a:latin typeface="Arial" panose="020B0604020202020204" pitchFamily="34" charset="0"/>
                <a:cs typeface="Arial" panose="020B0604020202020204" pitchFamily="34" charset="0"/>
              </a:rPr>
              <a:t>copii</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încadraţi</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în</a:t>
            </a:r>
            <a:r>
              <a:rPr lang="fr-FR" sz="1800" dirty="0">
                <a:latin typeface="Arial" panose="020B0604020202020204" pitchFamily="34" charset="0"/>
                <a:cs typeface="Arial" panose="020B0604020202020204" pitchFamily="34" charset="0"/>
              </a:rPr>
              <a:t> </a:t>
            </a:r>
            <a:r>
              <a:rPr lang="fr-FR" sz="1800" dirty="0" err="1" smtClean="0">
                <a:latin typeface="Arial" panose="020B0604020202020204" pitchFamily="34" charset="0"/>
                <a:cs typeface="Arial" panose="020B0604020202020204" pitchFamily="34" charset="0"/>
              </a:rPr>
              <a:t>grad</a:t>
            </a:r>
            <a:r>
              <a:rPr lang="fr-FR" sz="1800" dirty="0" smtClean="0">
                <a:latin typeface="Arial" panose="020B0604020202020204" pitchFamily="34" charset="0"/>
                <a:cs typeface="Arial" panose="020B0604020202020204" pitchFamily="34" charset="0"/>
              </a:rPr>
              <a:t> de</a:t>
            </a:r>
            <a:r>
              <a:rPr lang="ro-RO" sz="1800" dirty="0" smtClean="0">
                <a:latin typeface="Arial" panose="020B0604020202020204" pitchFamily="34" charset="0"/>
                <a:cs typeface="Arial" panose="020B0604020202020204" pitchFamily="34" charset="0"/>
              </a:rPr>
              <a:t> </a:t>
            </a:r>
            <a:r>
              <a:rPr lang="fr-FR" sz="1800" dirty="0" smtClean="0">
                <a:latin typeface="Arial" panose="020B0604020202020204" pitchFamily="34" charset="0"/>
                <a:cs typeface="Arial" panose="020B0604020202020204" pitchFamily="34" charset="0"/>
              </a:rPr>
              <a:t>handicap </a:t>
            </a:r>
            <a:r>
              <a:rPr lang="fr-FR" sz="1800" dirty="0" err="1">
                <a:latin typeface="Arial" panose="020B0604020202020204" pitchFamily="34" charset="0"/>
                <a:cs typeface="Arial" panose="020B0604020202020204" pitchFamily="34" charset="0"/>
              </a:rPr>
              <a:t>grav</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cu</a:t>
            </a:r>
            <a:r>
              <a:rPr lang="fr-FR" sz="1800" dirty="0">
                <a:latin typeface="Arial" panose="020B0604020202020204" pitchFamily="34" charset="0"/>
                <a:cs typeface="Arial" panose="020B0604020202020204" pitchFamily="34" charset="0"/>
              </a:rPr>
              <a:t> </a:t>
            </a:r>
            <a:r>
              <a:rPr lang="ro-RO" sz="1800" dirty="0" smtClean="0">
                <a:latin typeface="Arial" panose="020B0604020202020204" pitchFamily="34" charset="0"/>
                <a:cs typeface="Arial" panose="020B0604020202020204" pitchFamily="34" charset="0"/>
              </a:rPr>
              <a:t>	</a:t>
            </a:r>
            <a:r>
              <a:rPr lang="fr-FR" sz="1800" dirty="0" err="1" smtClean="0">
                <a:latin typeface="Arial" panose="020B0604020202020204" pitchFamily="34" charset="0"/>
                <a:cs typeface="Arial" panose="020B0604020202020204" pitchFamily="34" charset="0"/>
              </a:rPr>
              <a:t>asistent</a:t>
            </a:r>
            <a:r>
              <a:rPr lang="fr-FR" sz="1800" dirty="0" smtClean="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personal</a:t>
            </a:r>
            <a:r>
              <a:rPr lang="fr-FR" sz="1800" dirty="0">
                <a:latin typeface="Arial" panose="020B0604020202020204" pitchFamily="34" charset="0"/>
                <a:cs typeface="Arial" panose="020B0604020202020204" pitchFamily="34" charset="0"/>
              </a:rPr>
              <a:t>;</a:t>
            </a:r>
            <a:endParaRPr lang="ro-RO"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pPr marL="0" indent="0">
              <a:buNone/>
            </a:pPr>
            <a:r>
              <a:rPr lang="fr-FR" sz="1800" dirty="0">
                <a:latin typeface="Arial" panose="020B0604020202020204" pitchFamily="34" charset="0"/>
                <a:cs typeface="Arial" panose="020B0604020202020204" pitchFamily="34" charset="0"/>
              </a:rPr>
              <a:t> </a:t>
            </a:r>
            <a:r>
              <a:rPr lang="fr-FR" sz="1800" dirty="0" smtClean="0">
                <a:latin typeface="Arial" panose="020B0604020202020204" pitchFamily="34" charset="0"/>
                <a:cs typeface="Arial" panose="020B0604020202020204" pitchFamily="34" charset="0"/>
              </a:rPr>
              <a:t>        </a:t>
            </a:r>
            <a:r>
              <a:rPr lang="ro-RO" sz="1800" dirty="0" smtClean="0">
                <a:latin typeface="Arial" panose="020B0604020202020204" pitchFamily="34" charset="0"/>
                <a:cs typeface="Arial" panose="020B0604020202020204" pitchFamily="34" charset="0"/>
              </a:rPr>
              <a:t>   </a:t>
            </a:r>
            <a:r>
              <a:rPr lang="fr-FR" sz="1800" dirty="0" smtClean="0">
                <a:latin typeface="Arial" panose="020B0604020202020204" pitchFamily="34" charset="0"/>
                <a:cs typeface="Arial" panose="020B0604020202020204" pitchFamily="34" charset="0"/>
              </a:rPr>
              <a:t>- </a:t>
            </a:r>
            <a:r>
              <a:rPr lang="fr-FR" sz="1800" b="1" dirty="0" smtClean="0">
                <a:latin typeface="Arial" panose="020B0604020202020204" pitchFamily="34" charset="0"/>
                <a:cs typeface="Arial" panose="020B0604020202020204" pitchFamily="34" charset="0"/>
              </a:rPr>
              <a:t>1</a:t>
            </a:r>
            <a:r>
              <a:rPr lang="ro-RO" sz="1800" b="1" dirty="0" smtClean="0">
                <a:latin typeface="Arial" panose="020B0604020202020204" pitchFamily="34" charset="0"/>
                <a:cs typeface="Arial" panose="020B0604020202020204" pitchFamily="34" charset="0"/>
              </a:rPr>
              <a:t>49 </a:t>
            </a:r>
            <a:r>
              <a:rPr lang="ro-RO" sz="1800" dirty="0" smtClean="0">
                <a:latin typeface="Arial" panose="020B0604020202020204" pitchFamily="34" charset="0"/>
                <a:cs typeface="Arial" panose="020B0604020202020204" pitchFamily="34" charset="0"/>
              </a:rPr>
              <a:t>de</a:t>
            </a:r>
            <a:r>
              <a:rPr lang="fr-FR" sz="1800" dirty="0" smtClean="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asistenţi</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personali</a:t>
            </a:r>
            <a:r>
              <a:rPr lang="fr-FR" sz="1800" dirty="0">
                <a:latin typeface="Arial" panose="020B0604020202020204" pitchFamily="34" charset="0"/>
                <a:cs typeface="Arial" panose="020B0604020202020204" pitchFamily="34" charset="0"/>
              </a:rPr>
              <a:t> </a:t>
            </a:r>
            <a:r>
              <a:rPr lang="fr-FR" sz="1800" dirty="0" err="1" smtClean="0">
                <a:latin typeface="Arial" panose="020B0604020202020204" pitchFamily="34" charset="0"/>
                <a:cs typeface="Arial" panose="020B0604020202020204" pitchFamily="34" charset="0"/>
              </a:rPr>
              <a:t>angajaţi</a:t>
            </a:r>
            <a:r>
              <a:rPr lang="fr-FR" sz="1800" dirty="0" smtClean="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pentru</a:t>
            </a:r>
            <a:r>
              <a:rPr lang="fr-FR" sz="1800" dirty="0">
                <a:latin typeface="Arial" panose="020B0604020202020204" pitchFamily="34" charset="0"/>
                <a:cs typeface="Arial" panose="020B0604020202020204" pitchFamily="34" charset="0"/>
              </a:rPr>
              <a:t> </a:t>
            </a:r>
            <a:r>
              <a:rPr lang="fr-FR" sz="1800" b="1" dirty="0" err="1">
                <a:latin typeface="Arial" panose="020B0604020202020204" pitchFamily="34" charset="0"/>
                <a:cs typeface="Arial" panose="020B0604020202020204" pitchFamily="34" charset="0"/>
              </a:rPr>
              <a:t>persoane</a:t>
            </a:r>
            <a:r>
              <a:rPr lang="fr-FR" sz="1800" b="1" dirty="0">
                <a:latin typeface="Arial" panose="020B0604020202020204" pitchFamily="34" charset="0"/>
                <a:cs typeface="Arial" panose="020B0604020202020204" pitchFamily="34" charset="0"/>
              </a:rPr>
              <a:t> </a:t>
            </a:r>
            <a:r>
              <a:rPr lang="fr-FR" sz="1800" b="1" dirty="0" smtClean="0">
                <a:latin typeface="Arial" panose="020B0604020202020204" pitchFamily="34" charset="0"/>
                <a:cs typeface="Arial" panose="020B0604020202020204" pitchFamily="34" charset="0"/>
              </a:rPr>
              <a:t>adulte </a:t>
            </a:r>
            <a:r>
              <a:rPr lang="fr-FR" sz="1800" dirty="0" err="1">
                <a:latin typeface="Arial" panose="020B0604020202020204" pitchFamily="34" charset="0"/>
                <a:cs typeface="Arial" panose="020B0604020202020204" pitchFamily="34" charset="0"/>
              </a:rPr>
              <a:t>încadrate</a:t>
            </a:r>
            <a:r>
              <a:rPr lang="fr-FR" sz="1800" dirty="0">
                <a:latin typeface="Arial" panose="020B0604020202020204" pitchFamily="34" charset="0"/>
                <a:cs typeface="Arial" panose="020B0604020202020204" pitchFamily="34" charset="0"/>
              </a:rPr>
              <a:t> </a:t>
            </a:r>
            <a:r>
              <a:rPr lang="ro-RO" sz="1800" dirty="0" smtClean="0">
                <a:latin typeface="Arial" panose="020B0604020202020204" pitchFamily="34" charset="0"/>
                <a:cs typeface="Arial" panose="020B0604020202020204" pitchFamily="34" charset="0"/>
              </a:rPr>
              <a:t>              </a:t>
            </a:r>
            <a:r>
              <a:rPr lang="fr-FR" sz="1800" dirty="0" err="1" smtClean="0">
                <a:latin typeface="Arial" panose="020B0604020202020204" pitchFamily="34" charset="0"/>
                <a:cs typeface="Arial" panose="020B0604020202020204" pitchFamily="34" charset="0"/>
              </a:rPr>
              <a:t>în</a:t>
            </a:r>
            <a:r>
              <a:rPr lang="fr-FR" sz="1800" dirty="0" smtClean="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grad</a:t>
            </a:r>
            <a:r>
              <a:rPr lang="fr-FR" sz="1800" dirty="0">
                <a:latin typeface="Arial" panose="020B0604020202020204" pitchFamily="34" charset="0"/>
                <a:cs typeface="Arial" panose="020B0604020202020204" pitchFamily="34" charset="0"/>
              </a:rPr>
              <a:t> de </a:t>
            </a:r>
            <a:r>
              <a:rPr lang="fr-FR" sz="1800" dirty="0" smtClean="0">
                <a:latin typeface="Arial" panose="020B0604020202020204" pitchFamily="34" charset="0"/>
                <a:cs typeface="Arial" panose="020B0604020202020204" pitchFamily="34" charset="0"/>
              </a:rPr>
              <a:t>handicap </a:t>
            </a:r>
            <a:r>
              <a:rPr lang="fr-FR" sz="1800" dirty="0" err="1">
                <a:latin typeface="Arial" panose="020B0604020202020204" pitchFamily="34" charset="0"/>
                <a:cs typeface="Arial" panose="020B0604020202020204" pitchFamily="34" charset="0"/>
              </a:rPr>
              <a:t>grav</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cu</a:t>
            </a:r>
            <a:r>
              <a:rPr lang="fr-FR" sz="1800" dirty="0">
                <a:latin typeface="Arial" panose="020B0604020202020204" pitchFamily="34" charset="0"/>
                <a:cs typeface="Arial" panose="020B0604020202020204" pitchFamily="34" charset="0"/>
              </a:rPr>
              <a:t> </a:t>
            </a:r>
            <a:r>
              <a:rPr lang="fr-FR" sz="1800" dirty="0" err="1">
                <a:latin typeface="Arial" panose="020B0604020202020204" pitchFamily="34" charset="0"/>
                <a:cs typeface="Arial" panose="020B0604020202020204" pitchFamily="34" charset="0"/>
              </a:rPr>
              <a:t>asistent</a:t>
            </a:r>
            <a:r>
              <a:rPr lang="fr-FR" sz="1800" dirty="0">
                <a:latin typeface="Arial" panose="020B0604020202020204" pitchFamily="34" charset="0"/>
                <a:cs typeface="Arial" panose="020B0604020202020204" pitchFamily="34" charset="0"/>
              </a:rPr>
              <a:t> </a:t>
            </a:r>
            <a:r>
              <a:rPr lang="fr-FR" sz="1800" dirty="0" err="1" smtClean="0">
                <a:latin typeface="Arial" panose="020B0604020202020204" pitchFamily="34" charset="0"/>
                <a:cs typeface="Arial" panose="020B0604020202020204" pitchFamily="34" charset="0"/>
              </a:rPr>
              <a:t>personal</a:t>
            </a:r>
            <a:r>
              <a:rPr lang="fr-FR" sz="1800" dirty="0">
                <a:latin typeface="Arial" panose="020B0604020202020204" pitchFamily="34" charset="0"/>
                <a:cs typeface="Arial" panose="020B0604020202020204" pitchFamily="34" charset="0"/>
              </a:rPr>
              <a:t>;</a:t>
            </a:r>
            <a:endParaRPr lang="ro-RO"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en-US" sz="1800" b="1" dirty="0">
                <a:latin typeface="Arial" panose="020B0604020202020204" pitchFamily="34" charset="0"/>
                <a:cs typeface="Arial" panose="020B0604020202020204" pitchFamily="34" charset="0"/>
              </a:rPr>
              <a:t> </a:t>
            </a:r>
            <a:r>
              <a:rPr lang="ro-RO" sz="1800" b="1" u="sng" dirty="0" smtClean="0">
                <a:latin typeface="Arial" panose="020B0604020202020204" pitchFamily="34" charset="0"/>
                <a:cs typeface="Arial" panose="020B0604020202020204" pitchFamily="34" charset="0"/>
              </a:rPr>
              <a:t>1476 de beneficiari </a:t>
            </a:r>
            <a:r>
              <a:rPr lang="ro-RO" sz="1800" b="1" u="sng" dirty="0">
                <a:latin typeface="Arial" panose="020B0604020202020204" pitchFamily="34" charset="0"/>
                <a:cs typeface="Arial" panose="020B0604020202020204" pitchFamily="34" charset="0"/>
              </a:rPr>
              <a:t>de indemnizaţie lunară</a:t>
            </a:r>
            <a:r>
              <a:rPr lang="ro-RO" sz="1800" b="1" dirty="0">
                <a:latin typeface="Arial" panose="020B0604020202020204" pitchFamily="34" charset="0"/>
                <a:cs typeface="Arial" panose="020B0604020202020204" pitchFamily="34" charset="0"/>
              </a:rPr>
              <a:t>, din care </a:t>
            </a:r>
            <a:r>
              <a:rPr lang="ro-RO" sz="1800" b="1" dirty="0" smtClean="0">
                <a:latin typeface="Arial" panose="020B0604020202020204" pitchFamily="34" charset="0"/>
                <a:cs typeface="Arial" panose="020B0604020202020204" pitchFamily="34" charset="0"/>
              </a:rPr>
              <a:t>1276 persoane </a:t>
            </a:r>
            <a:r>
              <a:rPr lang="ro-RO" sz="1800" b="1" dirty="0">
                <a:latin typeface="Arial" panose="020B0604020202020204" pitchFamily="34" charset="0"/>
                <a:cs typeface="Arial" panose="020B0604020202020204" pitchFamily="34" charset="0"/>
              </a:rPr>
              <a:t>adulte şi </a:t>
            </a:r>
            <a:r>
              <a:rPr lang="ro-RO" sz="1800" b="1" dirty="0" smtClean="0">
                <a:latin typeface="Arial" panose="020B0604020202020204" pitchFamily="34" charset="0"/>
                <a:cs typeface="Arial" panose="020B0604020202020204" pitchFamily="34" charset="0"/>
              </a:rPr>
              <a:t>200 de </a:t>
            </a:r>
            <a:r>
              <a:rPr lang="ro-RO" sz="1800" b="1" dirty="0">
                <a:latin typeface="Arial" panose="020B0604020202020204" pitchFamily="34" charset="0"/>
                <a:cs typeface="Arial" panose="020B0604020202020204" pitchFamily="34" charset="0"/>
              </a:rPr>
              <a:t>copii</a:t>
            </a:r>
            <a:r>
              <a:rPr lang="ro-RO" sz="1800" b="1" dirty="0" smtClean="0">
                <a:latin typeface="Arial" panose="020B0604020202020204" pitchFamily="34" charset="0"/>
                <a:cs typeface="Arial" panose="020B0604020202020204" pitchFamily="34" charset="0"/>
              </a:rPr>
              <a:t>.</a:t>
            </a:r>
            <a:endParaRPr lang="en-US" sz="1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1597043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sz="2800" b="1" dirty="0" smtClean="0"/>
              <a:t>Situație comparativă alocații/indemnizații/stimulente</a:t>
            </a:r>
            <a:br>
              <a:rPr lang="ro-RO" sz="2800" b="1" dirty="0" smtClean="0"/>
            </a:br>
            <a:r>
              <a:rPr lang="ro-RO" sz="2800" b="1" dirty="0" smtClean="0"/>
              <a:t>2016-2017-2018</a:t>
            </a:r>
            <a:endParaRPr lang="en-US" sz="28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2209123039"/>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41722688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o-RO" sz="2000" b="1" dirty="0" smtClean="0"/>
              <a:t>Situația deplasărilor pe teren pentru evaluarea situației beneficiarilor de asistență socială  în anul 2018</a:t>
            </a:r>
            <a:endParaRPr lang="en-US" sz="2000" b="1" dirty="0"/>
          </a:p>
        </p:txBody>
      </p:sp>
      <p:sp>
        <p:nvSpPr>
          <p:cNvPr id="9" name="Text Placeholder 8"/>
          <p:cNvSpPr>
            <a:spLocks noGrp="1"/>
          </p:cNvSpPr>
          <p:nvPr>
            <p:ph type="body" idx="1"/>
          </p:nvPr>
        </p:nvSpPr>
        <p:spPr>
          <a:xfrm>
            <a:off x="457200" y="1371601"/>
            <a:ext cx="4040188" cy="457200"/>
          </a:xfrm>
        </p:spPr>
        <p:txBody>
          <a:bodyPr>
            <a:normAutofit/>
          </a:bodyPr>
          <a:lstStyle/>
          <a:p>
            <a:r>
              <a:rPr lang="ro-RO" sz="1800" dirty="0" smtClean="0"/>
              <a:t>        Anchete sociale</a:t>
            </a:r>
            <a:endParaRPr lang="en-US" sz="1800" dirty="0"/>
          </a:p>
        </p:txBody>
      </p:sp>
      <p:graphicFrame>
        <p:nvGraphicFramePr>
          <p:cNvPr id="4" name="Content Placeholder 3"/>
          <p:cNvGraphicFramePr>
            <a:graphicFrameLocks noGrp="1"/>
          </p:cNvGraphicFramePr>
          <p:nvPr>
            <p:ph sz="half" idx="2"/>
            <p:extLst>
              <p:ext uri="{D42A27DB-BD31-4B8C-83A1-F6EECF244321}">
                <p14:modId xmlns:p14="http://schemas.microsoft.com/office/powerpoint/2010/main" xmlns="" val="2755771663"/>
              </p:ext>
            </p:extLst>
          </p:nvPr>
        </p:nvGraphicFramePr>
        <p:xfrm>
          <a:off x="457200" y="2174875"/>
          <a:ext cx="4040188" cy="3951288"/>
        </p:xfrm>
        <a:graphic>
          <a:graphicData uri="http://schemas.openxmlformats.org/drawingml/2006/chart">
            <c:chart xmlns:c="http://schemas.openxmlformats.org/drawingml/2006/chart" xmlns:r="http://schemas.openxmlformats.org/officeDocument/2006/relationships" r:id="rId2"/>
          </a:graphicData>
        </a:graphic>
      </p:graphicFrame>
      <p:sp>
        <p:nvSpPr>
          <p:cNvPr id="10" name="Text Placeholder 9"/>
          <p:cNvSpPr>
            <a:spLocks noGrp="1"/>
          </p:cNvSpPr>
          <p:nvPr>
            <p:ph type="body" sz="quarter" idx="3"/>
          </p:nvPr>
        </p:nvSpPr>
        <p:spPr>
          <a:xfrm>
            <a:off x="4645025" y="1371601"/>
            <a:ext cx="4041775" cy="380999"/>
          </a:xfrm>
        </p:spPr>
        <p:txBody>
          <a:bodyPr>
            <a:normAutofit/>
          </a:bodyPr>
          <a:lstStyle/>
          <a:p>
            <a:r>
              <a:rPr lang="ro-RO" sz="1800" dirty="0" smtClean="0"/>
              <a:t>Rapoarte evaluare/monitorizare/vizită</a:t>
            </a:r>
            <a:r>
              <a:rPr lang="ro-RO" sz="1800" dirty="0"/>
              <a:t> </a:t>
            </a:r>
            <a:endParaRPr lang="ro-RO" sz="1800" dirty="0" smtClean="0"/>
          </a:p>
        </p:txBody>
      </p:sp>
      <p:graphicFrame>
        <p:nvGraphicFramePr>
          <p:cNvPr id="12" name="Content Placeholder 11"/>
          <p:cNvGraphicFramePr>
            <a:graphicFrameLocks noGrp="1"/>
          </p:cNvGraphicFramePr>
          <p:nvPr>
            <p:ph sz="quarter" idx="4"/>
            <p:extLst>
              <p:ext uri="{D42A27DB-BD31-4B8C-83A1-F6EECF244321}">
                <p14:modId xmlns:p14="http://schemas.microsoft.com/office/powerpoint/2010/main" xmlns="" val="3943265330"/>
              </p:ext>
            </p:extLst>
          </p:nvPr>
        </p:nvGraphicFramePr>
        <p:xfrm>
          <a:off x="5000628" y="1928802"/>
          <a:ext cx="4041775" cy="478634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xmlns="" val="33980883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1"/>
            <a:ext cx="7772400" cy="685799"/>
          </a:xfrm>
        </p:spPr>
        <p:txBody>
          <a:bodyPr>
            <a:normAutofit fontScale="90000"/>
          </a:bodyPr>
          <a:lstStyle/>
          <a:p>
            <a:r>
              <a:rPr lang="ro-RO" b="1" dirty="0" smtClean="0"/>
              <a:t>Servicii şi programe sociale </a:t>
            </a:r>
            <a:r>
              <a:rPr lang="en-US" b="1" dirty="0" smtClean="0"/>
              <a:t>DASO</a:t>
            </a:r>
            <a:endParaRPr lang="ro-RO" dirty="0"/>
          </a:p>
        </p:txBody>
      </p:sp>
      <p:sp>
        <p:nvSpPr>
          <p:cNvPr id="3" name="Subtitle 2"/>
          <p:cNvSpPr>
            <a:spLocks noGrp="1"/>
          </p:cNvSpPr>
          <p:nvPr>
            <p:ph type="subTitle" idx="1"/>
          </p:nvPr>
        </p:nvSpPr>
        <p:spPr>
          <a:xfrm>
            <a:off x="457200" y="1066800"/>
            <a:ext cx="8229600" cy="5334000"/>
          </a:xfrm>
        </p:spPr>
        <p:txBody>
          <a:bodyPr>
            <a:normAutofit fontScale="47500" lnSpcReduction="20000"/>
          </a:bodyPr>
          <a:lstStyle/>
          <a:p>
            <a:pPr algn="just">
              <a:buFont typeface="Wingdings" pitchFamily="2" charset="2"/>
              <a:buChar char="Ø"/>
            </a:pPr>
            <a:r>
              <a:rPr lang="en-US" dirty="0" smtClean="0">
                <a:solidFill>
                  <a:schemeClr val="tx1"/>
                </a:solidFill>
                <a:cs typeface="Arial" charset="0"/>
              </a:rPr>
              <a:t> Campania “</a:t>
            </a:r>
            <a:r>
              <a:rPr lang="en-US" dirty="0" smtClean="0">
                <a:solidFill>
                  <a:schemeClr val="tx1"/>
                </a:solidFill>
              </a:rPr>
              <a:t>SINGURI </a:t>
            </a:r>
            <a:r>
              <a:rPr lang="en-US" dirty="0">
                <a:solidFill>
                  <a:schemeClr val="tx1"/>
                </a:solidFill>
              </a:rPr>
              <a:t>ACASĂ- </a:t>
            </a:r>
            <a:r>
              <a:rPr lang="en-US" dirty="0" err="1">
                <a:solidFill>
                  <a:schemeClr val="tx1"/>
                </a:solidFill>
              </a:rPr>
              <a:t>ai</a:t>
            </a:r>
            <a:r>
              <a:rPr lang="en-US" dirty="0">
                <a:solidFill>
                  <a:schemeClr val="tx1"/>
                </a:solidFill>
              </a:rPr>
              <a:t> </a:t>
            </a:r>
            <a:r>
              <a:rPr lang="en-US" dirty="0" err="1">
                <a:solidFill>
                  <a:schemeClr val="tx1"/>
                </a:solidFill>
              </a:rPr>
              <a:t>grijă</a:t>
            </a:r>
            <a:r>
              <a:rPr lang="en-US" dirty="0">
                <a:solidFill>
                  <a:schemeClr val="tx1"/>
                </a:solidFill>
              </a:rPr>
              <a:t> de </a:t>
            </a:r>
            <a:r>
              <a:rPr lang="en-US" dirty="0" err="1">
                <a:solidFill>
                  <a:schemeClr val="tx1"/>
                </a:solidFill>
              </a:rPr>
              <a:t>copiii</a:t>
            </a:r>
            <a:r>
              <a:rPr lang="en-US" dirty="0">
                <a:solidFill>
                  <a:schemeClr val="tx1"/>
                </a:solidFill>
              </a:rPr>
              <a:t> </a:t>
            </a:r>
            <a:r>
              <a:rPr lang="en-US" dirty="0" err="1">
                <a:solidFill>
                  <a:schemeClr val="tx1"/>
                </a:solidFill>
              </a:rPr>
              <a:t>tăi</a:t>
            </a:r>
            <a:r>
              <a:rPr lang="en-US" dirty="0">
                <a:solidFill>
                  <a:schemeClr val="tx1"/>
                </a:solidFill>
              </a:rPr>
              <a:t> </a:t>
            </a:r>
            <a:r>
              <a:rPr lang="en-US" dirty="0" err="1">
                <a:solidFill>
                  <a:schemeClr val="tx1"/>
                </a:solidFill>
              </a:rPr>
              <a:t>oriunde</a:t>
            </a:r>
            <a:r>
              <a:rPr lang="en-US" dirty="0">
                <a:solidFill>
                  <a:schemeClr val="tx1"/>
                </a:solidFill>
              </a:rPr>
              <a:t> </a:t>
            </a:r>
            <a:r>
              <a:rPr lang="en-US" dirty="0" err="1">
                <a:solidFill>
                  <a:schemeClr val="tx1"/>
                </a:solidFill>
              </a:rPr>
              <a:t>te</a:t>
            </a:r>
            <a:r>
              <a:rPr lang="en-US" dirty="0">
                <a:solidFill>
                  <a:schemeClr val="tx1"/>
                </a:solidFill>
              </a:rPr>
              <a:t> </a:t>
            </a:r>
            <a:r>
              <a:rPr lang="en-US" dirty="0" err="1">
                <a:solidFill>
                  <a:schemeClr val="tx1"/>
                </a:solidFill>
              </a:rPr>
              <a:t>afli</a:t>
            </a:r>
            <a:r>
              <a:rPr lang="en-US" dirty="0">
                <a:solidFill>
                  <a:schemeClr val="tx1"/>
                </a:solidFill>
              </a:rPr>
              <a:t>!” </a:t>
            </a:r>
            <a:endParaRPr lang="en-US" dirty="0" smtClean="0">
              <a:solidFill>
                <a:schemeClr val="tx1"/>
              </a:solidFill>
              <a:cs typeface="Arial" charset="0"/>
            </a:endParaRPr>
          </a:p>
          <a:p>
            <a:pPr algn="just">
              <a:buFont typeface="Wingdings" pitchFamily="2" charset="2"/>
              <a:buChar char="Ø"/>
            </a:pPr>
            <a:r>
              <a:rPr lang="ro-RO" dirty="0" smtClean="0">
                <a:solidFill>
                  <a:schemeClr val="tx1"/>
                </a:solidFill>
                <a:cs typeface="Arial" charset="0"/>
              </a:rPr>
              <a:t>Creşe </a:t>
            </a:r>
            <a:r>
              <a:rPr lang="en-US" dirty="0" smtClean="0">
                <a:solidFill>
                  <a:schemeClr val="tx1"/>
                </a:solidFill>
                <a:cs typeface="Arial" charset="0"/>
              </a:rPr>
              <a:t>–Oradea</a:t>
            </a:r>
            <a:endParaRPr lang="ro-RO" dirty="0" smtClean="0">
              <a:solidFill>
                <a:schemeClr val="tx1"/>
              </a:solidFill>
              <a:cs typeface="Arial" charset="0"/>
            </a:endParaRPr>
          </a:p>
          <a:p>
            <a:pPr algn="just">
              <a:buFont typeface="Wingdings" pitchFamily="2" charset="2"/>
              <a:buChar char="Ø"/>
            </a:pPr>
            <a:r>
              <a:rPr lang="ro-RO" dirty="0" smtClean="0">
                <a:solidFill>
                  <a:schemeClr val="tx1"/>
                </a:solidFill>
                <a:cs typeface="Arial" charset="0"/>
              </a:rPr>
              <a:t>Programul </a:t>
            </a:r>
            <a:r>
              <a:rPr lang="en-US" dirty="0" smtClean="0">
                <a:solidFill>
                  <a:schemeClr val="tx1"/>
                </a:solidFill>
                <a:cs typeface="Arial" charset="0"/>
              </a:rPr>
              <a:t>“</a:t>
            </a:r>
            <a:r>
              <a:rPr lang="ro-RO" dirty="0" smtClean="0">
                <a:solidFill>
                  <a:schemeClr val="tx1"/>
                </a:solidFill>
                <a:cs typeface="Arial" charset="0"/>
              </a:rPr>
              <a:t>Școala Părinților</a:t>
            </a:r>
            <a:r>
              <a:rPr lang="en-US" dirty="0" smtClean="0">
                <a:solidFill>
                  <a:schemeClr val="tx1"/>
                </a:solidFill>
                <a:cs typeface="Arial" charset="0"/>
              </a:rPr>
              <a:t>” </a:t>
            </a:r>
            <a:r>
              <a:rPr lang="en-US" dirty="0" err="1" smtClean="0">
                <a:solidFill>
                  <a:schemeClr val="tx1"/>
                </a:solidFill>
                <a:cs typeface="Arial" charset="0"/>
              </a:rPr>
              <a:t>pentru</a:t>
            </a:r>
            <a:r>
              <a:rPr lang="en-US" dirty="0" smtClean="0">
                <a:solidFill>
                  <a:schemeClr val="tx1"/>
                </a:solidFill>
                <a:cs typeface="Arial" charset="0"/>
              </a:rPr>
              <a:t> p</a:t>
            </a:r>
            <a:r>
              <a:rPr lang="ro-RO" dirty="0" smtClean="0">
                <a:solidFill>
                  <a:schemeClr val="tx1"/>
                </a:solidFill>
                <a:cs typeface="Arial" charset="0"/>
              </a:rPr>
              <a:t>ă</a:t>
            </a:r>
            <a:r>
              <a:rPr lang="en-US" dirty="0" err="1" smtClean="0">
                <a:solidFill>
                  <a:schemeClr val="tx1"/>
                </a:solidFill>
                <a:cs typeface="Arial" charset="0"/>
              </a:rPr>
              <a:t>rin</a:t>
            </a:r>
            <a:r>
              <a:rPr lang="ro-RO" dirty="0" smtClean="0">
                <a:solidFill>
                  <a:schemeClr val="tx1"/>
                </a:solidFill>
                <a:cs typeface="Arial" charset="0"/>
              </a:rPr>
              <a:t>ț</a:t>
            </a:r>
            <a:r>
              <a:rPr lang="en-US" dirty="0" smtClean="0">
                <a:solidFill>
                  <a:schemeClr val="tx1"/>
                </a:solidFill>
                <a:cs typeface="Arial" charset="0"/>
              </a:rPr>
              <a:t>ii </a:t>
            </a:r>
            <a:r>
              <a:rPr lang="en-US" dirty="0" err="1" smtClean="0">
                <a:solidFill>
                  <a:schemeClr val="tx1"/>
                </a:solidFill>
                <a:cs typeface="Arial" charset="0"/>
              </a:rPr>
              <a:t>copiilor</a:t>
            </a:r>
            <a:r>
              <a:rPr lang="en-US" dirty="0" smtClean="0">
                <a:solidFill>
                  <a:schemeClr val="tx1"/>
                </a:solidFill>
                <a:cs typeface="Arial" charset="0"/>
              </a:rPr>
              <a:t> care </a:t>
            </a:r>
            <a:r>
              <a:rPr lang="en-US" dirty="0" err="1" smtClean="0">
                <a:solidFill>
                  <a:schemeClr val="tx1"/>
                </a:solidFill>
                <a:cs typeface="Arial" charset="0"/>
              </a:rPr>
              <a:t>frecventeaz</a:t>
            </a:r>
            <a:r>
              <a:rPr lang="ro-RO" dirty="0" smtClean="0">
                <a:solidFill>
                  <a:schemeClr val="tx1"/>
                </a:solidFill>
                <a:cs typeface="Arial" charset="0"/>
              </a:rPr>
              <a:t>ă creșa și nu numai...</a:t>
            </a:r>
            <a:endParaRPr lang="en-US" dirty="0" smtClean="0">
              <a:solidFill>
                <a:schemeClr val="tx1"/>
              </a:solidFill>
              <a:cs typeface="Arial" charset="0"/>
            </a:endParaRPr>
          </a:p>
          <a:p>
            <a:pPr algn="just">
              <a:buFont typeface="Wingdings" pitchFamily="2" charset="2"/>
              <a:buChar char="Ø"/>
            </a:pPr>
            <a:r>
              <a:rPr lang="en-US" dirty="0" err="1" smtClean="0">
                <a:solidFill>
                  <a:schemeClr val="tx1"/>
                </a:solidFill>
                <a:cs typeface="Arial" charset="0"/>
              </a:rPr>
              <a:t>Centrul</a:t>
            </a:r>
            <a:r>
              <a:rPr lang="en-US" dirty="0" smtClean="0">
                <a:solidFill>
                  <a:schemeClr val="tx1"/>
                </a:solidFill>
                <a:cs typeface="Arial" charset="0"/>
              </a:rPr>
              <a:t> de </a:t>
            </a:r>
            <a:r>
              <a:rPr lang="ro-RO" dirty="0" smtClean="0">
                <a:solidFill>
                  <a:schemeClr val="tx1"/>
                </a:solidFill>
                <a:cs typeface="Arial" charset="0"/>
              </a:rPr>
              <a:t>Î</a:t>
            </a:r>
            <a:r>
              <a:rPr lang="en-US" dirty="0" err="1" smtClean="0">
                <a:solidFill>
                  <a:schemeClr val="tx1"/>
                </a:solidFill>
                <a:cs typeface="Arial" charset="0"/>
              </a:rPr>
              <a:t>ngrijire</a:t>
            </a:r>
            <a:r>
              <a:rPr lang="ro-RO" dirty="0" smtClean="0">
                <a:solidFill>
                  <a:schemeClr val="tx1"/>
                </a:solidFill>
                <a:cs typeface="Arial" charset="0"/>
              </a:rPr>
              <a:t> de Zi</a:t>
            </a:r>
          </a:p>
          <a:p>
            <a:pPr algn="just">
              <a:buFont typeface="Wingdings" pitchFamily="2" charset="2"/>
              <a:buChar char="Ø"/>
            </a:pPr>
            <a:r>
              <a:rPr lang="ro-RO" dirty="0" smtClean="0">
                <a:solidFill>
                  <a:schemeClr val="tx1"/>
                </a:solidFill>
                <a:cs typeface="Arial" charset="0"/>
              </a:rPr>
              <a:t>Centrele sociale din cartiere</a:t>
            </a:r>
          </a:p>
          <a:p>
            <a:pPr algn="just">
              <a:buFont typeface="Wingdings" pitchFamily="2" charset="2"/>
              <a:buChar char="Ø"/>
            </a:pPr>
            <a:r>
              <a:rPr lang="en-US" dirty="0" smtClean="0">
                <a:solidFill>
                  <a:schemeClr val="tx1"/>
                </a:solidFill>
                <a:cs typeface="Arial" charset="0"/>
              </a:rPr>
              <a:t>A</a:t>
            </a:r>
            <a:r>
              <a:rPr lang="ro-RO" dirty="0" smtClean="0">
                <a:solidFill>
                  <a:schemeClr val="tx1"/>
                </a:solidFill>
                <a:cs typeface="Arial" charset="0"/>
              </a:rPr>
              <a:t>dăpostul</a:t>
            </a:r>
            <a:r>
              <a:rPr lang="en-US" dirty="0" smtClean="0">
                <a:solidFill>
                  <a:schemeClr val="tx1"/>
                </a:solidFill>
                <a:cs typeface="Arial" charset="0"/>
              </a:rPr>
              <a:t> </a:t>
            </a:r>
            <a:r>
              <a:rPr lang="en-US" dirty="0">
                <a:solidFill>
                  <a:schemeClr val="tx1"/>
                </a:solidFill>
                <a:cs typeface="Arial" charset="0"/>
              </a:rPr>
              <a:t>de </a:t>
            </a:r>
            <a:r>
              <a:rPr lang="en-US" dirty="0" err="1" smtClean="0">
                <a:solidFill>
                  <a:schemeClr val="tx1"/>
                </a:solidFill>
                <a:cs typeface="Arial" charset="0"/>
              </a:rPr>
              <a:t>Noapte</a:t>
            </a:r>
            <a:endParaRPr lang="ro-RO" dirty="0" smtClean="0">
              <a:solidFill>
                <a:schemeClr val="tx1"/>
              </a:solidFill>
              <a:cs typeface="Arial" charset="0"/>
            </a:endParaRPr>
          </a:p>
          <a:p>
            <a:pPr algn="just">
              <a:buFont typeface="Wingdings" pitchFamily="2" charset="2"/>
              <a:buChar char="Ø"/>
            </a:pPr>
            <a:r>
              <a:rPr lang="ro-RO" dirty="0" smtClean="0">
                <a:solidFill>
                  <a:schemeClr val="tx1"/>
                </a:solidFill>
                <a:cs typeface="Arial" charset="0"/>
              </a:rPr>
              <a:t>Centrul Comunitar Gutenberg</a:t>
            </a:r>
          </a:p>
          <a:p>
            <a:pPr algn="just">
              <a:buFont typeface="Wingdings" pitchFamily="2" charset="2"/>
              <a:buChar char="Ø"/>
            </a:pPr>
            <a:r>
              <a:rPr lang="en-US" dirty="0" err="1" smtClean="0">
                <a:solidFill>
                  <a:schemeClr val="tx1"/>
                </a:solidFill>
                <a:cs typeface="Arial" charset="0"/>
              </a:rPr>
              <a:t>Centrele</a:t>
            </a:r>
            <a:r>
              <a:rPr lang="en-US" dirty="0" smtClean="0">
                <a:solidFill>
                  <a:schemeClr val="tx1"/>
                </a:solidFill>
                <a:cs typeface="Arial" charset="0"/>
              </a:rPr>
              <a:t> </a:t>
            </a:r>
            <a:r>
              <a:rPr lang="ro-RO" dirty="0" smtClean="0">
                <a:solidFill>
                  <a:schemeClr val="tx1"/>
                </a:solidFill>
                <a:cs typeface="Arial" charset="0"/>
              </a:rPr>
              <a:t>sociale cu destinaţie </a:t>
            </a:r>
            <a:r>
              <a:rPr lang="en-US" dirty="0" smtClean="0">
                <a:solidFill>
                  <a:schemeClr val="tx1"/>
                </a:solidFill>
                <a:cs typeface="Arial" charset="0"/>
              </a:rPr>
              <a:t>multi</a:t>
            </a:r>
            <a:r>
              <a:rPr lang="ro-RO" dirty="0" smtClean="0">
                <a:solidFill>
                  <a:schemeClr val="tx1"/>
                </a:solidFill>
                <a:cs typeface="Arial" charset="0"/>
              </a:rPr>
              <a:t>funcţională pentru tineri aflaţi în situaţii de risc “Dignitas” şi “Candeo”</a:t>
            </a:r>
            <a:endParaRPr lang="en-US" dirty="0" smtClean="0">
              <a:solidFill>
                <a:schemeClr val="tx1"/>
              </a:solidFill>
              <a:cs typeface="Arial" charset="0"/>
            </a:endParaRPr>
          </a:p>
          <a:p>
            <a:pPr algn="just">
              <a:buFont typeface="Wingdings" pitchFamily="2" charset="2"/>
              <a:buChar char="Ø"/>
            </a:pPr>
            <a:r>
              <a:rPr lang="en-US" dirty="0" err="1" smtClean="0">
                <a:solidFill>
                  <a:schemeClr val="tx1"/>
                </a:solidFill>
                <a:cs typeface="Arial" charset="0"/>
              </a:rPr>
              <a:t>Centrele</a:t>
            </a:r>
            <a:r>
              <a:rPr lang="en-US" dirty="0" smtClean="0">
                <a:solidFill>
                  <a:schemeClr val="tx1"/>
                </a:solidFill>
                <a:cs typeface="Arial" charset="0"/>
              </a:rPr>
              <a:t> de </a:t>
            </a:r>
            <a:r>
              <a:rPr lang="en-US" dirty="0" err="1" smtClean="0">
                <a:solidFill>
                  <a:schemeClr val="tx1"/>
                </a:solidFill>
                <a:cs typeface="Arial" charset="0"/>
              </a:rPr>
              <a:t>cazare</a:t>
            </a:r>
            <a:r>
              <a:rPr lang="en-US" dirty="0" smtClean="0">
                <a:solidFill>
                  <a:schemeClr val="tx1"/>
                </a:solidFill>
                <a:cs typeface="Arial" charset="0"/>
              </a:rPr>
              <a:t> </a:t>
            </a:r>
            <a:r>
              <a:rPr lang="en-US" dirty="0" err="1" smtClean="0">
                <a:solidFill>
                  <a:schemeClr val="tx1"/>
                </a:solidFill>
                <a:cs typeface="Arial" charset="0"/>
              </a:rPr>
              <a:t>temporara</a:t>
            </a:r>
            <a:r>
              <a:rPr lang="en-US" dirty="0" smtClean="0">
                <a:solidFill>
                  <a:schemeClr val="tx1"/>
                </a:solidFill>
                <a:cs typeface="Arial" charset="0"/>
              </a:rPr>
              <a:t> </a:t>
            </a:r>
            <a:r>
              <a:rPr lang="en-US" dirty="0" err="1" smtClean="0">
                <a:solidFill>
                  <a:schemeClr val="tx1"/>
                </a:solidFill>
                <a:cs typeface="Arial" charset="0"/>
              </a:rPr>
              <a:t>nr</a:t>
            </a:r>
            <a:r>
              <a:rPr lang="en-US" dirty="0" smtClean="0">
                <a:solidFill>
                  <a:schemeClr val="tx1"/>
                </a:solidFill>
                <a:cs typeface="Arial" charset="0"/>
              </a:rPr>
              <a:t>.</a:t>
            </a:r>
            <a:r>
              <a:rPr lang="ro-RO" dirty="0" smtClean="0">
                <a:solidFill>
                  <a:schemeClr val="tx1"/>
                </a:solidFill>
                <a:cs typeface="Arial" charset="0"/>
              </a:rPr>
              <a:t> </a:t>
            </a:r>
            <a:r>
              <a:rPr lang="en-US" dirty="0" smtClean="0">
                <a:solidFill>
                  <a:schemeClr val="tx1"/>
                </a:solidFill>
                <a:cs typeface="Arial" charset="0"/>
              </a:rPr>
              <a:t>1,</a:t>
            </a:r>
            <a:r>
              <a:rPr lang="ro-RO" dirty="0" smtClean="0">
                <a:solidFill>
                  <a:schemeClr val="tx1"/>
                </a:solidFill>
                <a:cs typeface="Arial" charset="0"/>
              </a:rPr>
              <a:t> </a:t>
            </a:r>
            <a:r>
              <a:rPr lang="en-US" dirty="0" smtClean="0">
                <a:solidFill>
                  <a:schemeClr val="tx1"/>
                </a:solidFill>
                <a:cs typeface="Arial" charset="0"/>
              </a:rPr>
              <a:t>2 </a:t>
            </a:r>
            <a:r>
              <a:rPr lang="en-US" dirty="0" err="1" smtClean="0">
                <a:solidFill>
                  <a:schemeClr val="tx1"/>
                </a:solidFill>
                <a:cs typeface="Arial" charset="0"/>
              </a:rPr>
              <a:t>si</a:t>
            </a:r>
            <a:r>
              <a:rPr lang="en-US" dirty="0" smtClean="0">
                <a:solidFill>
                  <a:schemeClr val="tx1"/>
                </a:solidFill>
                <a:cs typeface="Arial" charset="0"/>
              </a:rPr>
              <a:t> 3, </a:t>
            </a:r>
            <a:r>
              <a:rPr lang="en-US" dirty="0" err="1" smtClean="0">
                <a:solidFill>
                  <a:schemeClr val="tx1"/>
                </a:solidFill>
                <a:cs typeface="Arial" charset="0"/>
              </a:rPr>
              <a:t>finan</a:t>
            </a:r>
            <a:r>
              <a:rPr lang="ro-RO" dirty="0" smtClean="0">
                <a:solidFill>
                  <a:schemeClr val="tx1"/>
                </a:solidFill>
                <a:cs typeface="Arial" charset="0"/>
              </a:rPr>
              <a:t>ţate prin Programul Operaţional Regional 2007-2013</a:t>
            </a:r>
            <a:endParaRPr lang="en-US" dirty="0" smtClean="0">
              <a:solidFill>
                <a:schemeClr val="tx1"/>
              </a:solidFill>
              <a:cs typeface="Arial" charset="0"/>
            </a:endParaRPr>
          </a:p>
          <a:p>
            <a:pPr algn="just">
              <a:buFont typeface="Wingdings" pitchFamily="2" charset="2"/>
              <a:buChar char="Ø"/>
            </a:pPr>
            <a:r>
              <a:rPr lang="ro-RO" dirty="0">
                <a:solidFill>
                  <a:schemeClr val="tx1"/>
                </a:solidFill>
                <a:cs typeface="Arial" charset="0"/>
              </a:rPr>
              <a:t>Asistenţ</a:t>
            </a:r>
            <a:r>
              <a:rPr lang="en-US" dirty="0">
                <a:solidFill>
                  <a:schemeClr val="tx1"/>
                </a:solidFill>
                <a:cs typeface="Arial" charset="0"/>
              </a:rPr>
              <a:t>a</a:t>
            </a:r>
            <a:r>
              <a:rPr lang="ro-RO" dirty="0">
                <a:solidFill>
                  <a:schemeClr val="tx1"/>
                </a:solidFill>
                <a:cs typeface="Arial" charset="0"/>
              </a:rPr>
              <a:t> medicală profilactică şi curativă şi asistenţă medicală stomatologică pentru </a:t>
            </a:r>
            <a:r>
              <a:rPr lang="ro-RO" dirty="0">
                <a:solidFill>
                  <a:schemeClr val="tx1"/>
                </a:solidFill>
              </a:rPr>
              <a:t> preşcolari, elevi şi studenţ</a:t>
            </a:r>
            <a:r>
              <a:rPr lang="en-US" dirty="0" err="1">
                <a:solidFill>
                  <a:schemeClr val="tx1"/>
                </a:solidFill>
              </a:rPr>
              <a:t>i</a:t>
            </a:r>
            <a:r>
              <a:rPr lang="ro-RO" dirty="0">
                <a:solidFill>
                  <a:schemeClr val="tx1"/>
                </a:solidFill>
              </a:rPr>
              <a:t>i </a:t>
            </a:r>
            <a:r>
              <a:rPr lang="en-US" dirty="0">
                <a:solidFill>
                  <a:schemeClr val="tx1"/>
                </a:solidFill>
              </a:rPr>
              <a:t>din </a:t>
            </a:r>
            <a:r>
              <a:rPr lang="en-US" dirty="0" err="1">
                <a:solidFill>
                  <a:schemeClr val="tx1"/>
                </a:solidFill>
              </a:rPr>
              <a:t>municipiul</a:t>
            </a:r>
            <a:r>
              <a:rPr lang="en-US" dirty="0">
                <a:solidFill>
                  <a:schemeClr val="tx1"/>
                </a:solidFill>
              </a:rPr>
              <a:t> </a:t>
            </a:r>
            <a:r>
              <a:rPr lang="en-US" dirty="0" smtClean="0">
                <a:solidFill>
                  <a:schemeClr val="tx1"/>
                </a:solidFill>
              </a:rPr>
              <a:t>Oradea</a:t>
            </a:r>
            <a:endParaRPr lang="en-US" dirty="0" smtClean="0">
              <a:solidFill>
                <a:schemeClr val="tx1"/>
              </a:solidFill>
              <a:cs typeface="Arial" charset="0"/>
            </a:endParaRPr>
          </a:p>
          <a:p>
            <a:pPr algn="just">
              <a:buFont typeface="Wingdings" pitchFamily="2" charset="2"/>
              <a:buChar char="Ø"/>
            </a:pPr>
            <a:r>
              <a:rPr lang="en-US" dirty="0" err="1" smtClean="0">
                <a:solidFill>
                  <a:schemeClr val="tx1"/>
                </a:solidFill>
                <a:cs typeface="Arial" charset="0"/>
              </a:rPr>
              <a:t>Parteneriatele</a:t>
            </a:r>
            <a:r>
              <a:rPr lang="en-US" dirty="0" smtClean="0">
                <a:solidFill>
                  <a:schemeClr val="tx1"/>
                </a:solidFill>
                <a:cs typeface="Arial" charset="0"/>
              </a:rPr>
              <a:t> cu </a:t>
            </a:r>
            <a:r>
              <a:rPr lang="en-US" dirty="0" err="1" smtClean="0">
                <a:solidFill>
                  <a:schemeClr val="tx1"/>
                </a:solidFill>
                <a:cs typeface="Arial" charset="0"/>
              </a:rPr>
              <a:t>organizatiile</a:t>
            </a:r>
            <a:r>
              <a:rPr lang="en-US" dirty="0" smtClean="0">
                <a:solidFill>
                  <a:schemeClr val="tx1"/>
                </a:solidFill>
                <a:cs typeface="Arial" charset="0"/>
              </a:rPr>
              <a:t> </a:t>
            </a:r>
            <a:r>
              <a:rPr lang="en-US" dirty="0" err="1" smtClean="0">
                <a:solidFill>
                  <a:schemeClr val="tx1"/>
                </a:solidFill>
                <a:cs typeface="Arial" charset="0"/>
              </a:rPr>
              <a:t>neguvernamentale</a:t>
            </a:r>
            <a:r>
              <a:rPr lang="en-US" dirty="0" smtClean="0">
                <a:solidFill>
                  <a:schemeClr val="tx1"/>
                </a:solidFill>
                <a:cs typeface="Arial" charset="0"/>
              </a:rPr>
              <a:t> care au ca </a:t>
            </a:r>
            <a:r>
              <a:rPr lang="en-US" dirty="0" err="1" smtClean="0">
                <a:solidFill>
                  <a:schemeClr val="tx1"/>
                </a:solidFill>
                <a:cs typeface="Arial" charset="0"/>
              </a:rPr>
              <a:t>scop</a:t>
            </a:r>
            <a:r>
              <a:rPr lang="en-US" dirty="0" smtClean="0">
                <a:solidFill>
                  <a:schemeClr val="tx1"/>
                </a:solidFill>
                <a:cs typeface="Arial" charset="0"/>
              </a:rPr>
              <a:t> </a:t>
            </a:r>
            <a:r>
              <a:rPr lang="en-US" dirty="0" err="1" smtClean="0">
                <a:solidFill>
                  <a:schemeClr val="tx1"/>
                </a:solidFill>
                <a:cs typeface="Arial" charset="0"/>
              </a:rPr>
              <a:t>acordarea</a:t>
            </a:r>
            <a:r>
              <a:rPr lang="en-US" dirty="0" smtClean="0">
                <a:solidFill>
                  <a:schemeClr val="tx1"/>
                </a:solidFill>
                <a:cs typeface="Arial" charset="0"/>
              </a:rPr>
              <a:t> de </a:t>
            </a:r>
            <a:r>
              <a:rPr lang="en-US" dirty="0" err="1" smtClean="0">
                <a:solidFill>
                  <a:schemeClr val="tx1"/>
                </a:solidFill>
                <a:cs typeface="Arial" charset="0"/>
              </a:rPr>
              <a:t>servicii</a:t>
            </a:r>
            <a:r>
              <a:rPr lang="en-US" dirty="0" smtClean="0">
                <a:solidFill>
                  <a:schemeClr val="tx1"/>
                </a:solidFill>
                <a:cs typeface="Arial" charset="0"/>
              </a:rPr>
              <a:t> </a:t>
            </a:r>
            <a:r>
              <a:rPr lang="en-US" dirty="0" err="1" smtClean="0">
                <a:solidFill>
                  <a:schemeClr val="tx1"/>
                </a:solidFill>
                <a:cs typeface="Arial" charset="0"/>
              </a:rPr>
              <a:t>sociale</a:t>
            </a:r>
            <a:r>
              <a:rPr lang="en-US" dirty="0" smtClean="0">
                <a:solidFill>
                  <a:schemeClr val="tx1"/>
                </a:solidFill>
                <a:cs typeface="Arial" charset="0"/>
              </a:rPr>
              <a:t> </a:t>
            </a:r>
            <a:r>
              <a:rPr lang="en-US" dirty="0" err="1" smtClean="0">
                <a:solidFill>
                  <a:schemeClr val="tx1"/>
                </a:solidFill>
                <a:cs typeface="Arial" charset="0"/>
              </a:rPr>
              <a:t>persoanelor</a:t>
            </a:r>
            <a:r>
              <a:rPr lang="en-US" dirty="0" smtClean="0">
                <a:solidFill>
                  <a:schemeClr val="tx1"/>
                </a:solidFill>
                <a:cs typeface="Arial" charset="0"/>
              </a:rPr>
              <a:t> </a:t>
            </a:r>
            <a:r>
              <a:rPr lang="en-US" dirty="0" err="1" smtClean="0">
                <a:solidFill>
                  <a:schemeClr val="tx1"/>
                </a:solidFill>
                <a:cs typeface="Arial" charset="0"/>
              </a:rPr>
              <a:t>si</a:t>
            </a:r>
            <a:r>
              <a:rPr lang="en-US" dirty="0" smtClean="0">
                <a:solidFill>
                  <a:schemeClr val="tx1"/>
                </a:solidFill>
                <a:cs typeface="Arial" charset="0"/>
              </a:rPr>
              <a:t> </a:t>
            </a:r>
            <a:r>
              <a:rPr lang="en-US" dirty="0" err="1" smtClean="0">
                <a:solidFill>
                  <a:schemeClr val="tx1"/>
                </a:solidFill>
                <a:cs typeface="Arial" charset="0"/>
              </a:rPr>
              <a:t>familiilor</a:t>
            </a:r>
            <a:r>
              <a:rPr lang="en-US" dirty="0" smtClean="0">
                <a:solidFill>
                  <a:schemeClr val="tx1"/>
                </a:solidFill>
                <a:cs typeface="Arial" charset="0"/>
              </a:rPr>
              <a:t> </a:t>
            </a:r>
            <a:r>
              <a:rPr lang="en-US" dirty="0" err="1" smtClean="0">
                <a:solidFill>
                  <a:schemeClr val="tx1"/>
                </a:solidFill>
                <a:cs typeface="Arial" charset="0"/>
              </a:rPr>
              <a:t>aflate</a:t>
            </a:r>
            <a:r>
              <a:rPr lang="en-US" dirty="0" smtClean="0">
                <a:solidFill>
                  <a:schemeClr val="tx1"/>
                </a:solidFill>
                <a:cs typeface="Arial" charset="0"/>
              </a:rPr>
              <a:t> in </a:t>
            </a:r>
            <a:r>
              <a:rPr lang="en-US" dirty="0" err="1" smtClean="0">
                <a:solidFill>
                  <a:schemeClr val="tx1"/>
                </a:solidFill>
                <a:cs typeface="Arial" charset="0"/>
              </a:rPr>
              <a:t>nevoie</a:t>
            </a:r>
            <a:endParaRPr lang="en-US" dirty="0" smtClean="0">
              <a:solidFill>
                <a:schemeClr val="tx1"/>
              </a:solidFill>
              <a:cs typeface="Arial" charset="0"/>
            </a:endParaRPr>
          </a:p>
          <a:p>
            <a:pPr algn="just">
              <a:buFont typeface="Wingdings" pitchFamily="2" charset="2"/>
              <a:buChar char="Ø"/>
            </a:pPr>
            <a:r>
              <a:rPr lang="en-US" dirty="0" err="1" smtClean="0">
                <a:solidFill>
                  <a:schemeClr val="tx1"/>
                </a:solidFill>
                <a:cs typeface="Arial" charset="0"/>
              </a:rPr>
              <a:t>Programul</a:t>
            </a:r>
            <a:r>
              <a:rPr lang="ro-RO" dirty="0" smtClean="0">
                <a:solidFill>
                  <a:schemeClr val="tx1"/>
                </a:solidFill>
                <a:cs typeface="Arial" charset="0"/>
              </a:rPr>
              <a:t>  „ACCES-OR”</a:t>
            </a:r>
            <a:r>
              <a:rPr lang="en-US" dirty="0" smtClean="0">
                <a:solidFill>
                  <a:schemeClr val="tx1"/>
                </a:solidFill>
                <a:cs typeface="Arial" charset="0"/>
              </a:rPr>
              <a:t> – </a:t>
            </a:r>
            <a:r>
              <a:rPr lang="en-US" dirty="0" err="1" smtClean="0">
                <a:solidFill>
                  <a:schemeClr val="tx1"/>
                </a:solidFill>
                <a:cs typeface="Arial" charset="0"/>
              </a:rPr>
              <a:t>serviciu</a:t>
            </a:r>
            <a:r>
              <a:rPr lang="en-US" dirty="0" smtClean="0">
                <a:solidFill>
                  <a:schemeClr val="tx1"/>
                </a:solidFill>
                <a:cs typeface="Arial" charset="0"/>
              </a:rPr>
              <a:t> de transport </a:t>
            </a:r>
            <a:r>
              <a:rPr lang="en-US" dirty="0" err="1" smtClean="0">
                <a:solidFill>
                  <a:schemeClr val="tx1"/>
                </a:solidFill>
                <a:cs typeface="Arial" charset="0"/>
              </a:rPr>
              <a:t>accesibili</a:t>
            </a:r>
            <a:r>
              <a:rPr lang="ro-RO" dirty="0" smtClean="0">
                <a:solidFill>
                  <a:schemeClr val="tx1"/>
                </a:solidFill>
                <a:cs typeface="Arial" charset="0"/>
              </a:rPr>
              <a:t>z</a:t>
            </a:r>
            <a:r>
              <a:rPr lang="en-US" dirty="0" smtClean="0">
                <a:solidFill>
                  <a:schemeClr val="tx1"/>
                </a:solidFill>
                <a:cs typeface="Arial" charset="0"/>
              </a:rPr>
              <a:t>at </a:t>
            </a:r>
            <a:r>
              <a:rPr lang="ro-RO" dirty="0" smtClean="0">
                <a:solidFill>
                  <a:schemeClr val="tx1"/>
                </a:solidFill>
                <a:cs typeface="Arial" charset="0"/>
              </a:rPr>
              <a:t>şi e</a:t>
            </a:r>
            <a:r>
              <a:rPr lang="en-US" dirty="0" err="1" smtClean="0">
                <a:solidFill>
                  <a:schemeClr val="tx1"/>
                </a:solidFill>
                <a:cs typeface="Arial" charset="0"/>
              </a:rPr>
              <a:t>ch</a:t>
            </a:r>
            <a:r>
              <a:rPr lang="ro-RO" dirty="0" smtClean="0">
                <a:solidFill>
                  <a:schemeClr val="tx1"/>
                </a:solidFill>
                <a:cs typeface="Arial" charset="0"/>
              </a:rPr>
              <a:t>i</a:t>
            </a:r>
            <a:r>
              <a:rPr lang="en-US" dirty="0" err="1" smtClean="0">
                <a:solidFill>
                  <a:schemeClr val="tx1"/>
                </a:solidFill>
                <a:cs typeface="Arial" charset="0"/>
              </a:rPr>
              <a:t>pamente</a:t>
            </a:r>
            <a:r>
              <a:rPr lang="en-US" dirty="0" smtClean="0">
                <a:solidFill>
                  <a:schemeClr val="tx1"/>
                </a:solidFill>
                <a:cs typeface="Arial" charset="0"/>
              </a:rPr>
              <a:t> </a:t>
            </a:r>
            <a:r>
              <a:rPr lang="en-US" dirty="0" err="1" smtClean="0">
                <a:solidFill>
                  <a:schemeClr val="tx1"/>
                </a:solidFill>
                <a:cs typeface="Arial" charset="0"/>
              </a:rPr>
              <a:t>pentru</a:t>
            </a:r>
            <a:r>
              <a:rPr lang="en-US" dirty="0" smtClean="0">
                <a:solidFill>
                  <a:schemeClr val="tx1"/>
                </a:solidFill>
                <a:cs typeface="Arial" charset="0"/>
              </a:rPr>
              <a:t> </a:t>
            </a:r>
            <a:r>
              <a:rPr lang="en-US" dirty="0" err="1" smtClean="0">
                <a:solidFill>
                  <a:schemeClr val="tx1"/>
                </a:solidFill>
                <a:cs typeface="Arial" charset="0"/>
              </a:rPr>
              <a:t>persoanele</a:t>
            </a:r>
            <a:r>
              <a:rPr lang="en-US" dirty="0" smtClean="0">
                <a:solidFill>
                  <a:schemeClr val="tx1"/>
                </a:solidFill>
                <a:cs typeface="Arial" charset="0"/>
              </a:rPr>
              <a:t> cu </a:t>
            </a:r>
            <a:r>
              <a:rPr lang="en-US" dirty="0" err="1" smtClean="0">
                <a:solidFill>
                  <a:schemeClr val="tx1"/>
                </a:solidFill>
                <a:cs typeface="Arial" charset="0"/>
              </a:rPr>
              <a:t>di</a:t>
            </a:r>
            <a:r>
              <a:rPr lang="ro-RO" dirty="0" smtClean="0">
                <a:solidFill>
                  <a:schemeClr val="tx1"/>
                </a:solidFill>
                <a:cs typeface="Arial" charset="0"/>
              </a:rPr>
              <a:t>z</a:t>
            </a:r>
            <a:r>
              <a:rPr lang="en-US" dirty="0" err="1" smtClean="0">
                <a:solidFill>
                  <a:schemeClr val="tx1"/>
                </a:solidFill>
                <a:cs typeface="Arial" charset="0"/>
              </a:rPr>
              <a:t>abilit</a:t>
            </a:r>
            <a:r>
              <a:rPr lang="ro-RO" dirty="0" err="1" smtClean="0">
                <a:solidFill>
                  <a:schemeClr val="tx1"/>
                </a:solidFill>
                <a:cs typeface="Arial" charset="0"/>
              </a:rPr>
              <a:t>ăţ</a:t>
            </a:r>
            <a:r>
              <a:rPr lang="en-US" dirty="0" err="1" smtClean="0">
                <a:solidFill>
                  <a:schemeClr val="tx1"/>
                </a:solidFill>
                <a:cs typeface="Arial" charset="0"/>
              </a:rPr>
              <a:t>i</a:t>
            </a:r>
            <a:endParaRPr lang="ro-RO" dirty="0" smtClean="0">
              <a:solidFill>
                <a:schemeClr val="tx1"/>
              </a:solidFill>
              <a:cs typeface="Arial" charset="0"/>
            </a:endParaRPr>
          </a:p>
          <a:p>
            <a:pPr algn="just">
              <a:buFont typeface="Wingdings" pitchFamily="2" charset="2"/>
              <a:buChar char="Ø"/>
            </a:pPr>
            <a:r>
              <a:rPr lang="ro-RO" dirty="0" smtClean="0">
                <a:solidFill>
                  <a:schemeClr val="tx1"/>
                </a:solidFill>
                <a:cs typeface="Arial" charset="0"/>
              </a:rPr>
              <a:t> Susţinerea organizaţiilor neguvernamentale din municipiul Oradea în acordarea serviciilor sociale prin acordarea de subvenţii  </a:t>
            </a:r>
          </a:p>
          <a:p>
            <a:pPr algn="just">
              <a:buFont typeface="Wingdings" pitchFamily="2" charset="2"/>
              <a:buChar char="Ø"/>
            </a:pPr>
            <a:r>
              <a:rPr lang="ro-RO" dirty="0" smtClean="0">
                <a:solidFill>
                  <a:schemeClr val="tx1"/>
                </a:solidFill>
                <a:cs typeface="Arial" charset="0"/>
              </a:rPr>
              <a:t>Gala Voluntarilor din domeniu social  - editia a VI-a – 2018</a:t>
            </a:r>
          </a:p>
          <a:p>
            <a:pPr algn="just">
              <a:buFont typeface="Wingdings" pitchFamily="2" charset="2"/>
              <a:buChar char="Ø"/>
            </a:pPr>
            <a:r>
              <a:rPr lang="ro-RO" dirty="0">
                <a:solidFill>
                  <a:schemeClr val="tx1"/>
                </a:solidFill>
                <a:cs typeface="Arial" charset="0"/>
              </a:rPr>
              <a:t> </a:t>
            </a:r>
            <a:r>
              <a:rPr lang="ro-RO" dirty="0" smtClean="0">
                <a:solidFill>
                  <a:schemeClr val="tx1"/>
                </a:solidFill>
                <a:cs typeface="Arial" charset="0"/>
              </a:rPr>
              <a:t>Ziua Internațională a Persoanelor Vârstnice – 1 octombrie 201</a:t>
            </a:r>
            <a:r>
              <a:rPr lang="en-US" dirty="0" smtClean="0">
                <a:solidFill>
                  <a:schemeClr val="tx1"/>
                </a:solidFill>
                <a:cs typeface="Arial" charset="0"/>
              </a:rPr>
              <a:t>8</a:t>
            </a:r>
            <a:endParaRPr lang="ro-RO" dirty="0" smtClean="0">
              <a:solidFill>
                <a:schemeClr val="tx1"/>
              </a:solidFill>
              <a:cs typeface="Arial" charset="0"/>
            </a:endParaRPr>
          </a:p>
        </p:txBody>
      </p:sp>
    </p:spTree>
    <p:extLst>
      <p:ext uri="{BB962C8B-B14F-4D97-AF65-F5344CB8AC3E}">
        <p14:creationId xmlns:p14="http://schemas.microsoft.com/office/powerpoint/2010/main" xmlns="" val="4296868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0"/>
            <a:ext cx="8686800" cy="1143000"/>
          </a:xfrm>
        </p:spPr>
        <p:txBody>
          <a:bodyPr>
            <a:normAutofit/>
          </a:bodyPr>
          <a:lstStyle/>
          <a:p>
            <a:pPr algn="ctr"/>
            <a:r>
              <a:rPr lang="ro-RO" sz="2800" dirty="0" smtClean="0"/>
              <a:t>Campania </a:t>
            </a:r>
            <a:r>
              <a:rPr lang="en-US" sz="2800" dirty="0" smtClean="0"/>
              <a:t>“SINGURI ACASĂ- </a:t>
            </a:r>
            <a:r>
              <a:rPr lang="en-US" sz="2800" i="1" dirty="0" err="1" smtClean="0">
                <a:latin typeface="Arial" pitchFamily="34" charset="0"/>
                <a:cs typeface="Arial" pitchFamily="34" charset="0"/>
              </a:rPr>
              <a:t>ai</a:t>
            </a:r>
            <a:r>
              <a:rPr lang="en-US" sz="2800" i="1" dirty="0" smtClean="0">
                <a:latin typeface="Arial" pitchFamily="34" charset="0"/>
                <a:cs typeface="Arial" pitchFamily="34" charset="0"/>
              </a:rPr>
              <a:t> </a:t>
            </a:r>
            <a:r>
              <a:rPr lang="en-US" sz="2800" i="1" dirty="0" err="1" smtClean="0">
                <a:latin typeface="Arial" pitchFamily="34" charset="0"/>
                <a:cs typeface="Arial" pitchFamily="34" charset="0"/>
              </a:rPr>
              <a:t>grijă</a:t>
            </a:r>
            <a:r>
              <a:rPr lang="en-US" sz="2800" i="1" dirty="0" smtClean="0">
                <a:latin typeface="Arial" pitchFamily="34" charset="0"/>
                <a:cs typeface="Arial" pitchFamily="34" charset="0"/>
              </a:rPr>
              <a:t> de </a:t>
            </a:r>
            <a:r>
              <a:rPr lang="en-US" sz="2800" i="1" dirty="0" err="1" smtClean="0">
                <a:latin typeface="Arial" pitchFamily="34" charset="0"/>
                <a:cs typeface="Arial" pitchFamily="34" charset="0"/>
              </a:rPr>
              <a:t>copiii</a:t>
            </a:r>
            <a:r>
              <a:rPr lang="en-US" sz="2800" i="1" dirty="0" smtClean="0">
                <a:latin typeface="Arial" pitchFamily="34" charset="0"/>
                <a:cs typeface="Arial" pitchFamily="34" charset="0"/>
              </a:rPr>
              <a:t> </a:t>
            </a:r>
            <a:r>
              <a:rPr lang="en-US" sz="2800" i="1" dirty="0" err="1" smtClean="0">
                <a:latin typeface="Arial" pitchFamily="34" charset="0"/>
                <a:cs typeface="Arial" pitchFamily="34" charset="0"/>
              </a:rPr>
              <a:t>tăi</a:t>
            </a:r>
            <a:r>
              <a:rPr lang="en-US" sz="2800" i="1" dirty="0" smtClean="0">
                <a:latin typeface="Arial" pitchFamily="34" charset="0"/>
                <a:cs typeface="Arial" pitchFamily="34" charset="0"/>
              </a:rPr>
              <a:t> </a:t>
            </a:r>
            <a:br>
              <a:rPr lang="en-US" sz="2800" i="1" dirty="0" smtClean="0">
                <a:latin typeface="Arial" pitchFamily="34" charset="0"/>
                <a:cs typeface="Arial" pitchFamily="34" charset="0"/>
              </a:rPr>
            </a:br>
            <a:r>
              <a:rPr lang="en-US" sz="2800" i="1" dirty="0" err="1" smtClean="0">
                <a:latin typeface="Arial" pitchFamily="34" charset="0"/>
                <a:cs typeface="Arial" pitchFamily="34" charset="0"/>
              </a:rPr>
              <a:t>oriunde</a:t>
            </a:r>
            <a:r>
              <a:rPr lang="en-US" sz="2800" i="1" dirty="0" smtClean="0">
                <a:latin typeface="Arial" pitchFamily="34" charset="0"/>
                <a:cs typeface="Arial" pitchFamily="34" charset="0"/>
              </a:rPr>
              <a:t> </a:t>
            </a:r>
            <a:r>
              <a:rPr lang="en-US" sz="2800" i="1" dirty="0" err="1" smtClean="0">
                <a:latin typeface="Arial" pitchFamily="34" charset="0"/>
                <a:cs typeface="Arial" pitchFamily="34" charset="0"/>
              </a:rPr>
              <a:t>te</a:t>
            </a:r>
            <a:r>
              <a:rPr lang="en-US" sz="2800" i="1" dirty="0" smtClean="0">
                <a:latin typeface="Arial" pitchFamily="34" charset="0"/>
                <a:cs typeface="Arial" pitchFamily="34" charset="0"/>
              </a:rPr>
              <a:t> </a:t>
            </a:r>
            <a:r>
              <a:rPr lang="en-US" sz="2800" i="1" dirty="0" err="1" smtClean="0">
                <a:latin typeface="Arial" pitchFamily="34" charset="0"/>
                <a:cs typeface="Arial" pitchFamily="34" charset="0"/>
              </a:rPr>
              <a:t>afli</a:t>
            </a:r>
            <a:r>
              <a:rPr lang="en-US" sz="2800" dirty="0" smtClean="0"/>
              <a:t>!” </a:t>
            </a:r>
            <a:endParaRPr lang="en-US" sz="2800" dirty="0"/>
          </a:p>
        </p:txBody>
      </p:sp>
      <p:pic>
        <p:nvPicPr>
          <p:cNvPr id="4" name="Picture 2"/>
          <p:cNvPicPr>
            <a:picLocks noGrp="1" noChangeAspect="1" noChangeArrowheads="1"/>
          </p:cNvPicPr>
          <p:nvPr>
            <p:ph idx="1"/>
          </p:nvPr>
        </p:nvPicPr>
        <p:blipFill>
          <a:blip r:embed="rId2" cstate="print"/>
          <a:srcRect/>
          <a:stretch>
            <a:fillRect/>
          </a:stretch>
        </p:blipFill>
        <p:spPr bwMode="auto">
          <a:xfrm>
            <a:off x="381000" y="2286000"/>
            <a:ext cx="3962400" cy="4419600"/>
          </a:xfrm>
          <a:prstGeom prst="rect">
            <a:avLst/>
          </a:prstGeom>
          <a:noFill/>
          <a:ln w="9525">
            <a:noFill/>
            <a:miter lim="800000"/>
            <a:headEnd/>
            <a:tailEnd/>
          </a:ln>
          <a:effectLst/>
        </p:spPr>
      </p:pic>
      <p:sp>
        <p:nvSpPr>
          <p:cNvPr id="5" name="Rectangle 4"/>
          <p:cNvSpPr/>
          <p:nvPr/>
        </p:nvSpPr>
        <p:spPr>
          <a:xfrm>
            <a:off x="457200" y="990601"/>
            <a:ext cx="8153400" cy="1200329"/>
          </a:xfrm>
          <a:prstGeom prst="rect">
            <a:avLst/>
          </a:prstGeom>
        </p:spPr>
        <p:txBody>
          <a:bodyPr wrap="square">
            <a:spAutoFit/>
          </a:bodyPr>
          <a:lstStyle/>
          <a:p>
            <a:pPr algn="just"/>
            <a:r>
              <a:rPr lang="ro-RO" b="1" dirty="0" smtClean="0"/>
              <a:t>C</a:t>
            </a:r>
            <a:r>
              <a:rPr lang="en-US" b="1" dirty="0" err="1" smtClean="0"/>
              <a:t>ampanie</a:t>
            </a:r>
            <a:r>
              <a:rPr lang="en-US" b="1" dirty="0" smtClean="0"/>
              <a:t> de </a:t>
            </a:r>
            <a:r>
              <a:rPr lang="en-US" b="1" dirty="0" err="1" smtClean="0"/>
              <a:t>informare</a:t>
            </a:r>
            <a:r>
              <a:rPr lang="en-US" b="1" dirty="0" smtClean="0"/>
              <a:t> </a:t>
            </a:r>
            <a:r>
              <a:rPr lang="en-US" b="1" dirty="0" err="1" smtClean="0"/>
              <a:t>publică</a:t>
            </a:r>
            <a:r>
              <a:rPr lang="en-US" b="1" dirty="0" smtClean="0"/>
              <a:t> </a:t>
            </a:r>
            <a:r>
              <a:rPr lang="en-US" dirty="0" smtClean="0"/>
              <a:t>care are ca </a:t>
            </a:r>
            <a:r>
              <a:rPr lang="en-US" dirty="0" err="1" smtClean="0"/>
              <a:t>scop</a:t>
            </a:r>
            <a:r>
              <a:rPr lang="en-US" dirty="0" smtClean="0"/>
              <a:t> </a:t>
            </a:r>
            <a:r>
              <a:rPr lang="en-US" dirty="0" err="1" smtClean="0"/>
              <a:t>conștientizarea</a:t>
            </a:r>
            <a:r>
              <a:rPr lang="en-US" dirty="0" smtClean="0"/>
              <a:t> de </a:t>
            </a:r>
            <a:r>
              <a:rPr lang="en-US" dirty="0" err="1" smtClean="0"/>
              <a:t>către</a:t>
            </a:r>
            <a:r>
              <a:rPr lang="en-US" dirty="0" smtClean="0"/>
              <a:t> </a:t>
            </a:r>
            <a:r>
              <a:rPr lang="en-US" dirty="0" err="1" smtClean="0"/>
              <a:t>părin</a:t>
            </a:r>
            <a:r>
              <a:rPr lang="ro-RO" dirty="0" smtClean="0"/>
              <a:t>ţi a</a:t>
            </a:r>
            <a:r>
              <a:rPr lang="en-US" dirty="0" smtClean="0"/>
              <a:t> </a:t>
            </a:r>
            <a:r>
              <a:rPr lang="en-US" dirty="0" err="1" smtClean="0"/>
              <a:t>riscurilor</a:t>
            </a:r>
            <a:r>
              <a:rPr lang="ro-RO" dirty="0" smtClean="0"/>
              <a:t> </a:t>
            </a:r>
            <a:r>
              <a:rPr lang="en-US" dirty="0" err="1" smtClean="0"/>
              <a:t>asumate</a:t>
            </a:r>
            <a:r>
              <a:rPr lang="en-US" dirty="0" smtClean="0"/>
              <a:t> </a:t>
            </a:r>
            <a:r>
              <a:rPr lang="en-US" dirty="0" err="1" smtClean="0"/>
              <a:t>prin</a:t>
            </a:r>
            <a:r>
              <a:rPr lang="en-US" dirty="0" smtClean="0"/>
              <a:t> </a:t>
            </a:r>
            <a:r>
              <a:rPr lang="en-US" dirty="0" err="1" smtClean="0"/>
              <a:t>plecarea</a:t>
            </a:r>
            <a:r>
              <a:rPr lang="en-US" dirty="0" smtClean="0"/>
              <a:t> </a:t>
            </a:r>
            <a:r>
              <a:rPr lang="en-US" dirty="0" err="1" smtClean="0"/>
              <a:t>lor</a:t>
            </a:r>
            <a:r>
              <a:rPr lang="en-US" dirty="0" smtClean="0"/>
              <a:t> la </a:t>
            </a:r>
            <a:r>
              <a:rPr lang="en-US" dirty="0" err="1" smtClean="0"/>
              <a:t>muncă</a:t>
            </a:r>
            <a:r>
              <a:rPr lang="en-US" dirty="0" smtClean="0"/>
              <a:t> </a:t>
            </a:r>
            <a:r>
              <a:rPr lang="en-US" dirty="0" err="1" smtClean="0"/>
              <a:t>în</a:t>
            </a:r>
            <a:r>
              <a:rPr lang="en-US" dirty="0" smtClean="0"/>
              <a:t> </a:t>
            </a:r>
            <a:r>
              <a:rPr lang="en-US" dirty="0" err="1" smtClean="0"/>
              <a:t>străinătate</a:t>
            </a:r>
            <a:r>
              <a:rPr lang="en-US" dirty="0" smtClean="0"/>
              <a:t>, </a:t>
            </a:r>
            <a:r>
              <a:rPr lang="en-US" dirty="0" err="1" smtClean="0"/>
              <a:t>dar</a:t>
            </a:r>
            <a:r>
              <a:rPr lang="en-US" dirty="0" smtClean="0"/>
              <a:t> </a:t>
            </a:r>
            <a:r>
              <a:rPr lang="en-US" dirty="0" err="1" smtClean="0"/>
              <a:t>şi</a:t>
            </a:r>
            <a:r>
              <a:rPr lang="en-US" dirty="0" smtClean="0"/>
              <a:t> a </a:t>
            </a:r>
            <a:r>
              <a:rPr lang="en-US" dirty="0" err="1" smtClean="0"/>
              <a:t>obligaţiilor</a:t>
            </a:r>
            <a:r>
              <a:rPr lang="en-US" dirty="0" smtClean="0"/>
              <a:t> </a:t>
            </a:r>
            <a:r>
              <a:rPr lang="en-US" dirty="0" err="1" smtClean="0"/>
              <a:t>legale</a:t>
            </a:r>
            <a:r>
              <a:rPr lang="en-US" dirty="0" smtClean="0"/>
              <a:t> </a:t>
            </a:r>
            <a:r>
              <a:rPr lang="en-US" dirty="0" err="1" smtClean="0"/>
              <a:t>ce</a:t>
            </a:r>
            <a:r>
              <a:rPr lang="en-US" dirty="0" smtClean="0"/>
              <a:t> le </a:t>
            </a:r>
            <a:r>
              <a:rPr lang="en-US" dirty="0" err="1" smtClean="0"/>
              <a:t>revin</a:t>
            </a:r>
            <a:r>
              <a:rPr lang="en-US" dirty="0" smtClean="0"/>
              <a:t> </a:t>
            </a:r>
            <a:r>
              <a:rPr lang="en-US" dirty="0" err="1" smtClean="0"/>
              <a:t>în</a:t>
            </a:r>
            <a:r>
              <a:rPr lang="en-US" dirty="0" smtClean="0"/>
              <a:t> </a:t>
            </a:r>
            <a:r>
              <a:rPr lang="en-US" dirty="0" err="1" smtClean="0"/>
              <a:t>situaţia</a:t>
            </a:r>
            <a:r>
              <a:rPr lang="en-US" dirty="0" smtClean="0"/>
              <a:t> </a:t>
            </a:r>
            <a:r>
              <a:rPr lang="en-US" dirty="0" err="1" smtClean="0"/>
              <a:t>în</a:t>
            </a:r>
            <a:r>
              <a:rPr lang="en-US" dirty="0" smtClean="0"/>
              <a:t> care </a:t>
            </a:r>
            <a:r>
              <a:rPr lang="en-US" dirty="0" err="1" smtClean="0"/>
              <a:t>intenţionează</a:t>
            </a:r>
            <a:r>
              <a:rPr lang="en-US" dirty="0" smtClean="0"/>
              <a:t> </a:t>
            </a:r>
            <a:r>
              <a:rPr lang="en-US" dirty="0" err="1" smtClean="0"/>
              <a:t>să</a:t>
            </a:r>
            <a:r>
              <a:rPr lang="en-US" dirty="0" smtClean="0"/>
              <a:t> </a:t>
            </a:r>
            <a:r>
              <a:rPr lang="en-US" dirty="0" err="1" smtClean="0"/>
              <a:t>plece</a:t>
            </a:r>
            <a:r>
              <a:rPr lang="en-US" dirty="0" smtClean="0"/>
              <a:t>  </a:t>
            </a:r>
            <a:r>
              <a:rPr lang="en-US" dirty="0" err="1" smtClean="0"/>
              <a:t>în</a:t>
            </a:r>
            <a:r>
              <a:rPr lang="en-US" dirty="0" smtClean="0"/>
              <a:t> </a:t>
            </a:r>
            <a:r>
              <a:rPr lang="en-US" dirty="0" err="1" smtClean="0"/>
              <a:t>străinătate</a:t>
            </a:r>
            <a:r>
              <a:rPr lang="en-US" dirty="0" smtClean="0"/>
              <a:t>.</a:t>
            </a:r>
            <a:endParaRPr lang="en-US" dirty="0"/>
          </a:p>
        </p:txBody>
      </p:sp>
      <p:sp>
        <p:nvSpPr>
          <p:cNvPr id="6" name="Rectangle 5"/>
          <p:cNvSpPr/>
          <p:nvPr/>
        </p:nvSpPr>
        <p:spPr>
          <a:xfrm>
            <a:off x="4495800" y="2057400"/>
            <a:ext cx="4343400" cy="4708981"/>
          </a:xfrm>
          <a:prstGeom prst="rect">
            <a:avLst/>
          </a:prstGeom>
        </p:spPr>
        <p:txBody>
          <a:bodyPr wrap="square">
            <a:spAutoFit/>
          </a:bodyPr>
          <a:lstStyle/>
          <a:p>
            <a:pPr algn="ctr">
              <a:buNone/>
            </a:pPr>
            <a:r>
              <a:rPr lang="ro-RO" sz="1200" b="1" dirty="0" smtClean="0"/>
              <a:t>Activităţi:</a:t>
            </a:r>
            <a:r>
              <a:rPr lang="en-US" sz="1200" dirty="0" smtClean="0"/>
              <a:t> </a:t>
            </a:r>
            <a:endParaRPr lang="ro-RO" sz="1200" dirty="0" smtClean="0"/>
          </a:p>
          <a:p>
            <a:pPr algn="just">
              <a:buFont typeface="Wingdings" pitchFamily="2" charset="2"/>
              <a:buChar char="ü"/>
            </a:pPr>
            <a:r>
              <a:rPr lang="ro-RO" sz="1600" dirty="0" smtClean="0"/>
              <a:t>Întocmirea/distribuire</a:t>
            </a:r>
            <a:r>
              <a:rPr lang="en-US" sz="1600" dirty="0" smtClean="0"/>
              <a:t>a</a:t>
            </a:r>
            <a:r>
              <a:rPr lang="ro-RO" sz="1600" dirty="0" smtClean="0"/>
              <a:t>/prezentarea de a</a:t>
            </a:r>
            <a:r>
              <a:rPr lang="en-US" sz="1600" dirty="0" err="1" smtClean="0"/>
              <a:t>fișe</a:t>
            </a:r>
            <a:r>
              <a:rPr lang="en-US" sz="1600" dirty="0" smtClean="0"/>
              <a:t>, </a:t>
            </a:r>
            <a:r>
              <a:rPr lang="en-US" sz="1600" dirty="0" err="1" smtClean="0"/>
              <a:t>pliante</a:t>
            </a:r>
            <a:r>
              <a:rPr lang="en-US" sz="1600" dirty="0" smtClean="0"/>
              <a:t>, </a:t>
            </a:r>
            <a:r>
              <a:rPr lang="en-US" sz="1600" dirty="0" err="1" smtClean="0"/>
              <a:t>flyere</a:t>
            </a:r>
            <a:r>
              <a:rPr lang="en-US" sz="1600" dirty="0" smtClean="0"/>
              <a:t>, </a:t>
            </a:r>
            <a:r>
              <a:rPr lang="en-US" sz="1600" dirty="0" err="1" smtClean="0"/>
              <a:t>videoclip</a:t>
            </a:r>
            <a:r>
              <a:rPr lang="ro-RO" sz="1600" dirty="0" smtClean="0"/>
              <a:t>ul campaniei (Voltaj) în mai multe </a:t>
            </a:r>
            <a:r>
              <a:rPr lang="en-US" sz="1600" dirty="0" err="1" smtClean="0"/>
              <a:t>instituții</a:t>
            </a:r>
            <a:r>
              <a:rPr lang="en-US" sz="1600" dirty="0" smtClean="0"/>
              <a:t> </a:t>
            </a:r>
            <a:r>
              <a:rPr lang="ro-RO" sz="1600" dirty="0" smtClean="0"/>
              <a:t>din</a:t>
            </a:r>
            <a:r>
              <a:rPr lang="en-US" sz="1600" dirty="0" smtClean="0"/>
              <a:t> Oradea </a:t>
            </a:r>
            <a:r>
              <a:rPr lang="en-US" sz="1600" dirty="0" err="1" smtClean="0"/>
              <a:t>și</a:t>
            </a:r>
            <a:r>
              <a:rPr lang="en-US" sz="1600" dirty="0" smtClean="0"/>
              <a:t> </a:t>
            </a:r>
            <a:r>
              <a:rPr lang="en-US" sz="1600" dirty="0" err="1" smtClean="0"/>
              <a:t>în</a:t>
            </a:r>
            <a:r>
              <a:rPr lang="en-US" sz="1600" dirty="0" smtClean="0"/>
              <a:t> </a:t>
            </a:r>
            <a:r>
              <a:rPr lang="en-US" sz="1600" dirty="0" err="1" smtClean="0"/>
              <a:t>fiecare</a:t>
            </a:r>
            <a:r>
              <a:rPr lang="en-US" sz="1600" dirty="0" smtClean="0"/>
              <a:t> </a:t>
            </a:r>
            <a:r>
              <a:rPr lang="en-US" sz="1600" dirty="0" err="1" smtClean="0"/>
              <a:t>unitate</a:t>
            </a:r>
            <a:r>
              <a:rPr lang="en-US" sz="1600" dirty="0" smtClean="0"/>
              <a:t> de </a:t>
            </a:r>
            <a:r>
              <a:rPr lang="en-US" sz="1600" dirty="0" err="1" smtClean="0"/>
              <a:t>învățământ</a:t>
            </a:r>
            <a:r>
              <a:rPr lang="en-US" sz="1600" dirty="0" smtClean="0"/>
              <a:t>.</a:t>
            </a:r>
            <a:r>
              <a:rPr lang="ro-RO" sz="1600" dirty="0" smtClean="0"/>
              <a:t> </a:t>
            </a:r>
            <a:r>
              <a:rPr lang="en-US" sz="1600" dirty="0" smtClean="0"/>
              <a:t> </a:t>
            </a:r>
            <a:endParaRPr lang="ro-RO" sz="1600" dirty="0" smtClean="0"/>
          </a:p>
          <a:p>
            <a:pPr algn="just">
              <a:buFont typeface="Wingdings" pitchFamily="2" charset="2"/>
              <a:buChar char="ü"/>
            </a:pPr>
            <a:r>
              <a:rPr lang="en-US" sz="1600" dirty="0" err="1" smtClean="0"/>
              <a:t>Întâlnir</a:t>
            </a:r>
            <a:r>
              <a:rPr lang="ro-RO" sz="1600" dirty="0" smtClean="0"/>
              <a:t>i</a:t>
            </a:r>
            <a:r>
              <a:rPr lang="en-US" sz="1600" dirty="0" smtClean="0"/>
              <a:t> cu </a:t>
            </a:r>
            <a:r>
              <a:rPr lang="en-US" sz="1600" dirty="0" err="1" smtClean="0"/>
              <a:t>persoanele</a:t>
            </a:r>
            <a:r>
              <a:rPr lang="en-US" sz="1600" dirty="0" smtClean="0"/>
              <a:t> care au </a:t>
            </a:r>
            <a:r>
              <a:rPr lang="en-US" sz="1600" dirty="0" err="1" smtClean="0"/>
              <a:t>în</a:t>
            </a:r>
            <a:r>
              <a:rPr lang="en-US" sz="1600" dirty="0" smtClean="0"/>
              <a:t> </a:t>
            </a:r>
            <a:r>
              <a:rPr lang="en-US" sz="1600" dirty="0" err="1" smtClean="0"/>
              <a:t>creștere</a:t>
            </a:r>
            <a:r>
              <a:rPr lang="en-US" sz="1600" dirty="0" smtClean="0"/>
              <a:t> </a:t>
            </a:r>
            <a:r>
              <a:rPr lang="en-US" sz="1600" dirty="0" err="1" smtClean="0"/>
              <a:t>și</a:t>
            </a:r>
            <a:r>
              <a:rPr lang="en-US" sz="1600" dirty="0" smtClean="0"/>
              <a:t> </a:t>
            </a:r>
            <a:r>
              <a:rPr lang="en-US" sz="1600" dirty="0" err="1" smtClean="0"/>
              <a:t>îngrijire</a:t>
            </a:r>
            <a:r>
              <a:rPr lang="en-US" sz="1600" dirty="0" smtClean="0"/>
              <a:t> </a:t>
            </a:r>
            <a:r>
              <a:rPr lang="en-US" sz="1600" dirty="0" err="1" smtClean="0"/>
              <a:t>copii</a:t>
            </a:r>
            <a:r>
              <a:rPr lang="en-US" sz="1600" dirty="0" smtClean="0"/>
              <a:t> cu </a:t>
            </a:r>
            <a:r>
              <a:rPr lang="en-US" sz="1600" dirty="0" err="1" smtClean="0"/>
              <a:t>părinți</a:t>
            </a:r>
            <a:r>
              <a:rPr lang="en-US" sz="1600" dirty="0" smtClean="0"/>
              <a:t> </a:t>
            </a:r>
            <a:r>
              <a:rPr lang="en-US" sz="1600" dirty="0" err="1" smtClean="0"/>
              <a:t>plecați</a:t>
            </a:r>
            <a:r>
              <a:rPr lang="en-US" sz="1600" dirty="0" smtClean="0"/>
              <a:t> la </a:t>
            </a:r>
            <a:r>
              <a:rPr lang="en-US" sz="1600" dirty="0" err="1" smtClean="0"/>
              <a:t>muncă</a:t>
            </a:r>
            <a:r>
              <a:rPr lang="en-US" sz="1600" dirty="0" smtClean="0"/>
              <a:t> </a:t>
            </a:r>
            <a:r>
              <a:rPr lang="en-US" sz="1600" dirty="0" err="1" smtClean="0"/>
              <a:t>în</a:t>
            </a:r>
            <a:r>
              <a:rPr lang="en-US" sz="1600" dirty="0" smtClean="0"/>
              <a:t> </a:t>
            </a:r>
            <a:r>
              <a:rPr lang="en-US" sz="1600" dirty="0" err="1" smtClean="0"/>
              <a:t>străinătate</a:t>
            </a:r>
            <a:r>
              <a:rPr lang="en-US" sz="1600" dirty="0" smtClean="0"/>
              <a:t>, </a:t>
            </a:r>
            <a:r>
              <a:rPr lang="en-US" sz="1600" dirty="0" err="1" smtClean="0"/>
              <a:t>cărora</a:t>
            </a:r>
            <a:r>
              <a:rPr lang="en-US" sz="1600" dirty="0" smtClean="0"/>
              <a:t> le-a </a:t>
            </a:r>
            <a:r>
              <a:rPr lang="en-US" sz="1600" dirty="0" err="1" smtClean="0"/>
              <a:t>fost</a:t>
            </a:r>
            <a:r>
              <a:rPr lang="en-US" sz="1600" dirty="0" smtClean="0"/>
              <a:t> </a:t>
            </a:r>
            <a:r>
              <a:rPr lang="en-US" sz="1600" dirty="0" err="1" smtClean="0"/>
              <a:t>prezentat</a:t>
            </a:r>
            <a:r>
              <a:rPr lang="en-US" sz="1600" dirty="0" smtClean="0"/>
              <a:t> </a:t>
            </a:r>
            <a:r>
              <a:rPr lang="en-US" sz="1600" dirty="0" err="1" smtClean="0"/>
              <a:t>cadrul</a:t>
            </a:r>
            <a:r>
              <a:rPr lang="en-US" sz="1600" dirty="0" smtClean="0"/>
              <a:t> legal, </a:t>
            </a:r>
            <a:r>
              <a:rPr lang="en-US" sz="1600" dirty="0" err="1" smtClean="0"/>
              <a:t>drepturile</a:t>
            </a:r>
            <a:r>
              <a:rPr lang="en-US" sz="1600" dirty="0" smtClean="0"/>
              <a:t> </a:t>
            </a:r>
            <a:r>
              <a:rPr lang="en-US" sz="1600" dirty="0" err="1" smtClean="0"/>
              <a:t>și</a:t>
            </a:r>
            <a:r>
              <a:rPr lang="en-US" sz="1600" dirty="0" smtClean="0"/>
              <a:t> </a:t>
            </a:r>
            <a:r>
              <a:rPr lang="en-US" sz="1600" dirty="0" err="1" smtClean="0"/>
              <a:t>obligațiile</a:t>
            </a:r>
            <a:r>
              <a:rPr lang="en-US" sz="1600" dirty="0" smtClean="0"/>
              <a:t> </a:t>
            </a:r>
            <a:r>
              <a:rPr lang="en-US" sz="1600" dirty="0" err="1" smtClean="0"/>
              <a:t>pe</a:t>
            </a:r>
            <a:r>
              <a:rPr lang="en-US" sz="1600" dirty="0" smtClean="0"/>
              <a:t> care </a:t>
            </a:r>
            <a:r>
              <a:rPr lang="en-US" sz="1600" dirty="0" err="1" smtClean="0"/>
              <a:t>legea</a:t>
            </a:r>
            <a:r>
              <a:rPr lang="en-US" sz="1600" dirty="0" smtClean="0"/>
              <a:t> le </a:t>
            </a:r>
            <a:r>
              <a:rPr lang="en-US" sz="1600" dirty="0" err="1" smtClean="0"/>
              <a:t>prevede</a:t>
            </a:r>
            <a:r>
              <a:rPr lang="en-US" sz="1600" dirty="0" smtClean="0"/>
              <a:t> </a:t>
            </a:r>
            <a:r>
              <a:rPr lang="en-US" sz="1600" dirty="0" err="1" smtClean="0"/>
              <a:t>și</a:t>
            </a:r>
            <a:r>
              <a:rPr lang="en-US" sz="1600" dirty="0" smtClean="0"/>
              <a:t> </a:t>
            </a:r>
            <a:r>
              <a:rPr lang="en-US" sz="1600" dirty="0" err="1" smtClean="0"/>
              <a:t>serviciile</a:t>
            </a:r>
            <a:r>
              <a:rPr lang="en-US" sz="1600" dirty="0" smtClean="0"/>
              <a:t> </a:t>
            </a:r>
            <a:r>
              <a:rPr lang="en-US" sz="1600" dirty="0" err="1" smtClean="0"/>
              <a:t>pe</a:t>
            </a:r>
            <a:r>
              <a:rPr lang="en-US" sz="1600" dirty="0" smtClean="0"/>
              <a:t> care </a:t>
            </a:r>
            <a:r>
              <a:rPr lang="ro-RO" sz="1600" dirty="0" smtClean="0"/>
              <a:t>DASO </a:t>
            </a:r>
            <a:r>
              <a:rPr lang="en-US" sz="1600" dirty="0" smtClean="0"/>
              <a:t>le </a:t>
            </a:r>
            <a:r>
              <a:rPr lang="en-US" sz="1600" dirty="0" err="1" smtClean="0"/>
              <a:t>oferă</a:t>
            </a:r>
            <a:r>
              <a:rPr lang="en-US" sz="1600" dirty="0" smtClean="0"/>
              <a:t>. </a:t>
            </a:r>
            <a:endParaRPr lang="ro-RO" sz="1600" dirty="0" smtClean="0"/>
          </a:p>
          <a:p>
            <a:pPr algn="just">
              <a:buFont typeface="Wingdings" pitchFamily="2" charset="2"/>
              <a:buChar char="ü"/>
            </a:pPr>
            <a:r>
              <a:rPr lang="en-US" sz="1600" dirty="0" err="1" smtClean="0"/>
              <a:t>activităţi</a:t>
            </a:r>
            <a:r>
              <a:rPr lang="en-US" sz="1600" dirty="0" smtClean="0"/>
              <a:t> de </a:t>
            </a:r>
            <a:r>
              <a:rPr lang="en-US" sz="1600" dirty="0" err="1" smtClean="0"/>
              <a:t>socializare</a:t>
            </a:r>
            <a:r>
              <a:rPr lang="en-US" sz="1600" dirty="0" smtClean="0"/>
              <a:t> </a:t>
            </a:r>
            <a:r>
              <a:rPr lang="en-US" sz="1600" dirty="0" err="1" smtClean="0"/>
              <a:t>şi</a:t>
            </a:r>
            <a:r>
              <a:rPr lang="en-US" sz="1600" dirty="0" smtClean="0"/>
              <a:t> </a:t>
            </a:r>
            <a:r>
              <a:rPr lang="en-US" sz="1600" dirty="0" err="1" smtClean="0"/>
              <a:t>programe</a:t>
            </a:r>
            <a:r>
              <a:rPr lang="en-US" sz="1600" dirty="0" smtClean="0"/>
              <a:t> de </a:t>
            </a:r>
            <a:r>
              <a:rPr lang="en-US" sz="1600" dirty="0" err="1" smtClean="0"/>
              <a:t>educație</a:t>
            </a:r>
            <a:r>
              <a:rPr lang="en-US" sz="1600" dirty="0" smtClean="0"/>
              <a:t> </a:t>
            </a:r>
            <a:r>
              <a:rPr lang="en-US" sz="1600" dirty="0" err="1" smtClean="0"/>
              <a:t>parentală</a:t>
            </a:r>
            <a:r>
              <a:rPr lang="en-US" sz="1600" dirty="0" smtClean="0"/>
              <a:t> </a:t>
            </a:r>
            <a:r>
              <a:rPr lang="en-US" sz="1600" dirty="0" err="1" smtClean="0"/>
              <a:t>destinate</a:t>
            </a:r>
            <a:r>
              <a:rPr lang="en-US" sz="1600" dirty="0" smtClean="0"/>
              <a:t> </a:t>
            </a:r>
            <a:r>
              <a:rPr lang="en-US" sz="1600" dirty="0" err="1" smtClean="0"/>
              <a:t>părintelui</a:t>
            </a:r>
            <a:r>
              <a:rPr lang="en-US" sz="1600" dirty="0" smtClean="0"/>
              <a:t>/</a:t>
            </a:r>
            <a:r>
              <a:rPr lang="en-US" sz="1600" dirty="0" err="1" smtClean="0"/>
              <a:t>persoanei</a:t>
            </a:r>
            <a:r>
              <a:rPr lang="en-US" sz="1600" dirty="0" smtClean="0"/>
              <a:t> </a:t>
            </a:r>
            <a:r>
              <a:rPr lang="en-US" sz="1600" dirty="0" err="1" smtClean="0"/>
              <a:t>desemnate</a:t>
            </a:r>
            <a:r>
              <a:rPr lang="en-US" sz="1600" dirty="0" smtClean="0"/>
              <a:t> care se </a:t>
            </a:r>
            <a:r>
              <a:rPr lang="en-US" sz="1600" dirty="0" err="1" smtClean="0"/>
              <a:t>ocupă</a:t>
            </a:r>
            <a:r>
              <a:rPr lang="en-US" sz="1600" dirty="0" smtClean="0"/>
              <a:t>  de </a:t>
            </a:r>
            <a:r>
              <a:rPr lang="en-US" sz="1600" dirty="0" err="1" smtClean="0"/>
              <a:t>creșterea</a:t>
            </a:r>
            <a:r>
              <a:rPr lang="en-US" sz="1600" dirty="0" smtClean="0"/>
              <a:t> </a:t>
            </a:r>
            <a:r>
              <a:rPr lang="en-US" sz="1600" dirty="0" err="1" smtClean="0"/>
              <a:t>și</a:t>
            </a:r>
            <a:r>
              <a:rPr lang="en-US" sz="1600" dirty="0" smtClean="0"/>
              <a:t> </a:t>
            </a:r>
            <a:r>
              <a:rPr lang="en-US" sz="1600" dirty="0" err="1" smtClean="0"/>
              <a:t>îngrijirea</a:t>
            </a:r>
            <a:r>
              <a:rPr lang="en-US" sz="1600" dirty="0" smtClean="0"/>
              <a:t> </a:t>
            </a:r>
            <a:r>
              <a:rPr lang="en-US" sz="1600" dirty="0" err="1" smtClean="0"/>
              <a:t>copiilor</a:t>
            </a:r>
            <a:r>
              <a:rPr lang="en-US" sz="1600" dirty="0" smtClean="0"/>
              <a:t> cu </a:t>
            </a:r>
            <a:r>
              <a:rPr lang="en-US" sz="1600" dirty="0" err="1" smtClean="0"/>
              <a:t>părinte</a:t>
            </a:r>
            <a:r>
              <a:rPr lang="en-US" sz="1600" dirty="0" smtClean="0"/>
              <a:t>/</a:t>
            </a:r>
            <a:r>
              <a:rPr lang="en-US" sz="1600" dirty="0" err="1" smtClean="0"/>
              <a:t>părinți</a:t>
            </a:r>
            <a:r>
              <a:rPr lang="en-US" sz="1600" dirty="0" smtClean="0"/>
              <a:t> </a:t>
            </a:r>
            <a:r>
              <a:rPr lang="en-US" sz="1600" dirty="0" err="1" smtClean="0"/>
              <a:t>plecați</a:t>
            </a:r>
            <a:r>
              <a:rPr lang="en-US" sz="1600" dirty="0" smtClean="0"/>
              <a:t> la </a:t>
            </a:r>
            <a:r>
              <a:rPr lang="en-US" sz="1600" dirty="0" err="1" smtClean="0"/>
              <a:t>muncă</a:t>
            </a:r>
            <a:r>
              <a:rPr lang="en-US" sz="1600" dirty="0" smtClean="0"/>
              <a:t> </a:t>
            </a:r>
            <a:r>
              <a:rPr lang="en-US" sz="1600" dirty="0" err="1" smtClean="0"/>
              <a:t>în</a:t>
            </a:r>
            <a:r>
              <a:rPr lang="en-US" sz="1600" dirty="0" smtClean="0"/>
              <a:t> </a:t>
            </a:r>
            <a:r>
              <a:rPr lang="en-US" sz="1600" dirty="0" err="1" smtClean="0"/>
              <a:t>străinătate</a:t>
            </a:r>
            <a:r>
              <a:rPr lang="en-US" sz="1600" dirty="0" smtClean="0"/>
              <a:t>. </a:t>
            </a:r>
            <a:endParaRPr lang="ro-RO" sz="1600" dirty="0" smtClean="0"/>
          </a:p>
          <a:p>
            <a:pPr algn="just">
              <a:buFont typeface="Wingdings" pitchFamily="2" charset="2"/>
              <a:buChar char="ü"/>
            </a:pPr>
            <a:r>
              <a:rPr lang="ro-RO" sz="1600" dirty="0" smtClean="0"/>
              <a:t>Nr. copii monitorizaţi:</a:t>
            </a:r>
          </a:p>
          <a:p>
            <a:pPr lvl="1" algn="just">
              <a:buFont typeface="Wingdings" pitchFamily="2" charset="2"/>
              <a:buChar char="§"/>
            </a:pPr>
            <a:r>
              <a:rPr lang="ro-RO" sz="1600" dirty="0" smtClean="0"/>
              <a:t> 2016- 1100 copii</a:t>
            </a:r>
          </a:p>
          <a:p>
            <a:pPr lvl="1" algn="just">
              <a:buFont typeface="Wingdings" pitchFamily="2" charset="2"/>
              <a:buChar char="§"/>
            </a:pPr>
            <a:r>
              <a:rPr lang="ro-RO" sz="1600" dirty="0" smtClean="0"/>
              <a:t> 2017 – 788 copii</a:t>
            </a:r>
          </a:p>
          <a:p>
            <a:pPr lvl="1" algn="just">
              <a:buFont typeface="Wingdings" pitchFamily="2" charset="2"/>
              <a:buChar char="§"/>
            </a:pPr>
            <a:r>
              <a:rPr lang="ro-RO" sz="1600" dirty="0" smtClean="0"/>
              <a:t> 2018 – 469 copii</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274638"/>
            <a:ext cx="8077200" cy="1511288"/>
          </a:xfrm>
        </p:spPr>
        <p:txBody>
          <a:bodyPr>
            <a:normAutofit fontScale="90000"/>
          </a:bodyPr>
          <a:lstStyle/>
          <a:p>
            <a:pPr>
              <a:defRPr/>
            </a:pP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ro-RO" sz="2100" b="1" u="sng" dirty="0" smtClean="0">
                <a:latin typeface="Arial" pitchFamily="34" charset="0"/>
                <a:cs typeface="Arial" pitchFamily="34" charset="0"/>
              </a:rPr>
              <a:t/>
            </a:r>
            <a:br>
              <a:rPr lang="ro-RO" sz="2100" b="1" u="sng" dirty="0" smtClean="0">
                <a:latin typeface="Arial" pitchFamily="34" charset="0"/>
                <a:cs typeface="Arial" pitchFamily="34" charset="0"/>
              </a:rPr>
            </a:br>
            <a:r>
              <a:rPr lang="en-US" sz="2100" b="1" u="sng" dirty="0" smtClean="0">
                <a:latin typeface="Arial" pitchFamily="34" charset="0"/>
                <a:cs typeface="Arial" pitchFamily="34" charset="0"/>
              </a:rPr>
              <a:t/>
            </a:r>
            <a:br>
              <a:rPr lang="en-US" sz="2100" b="1" u="sng" dirty="0" smtClean="0">
                <a:latin typeface="Arial" pitchFamily="34" charset="0"/>
                <a:cs typeface="Arial" pitchFamily="34" charset="0"/>
              </a:rPr>
            </a:br>
            <a:r>
              <a:rPr lang="ro-RO" sz="2100" b="1" u="sng" dirty="0" smtClean="0">
                <a:latin typeface="Arial" pitchFamily="34" charset="0"/>
                <a:cs typeface="Arial" pitchFamily="34" charset="0"/>
              </a:rPr>
              <a:t>Creşe- Oradea</a:t>
            </a:r>
            <a:br>
              <a:rPr lang="ro-RO" sz="2100" b="1" u="sng" dirty="0" smtClean="0">
                <a:latin typeface="Arial" pitchFamily="34" charset="0"/>
                <a:cs typeface="Arial" pitchFamily="34" charset="0"/>
              </a:rPr>
            </a:br>
            <a:r>
              <a:rPr lang="en-US" sz="2100" dirty="0" smtClean="0">
                <a:latin typeface="Arial" pitchFamily="34" charset="0"/>
                <a:cs typeface="Arial" pitchFamily="34" charset="0"/>
              </a:rPr>
              <a:t>- </a:t>
            </a:r>
            <a:r>
              <a:rPr lang="ro-RO" sz="1800" b="1" dirty="0" smtClean="0">
                <a:latin typeface="+mn-lt"/>
                <a:ea typeface="Times New Roman" pitchFamily="18" charset="0"/>
                <a:cs typeface="Arial" pitchFamily="34" charset="0"/>
              </a:rPr>
              <a:t>13 creşe cu program de zi cu o capacitate de 519</a:t>
            </a:r>
            <a:r>
              <a:rPr lang="en-US" sz="1800" b="1" dirty="0" smtClean="0">
                <a:latin typeface="+mn-lt"/>
                <a:ea typeface="Times New Roman" pitchFamily="18" charset="0"/>
                <a:cs typeface="Arial" pitchFamily="34" charset="0"/>
              </a:rPr>
              <a:t> </a:t>
            </a:r>
            <a:r>
              <a:rPr lang="ro-RO" sz="1800" b="1" dirty="0" smtClean="0">
                <a:latin typeface="+mn-lt"/>
                <a:ea typeface="Times New Roman" pitchFamily="18" charset="0"/>
                <a:cs typeface="Arial" pitchFamily="34" charset="0"/>
              </a:rPr>
              <a:t>locuri şi o creşă  nouă, Creşa nr. 14 – Micul prinţ – înfiinţată în iulie 2018 , urmând să fie deschisă în perioada următoare</a:t>
            </a:r>
            <a:r>
              <a:rPr lang="ro-RO" sz="1800" b="1" i="1" dirty="0" smtClean="0">
                <a:latin typeface="+mn-lt"/>
                <a:ea typeface="Times New Roman" pitchFamily="18" charset="0"/>
                <a:cs typeface="Arial" pitchFamily="34" charset="0"/>
              </a:rPr>
              <a:t/>
            </a:r>
            <a:br>
              <a:rPr lang="ro-RO" sz="1800" b="1" i="1" dirty="0" smtClean="0">
                <a:latin typeface="+mn-lt"/>
                <a:ea typeface="Times New Roman" pitchFamily="18" charset="0"/>
                <a:cs typeface="Arial" pitchFamily="34" charset="0"/>
              </a:rPr>
            </a:br>
            <a:r>
              <a:rPr lang="ro-RO" sz="1800" b="1" i="1" dirty="0" smtClean="0">
                <a:latin typeface="+mn-lt"/>
                <a:ea typeface="Times New Roman" pitchFamily="18" charset="0"/>
                <a:cs typeface="Arial" pitchFamily="34" charset="0"/>
              </a:rPr>
              <a:t/>
            </a:r>
            <a:br>
              <a:rPr lang="ro-RO" sz="1800" b="1" i="1" dirty="0" smtClean="0">
                <a:latin typeface="+mn-lt"/>
                <a:ea typeface="Times New Roman" pitchFamily="18" charset="0"/>
                <a:cs typeface="Arial" pitchFamily="34" charset="0"/>
              </a:rPr>
            </a:br>
            <a:r>
              <a:rPr lang="en-US" sz="1800" b="1" i="1" dirty="0" smtClean="0">
                <a:latin typeface="Century Schoolbook" pitchFamily="18" charset="0"/>
                <a:ea typeface="Times New Roman" pitchFamily="18" charset="0"/>
                <a:cs typeface="Arial" pitchFamily="34" charset="0"/>
              </a:rPr>
              <a:t>COPII FERICI</a:t>
            </a:r>
            <a:r>
              <a:rPr lang="ro-RO" sz="1800" b="1" i="1" dirty="0" smtClean="0">
                <a:latin typeface="Century Schoolbook" pitchFamily="18" charset="0"/>
                <a:ea typeface="Times New Roman" pitchFamily="18" charset="0"/>
                <a:cs typeface="Arial" pitchFamily="34" charset="0"/>
              </a:rPr>
              <a:t>Ţ</a:t>
            </a:r>
            <a:r>
              <a:rPr lang="en-US" sz="1800" b="1" i="1" dirty="0" smtClean="0">
                <a:latin typeface="Century Schoolbook" pitchFamily="18" charset="0"/>
                <a:ea typeface="Times New Roman" pitchFamily="18" charset="0"/>
                <a:cs typeface="Arial" pitchFamily="34" charset="0"/>
              </a:rPr>
              <a:t>I = P</a:t>
            </a:r>
            <a:r>
              <a:rPr lang="ro-RO" sz="1800" b="1" i="1" dirty="0" smtClean="0">
                <a:latin typeface="Century Schoolbook" pitchFamily="18" charset="0"/>
                <a:ea typeface="Times New Roman" pitchFamily="18" charset="0"/>
                <a:cs typeface="Arial" pitchFamily="34" charset="0"/>
              </a:rPr>
              <a:t>ĂRINŢI MULŢUMIŢI</a:t>
            </a:r>
            <a:br>
              <a:rPr lang="ro-RO" sz="1800" b="1" i="1" dirty="0" smtClean="0">
                <a:latin typeface="Century Schoolbook" pitchFamily="18" charset="0"/>
                <a:ea typeface="Times New Roman" pitchFamily="18" charset="0"/>
                <a:cs typeface="Arial" pitchFamily="34" charset="0"/>
              </a:rPr>
            </a:br>
            <a:r>
              <a:rPr lang="ro-RO" sz="1800" b="1" i="1" dirty="0" smtClean="0">
                <a:latin typeface="Century Schoolbook" pitchFamily="18" charset="0"/>
                <a:ea typeface="Times New Roman" pitchFamily="18" charset="0"/>
                <a:cs typeface="Arial" pitchFamily="34" charset="0"/>
              </a:rPr>
              <a:t/>
            </a:r>
            <a:br>
              <a:rPr lang="ro-RO" sz="1800" b="1" i="1" dirty="0" smtClean="0">
                <a:latin typeface="Century Schoolbook" pitchFamily="18" charset="0"/>
                <a:ea typeface="Times New Roman" pitchFamily="18" charset="0"/>
                <a:cs typeface="Arial" pitchFamily="34" charset="0"/>
              </a:rPr>
            </a:br>
            <a:r>
              <a:rPr lang="ro-RO" sz="1800" b="1" i="1" dirty="0" smtClean="0">
                <a:latin typeface="Century Schoolbook" pitchFamily="18" charset="0"/>
                <a:ea typeface="Times New Roman" pitchFamily="18" charset="0"/>
                <a:cs typeface="Arial" pitchFamily="34" charset="0"/>
              </a:rPr>
              <a:t>Vizitaţi:   </a:t>
            </a:r>
            <a:r>
              <a:rPr lang="ro-RO" sz="1800" b="1" dirty="0" smtClean="0">
                <a:solidFill>
                  <a:srgbClr val="00B0F0"/>
                </a:solidFill>
                <a:latin typeface="Century Schoolbook" pitchFamily="18" charset="0"/>
                <a:ea typeface="Times New Roman" pitchFamily="18" charset="0"/>
                <a:cs typeface="Arial" pitchFamily="34" charset="0"/>
              </a:rPr>
              <a:t>http://http://www.daso-oradea.ro/    - Secţiunea CREŞE</a:t>
            </a:r>
            <a:r>
              <a:rPr lang="en-US" sz="1800" b="1" dirty="0" smtClean="0">
                <a:solidFill>
                  <a:srgbClr val="00B0F0"/>
                </a:solidFill>
                <a:latin typeface="Century Schoolbook" pitchFamily="18" charset="0"/>
                <a:ea typeface="Times New Roman" pitchFamily="18" charset="0"/>
                <a:cs typeface="Arial" pitchFamily="34" charset="0"/>
              </a:rPr>
              <a:t> -ORADEA</a:t>
            </a:r>
            <a:r>
              <a:rPr lang="ro-RO" sz="1800" b="1" u="sng" dirty="0" smtClean="0">
                <a:latin typeface="Century Schoolbook" pitchFamily="18" charset="0"/>
                <a:ea typeface="Times New Roman" pitchFamily="18" charset="0"/>
                <a:cs typeface="Arial" pitchFamily="34" charset="0"/>
              </a:rPr>
              <a:t/>
            </a:r>
            <a:br>
              <a:rPr lang="ro-RO" sz="1800" b="1" u="sng" dirty="0" smtClean="0">
                <a:latin typeface="Century Schoolbook" pitchFamily="18" charset="0"/>
                <a:ea typeface="Times New Roman" pitchFamily="18" charset="0"/>
                <a:cs typeface="Arial" pitchFamily="34" charset="0"/>
              </a:rPr>
            </a:br>
            <a:r>
              <a:rPr lang="ro-RO" sz="1800" b="1" i="1" dirty="0" smtClean="0">
                <a:latin typeface="Century Schoolbook" pitchFamily="18" charset="0"/>
                <a:ea typeface="Times New Roman" pitchFamily="18" charset="0"/>
                <a:cs typeface="Arial" pitchFamily="34" charset="0"/>
              </a:rPr>
              <a:t/>
            </a:r>
            <a:br>
              <a:rPr lang="ro-RO" sz="1800" b="1" i="1" dirty="0" smtClean="0">
                <a:latin typeface="Century Schoolbook" pitchFamily="18" charset="0"/>
                <a:ea typeface="Times New Roman" pitchFamily="18" charset="0"/>
                <a:cs typeface="Arial" pitchFamily="34" charset="0"/>
              </a:rPr>
            </a:br>
            <a:r>
              <a:rPr lang="ro-RO"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Pornind de la premisa că educaţia este procesul prin care se realizează formarea şi dezvoltarea personalităţii umane,  activitatea CIET are la bază următoarele  </a:t>
            </a:r>
            <a:r>
              <a:rPr lang="ro-RO" sz="1800" u="sng"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principii şi valori:</a:t>
            </a:r>
            <a:r>
              <a:rPr lang="en-US" sz="1800" u="sng"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a:r>
            <a:br>
              <a:rPr lang="en-US" sz="1800" u="sng"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br>
            <a:r>
              <a:rPr lang="ro-RO"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a:r>
            <a:br>
              <a:rPr lang="ro-RO"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br>
            <a:r>
              <a:rPr lang="ro-RO"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fiecare copil este unic, cu nevoile lui specifice şi particulare; </a:t>
            </a:r>
            <a:r>
              <a:rPr lang="en-US"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a:r>
            <a:br>
              <a:rPr lang="en-US"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br>
            <a:r>
              <a:rPr lang="ro-RO"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educaţia este continuă; </a:t>
            </a:r>
            <a:r>
              <a:rPr lang="en-US"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a:r>
            <a:br>
              <a:rPr lang="en-US"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br>
            <a:r>
              <a:rPr lang="ro-RO"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fiecare act de îngrijire este un demers educativ. </a:t>
            </a:r>
            <a:r>
              <a:rPr lang="en-US"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a:r>
            <a:br>
              <a:rPr lang="en-US"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br>
            <a:r>
              <a:rPr lang="ro-RO"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dezvoltarea copilului este dependentă de ocaziile pe care i le oferă rutina zilnică </a:t>
            </a:r>
            <a:r>
              <a:rPr lang="en-US"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a:r>
            <a:br>
              <a:rPr lang="en-US"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br>
            <a:r>
              <a:rPr lang="ro-RO" sz="1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învăţarea se realizează prin explorări şi experienţe în situaţii de joc</a:t>
            </a:r>
            <a:r>
              <a:rPr lang="en-US" sz="2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t/>
            </a:r>
            <a:br>
              <a:rPr lang="en-US" sz="2800" spc="-100" dirty="0" smtClean="0">
                <a:ln w="3200">
                  <a:solidFill>
                    <a:schemeClr val="bg2">
                      <a:shade val="75000"/>
                      <a:alpha val="25000"/>
                    </a:schemeClr>
                  </a:solidFill>
                  <a:prstDash val="solid"/>
                  <a:round/>
                </a:ln>
                <a:effectLst>
                  <a:innerShdw blurRad="50800" dist="25400" dir="13500000">
                    <a:prstClr val="black">
                      <a:alpha val="70000"/>
                    </a:prstClr>
                  </a:innerShdw>
                </a:effectLst>
                <a:latin typeface="+mn-lt"/>
                <a:cs typeface="Arial" pitchFamily="34" charset="0"/>
              </a:rPr>
            </a:br>
            <a:r>
              <a:rPr lang="ro-RO" sz="2000" b="1" dirty="0" smtClean="0"/>
              <a:t/>
            </a:r>
            <a:br>
              <a:rPr lang="ro-RO" sz="2000" b="1" dirty="0" smtClean="0"/>
            </a:br>
            <a:endParaRPr lang="en-US" sz="2000" dirty="0" smtClean="0"/>
          </a:p>
        </p:txBody>
      </p:sp>
      <p:sp>
        <p:nvSpPr>
          <p:cNvPr id="10243" name="Text Box 7"/>
          <p:cNvSpPr txBox="1">
            <a:spLocks noChangeArrowheads="1"/>
          </p:cNvSpPr>
          <p:nvPr/>
        </p:nvSpPr>
        <p:spPr bwMode="auto">
          <a:xfrm>
            <a:off x="663575" y="4097338"/>
            <a:ext cx="2395538" cy="366712"/>
          </a:xfrm>
          <a:prstGeom prst="rect">
            <a:avLst/>
          </a:prstGeom>
          <a:noFill/>
          <a:ln w="9525">
            <a:noFill/>
            <a:miter lim="800000"/>
            <a:headEnd/>
            <a:tailEnd/>
          </a:ln>
        </p:spPr>
        <p:txBody>
          <a:bodyPr>
            <a:spAutoFit/>
          </a:bodyPr>
          <a:lstStyle/>
          <a:p>
            <a:endParaRPr lang="ro-RO"/>
          </a:p>
        </p:txBody>
      </p:sp>
      <p:pic>
        <p:nvPicPr>
          <p:cNvPr id="10244" name="Picture 1"/>
          <p:cNvPicPr>
            <a:picLocks noChangeAspect="1" noChangeArrowheads="1"/>
          </p:cNvPicPr>
          <p:nvPr/>
        </p:nvPicPr>
        <p:blipFill>
          <a:blip r:embed="rId2" cstate="print"/>
          <a:srcRect/>
          <a:stretch>
            <a:fillRect/>
          </a:stretch>
        </p:blipFill>
        <p:spPr bwMode="auto">
          <a:xfrm>
            <a:off x="1447800" y="3733800"/>
            <a:ext cx="533400" cy="287337"/>
          </a:xfrm>
          <a:prstGeom prst="rect">
            <a:avLst/>
          </a:prstGeom>
          <a:noFill/>
          <a:ln w="9525">
            <a:noFill/>
            <a:miter lim="800000"/>
            <a:headEnd/>
            <a:tailEnd/>
          </a:ln>
        </p:spPr>
      </p:pic>
      <p:pic>
        <p:nvPicPr>
          <p:cNvPr id="10245" name="Picture 3"/>
          <p:cNvPicPr>
            <a:picLocks noChangeAspect="1" noChangeArrowheads="1"/>
          </p:cNvPicPr>
          <p:nvPr/>
        </p:nvPicPr>
        <p:blipFill>
          <a:blip r:embed="rId3" cstate="print"/>
          <a:srcRect/>
          <a:stretch>
            <a:fillRect/>
          </a:stretch>
        </p:blipFill>
        <p:spPr bwMode="auto">
          <a:xfrm>
            <a:off x="1828800" y="4038600"/>
            <a:ext cx="647700" cy="247650"/>
          </a:xfrm>
          <a:prstGeom prst="rect">
            <a:avLst/>
          </a:prstGeom>
          <a:noFill/>
          <a:ln w="9525">
            <a:noFill/>
            <a:miter lim="800000"/>
            <a:headEnd/>
            <a:tailEnd/>
          </a:ln>
        </p:spPr>
      </p:pic>
      <p:pic>
        <p:nvPicPr>
          <p:cNvPr id="10246" name="Picture 3"/>
          <p:cNvPicPr>
            <a:picLocks noChangeAspect="1" noChangeArrowheads="1"/>
          </p:cNvPicPr>
          <p:nvPr/>
        </p:nvPicPr>
        <p:blipFill>
          <a:blip r:embed="rId4" cstate="print"/>
          <a:srcRect/>
          <a:stretch>
            <a:fillRect/>
          </a:stretch>
        </p:blipFill>
        <p:spPr bwMode="auto">
          <a:xfrm>
            <a:off x="3352800" y="3200400"/>
            <a:ext cx="431800" cy="360362"/>
          </a:xfrm>
          <a:prstGeom prst="rect">
            <a:avLst/>
          </a:prstGeom>
          <a:noFill/>
          <a:ln w="9525">
            <a:noFill/>
            <a:miter lim="800000"/>
            <a:headEnd/>
            <a:tailEnd/>
          </a:ln>
        </p:spPr>
      </p:pic>
      <p:pic>
        <p:nvPicPr>
          <p:cNvPr id="10247" name="Picture 1"/>
          <p:cNvPicPr>
            <a:picLocks noChangeAspect="1" noChangeArrowheads="1"/>
          </p:cNvPicPr>
          <p:nvPr/>
        </p:nvPicPr>
        <p:blipFill>
          <a:blip r:embed="rId5" cstate="print"/>
          <a:srcRect/>
          <a:stretch>
            <a:fillRect/>
          </a:stretch>
        </p:blipFill>
        <p:spPr bwMode="auto">
          <a:xfrm>
            <a:off x="2590800" y="3505200"/>
            <a:ext cx="431800" cy="215900"/>
          </a:xfrm>
          <a:prstGeom prst="rect">
            <a:avLst/>
          </a:prstGeom>
          <a:noFill/>
          <a:ln w="9525">
            <a:noFill/>
            <a:miter lim="800000"/>
            <a:headEnd/>
            <a:tailEnd/>
          </a:ln>
        </p:spPr>
      </p:pic>
      <p:pic>
        <p:nvPicPr>
          <p:cNvPr id="10248" name="Picture 2"/>
          <p:cNvPicPr>
            <a:picLocks noChangeAspect="1" noChangeArrowheads="1"/>
          </p:cNvPicPr>
          <p:nvPr/>
        </p:nvPicPr>
        <p:blipFill>
          <a:blip r:embed="rId6" cstate="print"/>
          <a:srcRect/>
          <a:stretch>
            <a:fillRect/>
          </a:stretch>
        </p:blipFill>
        <p:spPr bwMode="auto">
          <a:xfrm>
            <a:off x="1905000" y="2895600"/>
            <a:ext cx="503237" cy="431800"/>
          </a:xfrm>
          <a:prstGeom prst="rect">
            <a:avLst/>
          </a:prstGeom>
          <a:noFill/>
          <a:ln w="9525">
            <a:noFill/>
            <a:miter lim="800000"/>
            <a:headEnd/>
            <a:tailEnd/>
          </a:ln>
        </p:spPr>
      </p:pic>
      <p:pic>
        <p:nvPicPr>
          <p:cNvPr id="10242" name="Picture 2"/>
          <p:cNvPicPr>
            <a:picLocks noGrp="1" noChangeAspect="1" noChangeArrowheads="1"/>
          </p:cNvPicPr>
          <p:nvPr>
            <p:ph sz="half" idx="1"/>
          </p:nvPr>
        </p:nvPicPr>
        <p:blipFill>
          <a:blip r:embed="rId7" cstate="print">
            <a:extLst>
              <a:ext uri="{28A0092B-C50C-407E-A947-70E740481C1C}">
                <a14:useLocalDpi xmlns:a14="http://schemas.microsoft.com/office/drawing/2010/main" xmlns="" val="0"/>
              </a:ext>
            </a:extLst>
          </a:blip>
          <a:srcRect/>
          <a:stretch>
            <a:fillRect/>
          </a:stretch>
        </p:blipFill>
        <p:spPr bwMode="auto">
          <a:xfrm>
            <a:off x="228600" y="4429994"/>
            <a:ext cx="3627933" cy="242800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3"/>
          <p:cNvPicPr>
            <a:picLocks noGrp="1" noChangeAspect="1" noChangeArrowheads="1"/>
          </p:cNvPicPr>
          <p:nvPr>
            <p:ph sz="half" idx="2"/>
          </p:nvPr>
        </p:nvPicPr>
        <p:blipFill>
          <a:blip r:embed="rId8" cstate="print">
            <a:extLst>
              <a:ext uri="{28A0092B-C50C-407E-A947-70E740481C1C}">
                <a14:useLocalDpi xmlns:a14="http://schemas.microsoft.com/office/drawing/2010/main" xmlns="" val="0"/>
              </a:ext>
            </a:extLst>
          </a:blip>
          <a:srcRect/>
          <a:stretch>
            <a:fillRect/>
          </a:stretch>
        </p:blipFill>
        <p:spPr bwMode="auto">
          <a:xfrm>
            <a:off x="5257800" y="4512655"/>
            <a:ext cx="3752848" cy="23453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8075430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0"/>
            <a:ext cx="8458200" cy="6705600"/>
          </a:xfrm>
        </p:spPr>
        <p:txBody>
          <a:bodyPr>
            <a:normAutofit fontScale="90000"/>
          </a:bodyPr>
          <a:lstStyle/>
          <a:p>
            <a:r>
              <a:rPr lang="ro-RO" sz="2000" b="1" i="1" dirty="0" smtClean="0">
                <a:solidFill>
                  <a:srgbClr val="0070C0"/>
                </a:solidFill>
                <a:latin typeface="Arial" pitchFamily="34" charset="0"/>
                <a:cs typeface="Arial" pitchFamily="34" charset="0"/>
              </a:rPr>
              <a:t>CREŞE ORADEA </a:t>
            </a:r>
            <a:r>
              <a:rPr lang="ro-RO" sz="2000" b="1" i="1" dirty="0" smtClean="0">
                <a:latin typeface="Arial" pitchFamily="34" charset="0"/>
                <a:cs typeface="Arial" pitchFamily="34" charset="0"/>
              </a:rPr>
              <a:t/>
            </a:r>
            <a:br>
              <a:rPr lang="ro-RO" sz="2000" b="1" i="1" dirty="0" smtClean="0">
                <a:latin typeface="Arial" pitchFamily="34" charset="0"/>
                <a:cs typeface="Arial" pitchFamily="34" charset="0"/>
              </a:rPr>
            </a:br>
            <a:r>
              <a:rPr lang="ro-RO" sz="2000" dirty="0" smtClean="0">
                <a:latin typeface="Arial" pitchFamily="34" charset="0"/>
                <a:cs typeface="Arial" pitchFamily="34" charset="0"/>
              </a:rPr>
              <a:t/>
            </a:r>
            <a:br>
              <a:rPr lang="ro-RO" sz="2000" dirty="0" smtClean="0">
                <a:latin typeface="Arial" pitchFamily="34" charset="0"/>
                <a:cs typeface="Arial" pitchFamily="34" charset="0"/>
              </a:rPr>
            </a:br>
            <a:r>
              <a:rPr lang="ro-RO" sz="2000" i="1" dirty="0" smtClean="0">
                <a:solidFill>
                  <a:srgbClr val="FF0000"/>
                </a:solidFill>
                <a:latin typeface="Arial" pitchFamily="34" charset="0"/>
                <a:cs typeface="Arial" pitchFamily="34" charset="0"/>
              </a:rPr>
              <a:t>La finalul anului </a:t>
            </a:r>
            <a:r>
              <a:rPr lang="en-US" sz="2000" i="1" dirty="0" smtClean="0">
                <a:solidFill>
                  <a:srgbClr val="FF0000"/>
                </a:solidFill>
                <a:latin typeface="Arial" pitchFamily="34" charset="0"/>
                <a:cs typeface="Arial" pitchFamily="34" charset="0"/>
              </a:rPr>
              <a:t>201</a:t>
            </a:r>
            <a:r>
              <a:rPr lang="ro-RO" sz="2000" i="1" dirty="0" smtClean="0">
                <a:solidFill>
                  <a:srgbClr val="FF0000"/>
                </a:solidFill>
                <a:latin typeface="Arial" pitchFamily="34" charset="0"/>
                <a:cs typeface="Arial" pitchFamily="34" charset="0"/>
              </a:rPr>
              <a:t>8</a:t>
            </a:r>
            <a:r>
              <a:rPr lang="en-US" sz="2000" i="1" dirty="0" smtClean="0">
                <a:solidFill>
                  <a:srgbClr val="FF0000"/>
                </a:solidFill>
                <a:latin typeface="Arial" pitchFamily="34" charset="0"/>
                <a:cs typeface="Arial" pitchFamily="34" charset="0"/>
              </a:rPr>
              <a:t> </a:t>
            </a:r>
            <a:r>
              <a:rPr lang="ro-RO" sz="2000" i="1" dirty="0" smtClean="0">
                <a:solidFill>
                  <a:srgbClr val="FF0000"/>
                </a:solidFill>
                <a:latin typeface="Arial" pitchFamily="34" charset="0"/>
                <a:cs typeface="Arial" pitchFamily="34" charset="0"/>
              </a:rPr>
              <a:t>erau î</a:t>
            </a:r>
            <a:r>
              <a:rPr lang="en-US" sz="2000" i="1" dirty="0" err="1" smtClean="0">
                <a:solidFill>
                  <a:srgbClr val="FF0000"/>
                </a:solidFill>
                <a:latin typeface="Arial" pitchFamily="34" charset="0"/>
                <a:cs typeface="Arial" pitchFamily="34" charset="0"/>
              </a:rPr>
              <a:t>nscrisi</a:t>
            </a:r>
            <a:r>
              <a:rPr lang="en-US" sz="2000" i="1" dirty="0" smtClean="0">
                <a:solidFill>
                  <a:srgbClr val="FF0000"/>
                </a:solidFill>
                <a:latin typeface="Arial" pitchFamily="34" charset="0"/>
                <a:cs typeface="Arial" pitchFamily="34" charset="0"/>
              </a:rPr>
              <a:t> </a:t>
            </a:r>
            <a:r>
              <a:rPr lang="ro-RO" sz="2000" i="1" dirty="0" smtClean="0">
                <a:solidFill>
                  <a:srgbClr val="FF0000"/>
                </a:solidFill>
                <a:latin typeface="Arial" pitchFamily="34" charset="0"/>
                <a:cs typeface="Arial" pitchFamily="34" charset="0"/>
              </a:rPr>
              <a:t>în cele 13 creşe , </a:t>
            </a:r>
            <a:r>
              <a:rPr lang="en-US" sz="2000" i="1" dirty="0" err="1" smtClean="0">
                <a:solidFill>
                  <a:srgbClr val="FF0000"/>
                </a:solidFill>
                <a:latin typeface="Arial" pitchFamily="34" charset="0"/>
                <a:cs typeface="Arial" pitchFamily="34" charset="0"/>
              </a:rPr>
              <a:t>aproximativ</a:t>
            </a:r>
            <a:r>
              <a:rPr lang="en-US" sz="2000" i="1" dirty="0" smtClean="0">
                <a:solidFill>
                  <a:srgbClr val="FF0000"/>
                </a:solidFill>
                <a:latin typeface="Arial" pitchFamily="34" charset="0"/>
                <a:cs typeface="Arial" pitchFamily="34" charset="0"/>
              </a:rPr>
              <a:t> </a:t>
            </a:r>
            <a:r>
              <a:rPr lang="ro-RO" sz="2000" i="1" dirty="0" smtClean="0">
                <a:solidFill>
                  <a:srgbClr val="FF0000"/>
                </a:solidFill>
                <a:latin typeface="Arial" pitchFamily="34" charset="0"/>
                <a:cs typeface="Arial" pitchFamily="34" charset="0"/>
              </a:rPr>
              <a:t>750 </a:t>
            </a:r>
            <a:r>
              <a:rPr lang="en-US" sz="2000" i="1" dirty="0" smtClean="0">
                <a:solidFill>
                  <a:srgbClr val="FF0000"/>
                </a:solidFill>
                <a:latin typeface="Arial" pitchFamily="34" charset="0"/>
                <a:cs typeface="Arial" pitchFamily="34" charset="0"/>
              </a:rPr>
              <a:t>de </a:t>
            </a:r>
            <a:r>
              <a:rPr lang="en-US" sz="2000" i="1" dirty="0" err="1">
                <a:solidFill>
                  <a:srgbClr val="FF0000"/>
                </a:solidFill>
                <a:latin typeface="Arial" pitchFamily="34" charset="0"/>
                <a:cs typeface="Arial" pitchFamily="34" charset="0"/>
              </a:rPr>
              <a:t>copii</a:t>
            </a:r>
            <a:r>
              <a:rPr lang="en-US" sz="2000" i="1" dirty="0">
                <a:solidFill>
                  <a:srgbClr val="FF0000"/>
                </a:solidFill>
                <a:latin typeface="Arial" pitchFamily="34" charset="0"/>
                <a:cs typeface="Arial" pitchFamily="34" charset="0"/>
              </a:rPr>
              <a:t> cu </a:t>
            </a:r>
            <a:r>
              <a:rPr lang="en-US" sz="2000" i="1" dirty="0" err="1">
                <a:solidFill>
                  <a:srgbClr val="FF0000"/>
                </a:solidFill>
                <a:latin typeface="Arial" pitchFamily="34" charset="0"/>
                <a:cs typeface="Arial" pitchFamily="34" charset="0"/>
              </a:rPr>
              <a:t>varste</a:t>
            </a:r>
            <a:r>
              <a:rPr lang="en-US" sz="2000" i="1" dirty="0">
                <a:solidFill>
                  <a:srgbClr val="FF0000"/>
                </a:solidFill>
                <a:latin typeface="Arial" pitchFamily="34" charset="0"/>
                <a:cs typeface="Arial" pitchFamily="34" charset="0"/>
              </a:rPr>
              <a:t> </a:t>
            </a:r>
            <a:r>
              <a:rPr lang="en-US" sz="2000" i="1" dirty="0" err="1" smtClean="0">
                <a:solidFill>
                  <a:srgbClr val="FF0000"/>
                </a:solidFill>
                <a:latin typeface="Arial" pitchFamily="34" charset="0"/>
                <a:cs typeface="Arial" pitchFamily="34" charset="0"/>
              </a:rPr>
              <a:t>intre</a:t>
            </a:r>
            <a:r>
              <a:rPr lang="en-US" sz="2000" i="1" dirty="0" smtClean="0">
                <a:solidFill>
                  <a:srgbClr val="FF0000"/>
                </a:solidFill>
                <a:latin typeface="Arial" pitchFamily="34" charset="0"/>
                <a:cs typeface="Arial" pitchFamily="34" charset="0"/>
              </a:rPr>
              <a:t> </a:t>
            </a:r>
            <a:r>
              <a:rPr lang="en-US" sz="2000" i="1" dirty="0">
                <a:solidFill>
                  <a:srgbClr val="FF0000"/>
                </a:solidFill>
                <a:latin typeface="Arial" pitchFamily="34" charset="0"/>
                <a:cs typeface="Arial" pitchFamily="34" charset="0"/>
              </a:rPr>
              <a:t>10 </a:t>
            </a:r>
            <a:r>
              <a:rPr lang="en-US" sz="2000" i="1" dirty="0" err="1">
                <a:solidFill>
                  <a:srgbClr val="FF0000"/>
                </a:solidFill>
                <a:latin typeface="Arial" pitchFamily="34" charset="0"/>
                <a:cs typeface="Arial" pitchFamily="34" charset="0"/>
              </a:rPr>
              <a:t>luni</a:t>
            </a:r>
            <a:r>
              <a:rPr lang="en-US" sz="2000" i="1" dirty="0">
                <a:solidFill>
                  <a:srgbClr val="FF0000"/>
                </a:solidFill>
                <a:latin typeface="Arial" pitchFamily="34" charset="0"/>
                <a:cs typeface="Arial" pitchFamily="34" charset="0"/>
              </a:rPr>
              <a:t> </a:t>
            </a:r>
            <a:r>
              <a:rPr lang="en-US" sz="2000" i="1" dirty="0" err="1">
                <a:solidFill>
                  <a:srgbClr val="FF0000"/>
                </a:solidFill>
                <a:latin typeface="Arial" pitchFamily="34" charset="0"/>
                <a:cs typeface="Arial" pitchFamily="34" charset="0"/>
              </a:rPr>
              <a:t>si</a:t>
            </a:r>
            <a:r>
              <a:rPr lang="en-US" sz="2000" i="1" dirty="0">
                <a:solidFill>
                  <a:srgbClr val="FF0000"/>
                </a:solidFill>
                <a:latin typeface="Arial" pitchFamily="34" charset="0"/>
                <a:cs typeface="Arial" pitchFamily="34" charset="0"/>
              </a:rPr>
              <a:t>  4 </a:t>
            </a:r>
            <a:r>
              <a:rPr lang="en-US" sz="2000" i="1" dirty="0" err="1" smtClean="0">
                <a:solidFill>
                  <a:srgbClr val="FF0000"/>
                </a:solidFill>
                <a:latin typeface="Arial" pitchFamily="34" charset="0"/>
                <a:cs typeface="Arial" pitchFamily="34" charset="0"/>
              </a:rPr>
              <a:t>ani</a:t>
            </a:r>
            <a:r>
              <a:rPr lang="ro-RO" sz="2000" i="1" dirty="0" smtClean="0">
                <a:solidFill>
                  <a:srgbClr val="FF0000"/>
                </a:solidFill>
                <a:latin typeface="Arial" pitchFamily="34" charset="0"/>
                <a:cs typeface="Arial" pitchFamily="34" charset="0"/>
              </a:rPr>
              <a:t>.</a:t>
            </a:r>
            <a:br>
              <a:rPr lang="ro-RO" sz="2000" i="1" dirty="0" smtClean="0">
                <a:solidFill>
                  <a:srgbClr val="FF0000"/>
                </a:solidFill>
                <a:latin typeface="Arial" pitchFamily="34" charset="0"/>
                <a:cs typeface="Arial" pitchFamily="34" charset="0"/>
              </a:rPr>
            </a:br>
            <a:r>
              <a:rPr lang="ro-RO" sz="2000" i="1" dirty="0" smtClean="0">
                <a:latin typeface="Arial" pitchFamily="34" charset="0"/>
                <a:cs typeface="Arial" pitchFamily="34" charset="0"/>
              </a:rPr>
              <a:t/>
            </a:r>
            <a:br>
              <a:rPr lang="ro-RO" sz="2000" i="1" dirty="0" smtClean="0">
                <a:latin typeface="Arial" pitchFamily="34" charset="0"/>
                <a:cs typeface="Arial" pitchFamily="34" charset="0"/>
              </a:rPr>
            </a:br>
            <a:r>
              <a:rPr lang="ro-RO" sz="2000" i="1" dirty="0" smtClean="0">
                <a:solidFill>
                  <a:srgbClr val="7030A0"/>
                </a:solidFill>
                <a:latin typeface="Arial" pitchFamily="34" charset="0"/>
                <a:cs typeface="Arial" pitchFamily="34" charset="0"/>
              </a:rPr>
              <a:t> </a:t>
            </a:r>
            <a:r>
              <a:rPr lang="en-US" sz="2000" i="1" dirty="0" smtClean="0">
                <a:solidFill>
                  <a:srgbClr val="7030A0"/>
                </a:solidFill>
                <a:latin typeface="Arial" pitchFamily="34" charset="0"/>
                <a:cs typeface="Arial" pitchFamily="34" charset="0"/>
              </a:rPr>
              <a:t>I</a:t>
            </a:r>
            <a:r>
              <a:rPr lang="ro-RO" altLang="en-US" sz="2000" i="1" dirty="0">
                <a:solidFill>
                  <a:srgbClr val="7030A0"/>
                </a:solidFill>
                <a:latin typeface="Arial" pitchFamily="34" charset="0"/>
                <a:cs typeface="Arial" pitchFamily="34" charset="0"/>
              </a:rPr>
              <a:t>n luna iunie </a:t>
            </a:r>
            <a:r>
              <a:rPr lang="ro-RO" altLang="en-US" sz="2000" i="1" dirty="0" smtClean="0">
                <a:solidFill>
                  <a:srgbClr val="7030A0"/>
                </a:solidFill>
                <a:latin typeface="Arial" pitchFamily="34" charset="0"/>
                <a:cs typeface="Arial" pitchFamily="34" charset="0"/>
              </a:rPr>
              <a:t>2018,  în sesiunea </a:t>
            </a:r>
            <a:r>
              <a:rPr lang="ro-RO" altLang="en-US" sz="2000" i="1" dirty="0">
                <a:solidFill>
                  <a:srgbClr val="7030A0"/>
                </a:solidFill>
                <a:latin typeface="Arial" pitchFamily="34" charset="0"/>
                <a:cs typeface="Arial" pitchFamily="34" charset="0"/>
              </a:rPr>
              <a:t>de înscriere a copiilor la creşă pentru anul şcolar </a:t>
            </a:r>
            <a:r>
              <a:rPr lang="ro-RO" altLang="en-US" sz="2000" i="1" dirty="0" smtClean="0">
                <a:solidFill>
                  <a:srgbClr val="7030A0"/>
                </a:solidFill>
                <a:latin typeface="Arial" pitchFamily="34" charset="0"/>
                <a:cs typeface="Arial" pitchFamily="34" charset="0"/>
              </a:rPr>
              <a:t>2018-2019 s-au depus 618 solictări de înscriere pentru 245 de locuri disponibile în creşe. </a:t>
            </a:r>
            <a:r>
              <a:rPr lang="ro-RO" altLang="en-US" sz="2000" i="1" dirty="0" smtClean="0">
                <a:latin typeface="Arial" pitchFamily="34" charset="0"/>
                <a:cs typeface="Arial" pitchFamily="34" charset="0"/>
              </a:rPr>
              <a:t/>
            </a:r>
            <a:br>
              <a:rPr lang="ro-RO" altLang="en-US" sz="2000" i="1" dirty="0" smtClean="0">
                <a:latin typeface="Arial" pitchFamily="34" charset="0"/>
                <a:cs typeface="Arial" pitchFamily="34" charset="0"/>
              </a:rPr>
            </a:br>
            <a:r>
              <a:rPr lang="ro-RO" altLang="en-US" sz="2000" i="1" dirty="0" smtClean="0">
                <a:latin typeface="Arial" pitchFamily="34" charset="0"/>
                <a:cs typeface="Arial" pitchFamily="34" charset="0"/>
              </a:rPr>
              <a:t/>
            </a:r>
            <a:br>
              <a:rPr lang="ro-RO" altLang="en-US" sz="2000" i="1" dirty="0" smtClean="0">
                <a:latin typeface="Arial" pitchFamily="34" charset="0"/>
                <a:cs typeface="Arial" pitchFamily="34" charset="0"/>
              </a:rPr>
            </a:br>
            <a:r>
              <a:rPr lang="ro-RO" altLang="en-US" sz="2000" i="1" dirty="0" smtClean="0">
                <a:solidFill>
                  <a:srgbClr val="0070C0"/>
                </a:solidFill>
                <a:latin typeface="Arial" pitchFamily="34" charset="0"/>
                <a:cs typeface="Arial" pitchFamily="34" charset="0"/>
              </a:rPr>
              <a:t>Având în vedere numărul mare de solicitări, ne-am aflat în imposibilitatea de a le onora integral, 90 de </a:t>
            </a:r>
            <a:r>
              <a:rPr lang="ro-RO" altLang="en-US" sz="2000" i="1" smtClean="0">
                <a:solidFill>
                  <a:srgbClr val="0070C0"/>
                </a:solidFill>
                <a:latin typeface="Arial" pitchFamily="34" charset="0"/>
                <a:cs typeface="Arial" pitchFamily="34" charset="0"/>
              </a:rPr>
              <a:t>copii rămânând </a:t>
            </a:r>
            <a:r>
              <a:rPr lang="ro-RO" altLang="en-US" sz="2000" i="1" dirty="0" smtClean="0">
                <a:solidFill>
                  <a:srgbClr val="0070C0"/>
                </a:solidFill>
                <a:latin typeface="Arial" pitchFamily="34" charset="0"/>
                <a:cs typeface="Arial" pitchFamily="34" charset="0"/>
              </a:rPr>
              <a:t>pe lista de aşteptare. </a:t>
            </a:r>
            <a:r>
              <a:rPr lang="ro-RO" altLang="en-US" sz="2000" i="1" dirty="0" smtClean="0">
                <a:latin typeface="Arial" pitchFamily="34" charset="0"/>
                <a:cs typeface="Arial" pitchFamily="34" charset="0"/>
              </a:rPr>
              <a:t/>
            </a:r>
            <a:br>
              <a:rPr lang="ro-RO" altLang="en-US" sz="2000" i="1" dirty="0" smtClean="0">
                <a:latin typeface="Arial" pitchFamily="34" charset="0"/>
                <a:cs typeface="Arial" pitchFamily="34" charset="0"/>
              </a:rPr>
            </a:br>
            <a:r>
              <a:rPr lang="ro-RO" altLang="en-US" sz="2000" i="1" dirty="0" smtClean="0">
                <a:latin typeface="Arial" pitchFamily="34" charset="0"/>
                <a:cs typeface="Arial" pitchFamily="34" charset="0"/>
              </a:rPr>
              <a:t/>
            </a:r>
            <a:br>
              <a:rPr lang="ro-RO" altLang="en-US" sz="2000" i="1" dirty="0" smtClean="0">
                <a:latin typeface="Arial" pitchFamily="34" charset="0"/>
                <a:cs typeface="Arial" pitchFamily="34" charset="0"/>
              </a:rPr>
            </a:br>
            <a:r>
              <a:rPr lang="ro-RO" altLang="en-US" sz="2000" i="1" dirty="0" smtClean="0">
                <a:solidFill>
                  <a:srgbClr val="00B050"/>
                </a:solidFill>
                <a:latin typeface="Arial" pitchFamily="34" charset="0"/>
                <a:cs typeface="Arial" pitchFamily="34" charset="0"/>
              </a:rPr>
              <a:t>Totodată, pentru a face posibilă onorarea tuturor solicitărilor rămase în aşteptare, cu sprijinul Primăriei Municipiului Oradea, s-au realizat demersurile în vederea înfiinţării Creşei nr. 14 Micul Prinţ, pe str. Iuliu Maniu nr. 46</a:t>
            </a:r>
            <a:r>
              <a:rPr lang="ro-RO" altLang="en-US" sz="2000" i="1" dirty="0" smtClean="0">
                <a:latin typeface="Arial" pitchFamily="34" charset="0"/>
                <a:cs typeface="Arial" pitchFamily="34" charset="0"/>
              </a:rPr>
              <a:t/>
            </a:r>
            <a:br>
              <a:rPr lang="ro-RO" altLang="en-US" sz="2000" i="1" dirty="0" smtClean="0">
                <a:latin typeface="Arial" pitchFamily="34" charset="0"/>
                <a:cs typeface="Arial" pitchFamily="34" charset="0"/>
              </a:rPr>
            </a:br>
            <a:r>
              <a:rPr lang="ro-RO" altLang="en-US" sz="2000" i="1" dirty="0" smtClean="0">
                <a:latin typeface="Arial" pitchFamily="34" charset="0"/>
                <a:cs typeface="Arial" pitchFamily="34" charset="0"/>
              </a:rPr>
              <a:t/>
            </a:r>
            <a:br>
              <a:rPr lang="ro-RO" altLang="en-US" sz="2000" i="1" dirty="0" smtClean="0">
                <a:latin typeface="Arial" pitchFamily="34" charset="0"/>
                <a:cs typeface="Arial" pitchFamily="34" charset="0"/>
              </a:rPr>
            </a:br>
            <a:r>
              <a:rPr lang="ro-RO" altLang="en-US" sz="2000" i="1" dirty="0" smtClean="0">
                <a:solidFill>
                  <a:schemeClr val="accent6">
                    <a:lumMod val="75000"/>
                  </a:schemeClr>
                </a:solidFill>
                <a:latin typeface="Arial" pitchFamily="34" charset="0"/>
                <a:cs typeface="Arial" pitchFamily="34" charset="0"/>
              </a:rPr>
              <a:t>Ulterior sesiunii de înscriere din luna iunie 2018, s-au mai depus 54 de solicitări de înscriere la creşă .</a:t>
            </a:r>
            <a:r>
              <a:rPr lang="ro-RO" altLang="en-US" sz="2000" i="1" dirty="0" smtClean="0">
                <a:latin typeface="Arial" pitchFamily="34" charset="0"/>
                <a:cs typeface="Arial" pitchFamily="34" charset="0"/>
              </a:rPr>
              <a:t/>
            </a:r>
            <a:br>
              <a:rPr lang="ro-RO" altLang="en-US" sz="2000" i="1" dirty="0" smtClean="0">
                <a:latin typeface="Arial" pitchFamily="34" charset="0"/>
                <a:cs typeface="Arial" pitchFamily="34" charset="0"/>
              </a:rPr>
            </a:br>
            <a:r>
              <a:rPr lang="ro-RO" altLang="en-US" sz="2000" i="1" dirty="0" smtClean="0">
                <a:latin typeface="Arial" pitchFamily="34" charset="0"/>
                <a:cs typeface="Arial" pitchFamily="34" charset="0"/>
              </a:rPr>
              <a:t/>
            </a:r>
            <a:br>
              <a:rPr lang="ro-RO" altLang="en-US" sz="2000" i="1" dirty="0" smtClean="0">
                <a:latin typeface="Arial" pitchFamily="34" charset="0"/>
                <a:cs typeface="Arial" pitchFamily="34" charset="0"/>
              </a:rPr>
            </a:br>
            <a:r>
              <a:rPr lang="ro-RO" altLang="en-US" sz="2000" i="1" dirty="0" smtClean="0">
                <a:solidFill>
                  <a:srgbClr val="CC00FF"/>
                </a:solidFill>
                <a:latin typeface="Arial" pitchFamily="34" charset="0"/>
                <a:cs typeface="Arial" pitchFamily="34" charset="0"/>
              </a:rPr>
              <a:t>Prezenţa medie lunară a copiilor în creşă a fost de 77%, cu cea mai ridicată medie/lună în luna mai (90%) şi cea mai scăzută în luna februarie </a:t>
            </a:r>
            <a:r>
              <a:rPr lang="en-US" altLang="en-US" sz="2000" i="1" dirty="0" smtClean="0">
                <a:solidFill>
                  <a:srgbClr val="CC00FF"/>
                </a:solidFill>
                <a:latin typeface="Arial" pitchFamily="34" charset="0"/>
                <a:cs typeface="Arial" pitchFamily="34" charset="0"/>
              </a:rPr>
              <a:t>(</a:t>
            </a:r>
            <a:r>
              <a:rPr lang="ro-RO" altLang="en-US" sz="2000" i="1" dirty="0" smtClean="0">
                <a:solidFill>
                  <a:srgbClr val="CC00FF"/>
                </a:solidFill>
                <a:latin typeface="Arial" pitchFamily="34" charset="0"/>
                <a:cs typeface="Arial" pitchFamily="34" charset="0"/>
              </a:rPr>
              <a:t>6</a:t>
            </a:r>
            <a:r>
              <a:rPr lang="en-US" altLang="en-US" sz="2000" i="1" dirty="0" smtClean="0">
                <a:solidFill>
                  <a:srgbClr val="CC00FF"/>
                </a:solidFill>
                <a:latin typeface="Arial" pitchFamily="34" charset="0"/>
                <a:cs typeface="Arial" pitchFamily="34" charset="0"/>
              </a:rPr>
              <a:t>6%)</a:t>
            </a:r>
            <a:r>
              <a:rPr lang="en-US" sz="2000" i="1" dirty="0">
                <a:solidFill>
                  <a:srgbClr val="CC00FF"/>
                </a:solidFill>
                <a:latin typeface="Arial" pitchFamily="34" charset="0"/>
                <a:cs typeface="Arial" pitchFamily="34" charset="0"/>
              </a:rPr>
              <a:t/>
            </a:r>
            <a:br>
              <a:rPr lang="en-US" sz="2000" i="1" dirty="0">
                <a:solidFill>
                  <a:srgbClr val="CC00FF"/>
                </a:solidFill>
                <a:latin typeface="Arial" pitchFamily="34" charset="0"/>
                <a:cs typeface="Arial" pitchFamily="34" charset="0"/>
              </a:rPr>
            </a:br>
            <a:endParaRPr lang="en-US" sz="2000" i="1" dirty="0">
              <a:solidFill>
                <a:srgbClr val="CC00FF"/>
              </a:solidFill>
              <a:latin typeface="Arial" pitchFamily="34" charset="0"/>
              <a:cs typeface="Arial" pitchFamily="34" charset="0"/>
            </a:endParaRPr>
          </a:p>
        </p:txBody>
      </p:sp>
    </p:spTree>
    <p:extLst>
      <p:ext uri="{BB962C8B-B14F-4D97-AF65-F5344CB8AC3E}">
        <p14:creationId xmlns:p14="http://schemas.microsoft.com/office/powerpoint/2010/main" xmlns="" val="34426181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28600"/>
            <a:ext cx="8229600" cy="1417638"/>
          </a:xfrm>
        </p:spPr>
        <p:txBody>
          <a:bodyPr>
            <a:normAutofit/>
          </a:bodyPr>
          <a:lstStyle/>
          <a:p>
            <a:r>
              <a:rPr lang="ro-RO" sz="1600" dirty="0" smtClean="0">
                <a:latin typeface="Arial" panose="020B0604020202020204" pitchFamily="34" charset="0"/>
                <a:cs typeface="Arial" panose="020B0604020202020204" pitchFamily="34" charset="0"/>
              </a:rPr>
              <a:t>	</a:t>
            </a:r>
            <a:br>
              <a:rPr lang="ro-RO" sz="1600" dirty="0" smtClean="0">
                <a:latin typeface="Arial" panose="020B0604020202020204" pitchFamily="34" charset="0"/>
                <a:cs typeface="Arial" panose="020B0604020202020204" pitchFamily="34" charset="0"/>
              </a:rPr>
            </a:br>
            <a:r>
              <a:rPr lang="ro-RO" sz="1600" dirty="0" smtClean="0">
                <a:latin typeface="Arial" panose="020B0604020202020204" pitchFamily="34" charset="0"/>
                <a:cs typeface="Arial" panose="020B0604020202020204" pitchFamily="34" charset="0"/>
              </a:rPr>
              <a:t/>
            </a:r>
            <a:br>
              <a:rPr lang="ro-RO" sz="1600" dirty="0" smtClean="0">
                <a:latin typeface="Arial" panose="020B0604020202020204" pitchFamily="34" charset="0"/>
                <a:cs typeface="Arial" panose="020B0604020202020204" pitchFamily="34" charset="0"/>
              </a:rPr>
            </a:br>
            <a:r>
              <a:rPr lang="en-US" sz="1600" dirty="0"/>
              <a:t/>
            </a:r>
            <a:br>
              <a:rPr lang="en-US" sz="1600" dirty="0"/>
            </a:br>
            <a:endParaRPr lang="en-US" sz="1600" dirty="0"/>
          </a:p>
        </p:txBody>
      </p:sp>
      <p:sp>
        <p:nvSpPr>
          <p:cNvPr id="5" name="Text Placeholder 4"/>
          <p:cNvSpPr>
            <a:spLocks noGrp="1"/>
          </p:cNvSpPr>
          <p:nvPr>
            <p:ph type="body" idx="1"/>
          </p:nvPr>
        </p:nvSpPr>
        <p:spPr>
          <a:xfrm>
            <a:off x="2286000" y="304800"/>
            <a:ext cx="3657600" cy="762000"/>
          </a:xfrm>
        </p:spPr>
        <p:txBody>
          <a:bodyPr>
            <a:normAutofit lnSpcReduction="10000"/>
          </a:bodyPr>
          <a:lstStyle/>
          <a:p>
            <a:pPr algn="ctr"/>
            <a:r>
              <a:rPr lang="ro-RO" dirty="0" smtClean="0"/>
              <a:t>Situaţie comparativă locuri creşă /solicitări  2018-2019</a:t>
            </a:r>
          </a:p>
        </p:txBody>
      </p:sp>
      <p:graphicFrame>
        <p:nvGraphicFramePr>
          <p:cNvPr id="9" name="Diagram 8"/>
          <p:cNvGraphicFramePr/>
          <p:nvPr/>
        </p:nvGraphicFramePr>
        <p:xfrm>
          <a:off x="4876800" y="762000"/>
          <a:ext cx="4038600" cy="2971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Content Placeholder 7"/>
          <p:cNvGraphicFramePr>
            <a:graphicFrameLocks noGrp="1"/>
          </p:cNvGraphicFramePr>
          <p:nvPr>
            <p:ph sz="quarter" idx="4"/>
            <p:extLst>
              <p:ext uri="{D42A27DB-BD31-4B8C-83A1-F6EECF244321}">
                <p14:modId xmlns:p14="http://schemas.microsoft.com/office/powerpoint/2010/main" xmlns="" val="3447205269"/>
              </p:ext>
            </p:extLst>
          </p:nvPr>
        </p:nvGraphicFramePr>
        <p:xfrm>
          <a:off x="685800" y="1066800"/>
          <a:ext cx="3048000" cy="25146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10" name="Content Placeholder 9"/>
          <p:cNvGraphicFramePr>
            <a:graphicFrameLocks noGrp="1"/>
          </p:cNvGraphicFramePr>
          <p:nvPr>
            <p:ph sz="half" idx="2"/>
          </p:nvPr>
        </p:nvGraphicFramePr>
        <p:xfrm>
          <a:off x="2357422" y="3962400"/>
          <a:ext cx="4652978" cy="2395558"/>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xmlns="" val="34426181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9330" y="116632"/>
            <a:ext cx="8561483" cy="1152128"/>
          </a:xfrm>
        </p:spPr>
        <p:txBody>
          <a:bodyPr>
            <a:normAutofit/>
          </a:bodyPr>
          <a:lstStyle/>
          <a:p>
            <a:r>
              <a:rPr lang="ro-RO" sz="4000" dirty="0">
                <a:latin typeface="Arial" panose="020B0604020202020204" pitchFamily="34" charset="0"/>
                <a:cs typeface="Arial" panose="020B0604020202020204" pitchFamily="34" charset="0"/>
              </a:rPr>
              <a:t>Programul Școala </a:t>
            </a:r>
            <a:r>
              <a:rPr lang="ro-RO" sz="4000" dirty="0" smtClean="0">
                <a:latin typeface="Arial" panose="020B0604020202020204" pitchFamily="34" charset="0"/>
                <a:cs typeface="Arial" panose="020B0604020202020204" pitchFamily="34" charset="0"/>
              </a:rPr>
              <a:t>Părinților</a:t>
            </a:r>
            <a:r>
              <a:rPr lang="ro-RO" dirty="0" smtClean="0">
                <a:latin typeface="Arial" panose="020B0604020202020204" pitchFamily="34" charset="0"/>
                <a:cs typeface="Arial" panose="020B0604020202020204" pitchFamily="34" charset="0"/>
              </a:rPr>
              <a:t/>
            </a:r>
            <a:br>
              <a:rPr lang="ro-RO" dirty="0" smtClean="0">
                <a:latin typeface="Arial" panose="020B0604020202020204" pitchFamily="34" charset="0"/>
                <a:cs typeface="Arial" panose="020B0604020202020204" pitchFamily="34" charset="0"/>
              </a:rPr>
            </a:br>
            <a:r>
              <a:rPr lang="ro-RO" sz="1800" dirty="0" smtClean="0">
                <a:latin typeface="Arial" panose="020B0604020202020204" pitchFamily="34" charset="0"/>
                <a:cs typeface="Arial" panose="020B0604020202020204" pitchFamily="34" charset="0"/>
              </a:rPr>
              <a:t>pentru părintii copiilor cu vârsta de creșă și nu numai...</a:t>
            </a:r>
            <a:endParaRPr lang="ro-RO" sz="1800" dirty="0">
              <a:latin typeface="Arial" panose="020B0604020202020204" pitchFamily="34" charset="0"/>
              <a:cs typeface="Arial" panose="020B0604020202020204" pitchFamily="34" charset="0"/>
            </a:endParaRPr>
          </a:p>
        </p:txBody>
      </p:sp>
      <p:sp>
        <p:nvSpPr>
          <p:cNvPr id="3" name="Text Placeholder 2"/>
          <p:cNvSpPr>
            <a:spLocks noGrp="1"/>
          </p:cNvSpPr>
          <p:nvPr>
            <p:ph type="body" idx="1"/>
          </p:nvPr>
        </p:nvSpPr>
        <p:spPr>
          <a:xfrm>
            <a:off x="395536" y="1484784"/>
            <a:ext cx="4390778" cy="1944216"/>
          </a:xfrm>
        </p:spPr>
        <p:txBody>
          <a:bodyPr>
            <a:normAutofit fontScale="25000" lnSpcReduction="20000"/>
          </a:bodyPr>
          <a:lstStyle/>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r>
              <a:rPr lang="ro-RO" sz="5600" dirty="0" smtClean="0">
                <a:latin typeface="Arial" panose="020B0604020202020204" pitchFamily="34" charset="0"/>
                <a:cs typeface="Arial" panose="020B0604020202020204" pitchFamily="34" charset="0"/>
              </a:rPr>
              <a:t>   </a:t>
            </a:r>
          </a:p>
          <a:p>
            <a:pPr algn="just">
              <a:lnSpc>
                <a:spcPct val="120000"/>
              </a:lnSpc>
            </a:pPr>
            <a:endParaRPr lang="ro-RO" sz="5600" dirty="0">
              <a:latin typeface="Arial" panose="020B0604020202020204" pitchFamily="34" charset="0"/>
              <a:cs typeface="Arial" panose="020B0604020202020204" pitchFamily="34" charset="0"/>
            </a:endParaRPr>
          </a:p>
          <a:p>
            <a:pPr algn="just">
              <a:lnSpc>
                <a:spcPct val="120000"/>
              </a:lnSpc>
            </a:pPr>
            <a:endParaRPr lang="ro-RO" sz="5600" dirty="0" smtClean="0">
              <a:latin typeface="Arial" panose="020B0604020202020204" pitchFamily="34" charset="0"/>
              <a:cs typeface="Arial" panose="020B0604020202020204" pitchFamily="34" charset="0"/>
            </a:endParaRPr>
          </a:p>
          <a:p>
            <a:pPr algn="just">
              <a:lnSpc>
                <a:spcPct val="120000"/>
              </a:lnSpc>
            </a:pPr>
            <a:endParaRPr lang="ro-RO" sz="5600" b="0" dirty="0" smtClean="0">
              <a:latin typeface="Arial" panose="020B0604020202020204" pitchFamily="34" charset="0"/>
              <a:cs typeface="Arial" panose="020B0604020202020204" pitchFamily="34" charset="0"/>
            </a:endParaRPr>
          </a:p>
          <a:p>
            <a:pPr algn="just">
              <a:lnSpc>
                <a:spcPct val="120000"/>
              </a:lnSpc>
            </a:pPr>
            <a:endParaRPr lang="ro-RO" sz="5600" b="0" dirty="0" smtClean="0">
              <a:latin typeface="Arial" panose="020B0604020202020204" pitchFamily="34" charset="0"/>
              <a:cs typeface="Arial" panose="020B0604020202020204" pitchFamily="34" charset="0"/>
            </a:endParaRPr>
          </a:p>
          <a:p>
            <a:pPr algn="just">
              <a:lnSpc>
                <a:spcPct val="120000"/>
              </a:lnSpc>
            </a:pPr>
            <a:endParaRPr lang="ro-RO" sz="5600" b="0" dirty="0">
              <a:latin typeface="Arial" panose="020B0604020202020204" pitchFamily="34" charset="0"/>
              <a:cs typeface="Arial" panose="020B0604020202020204" pitchFamily="34" charset="0"/>
            </a:endParaRPr>
          </a:p>
          <a:p>
            <a:pPr>
              <a:lnSpc>
                <a:spcPct val="120000"/>
              </a:lnSpc>
            </a:pPr>
            <a:endParaRPr lang="en-US" dirty="0"/>
          </a:p>
        </p:txBody>
      </p:sp>
      <p:sp>
        <p:nvSpPr>
          <p:cNvPr id="4" name="Content Placeholder 3"/>
          <p:cNvSpPr>
            <a:spLocks noGrp="1"/>
          </p:cNvSpPr>
          <p:nvPr>
            <p:ph sz="half" idx="2"/>
          </p:nvPr>
        </p:nvSpPr>
        <p:spPr>
          <a:xfrm>
            <a:off x="395536" y="1428736"/>
            <a:ext cx="4462216" cy="5096608"/>
          </a:xfrm>
        </p:spPr>
        <p:txBody>
          <a:bodyPr>
            <a:normAutofit fontScale="55000" lnSpcReduction="20000"/>
          </a:bodyPr>
          <a:lstStyle/>
          <a:p>
            <a:pPr marL="0" indent="0" algn="ctr">
              <a:buFont typeface="Wingdings" pitchFamily="2" charset="2"/>
              <a:buChar char="Ø"/>
            </a:pPr>
            <a:r>
              <a:rPr lang="ro-RO" sz="2500" b="1" dirty="0" smtClean="0">
                <a:latin typeface="Arial" panose="020B0604020202020204" pitchFamily="34" charset="0"/>
                <a:cs typeface="Arial" panose="020B0604020202020204" pitchFamily="34" charset="0"/>
              </a:rPr>
              <a:t> aproximativ 400 de părinţi beneficiari ai acestui program în anul 2018</a:t>
            </a:r>
          </a:p>
          <a:p>
            <a:pPr marL="0" indent="0" algn="ctr">
              <a:buFont typeface="Wingdings" pitchFamily="2" charset="2"/>
              <a:buChar char="Ø"/>
            </a:pPr>
            <a:endParaRPr lang="ro-RO" sz="2500" b="1" dirty="0" smtClean="0">
              <a:latin typeface="Arial" panose="020B0604020202020204" pitchFamily="34" charset="0"/>
              <a:cs typeface="Arial" panose="020B0604020202020204" pitchFamily="34" charset="0"/>
            </a:endParaRPr>
          </a:p>
          <a:p>
            <a:pPr marL="0" indent="0" algn="ctr">
              <a:buFont typeface="Wingdings" pitchFamily="2" charset="2"/>
              <a:buChar char="Ø"/>
            </a:pPr>
            <a:r>
              <a:rPr lang="ro-RO" sz="2500" b="1" dirty="0" smtClean="0">
                <a:latin typeface="Arial" panose="020B0604020202020204" pitchFamily="34" charset="0"/>
                <a:cs typeface="Arial" panose="020B0604020202020204" pitchFamily="34" charset="0"/>
              </a:rPr>
              <a:t> 10 întâlniri cu părinţii</a:t>
            </a:r>
          </a:p>
          <a:p>
            <a:pPr marL="0" indent="0" algn="ctr">
              <a:buFont typeface="Wingdings" pitchFamily="2" charset="2"/>
              <a:buChar char="Ø"/>
            </a:pPr>
            <a:endParaRPr lang="ro-RO" sz="2500" b="1" dirty="0" smtClean="0">
              <a:latin typeface="Arial" panose="020B0604020202020204" pitchFamily="34" charset="0"/>
              <a:cs typeface="Arial" panose="020B0604020202020204" pitchFamily="34" charset="0"/>
            </a:endParaRPr>
          </a:p>
          <a:p>
            <a:pPr marL="0" indent="0" algn="ctr">
              <a:buFont typeface="Wingdings" pitchFamily="2" charset="2"/>
              <a:buChar char="Ø"/>
            </a:pPr>
            <a:r>
              <a:rPr lang="ro-RO" sz="2500" b="1" dirty="0" smtClean="0">
                <a:latin typeface="Arial" panose="020B0604020202020204" pitchFamily="34" charset="0"/>
                <a:cs typeface="Arial" panose="020B0604020202020204" pitchFamily="34" charset="0"/>
              </a:rPr>
              <a:t>10 specialişti (psihologi, medici, educatori,) care au suţinut temele prezentate părinţilor în cadrul programului</a:t>
            </a:r>
          </a:p>
          <a:p>
            <a:pPr marL="0" indent="0">
              <a:buNone/>
            </a:pPr>
            <a:endParaRPr lang="ro-RO" sz="2500" b="1" dirty="0" smtClean="0">
              <a:latin typeface="Arial" panose="020B0604020202020204" pitchFamily="34" charset="0"/>
              <a:cs typeface="Arial" panose="020B0604020202020204" pitchFamily="34" charset="0"/>
            </a:endParaRPr>
          </a:p>
          <a:p>
            <a:pPr marL="0" indent="0">
              <a:buNone/>
            </a:pPr>
            <a:endParaRPr lang="ro-RO" sz="2500" b="1" dirty="0" smtClean="0">
              <a:latin typeface="Arial" panose="020B0604020202020204" pitchFamily="34" charset="0"/>
              <a:cs typeface="Arial" panose="020B0604020202020204" pitchFamily="34" charset="0"/>
            </a:endParaRPr>
          </a:p>
          <a:p>
            <a:pPr marL="0" indent="0">
              <a:buNone/>
            </a:pPr>
            <a:r>
              <a:rPr lang="ro-RO" sz="2500" b="1" dirty="0" smtClean="0">
                <a:latin typeface="Arial" panose="020B0604020202020204" pitchFamily="34" charset="0"/>
                <a:cs typeface="Arial" panose="020B0604020202020204" pitchFamily="34" charset="0"/>
              </a:rPr>
              <a:t>Temele abordate </a:t>
            </a:r>
            <a:r>
              <a:rPr lang="ro-RO" sz="2500" dirty="0" smtClean="0">
                <a:latin typeface="Arial" panose="020B0604020202020204" pitchFamily="34" charset="0"/>
                <a:cs typeface="Arial" panose="020B0604020202020204" pitchFamily="34" charset="0"/>
              </a:rPr>
              <a:t>în cadrul progamului:</a:t>
            </a:r>
          </a:p>
          <a:p>
            <a:r>
              <a:rPr lang="ro-RO" sz="2500" dirty="0">
                <a:latin typeface="Arial" panose="020B0604020202020204" pitchFamily="34" charset="0"/>
                <a:cs typeface="Arial" panose="020B0604020202020204" pitchFamily="34" charset="0"/>
              </a:rPr>
              <a:t>n</a:t>
            </a:r>
            <a:r>
              <a:rPr lang="vi-VN" sz="2500" dirty="0" smtClean="0">
                <a:latin typeface="Arial" panose="020B0604020202020204" pitchFamily="34" charset="0"/>
                <a:cs typeface="Arial" panose="020B0604020202020204" pitchFamily="34" charset="0"/>
              </a:rPr>
              <a:t>eascultarea</a:t>
            </a:r>
            <a:r>
              <a:rPr lang="vi-VN" sz="2500" dirty="0">
                <a:latin typeface="Arial" panose="020B0604020202020204" pitchFamily="34" charset="0"/>
                <a:cs typeface="Arial" panose="020B0604020202020204" pitchFamily="34" charset="0"/>
              </a:rPr>
              <a:t>, încăpăţânarea, anxietatea de separare, crizele de furie, accesele de plâns, dezvoltarea, somnul </a:t>
            </a:r>
            <a:endParaRPr lang="ro-RO" sz="2500" dirty="0">
              <a:latin typeface="Arial" panose="020B0604020202020204" pitchFamily="34" charset="0"/>
              <a:cs typeface="Arial" panose="020B0604020202020204" pitchFamily="34" charset="0"/>
            </a:endParaRPr>
          </a:p>
          <a:p>
            <a:r>
              <a:rPr lang="ro-RO" sz="2500" dirty="0" smtClean="0">
                <a:latin typeface="Arial" panose="020B0604020202020204" pitchFamily="34" charset="0"/>
                <a:cs typeface="Arial" panose="020B0604020202020204" pitchFamily="34" charset="0"/>
              </a:rPr>
              <a:t>î</a:t>
            </a:r>
            <a:r>
              <a:rPr lang="vi-VN" sz="2500" dirty="0" smtClean="0">
                <a:latin typeface="Arial" panose="020B0604020202020204" pitchFamily="34" charset="0"/>
                <a:cs typeface="Arial" panose="020B0604020202020204" pitchFamily="34" charset="0"/>
              </a:rPr>
              <a:t>nţelegerea</a:t>
            </a:r>
            <a:r>
              <a:rPr lang="ro-RO" sz="2500" dirty="0" smtClean="0">
                <a:latin typeface="Arial" panose="020B0604020202020204" pitchFamily="34" charset="0"/>
                <a:cs typeface="Arial" panose="020B0604020202020204" pitchFamily="34" charset="0"/>
              </a:rPr>
              <a:t> atașamentului,</a:t>
            </a:r>
            <a:r>
              <a:rPr lang="vi-VN" sz="2500" dirty="0" smtClean="0">
                <a:latin typeface="Arial" panose="020B0604020202020204" pitchFamily="34" charset="0"/>
                <a:cs typeface="Arial" panose="020B0604020202020204" pitchFamily="34" charset="0"/>
              </a:rPr>
              <a:t> </a:t>
            </a:r>
            <a:r>
              <a:rPr lang="vi-VN" sz="2500" dirty="0">
                <a:latin typeface="Arial" panose="020B0604020202020204" pitchFamily="34" charset="0"/>
                <a:cs typeface="Arial" panose="020B0604020202020204" pitchFamily="34" charset="0"/>
              </a:rPr>
              <a:t>rolului iubirii şi afecţiunii din partea părinţilor în dezvoltarea copiilor. </a:t>
            </a:r>
            <a:endParaRPr lang="ro-RO" sz="2500" dirty="0" smtClean="0">
              <a:latin typeface="Arial" panose="020B0604020202020204" pitchFamily="34" charset="0"/>
              <a:cs typeface="Arial" panose="020B0604020202020204" pitchFamily="34" charset="0"/>
            </a:endParaRPr>
          </a:p>
          <a:p>
            <a:r>
              <a:rPr lang="ro-RO" sz="2500" dirty="0">
                <a:latin typeface="Arial" panose="020B0604020202020204" pitchFamily="34" charset="0"/>
                <a:cs typeface="Arial" panose="020B0604020202020204" pitchFamily="34" charset="0"/>
              </a:rPr>
              <a:t>d</a:t>
            </a:r>
            <a:r>
              <a:rPr lang="ro-RO" sz="2500" dirty="0" smtClean="0">
                <a:latin typeface="Arial" panose="020B0604020202020204" pitchFamily="34" charset="0"/>
                <a:cs typeface="Arial" panose="020B0604020202020204" pitchFamily="34" charset="0"/>
              </a:rPr>
              <a:t>ezvoltarea psiho-motrică a copilului mic</a:t>
            </a:r>
          </a:p>
          <a:p>
            <a:r>
              <a:rPr lang="ro-RO" sz="2500" dirty="0">
                <a:latin typeface="Arial" panose="020B0604020202020204" pitchFamily="34" charset="0"/>
                <a:cs typeface="Arial" panose="020B0604020202020204" pitchFamily="34" charset="0"/>
              </a:rPr>
              <a:t>c</a:t>
            </a:r>
            <a:r>
              <a:rPr lang="ro-RO" sz="2500" dirty="0" smtClean="0">
                <a:latin typeface="Arial" panose="020B0604020202020204" pitchFamily="34" charset="0"/>
                <a:cs typeface="Arial" panose="020B0604020202020204" pitchFamily="34" charset="0"/>
              </a:rPr>
              <a:t>onvulsiile febrile la copilul mic</a:t>
            </a:r>
          </a:p>
          <a:p>
            <a:r>
              <a:rPr lang="ro-RO" sz="2500" dirty="0" smtClean="0">
                <a:latin typeface="Arial" panose="020B0604020202020204" pitchFamily="34" charset="0"/>
                <a:cs typeface="Arial" panose="020B0604020202020204" pitchFamily="34" charset="0"/>
              </a:rPr>
              <a:t>adaptarea copilului la creşă</a:t>
            </a:r>
          </a:p>
          <a:p>
            <a:r>
              <a:rPr lang="ro-RO" sz="2500" dirty="0" smtClean="0">
                <a:latin typeface="Arial" panose="020B0604020202020204" pitchFamily="34" charset="0"/>
                <a:cs typeface="Arial" panose="020B0604020202020204" pitchFamily="34" charset="0"/>
              </a:rPr>
              <a:t>trecerea de la creşă la gradiniţă</a:t>
            </a:r>
          </a:p>
          <a:p>
            <a:r>
              <a:rPr lang="ro-RO" sz="2500" dirty="0" smtClean="0">
                <a:latin typeface="Arial" panose="020B0604020202020204" pitchFamily="34" charset="0"/>
                <a:cs typeface="Arial" panose="020B0604020202020204" pitchFamily="34" charset="0"/>
              </a:rPr>
              <a:t>îmbolnăvirile specifice sezonului rece</a:t>
            </a:r>
          </a:p>
          <a:p>
            <a:r>
              <a:rPr lang="ro-RO" sz="2500" dirty="0" smtClean="0">
                <a:latin typeface="Arial" panose="020B0604020202020204" pitchFamily="34" charset="0"/>
                <a:cs typeface="Arial" panose="020B0604020202020204" pitchFamily="34" charset="0"/>
              </a:rPr>
              <a:t>Şcoala părinţilor </a:t>
            </a:r>
            <a:r>
              <a:rPr lang="en-US" sz="2500" dirty="0" smtClean="0">
                <a:latin typeface="Arial" panose="020B0604020202020204" pitchFamily="34" charset="0"/>
                <a:cs typeface="Arial" panose="020B0604020202020204" pitchFamily="34" charset="0"/>
              </a:rPr>
              <a:t>“</a:t>
            </a:r>
            <a:r>
              <a:rPr lang="ro-RO" sz="2500" dirty="0" smtClean="0">
                <a:latin typeface="Arial" panose="020B0604020202020204" pitchFamily="34" charset="0"/>
                <a:cs typeface="Arial" panose="020B0604020202020204" pitchFamily="34" charset="0"/>
              </a:rPr>
              <a:t>Altfel</a:t>
            </a:r>
            <a:r>
              <a:rPr lang="en-US" sz="2500" dirty="0" smtClean="0">
                <a:latin typeface="Arial" panose="020B0604020202020204" pitchFamily="34" charset="0"/>
                <a:cs typeface="Arial" panose="020B0604020202020204" pitchFamily="34" charset="0"/>
              </a:rPr>
              <a:t>”</a:t>
            </a:r>
            <a:endParaRPr lang="ro-RO" sz="2500" dirty="0" smtClean="0">
              <a:latin typeface="Arial" panose="020B0604020202020204" pitchFamily="34" charset="0"/>
              <a:cs typeface="Arial" panose="020B0604020202020204" pitchFamily="34" charset="0"/>
            </a:endParaRPr>
          </a:p>
          <a:p>
            <a:pPr>
              <a:buNone/>
            </a:pPr>
            <a:endParaRPr lang="ro-RO" sz="2500" dirty="0" smtClean="0">
              <a:latin typeface="Arial" panose="020B0604020202020204" pitchFamily="34" charset="0"/>
              <a:cs typeface="Arial" panose="020B0604020202020204" pitchFamily="34" charset="0"/>
            </a:endParaRPr>
          </a:p>
          <a:p>
            <a:endParaRPr lang="ro-RO" sz="2500" dirty="0" smtClean="0">
              <a:latin typeface="Arial" panose="020B0604020202020204" pitchFamily="34" charset="0"/>
              <a:cs typeface="Arial" panose="020B0604020202020204" pitchFamily="34" charset="0"/>
            </a:endParaRPr>
          </a:p>
          <a:p>
            <a:endParaRPr lang="en-US" sz="2500" dirty="0">
              <a:latin typeface="Arial" panose="020B0604020202020204" pitchFamily="34" charset="0"/>
              <a:cs typeface="Arial" panose="020B0604020202020204" pitchFamily="34" charset="0"/>
            </a:endParaRPr>
          </a:p>
          <a:p>
            <a:endParaRPr lang="ro-RO" sz="2500" dirty="0">
              <a:latin typeface="Arial" panose="020B0604020202020204" pitchFamily="34" charset="0"/>
              <a:cs typeface="Arial" panose="020B0604020202020204" pitchFamily="34" charset="0"/>
            </a:endParaRPr>
          </a:p>
          <a:p>
            <a:endParaRPr lang="en-US" dirty="0"/>
          </a:p>
        </p:txBody>
      </p:sp>
      <p:pic>
        <p:nvPicPr>
          <p:cNvPr id="8194" name="Picture 2"/>
          <p:cNvPicPr>
            <a:picLocks noGrp="1" noChangeAspect="1" noChangeArrowheads="1"/>
          </p:cNvPicPr>
          <p:nvPr>
            <p:ph sz="quarter" idx="4"/>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74456" y="3573463"/>
            <a:ext cx="3403600" cy="25527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2770" name="Picture 2" descr="http://www.daso-oradea.ro/fisiere/module_imagini/modul_33/pagina_651/principala/DSC06299.jpg"/>
          <p:cNvPicPr>
            <a:picLocks noChangeAspect="1" noChangeArrowheads="1"/>
          </p:cNvPicPr>
          <p:nvPr/>
        </p:nvPicPr>
        <p:blipFill>
          <a:blip r:embed="rId3"/>
          <a:srcRect/>
          <a:stretch>
            <a:fillRect/>
          </a:stretch>
        </p:blipFill>
        <p:spPr bwMode="auto">
          <a:xfrm>
            <a:off x="5181600" y="1371600"/>
            <a:ext cx="3387969" cy="2133600"/>
          </a:xfrm>
          <a:prstGeom prst="rect">
            <a:avLst/>
          </a:prstGeom>
          <a:noFill/>
        </p:spPr>
      </p:pic>
    </p:spTree>
    <p:extLst>
      <p:ext uri="{BB962C8B-B14F-4D97-AF65-F5344CB8AC3E}">
        <p14:creationId xmlns:p14="http://schemas.microsoft.com/office/powerpoint/2010/main" xmlns="" val="10314827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reptunghi 8"/>
          <p:cNvSpPr>
            <a:spLocks noGrp="1"/>
          </p:cNvSpPr>
          <p:nvPr>
            <p:ph type="title"/>
          </p:nvPr>
        </p:nvSpPr>
        <p:spPr>
          <a:xfrm>
            <a:off x="457200" y="228600"/>
            <a:ext cx="8382000" cy="1981200"/>
          </a:xfrm>
        </p:spPr>
        <p:txBody>
          <a:bodyPr>
            <a:normAutofit fontScale="90000"/>
          </a:bodyPr>
          <a:lstStyle/>
          <a:p>
            <a:r>
              <a:rPr lang="ro-RO" sz="3100" b="1" dirty="0" smtClean="0"/>
              <a:t/>
            </a:r>
            <a:br>
              <a:rPr lang="ro-RO" sz="3100" b="1" dirty="0" smtClean="0"/>
            </a:br>
            <a:r>
              <a:rPr lang="ro-RO" sz="3100" b="1" dirty="0" smtClean="0"/>
              <a:t/>
            </a:r>
            <a:br>
              <a:rPr lang="ro-RO" sz="3100" b="1" dirty="0" smtClean="0"/>
            </a:br>
            <a:r>
              <a:rPr lang="ro-RO" sz="3100" b="1" dirty="0" smtClean="0"/>
              <a:t/>
            </a:r>
            <a:br>
              <a:rPr lang="ro-RO" sz="3100" b="1" dirty="0" smtClean="0"/>
            </a:br>
            <a:r>
              <a:rPr lang="ro-RO" sz="3100" b="1" dirty="0" smtClean="0"/>
              <a:t/>
            </a:r>
            <a:br>
              <a:rPr lang="ro-RO" sz="3100" b="1" dirty="0" smtClean="0"/>
            </a:br>
            <a:r>
              <a:rPr lang="ro-RO" sz="3100" b="1" i="1" dirty="0" smtClean="0"/>
              <a:t>CABINETELE MEDICALE ŞCOLARE</a:t>
            </a:r>
            <a:r>
              <a:rPr lang="ro-RO" dirty="0" smtClean="0"/>
              <a:t/>
            </a:r>
            <a:br>
              <a:rPr lang="ro-RO" dirty="0" smtClean="0"/>
            </a:br>
            <a:r>
              <a:rPr lang="ro-RO" sz="1800" dirty="0" smtClean="0"/>
              <a:t> </a:t>
            </a:r>
            <a:r>
              <a:rPr lang="ro-RO" sz="2000" dirty="0" smtClean="0"/>
              <a:t>Compartimentul Cabinete Medicale Şcolare (din cadrul Serviciului Programe Sociale), a asigurat în anul 2018 asistenţa medicală preventivă și curativă pentru preşcolarii, elevii şi studenţii care frecventează cele 41 de grădiniţe (aprox. 5445 de preşcolari), 36 de şcoli şi licee (31.355 de elevi) şi facultăţile din cadrul Universităţii din Oradea (13.329 de studenți).</a:t>
            </a:r>
            <a:r>
              <a:rPr lang="en-US" sz="2000" dirty="0" smtClean="0"/>
              <a:t/>
            </a:r>
            <a:br>
              <a:rPr lang="en-US" sz="2000" dirty="0" smtClean="0"/>
            </a:br>
            <a:r>
              <a:rPr lang="ro-RO" sz="2000" dirty="0" smtClean="0"/>
              <a:t> </a:t>
            </a:r>
            <a:r>
              <a:rPr lang="en-US" sz="1800" dirty="0" smtClean="0"/>
              <a:t/>
            </a:r>
            <a:br>
              <a:rPr lang="en-US" sz="1800" dirty="0" smtClean="0"/>
            </a:br>
            <a:r>
              <a:rPr lang="ro-RO" sz="2000" dirty="0" smtClean="0"/>
              <a:t/>
            </a:r>
            <a:br>
              <a:rPr lang="ro-RO" sz="2000" dirty="0" smtClean="0"/>
            </a:br>
            <a:r>
              <a:rPr lang="ro-RO" sz="2000" dirty="0" smtClean="0"/>
              <a:t> </a:t>
            </a:r>
            <a:r>
              <a:rPr lang="ro-RO" dirty="0" smtClean="0"/>
              <a:t/>
            </a:r>
            <a:br>
              <a:rPr lang="ro-RO" dirty="0" smtClean="0"/>
            </a:br>
            <a:r>
              <a:rPr lang="ro-RO" dirty="0" smtClean="0"/>
              <a:t/>
            </a:r>
            <a:br>
              <a:rPr lang="ro-RO" dirty="0" smtClean="0"/>
            </a:br>
            <a:endParaRPr lang="en-US" dirty="0"/>
          </a:p>
        </p:txBody>
      </p:sp>
      <p:graphicFrame>
        <p:nvGraphicFramePr>
          <p:cNvPr id="14" name="Content Placeholder 13"/>
          <p:cNvGraphicFramePr>
            <a:graphicFrameLocks noGrp="1"/>
          </p:cNvGraphicFramePr>
          <p:nvPr>
            <p:ph idx="1"/>
          </p:nvPr>
        </p:nvGraphicFramePr>
        <p:xfrm>
          <a:off x="642910" y="2000240"/>
          <a:ext cx="8258204" cy="4625989"/>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186766" cy="439718"/>
          </a:xfrm>
        </p:spPr>
        <p:txBody>
          <a:bodyPr>
            <a:normAutofit fontScale="90000"/>
          </a:bodyPr>
          <a:lstStyle/>
          <a:p>
            <a:r>
              <a:rPr lang="ro-RO" sz="3100" dirty="0" smtClean="0"/>
              <a:t/>
            </a:r>
            <a:br>
              <a:rPr lang="ro-RO" sz="3100" dirty="0" smtClean="0"/>
            </a:br>
            <a:r>
              <a:rPr lang="ro-RO" sz="3100" dirty="0" smtClean="0"/>
              <a:t/>
            </a:r>
            <a:br>
              <a:rPr lang="ro-RO" sz="3100" dirty="0" smtClean="0"/>
            </a:br>
            <a:r>
              <a:rPr lang="ro-RO" sz="2700" b="1" i="1" dirty="0" smtClean="0"/>
              <a:t>CABINETE MEDICALE STOMATOLOGICE</a:t>
            </a:r>
            <a:r>
              <a:rPr lang="ro-RO" dirty="0" smtClean="0"/>
              <a:t/>
            </a:r>
            <a:br>
              <a:rPr lang="ro-RO" dirty="0" smtClean="0"/>
            </a:br>
            <a:r>
              <a:rPr lang="ro-RO" sz="2000" b="1" dirty="0" smtClean="0">
                <a:latin typeface="Arial" panose="020B0604020202020204" pitchFamily="34" charset="0"/>
                <a:cs typeface="Arial" panose="020B0604020202020204" pitchFamily="34" charset="0"/>
              </a:rPr>
              <a:t/>
            </a:r>
            <a:br>
              <a:rPr lang="ro-RO" sz="2000" b="1" dirty="0" smtClean="0">
                <a:latin typeface="Arial" panose="020B0604020202020204" pitchFamily="34" charset="0"/>
                <a:cs typeface="Arial" panose="020B0604020202020204" pitchFamily="34" charset="0"/>
              </a:rPr>
            </a:br>
            <a:r>
              <a:rPr lang="ro-RO" sz="2000" b="1" dirty="0" smtClean="0">
                <a:latin typeface="Arial" panose="020B0604020202020204" pitchFamily="34" charset="0"/>
                <a:cs typeface="Arial" panose="020B0604020202020204" pitchFamily="34" charset="0"/>
              </a:rPr>
              <a:t/>
            </a:r>
            <a:br>
              <a:rPr lang="ro-RO" sz="2000" b="1" dirty="0" smtClean="0">
                <a:latin typeface="Arial" panose="020B0604020202020204" pitchFamily="34" charset="0"/>
                <a:cs typeface="Arial" panose="020B0604020202020204" pitchFamily="34" charset="0"/>
              </a:rPr>
            </a:br>
            <a:endParaRPr lang="en-US" sz="2000" dirty="0"/>
          </a:p>
        </p:txBody>
      </p:sp>
      <p:sp>
        <p:nvSpPr>
          <p:cNvPr id="3" name="Text Placeholder 2"/>
          <p:cNvSpPr>
            <a:spLocks noGrp="1"/>
          </p:cNvSpPr>
          <p:nvPr>
            <p:ph type="body" idx="1"/>
          </p:nvPr>
        </p:nvSpPr>
        <p:spPr>
          <a:xfrm>
            <a:off x="457200" y="785794"/>
            <a:ext cx="8258204" cy="1643073"/>
          </a:xfrm>
        </p:spPr>
        <p:txBody>
          <a:bodyPr>
            <a:normAutofit fontScale="70000" lnSpcReduction="20000"/>
          </a:bodyPr>
          <a:lstStyle/>
          <a:p>
            <a:r>
              <a:rPr lang="ro-RO" dirty="0" smtClean="0">
                <a:latin typeface="Arial" panose="020B0604020202020204" pitchFamily="34" charset="0"/>
                <a:cs typeface="Arial" panose="020B0604020202020204" pitchFamily="34" charset="0"/>
              </a:rPr>
              <a:t>S</a:t>
            </a:r>
            <a:r>
              <a:rPr lang="vi-VN" dirty="0" smtClean="0">
                <a:latin typeface="Arial" panose="020B0604020202020204" pitchFamily="34" charset="0"/>
                <a:cs typeface="Arial" panose="020B0604020202020204" pitchFamily="34" charset="0"/>
              </a:rPr>
              <a:t>erviciile medicale stomatologice </a:t>
            </a:r>
            <a:r>
              <a:rPr lang="ro-RO" dirty="0" smtClean="0">
                <a:latin typeface="Arial" panose="020B0604020202020204" pitchFamily="34" charset="0"/>
                <a:cs typeface="Arial" panose="020B0604020202020204" pitchFamily="34" charset="0"/>
              </a:rPr>
              <a:t>se acordă elevilor care frecventează şcolile din municipiul Oradea,</a:t>
            </a:r>
            <a:r>
              <a:rPr lang="vi-VN" dirty="0" smtClean="0">
                <a:latin typeface="Arial" panose="020B0604020202020204" pitchFamily="34" charset="0"/>
                <a:cs typeface="Arial" panose="020B0604020202020204" pitchFamily="34" charset="0"/>
              </a:rPr>
              <a:t> în </a:t>
            </a:r>
            <a:r>
              <a:rPr lang="vi-VN" u="sng" dirty="0" smtClean="0">
                <a:latin typeface="Arial" panose="020B0604020202020204" pitchFamily="34" charset="0"/>
                <a:cs typeface="Arial" panose="020B0604020202020204" pitchFamily="34" charset="0"/>
              </a:rPr>
              <a:t>mod gratuit, pe bază de programare</a:t>
            </a:r>
            <a:r>
              <a:rPr lang="vi-VN" dirty="0" smtClean="0">
                <a:latin typeface="Arial" panose="020B0604020202020204" pitchFamily="34" charset="0"/>
                <a:cs typeface="Arial" panose="020B0604020202020204" pitchFamily="34" charset="0"/>
              </a:rPr>
              <a:t>, în cele trei cabinete medicale</a:t>
            </a:r>
            <a:r>
              <a:rPr lang="ro-RO" dirty="0" smtClean="0">
                <a:latin typeface="Arial" panose="020B0604020202020204" pitchFamily="34" charset="0"/>
                <a:cs typeface="Arial" panose="020B0604020202020204" pitchFamily="34" charset="0"/>
              </a:rPr>
              <a:t> stomatologice situate la:</a:t>
            </a:r>
            <a:br>
              <a:rPr lang="ro-RO" dirty="0" smtClean="0">
                <a:latin typeface="Arial" panose="020B0604020202020204" pitchFamily="34" charset="0"/>
                <a:cs typeface="Arial" panose="020B0604020202020204" pitchFamily="34" charset="0"/>
              </a:rPr>
            </a:br>
            <a:endParaRPr lang="ro-RO" dirty="0" smtClean="0">
              <a:latin typeface="Arial" panose="020B0604020202020204" pitchFamily="34" charset="0"/>
              <a:cs typeface="Arial" panose="020B0604020202020204" pitchFamily="34" charset="0"/>
            </a:endParaRPr>
          </a:p>
          <a:p>
            <a:r>
              <a:rPr lang="vi-VN" dirty="0" smtClean="0">
                <a:latin typeface="Arial" panose="020B0604020202020204" pitchFamily="34" charset="0"/>
                <a:cs typeface="Arial" panose="020B0604020202020204" pitchFamily="34" charset="0"/>
              </a:rPr>
              <a:t>Liceul</a:t>
            </a:r>
            <a:r>
              <a:rPr lang="ro-RO" dirty="0" smtClean="0">
                <a:latin typeface="Arial" panose="020B0604020202020204" pitchFamily="34" charset="0"/>
                <a:cs typeface="Arial" panose="020B0604020202020204" pitchFamily="34" charset="0"/>
              </a:rPr>
              <a:t> </a:t>
            </a:r>
            <a:r>
              <a:rPr lang="vi-VN" dirty="0" smtClean="0">
                <a:latin typeface="Arial" panose="020B0604020202020204" pitchFamily="34" charset="0"/>
                <a:cs typeface="Arial" panose="020B0604020202020204" pitchFamily="34" charset="0"/>
              </a:rPr>
              <a:t>Onisifor Ghibu – 0771</a:t>
            </a:r>
            <a:r>
              <a:rPr lang="ro-RO" dirty="0" smtClean="0">
                <a:latin typeface="Arial" panose="020B0604020202020204" pitchFamily="34" charset="0"/>
                <a:cs typeface="Arial" panose="020B0604020202020204" pitchFamily="34" charset="0"/>
              </a:rPr>
              <a:t> - </a:t>
            </a:r>
            <a:r>
              <a:rPr lang="vi-VN" dirty="0" smtClean="0">
                <a:latin typeface="Arial" panose="020B0604020202020204" pitchFamily="34" charset="0"/>
                <a:cs typeface="Arial" panose="020B0604020202020204" pitchFamily="34" charset="0"/>
              </a:rPr>
              <a:t>052503</a:t>
            </a:r>
            <a:r>
              <a:rPr lang="ro-RO" dirty="0" smtClean="0">
                <a:latin typeface="Arial" panose="020B0604020202020204" pitchFamily="34" charset="0"/>
                <a:cs typeface="Arial" panose="020B0604020202020204" pitchFamily="34" charset="0"/>
              </a:rPr>
              <a:t/>
            </a:r>
            <a:br>
              <a:rPr lang="ro-RO" dirty="0" smtClean="0">
                <a:latin typeface="Arial" panose="020B0604020202020204" pitchFamily="34" charset="0"/>
                <a:cs typeface="Arial" panose="020B0604020202020204" pitchFamily="34" charset="0"/>
              </a:rPr>
            </a:br>
            <a:r>
              <a:rPr lang="vi-VN" dirty="0" smtClean="0">
                <a:latin typeface="Arial" panose="020B0604020202020204" pitchFamily="34" charset="0"/>
                <a:cs typeface="Arial" panose="020B0604020202020204" pitchFamily="34" charset="0"/>
              </a:rPr>
              <a:t>C</a:t>
            </a:r>
            <a:r>
              <a:rPr lang="ro-RO" dirty="0" smtClean="0">
                <a:latin typeface="Arial" panose="020B0604020202020204" pitchFamily="34" charset="0"/>
                <a:cs typeface="Arial" panose="020B0604020202020204" pitchFamily="34" charset="0"/>
              </a:rPr>
              <a:t>.</a:t>
            </a:r>
            <a:r>
              <a:rPr lang="vi-VN" dirty="0" smtClean="0">
                <a:latin typeface="Arial" panose="020B0604020202020204" pitchFamily="34" charset="0"/>
                <a:cs typeface="Arial" panose="020B0604020202020204" pitchFamily="34" charset="0"/>
              </a:rPr>
              <a:t>N</a:t>
            </a:r>
            <a:r>
              <a:rPr lang="ro-RO" dirty="0" smtClean="0">
                <a:latin typeface="Arial" panose="020B0604020202020204" pitchFamily="34" charset="0"/>
                <a:cs typeface="Arial" panose="020B0604020202020204" pitchFamily="34" charset="0"/>
              </a:rPr>
              <a:t>.</a:t>
            </a:r>
            <a:r>
              <a:rPr lang="vi-VN" dirty="0" smtClean="0">
                <a:latin typeface="Arial" panose="020B0604020202020204" pitchFamily="34" charset="0"/>
                <a:cs typeface="Arial" panose="020B0604020202020204" pitchFamily="34" charset="0"/>
              </a:rPr>
              <a:t> Mihai Eminescu</a:t>
            </a:r>
            <a:r>
              <a:rPr lang="ro-RO" dirty="0" smtClean="0">
                <a:latin typeface="Arial" panose="020B0604020202020204" pitchFamily="34" charset="0"/>
                <a:cs typeface="Arial" panose="020B0604020202020204" pitchFamily="34" charset="0"/>
              </a:rPr>
              <a:t>  </a:t>
            </a:r>
            <a:r>
              <a:rPr lang="vi-VN" dirty="0" smtClean="0">
                <a:latin typeface="Arial" panose="020B0604020202020204" pitchFamily="34" charset="0"/>
                <a:cs typeface="Arial" panose="020B0604020202020204" pitchFamily="34" charset="0"/>
              </a:rPr>
              <a:t>- </a:t>
            </a:r>
            <a:r>
              <a:rPr lang="ro-RO" dirty="0" smtClean="0">
                <a:latin typeface="Arial" panose="020B0604020202020204" pitchFamily="34" charset="0"/>
                <a:cs typeface="Arial" panose="020B0604020202020204" pitchFamily="34" charset="0"/>
              </a:rPr>
              <a:t>  </a:t>
            </a:r>
            <a:r>
              <a:rPr lang="vi-VN" dirty="0" smtClean="0">
                <a:latin typeface="Arial" panose="020B0604020202020204" pitchFamily="34" charset="0"/>
                <a:cs typeface="Arial" panose="020B0604020202020204" pitchFamily="34" charset="0"/>
              </a:rPr>
              <a:t>0771 - 052508 </a:t>
            </a:r>
            <a:r>
              <a:rPr lang="ro-RO" dirty="0" smtClean="0">
                <a:latin typeface="Arial" panose="020B0604020202020204" pitchFamily="34" charset="0"/>
                <a:cs typeface="Arial" panose="020B0604020202020204" pitchFamily="34" charset="0"/>
              </a:rPr>
              <a:t/>
            </a:r>
            <a:br>
              <a:rPr lang="ro-RO" dirty="0" smtClean="0">
                <a:latin typeface="Arial" panose="020B0604020202020204" pitchFamily="34" charset="0"/>
                <a:cs typeface="Arial" panose="020B0604020202020204" pitchFamily="34" charset="0"/>
              </a:rPr>
            </a:br>
            <a:r>
              <a:rPr lang="vi-VN" dirty="0" smtClean="0">
                <a:latin typeface="Arial" panose="020B0604020202020204" pitchFamily="34" charset="0"/>
                <a:cs typeface="Arial" panose="020B0604020202020204" pitchFamily="34" charset="0"/>
              </a:rPr>
              <a:t>Liceul Aurel Lazăr</a:t>
            </a:r>
            <a:r>
              <a:rPr lang="ro-RO" dirty="0" smtClean="0">
                <a:latin typeface="Arial" panose="020B0604020202020204" pitchFamily="34" charset="0"/>
                <a:cs typeface="Arial" panose="020B0604020202020204" pitchFamily="34" charset="0"/>
              </a:rPr>
              <a:t>      </a:t>
            </a:r>
            <a:r>
              <a:rPr lang="vi-VN" dirty="0" smtClean="0">
                <a:latin typeface="Arial" panose="020B0604020202020204" pitchFamily="34" charset="0"/>
                <a:cs typeface="Arial" panose="020B0604020202020204" pitchFamily="34" charset="0"/>
              </a:rPr>
              <a:t> - </a:t>
            </a:r>
            <a:r>
              <a:rPr lang="ro-RO" dirty="0" smtClean="0">
                <a:latin typeface="Arial" panose="020B0604020202020204" pitchFamily="34" charset="0"/>
                <a:cs typeface="Arial" panose="020B0604020202020204" pitchFamily="34" charset="0"/>
              </a:rPr>
              <a:t>  </a:t>
            </a:r>
            <a:r>
              <a:rPr lang="vi-VN" dirty="0" smtClean="0">
                <a:latin typeface="Arial" panose="020B0604020202020204" pitchFamily="34" charset="0"/>
                <a:cs typeface="Arial" panose="020B0604020202020204" pitchFamily="34" charset="0"/>
              </a:rPr>
              <a:t>0771 </a:t>
            </a:r>
            <a:r>
              <a:rPr lang="ro-RO" dirty="0" smtClean="0">
                <a:latin typeface="Arial" panose="020B0604020202020204" pitchFamily="34" charset="0"/>
                <a:cs typeface="Arial" panose="020B0604020202020204" pitchFamily="34" charset="0"/>
              </a:rPr>
              <a:t>-</a:t>
            </a:r>
            <a:r>
              <a:rPr lang="vi-VN" dirty="0" smtClean="0">
                <a:latin typeface="Arial" panose="020B0604020202020204" pitchFamily="34" charset="0"/>
                <a:cs typeface="Arial" panose="020B0604020202020204" pitchFamily="34" charset="0"/>
              </a:rPr>
              <a:t> 052399</a:t>
            </a:r>
            <a:endParaRPr lang="en-US" dirty="0"/>
          </a:p>
        </p:txBody>
      </p:sp>
      <p:graphicFrame>
        <p:nvGraphicFramePr>
          <p:cNvPr id="7" name="Content Placeholder 6"/>
          <p:cNvGraphicFramePr>
            <a:graphicFrameLocks noGrp="1"/>
          </p:cNvGraphicFramePr>
          <p:nvPr>
            <p:ph sz="half" idx="2"/>
          </p:nvPr>
        </p:nvGraphicFramePr>
        <p:xfrm>
          <a:off x="428625" y="2500313"/>
          <a:ext cx="8215313" cy="362585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332656"/>
            <a:ext cx="8712968" cy="2376264"/>
          </a:xfrm>
        </p:spPr>
        <p:txBody>
          <a:bodyPr>
            <a:normAutofit fontScale="90000"/>
          </a:bodyPr>
          <a:lstStyle/>
          <a:p>
            <a:r>
              <a:rPr lang="ro-RO" sz="3100" b="1" dirty="0" smtClean="0"/>
              <a:t/>
            </a:r>
            <a:br>
              <a:rPr lang="ro-RO" sz="3100" b="1" dirty="0" smtClean="0"/>
            </a:br>
            <a:r>
              <a:rPr lang="ro-RO" sz="3100" b="1" dirty="0" smtClean="0"/>
              <a:t>Centrul </a:t>
            </a:r>
            <a:r>
              <a:rPr lang="ro-RO" sz="3100" b="1" dirty="0"/>
              <a:t>de </a:t>
            </a:r>
            <a:r>
              <a:rPr lang="ro-RO" sz="3100" b="1" dirty="0" smtClean="0"/>
              <a:t>Îngrijire </a:t>
            </a:r>
            <a:r>
              <a:rPr lang="ro-RO" sz="3100" b="1" dirty="0"/>
              <a:t>de Zi</a:t>
            </a:r>
            <a:r>
              <a:rPr lang="ro-RO" sz="3100" dirty="0"/>
              <a:t> </a:t>
            </a:r>
            <a:r>
              <a:rPr lang="ro-RO" sz="3100" dirty="0" smtClean="0"/>
              <a:t>Oradea</a:t>
            </a:r>
            <a:r>
              <a:rPr lang="ro-RO" sz="1300" dirty="0"/>
              <a:t/>
            </a:r>
            <a:br>
              <a:rPr lang="ro-RO" sz="1300" dirty="0"/>
            </a:br>
            <a:r>
              <a:rPr lang="ro-RO" sz="1300" dirty="0" smtClean="0"/>
              <a:t>     </a:t>
            </a:r>
            <a:r>
              <a:rPr lang="ro-RO" sz="1300" dirty="0" smtClean="0">
                <a:latin typeface="Arial" panose="020B0604020202020204" pitchFamily="34" charset="0"/>
                <a:cs typeface="Arial" panose="020B0604020202020204" pitchFamily="34" charset="0"/>
              </a:rPr>
              <a:t>Este </a:t>
            </a:r>
            <a:r>
              <a:rPr lang="ro-RO" sz="1300" dirty="0">
                <a:latin typeface="Arial" panose="020B0604020202020204" pitchFamily="34" charset="0"/>
                <a:cs typeface="Arial" panose="020B0604020202020204" pitchFamily="34" charset="0"/>
              </a:rPr>
              <a:t>un serviciu social fără personalitate </a:t>
            </a:r>
            <a:r>
              <a:rPr lang="ro-RO" sz="1300" dirty="0" smtClean="0">
                <a:latin typeface="Arial" panose="020B0604020202020204" pitchFamily="34" charset="0"/>
                <a:cs typeface="Arial" panose="020B0604020202020204" pitchFamily="34" charset="0"/>
              </a:rPr>
              <a:t>juridică, </a:t>
            </a:r>
            <a:r>
              <a:rPr lang="ro-RO" sz="1300" dirty="0">
                <a:latin typeface="Arial" panose="020B0604020202020204" pitchFamily="34" charset="0"/>
                <a:cs typeface="Arial" panose="020B0604020202020204" pitchFamily="34" charset="0"/>
              </a:rPr>
              <a:t>care funcţionează în structura </a:t>
            </a:r>
            <a:r>
              <a:rPr lang="en-US" sz="1300" dirty="0" err="1" smtClean="0">
                <a:latin typeface="Arial" panose="020B0604020202020204" pitchFamily="34" charset="0"/>
                <a:cs typeface="Arial" panose="020B0604020202020204" pitchFamily="34" charset="0"/>
              </a:rPr>
              <a:t>Direc</a:t>
            </a:r>
            <a:r>
              <a:rPr lang="ro-RO" sz="1300" dirty="0" smtClean="0">
                <a:latin typeface="Arial" panose="020B0604020202020204" pitchFamily="34" charset="0"/>
                <a:cs typeface="Arial" panose="020B0604020202020204" pitchFamily="34" charset="0"/>
              </a:rPr>
              <a:t>ţ</a:t>
            </a:r>
            <a:r>
              <a:rPr lang="en-US" sz="1300" dirty="0" err="1" smtClean="0">
                <a:latin typeface="Arial" panose="020B0604020202020204" pitchFamily="34" charset="0"/>
                <a:cs typeface="Arial" panose="020B0604020202020204" pitchFamily="34" charset="0"/>
              </a:rPr>
              <a:t>iei</a:t>
            </a:r>
            <a:r>
              <a:rPr lang="en-US" sz="1300" dirty="0" smtClean="0">
                <a:latin typeface="Arial" panose="020B0604020202020204" pitchFamily="34" charset="0"/>
                <a:cs typeface="Arial" panose="020B0604020202020204" pitchFamily="34" charset="0"/>
              </a:rPr>
              <a:t> de </a:t>
            </a:r>
            <a:r>
              <a:rPr lang="en-US" sz="1300" dirty="0" err="1" smtClean="0">
                <a:latin typeface="Arial" panose="020B0604020202020204" pitchFamily="34" charset="0"/>
                <a:cs typeface="Arial" panose="020B0604020202020204" pitchFamily="34" charset="0"/>
              </a:rPr>
              <a:t>Asisten</a:t>
            </a:r>
            <a:r>
              <a:rPr lang="ro-RO" sz="1300" dirty="0" smtClean="0">
                <a:latin typeface="Arial" panose="020B0604020202020204" pitchFamily="34" charset="0"/>
                <a:cs typeface="Arial" panose="020B0604020202020204" pitchFamily="34" charset="0"/>
              </a:rPr>
              <a:t>ţă</a:t>
            </a:r>
            <a:r>
              <a:rPr lang="en-US" sz="1300" dirty="0" smtClean="0">
                <a:latin typeface="Arial" panose="020B0604020202020204" pitchFamily="34" charset="0"/>
                <a:cs typeface="Arial" panose="020B0604020202020204" pitchFamily="34" charset="0"/>
              </a:rPr>
              <a:t> Social</a:t>
            </a:r>
            <a:r>
              <a:rPr lang="ro-RO" sz="1300" dirty="0" smtClean="0">
                <a:latin typeface="Arial" panose="020B0604020202020204" pitchFamily="34" charset="0"/>
                <a:cs typeface="Arial" panose="020B0604020202020204" pitchFamily="34" charset="0"/>
              </a:rPr>
              <a:t>ă </a:t>
            </a:r>
            <a:r>
              <a:rPr lang="en-US" sz="1300" dirty="0" smtClean="0">
                <a:latin typeface="Arial" panose="020B0604020202020204" pitchFamily="34" charset="0"/>
                <a:cs typeface="Arial" panose="020B0604020202020204" pitchFamily="34" charset="0"/>
              </a:rPr>
              <a:t>Oradea</a:t>
            </a:r>
            <a:r>
              <a:rPr lang="ro-RO" sz="1300" dirty="0" smtClean="0">
                <a:latin typeface="Arial" panose="020B0604020202020204" pitchFamily="34" charset="0"/>
                <a:cs typeface="Arial" panose="020B0604020202020204" pitchFamily="34" charset="0"/>
              </a:rPr>
              <a:t>.</a:t>
            </a:r>
            <a:br>
              <a:rPr lang="ro-RO" sz="1300" dirty="0" smtClean="0">
                <a:latin typeface="Arial" panose="020B0604020202020204" pitchFamily="34" charset="0"/>
                <a:cs typeface="Arial" panose="020B0604020202020204" pitchFamily="34" charset="0"/>
              </a:rPr>
            </a:br>
            <a:r>
              <a:rPr lang="ro-RO" sz="1600" b="1" dirty="0" smtClean="0">
                <a:latin typeface="Arial" pitchFamily="34" charset="0"/>
                <a:cs typeface="Arial" pitchFamily="34" charset="0"/>
              </a:rPr>
              <a:t> Obiectivul principal </a:t>
            </a:r>
            <a:r>
              <a:rPr lang="ro-RO" sz="1300" dirty="0" smtClean="0">
                <a:latin typeface="Arial" pitchFamily="34" charset="0"/>
                <a:cs typeface="Arial" pitchFamily="34" charset="0"/>
              </a:rPr>
              <a:t>al Centrului de Îngrijire de Zi este promovarea dreptului copilului de a creşte în mediul său familial asigurându-i pe timpul zilei îngrijire, hrană, educaţie, consiliere şi orientare şcolară şi profesională, recreere – socializare, educaţie pentru sănătate şi sprijinirea familiei de a-şi exercita responsabilităţile parentale, prevenirea abandonului familial şi şcolar.  </a:t>
            </a:r>
            <a:br>
              <a:rPr lang="ro-RO" sz="1300" dirty="0" smtClean="0">
                <a:latin typeface="Arial" pitchFamily="34" charset="0"/>
                <a:cs typeface="Arial" pitchFamily="34" charset="0"/>
              </a:rPr>
            </a:br>
            <a:r>
              <a:rPr lang="ro-RO" sz="1300" dirty="0" smtClean="0">
                <a:latin typeface="Arial" pitchFamily="34" charset="0"/>
                <a:cs typeface="Arial" pitchFamily="34" charset="0"/>
              </a:rPr>
              <a:t>    </a:t>
            </a:r>
            <a:r>
              <a:rPr lang="ro-RO" sz="1300" b="1" dirty="0" smtClean="0">
                <a:latin typeface="Arial" panose="020B0604020202020204" pitchFamily="34" charset="0"/>
                <a:cs typeface="Arial" panose="020B0604020202020204" pitchFamily="34" charset="0"/>
              </a:rPr>
              <a:t>Beneficiarii centrului sunt </a:t>
            </a:r>
            <a:r>
              <a:rPr lang="it-IT" sz="1300" dirty="0" smtClean="0">
                <a:latin typeface="Arial" panose="020B0604020202020204" pitchFamily="34" charset="0"/>
                <a:cs typeface="Arial" panose="020B0604020202020204" pitchFamily="34" charset="0"/>
              </a:rPr>
              <a:t>copii</a:t>
            </a:r>
            <a:r>
              <a:rPr lang="ro-RO" sz="1300" dirty="0" smtClean="0">
                <a:latin typeface="Arial" panose="020B0604020202020204" pitchFamily="34" charset="0"/>
                <a:cs typeface="Arial" panose="020B0604020202020204" pitchFamily="34" charset="0"/>
              </a:rPr>
              <a:t> din familii</a:t>
            </a:r>
            <a:r>
              <a:rPr lang="it-IT" sz="1300" dirty="0" smtClean="0">
                <a:latin typeface="Arial" panose="020B0604020202020204" pitchFamily="34" charset="0"/>
                <a:cs typeface="Arial" panose="020B0604020202020204" pitchFamily="34" charset="0"/>
              </a:rPr>
              <a:t> </a:t>
            </a:r>
            <a:r>
              <a:rPr lang="it-IT" sz="1300" dirty="0">
                <a:latin typeface="Arial" panose="020B0604020202020204" pitchFamily="34" charset="0"/>
                <a:cs typeface="Arial" panose="020B0604020202020204" pitchFamily="34" charset="0"/>
              </a:rPr>
              <a:t>aflate in situaţie de risc social, dezorganizate, asistate social sau care beneficiază de o măsură de protecție specială, care din cauza condiţiilor socio-economice precare, a lipsei de educaţie, a stării de sănătate nu le pot oferi acestora condiţiile minime de subzistenţă, copiii fiind expuşi abandonului familial și şcolar.</a:t>
            </a:r>
            <a:r>
              <a:rPr lang="en-US" dirty="0">
                <a:latin typeface="Arial" panose="020B0604020202020204" pitchFamily="34" charset="0"/>
                <a:cs typeface="Arial" panose="020B0604020202020204" pitchFamily="34" charset="0"/>
              </a:rPr>
              <a:t/>
            </a:r>
            <a:br>
              <a:rPr lang="en-US"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395536" y="2428868"/>
            <a:ext cx="8424936" cy="1504188"/>
          </a:xfrm>
        </p:spPr>
        <p:txBody>
          <a:bodyPr>
            <a:normAutofit fontScale="32500" lnSpcReduction="20000"/>
          </a:bodyPr>
          <a:lstStyle/>
          <a:p>
            <a:pPr marL="0" indent="0" algn="ctr">
              <a:buNone/>
            </a:pPr>
            <a:endParaRPr lang="en-US" sz="4800" b="1" dirty="0" smtClean="0">
              <a:latin typeface="Arial" panose="020B0604020202020204" pitchFamily="34" charset="0"/>
              <a:cs typeface="Arial" panose="020B0604020202020204" pitchFamily="34" charset="0"/>
            </a:endParaRPr>
          </a:p>
          <a:p>
            <a:pPr marL="0" indent="0" algn="ctr">
              <a:buNone/>
            </a:pPr>
            <a:r>
              <a:rPr lang="ro-RO" sz="4800" b="1" dirty="0" smtClean="0">
                <a:latin typeface="Arial" panose="020B0604020202020204" pitchFamily="34" charset="0"/>
                <a:cs typeface="Arial" panose="020B0604020202020204" pitchFamily="34" charset="0"/>
              </a:rPr>
              <a:t>C</a:t>
            </a:r>
            <a:r>
              <a:rPr lang="fr-FR" sz="4800" b="1" dirty="0" err="1" smtClean="0">
                <a:latin typeface="Arial" panose="020B0604020202020204" pitchFamily="34" charset="0"/>
                <a:cs typeface="Arial" panose="020B0604020202020204" pitchFamily="34" charset="0"/>
              </a:rPr>
              <a:t>apacitatea</a:t>
            </a:r>
            <a:r>
              <a:rPr lang="fr-FR" sz="4800" b="1" dirty="0" smtClean="0">
                <a:latin typeface="Arial" panose="020B0604020202020204" pitchFamily="34" charset="0"/>
                <a:cs typeface="Arial" panose="020B0604020202020204" pitchFamily="34" charset="0"/>
              </a:rPr>
              <a:t> </a:t>
            </a:r>
            <a:r>
              <a:rPr lang="fr-FR" sz="4800" b="1" dirty="0" err="1">
                <a:latin typeface="Arial" panose="020B0604020202020204" pitchFamily="34" charset="0"/>
                <a:cs typeface="Arial" panose="020B0604020202020204" pitchFamily="34" charset="0"/>
              </a:rPr>
              <a:t>centrului</a:t>
            </a:r>
            <a:r>
              <a:rPr lang="fr-FR" sz="4800" b="1" dirty="0">
                <a:latin typeface="Arial" panose="020B0604020202020204" pitchFamily="34" charset="0"/>
                <a:cs typeface="Arial" panose="020B0604020202020204" pitchFamily="34" charset="0"/>
              </a:rPr>
              <a:t> este de</a:t>
            </a:r>
            <a:r>
              <a:rPr lang="fr-FR" sz="4800" dirty="0">
                <a:latin typeface="Arial" panose="020B0604020202020204" pitchFamily="34" charset="0"/>
                <a:cs typeface="Arial" panose="020B0604020202020204" pitchFamily="34" charset="0"/>
              </a:rPr>
              <a:t> </a:t>
            </a:r>
            <a:r>
              <a:rPr lang="fr-FR" sz="4800" b="1" dirty="0" smtClean="0">
                <a:latin typeface="Arial" panose="020B0604020202020204" pitchFamily="34" charset="0"/>
                <a:cs typeface="Arial" panose="020B0604020202020204" pitchFamily="34" charset="0"/>
              </a:rPr>
              <a:t>65 </a:t>
            </a:r>
            <a:r>
              <a:rPr lang="fr-FR" sz="4800" b="1" dirty="0">
                <a:latin typeface="Arial" panose="020B0604020202020204" pitchFamily="34" charset="0"/>
                <a:cs typeface="Arial" panose="020B0604020202020204" pitchFamily="34" charset="0"/>
              </a:rPr>
              <a:t>de </a:t>
            </a:r>
            <a:r>
              <a:rPr lang="fr-FR" sz="4800" b="1" dirty="0" err="1">
                <a:latin typeface="Arial" panose="020B0604020202020204" pitchFamily="34" charset="0"/>
                <a:cs typeface="Arial" panose="020B0604020202020204" pitchFamily="34" charset="0"/>
              </a:rPr>
              <a:t>locuri</a:t>
            </a:r>
            <a:r>
              <a:rPr lang="fr-FR" sz="4800" dirty="0">
                <a:latin typeface="Arial" panose="020B0604020202020204" pitchFamily="34" charset="0"/>
                <a:cs typeface="Arial" panose="020B0604020202020204" pitchFamily="34" charset="0"/>
              </a:rPr>
              <a:t> </a:t>
            </a:r>
            <a:r>
              <a:rPr lang="ro-RO" sz="4800" dirty="0" smtClean="0">
                <a:latin typeface="Arial" panose="020B0604020202020204" pitchFamily="34" charset="0"/>
                <a:cs typeface="Arial" panose="020B0604020202020204" pitchFamily="34" charset="0"/>
              </a:rPr>
              <a:t> pentru copii de vârstă şcolară</a:t>
            </a:r>
          </a:p>
          <a:p>
            <a:pPr marL="0" indent="0" algn="ctr">
              <a:buNone/>
            </a:pPr>
            <a:r>
              <a:rPr lang="ro-RO" sz="4800" dirty="0">
                <a:latin typeface="Arial" panose="020B0604020202020204" pitchFamily="34" charset="0"/>
                <a:cs typeface="Arial" panose="020B0604020202020204" pitchFamily="34" charset="0"/>
              </a:rPr>
              <a:t>	</a:t>
            </a:r>
            <a:endParaRPr lang="en-US" sz="4800" dirty="0">
              <a:latin typeface="Arial" panose="020B0604020202020204" pitchFamily="34" charset="0"/>
              <a:cs typeface="Arial" panose="020B0604020202020204" pitchFamily="34" charset="0"/>
            </a:endParaRPr>
          </a:p>
          <a:p>
            <a:pPr algn="ctr">
              <a:buFont typeface="Wingdings" panose="05000000000000000000" pitchFamily="2" charset="2"/>
              <a:buChar char="Ø"/>
            </a:pPr>
            <a:endParaRPr lang="ro-RO" sz="5600" b="1" dirty="0" smtClean="0">
              <a:latin typeface="Arial" panose="020B0604020202020204" pitchFamily="34" charset="0"/>
              <a:cs typeface="Arial" panose="020B0604020202020204" pitchFamily="34" charset="0"/>
            </a:endParaRPr>
          </a:p>
          <a:p>
            <a:pPr marL="0" indent="0" algn="ctr">
              <a:buNone/>
            </a:pPr>
            <a:r>
              <a:rPr lang="it-IT" sz="5600" dirty="0">
                <a:latin typeface="Arial" panose="020B0604020202020204" pitchFamily="34" charset="0"/>
                <a:cs typeface="Arial" panose="020B0604020202020204" pitchFamily="34" charset="0"/>
              </a:rPr>
              <a:t>		</a:t>
            </a:r>
            <a:endParaRPr lang="en-US" dirty="0"/>
          </a:p>
        </p:txBody>
      </p:sp>
      <p:pic>
        <p:nvPicPr>
          <p:cNvPr id="2050" name="Picture 2" descr="IMG_2510"/>
          <p:cNvPicPr>
            <a:picLocks noChangeAspect="1" noChangeArrowheads="1"/>
          </p:cNvPicPr>
          <p:nvPr/>
        </p:nvPicPr>
        <p:blipFill>
          <a:blip r:embed="rId2"/>
          <a:srcRect/>
          <a:stretch>
            <a:fillRect/>
          </a:stretch>
        </p:blipFill>
        <p:spPr bwMode="auto">
          <a:xfrm>
            <a:off x="152401" y="3505200"/>
            <a:ext cx="4485032" cy="2971800"/>
          </a:xfrm>
          <a:prstGeom prst="rect">
            <a:avLst/>
          </a:prstGeom>
          <a:noFill/>
          <a:ln w="9525">
            <a:noFill/>
            <a:miter lim="800000"/>
            <a:headEnd/>
            <a:tailEnd/>
          </a:ln>
        </p:spPr>
      </p:pic>
      <p:pic>
        <p:nvPicPr>
          <p:cNvPr id="2051" name="Picture 1" descr="C:\Users\Mihes\Desktop\New folder\poze actiune stradala olosig - paste 04.04.2018\20180404_134935.jpg"/>
          <p:cNvPicPr>
            <a:picLocks noChangeAspect="1" noChangeArrowheads="1"/>
          </p:cNvPicPr>
          <p:nvPr/>
        </p:nvPicPr>
        <p:blipFill>
          <a:blip r:embed="rId3"/>
          <a:srcRect/>
          <a:stretch>
            <a:fillRect/>
          </a:stretch>
        </p:blipFill>
        <p:spPr bwMode="auto">
          <a:xfrm>
            <a:off x="4724400" y="3429000"/>
            <a:ext cx="4197801" cy="3082925"/>
          </a:xfrm>
          <a:prstGeom prst="rect">
            <a:avLst/>
          </a:prstGeom>
          <a:noFill/>
          <a:ln w="9525">
            <a:noFill/>
            <a:miter lim="800000"/>
            <a:headEnd/>
            <a:tailEnd/>
          </a:ln>
        </p:spPr>
      </p:pic>
    </p:spTree>
    <p:extLst>
      <p:ext uri="{BB962C8B-B14F-4D97-AF65-F5344CB8AC3E}">
        <p14:creationId xmlns:p14="http://schemas.microsoft.com/office/powerpoint/2010/main" xmlns="" val="4869134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0"/>
            <a:ext cx="8243918" cy="714356"/>
          </a:xfrm>
        </p:spPr>
        <p:txBody>
          <a:bodyPr>
            <a:normAutofit/>
          </a:bodyPr>
          <a:lstStyle/>
          <a:p>
            <a:r>
              <a:rPr lang="ro-RO" sz="2800" b="1" dirty="0" smtClean="0"/>
              <a:t>Activitatea Centrului de Îngrijire de zi în cifre</a:t>
            </a:r>
            <a:endParaRPr lang="en-US" sz="2800" b="1" dirty="0"/>
          </a:p>
        </p:txBody>
      </p:sp>
      <p:sp>
        <p:nvSpPr>
          <p:cNvPr id="3" name="Subtitle 2"/>
          <p:cNvSpPr>
            <a:spLocks noGrp="1"/>
          </p:cNvSpPr>
          <p:nvPr>
            <p:ph type="subTitle" idx="1"/>
          </p:nvPr>
        </p:nvSpPr>
        <p:spPr>
          <a:xfrm>
            <a:off x="357158" y="571480"/>
            <a:ext cx="8572560" cy="6286520"/>
          </a:xfrm>
        </p:spPr>
        <p:txBody>
          <a:bodyPr>
            <a:noAutofit/>
          </a:bodyPr>
          <a:lstStyle/>
          <a:p>
            <a:r>
              <a:rPr lang="en-US" sz="1400" b="1" dirty="0" smtClean="0">
                <a:solidFill>
                  <a:schemeClr val="tx1"/>
                </a:solidFill>
                <a:latin typeface="Arial Narrow" pitchFamily="34" charset="0"/>
              </a:rPr>
              <a:t>La data de </a:t>
            </a:r>
            <a:r>
              <a:rPr lang="ro-RO" sz="1400" b="1" dirty="0" smtClean="0">
                <a:solidFill>
                  <a:schemeClr val="tx1"/>
                </a:solidFill>
                <a:latin typeface="Arial Narrow" pitchFamily="34" charset="0"/>
              </a:rPr>
              <a:t>3</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ianuarie</a:t>
            </a:r>
            <a:r>
              <a:rPr lang="en-US" sz="1400" b="1" dirty="0" smtClean="0">
                <a:solidFill>
                  <a:schemeClr val="tx1"/>
                </a:solidFill>
                <a:latin typeface="Arial Narrow" pitchFamily="34" charset="0"/>
              </a:rPr>
              <a:t> 201</a:t>
            </a:r>
            <a:r>
              <a:rPr lang="ro-RO" sz="1400" b="1" dirty="0" smtClean="0">
                <a:solidFill>
                  <a:schemeClr val="tx1"/>
                </a:solidFill>
                <a:latin typeface="Arial Narrow" pitchFamily="34" charset="0"/>
              </a:rPr>
              <a:t>8</a:t>
            </a:r>
            <a:r>
              <a:rPr lang="en-US" sz="1400" b="1" dirty="0" smtClean="0">
                <a:solidFill>
                  <a:schemeClr val="tx1"/>
                </a:solidFill>
                <a:latin typeface="Arial Narrow" pitchFamily="34" charset="0"/>
              </a:rPr>
              <a:t> </a:t>
            </a:r>
            <a:r>
              <a:rPr lang="en-US" sz="1400" dirty="0" err="1" smtClean="0">
                <a:solidFill>
                  <a:schemeClr val="tx1"/>
                </a:solidFill>
                <a:latin typeface="Arial Narrow" pitchFamily="34" charset="0"/>
              </a:rPr>
              <a:t>în</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centru</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erau</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înscrisi</a:t>
            </a:r>
            <a:r>
              <a:rPr lang="en-US" sz="1400" b="1" dirty="0" smtClean="0">
                <a:solidFill>
                  <a:schemeClr val="tx1"/>
                </a:solidFill>
                <a:latin typeface="Arial Narrow" pitchFamily="34" charset="0"/>
              </a:rPr>
              <a:t> -  5</a:t>
            </a:r>
            <a:r>
              <a:rPr lang="ro-RO" sz="1400" b="1" dirty="0" smtClean="0">
                <a:solidFill>
                  <a:schemeClr val="tx1"/>
                </a:solidFill>
                <a:latin typeface="Arial Narrow" pitchFamily="34" charset="0"/>
              </a:rPr>
              <a:t>0</a:t>
            </a:r>
            <a:r>
              <a:rPr lang="en-US" sz="1400" b="1" dirty="0" smtClean="0">
                <a:solidFill>
                  <a:schemeClr val="tx1"/>
                </a:solidFill>
                <a:latin typeface="Arial Narrow" pitchFamily="34" charset="0"/>
              </a:rPr>
              <a:t> de </a:t>
            </a:r>
            <a:r>
              <a:rPr lang="en-US" sz="1400" b="1" dirty="0" err="1" smtClean="0">
                <a:solidFill>
                  <a:schemeClr val="tx1"/>
                </a:solidFill>
                <a:latin typeface="Arial Narrow" pitchFamily="34" charset="0"/>
              </a:rPr>
              <a:t>copii</a:t>
            </a:r>
            <a:endParaRPr lang="ro-RO" sz="1400" dirty="0" smtClean="0">
              <a:solidFill>
                <a:schemeClr val="tx1"/>
              </a:solidFill>
              <a:latin typeface="Arial Narrow" pitchFamily="34" charset="0"/>
            </a:endParaRPr>
          </a:p>
          <a:p>
            <a:pPr>
              <a:buFont typeface="Wingdings" pitchFamily="2" charset="2"/>
              <a:buChar char="Ø"/>
            </a:pPr>
            <a:r>
              <a:rPr lang="ro-RO" sz="1400" b="1" dirty="0" smtClean="0">
                <a:solidFill>
                  <a:schemeClr val="tx1"/>
                </a:solidFill>
                <a:latin typeface="Arial Narrow" pitchFamily="34" charset="0"/>
              </a:rPr>
              <a:t>8 </a:t>
            </a:r>
            <a:r>
              <a:rPr lang="en-US" sz="1400" b="1" dirty="0" err="1" smtClean="0">
                <a:solidFill>
                  <a:schemeClr val="tx1"/>
                </a:solidFill>
                <a:latin typeface="Arial Narrow" pitchFamily="34" charset="0"/>
              </a:rPr>
              <a:t>admiteri</a:t>
            </a:r>
            <a:r>
              <a:rPr lang="ro-RO" sz="1400" b="1" dirty="0" smtClean="0">
                <a:solidFill>
                  <a:schemeClr val="tx1"/>
                </a:solidFill>
                <a:latin typeface="Arial Narrow" pitchFamily="34" charset="0"/>
              </a:rPr>
              <a:t> </a:t>
            </a:r>
            <a:r>
              <a:rPr lang="en-US" sz="1400" dirty="0" smtClean="0">
                <a:solidFill>
                  <a:schemeClr val="tx1"/>
                </a:solidFill>
                <a:latin typeface="Arial Narrow" pitchFamily="34" charset="0"/>
              </a:rPr>
              <a:t>-</a:t>
            </a:r>
            <a:r>
              <a:rPr lang="ro-RO" sz="1400" dirty="0" smtClean="0">
                <a:solidFill>
                  <a:schemeClr val="tx1"/>
                </a:solidFill>
                <a:latin typeface="Arial Narrow" pitchFamily="34" charset="0"/>
              </a:rPr>
              <a:t> </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cazuri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noi</a:t>
            </a:r>
            <a:r>
              <a:rPr lang="en-US" sz="1400" dirty="0" smtClean="0">
                <a:solidFill>
                  <a:schemeClr val="tx1"/>
                </a:solidFill>
                <a:latin typeface="Arial Narrow" pitchFamily="34" charset="0"/>
              </a:rPr>
              <a:t> </a:t>
            </a:r>
          </a:p>
          <a:p>
            <a:pPr>
              <a:buFont typeface="Wingdings" pitchFamily="2" charset="2"/>
              <a:buChar char="Ø"/>
            </a:pPr>
            <a:r>
              <a:rPr lang="ro-RO" sz="1400" b="1" dirty="0" smtClean="0">
                <a:solidFill>
                  <a:schemeClr val="tx1"/>
                </a:solidFill>
                <a:latin typeface="Arial Narrow" pitchFamily="34" charset="0"/>
              </a:rPr>
              <a:t> 12</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ieşiri</a:t>
            </a:r>
            <a:r>
              <a:rPr lang="en-US" sz="1400" dirty="0" smtClean="0">
                <a:solidFill>
                  <a:schemeClr val="tx1"/>
                </a:solidFill>
                <a:latin typeface="Arial Narrow" pitchFamily="34" charset="0"/>
              </a:rPr>
              <a:t> – </a:t>
            </a:r>
            <a:r>
              <a:rPr lang="en-US" sz="1400" dirty="0" err="1" smtClean="0">
                <a:solidFill>
                  <a:schemeClr val="tx1"/>
                </a:solidFill>
                <a:latin typeface="Arial Narrow" pitchFamily="34" charset="0"/>
              </a:rPr>
              <a:t>încetări</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contracte</a:t>
            </a:r>
            <a:endParaRPr lang="ro-RO" sz="1400" dirty="0" smtClean="0">
              <a:solidFill>
                <a:schemeClr val="tx1"/>
              </a:solidFill>
              <a:latin typeface="Arial Narrow" pitchFamily="34" charset="0"/>
            </a:endParaRPr>
          </a:p>
          <a:p>
            <a:pPr>
              <a:buFont typeface="Wingdings" pitchFamily="2" charset="2"/>
              <a:buChar char="Ø"/>
            </a:pPr>
            <a:r>
              <a:rPr lang="ro-RO" sz="1400" b="1" dirty="0" smtClean="0">
                <a:solidFill>
                  <a:schemeClr val="tx1"/>
                </a:solidFill>
                <a:latin typeface="Arial Narrow" pitchFamily="34" charset="0"/>
              </a:rPr>
              <a:t>48</a:t>
            </a:r>
            <a:r>
              <a:rPr lang="ro-RO" sz="1400" dirty="0" smtClean="0">
                <a:solidFill>
                  <a:schemeClr val="tx1"/>
                </a:solidFill>
                <a:latin typeface="Arial Narrow" pitchFamily="34" charset="0"/>
              </a:rPr>
              <a:t> </a:t>
            </a:r>
            <a:r>
              <a:rPr lang="en-US" sz="1400" b="1" dirty="0" smtClean="0">
                <a:solidFill>
                  <a:schemeClr val="tx1"/>
                </a:solidFill>
                <a:latin typeface="Arial Narrow" pitchFamily="34" charset="0"/>
              </a:rPr>
              <a:t>de </a:t>
            </a:r>
            <a:r>
              <a:rPr lang="en-US" sz="1400" b="1" dirty="0" err="1" smtClean="0">
                <a:solidFill>
                  <a:schemeClr val="tx1"/>
                </a:solidFill>
                <a:latin typeface="Arial Narrow" pitchFamily="34" charset="0"/>
              </a:rPr>
              <a:t>anchete</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sociale</a:t>
            </a:r>
            <a:r>
              <a:rPr lang="en-US" sz="1400" dirty="0" smtClean="0">
                <a:solidFill>
                  <a:schemeClr val="tx1"/>
                </a:solidFill>
                <a:latin typeface="Arial Narrow" pitchFamily="34" charset="0"/>
              </a:rPr>
              <a:t>,  </a:t>
            </a:r>
          </a:p>
          <a:p>
            <a:pPr>
              <a:buFont typeface="Wingdings" pitchFamily="2" charset="2"/>
              <a:buChar char="Ø"/>
            </a:pPr>
            <a:r>
              <a:rPr lang="ro-RO" sz="1400" dirty="0" smtClean="0">
                <a:solidFill>
                  <a:schemeClr val="tx1"/>
                </a:solidFill>
                <a:latin typeface="Arial Narrow" pitchFamily="34" charset="0"/>
              </a:rPr>
              <a:t> </a:t>
            </a:r>
            <a:r>
              <a:rPr lang="en-US" sz="1400" b="1" dirty="0" smtClean="0">
                <a:solidFill>
                  <a:schemeClr val="tx1"/>
                </a:solidFill>
                <a:latin typeface="Arial Narrow" pitchFamily="34" charset="0"/>
              </a:rPr>
              <a:t>70 de </a:t>
            </a:r>
            <a:r>
              <a:rPr lang="en-US" sz="1400" b="1" dirty="0" err="1" smtClean="0">
                <a:solidFill>
                  <a:schemeClr val="tx1"/>
                </a:solidFill>
                <a:latin typeface="Arial Narrow" pitchFamily="34" charset="0"/>
              </a:rPr>
              <a:t>anchete</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sociale</a:t>
            </a:r>
            <a:r>
              <a:rPr lang="en-US" sz="1400" b="1" dirty="0" smtClean="0">
                <a:solidFill>
                  <a:schemeClr val="tx1"/>
                </a:solidFill>
                <a:latin typeface="Arial Narrow" pitchFamily="34" charset="0"/>
              </a:rPr>
              <a:t> </a:t>
            </a:r>
            <a:r>
              <a:rPr lang="en-US" sz="1400" dirty="0" err="1" smtClean="0">
                <a:solidFill>
                  <a:schemeClr val="tx1"/>
                </a:solidFill>
                <a:latin typeface="Arial Narrow" pitchFamily="34" charset="0"/>
              </a:rPr>
              <a:t>realizate</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în</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scopul</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reactualizării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situaţiei</a:t>
            </a:r>
            <a:r>
              <a:rPr lang="en-US" sz="1400" dirty="0" smtClean="0">
                <a:solidFill>
                  <a:schemeClr val="tx1"/>
                </a:solidFill>
                <a:latin typeface="Arial Narrow" pitchFamily="34" charset="0"/>
              </a:rPr>
              <a:t> socio-familial</a:t>
            </a:r>
            <a:r>
              <a:rPr lang="ro-RO" sz="1400" dirty="0" smtClean="0">
                <a:solidFill>
                  <a:schemeClr val="tx1"/>
                </a:solidFill>
                <a:latin typeface="Arial Narrow" pitchFamily="34" charset="0"/>
              </a:rPr>
              <a:t>e</a:t>
            </a:r>
          </a:p>
          <a:p>
            <a:pPr>
              <a:buFont typeface="Wingdings" pitchFamily="2" charset="2"/>
              <a:buChar char="Ø"/>
            </a:pPr>
            <a:r>
              <a:rPr lang="ro-RO" sz="1400" b="1" dirty="0" smtClean="0">
                <a:solidFill>
                  <a:schemeClr val="tx1"/>
                </a:solidFill>
                <a:latin typeface="Arial Narrow" pitchFamily="34" charset="0"/>
              </a:rPr>
              <a:t> 8 </a:t>
            </a:r>
            <a:r>
              <a:rPr lang="en-US" sz="1400" b="1" dirty="0" err="1" smtClean="0">
                <a:solidFill>
                  <a:schemeClr val="tx1"/>
                </a:solidFill>
                <a:latin typeface="Arial Narrow" pitchFamily="34" charset="0"/>
              </a:rPr>
              <a:t>contracte</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încheiate</a:t>
            </a:r>
            <a:r>
              <a:rPr lang="en-US" sz="1400" b="1" dirty="0" smtClean="0">
                <a:solidFill>
                  <a:schemeClr val="tx1"/>
                </a:solidFill>
                <a:latin typeface="Arial Narrow" pitchFamily="34" charset="0"/>
              </a:rPr>
              <a:t> </a:t>
            </a:r>
            <a:r>
              <a:rPr lang="en-US" sz="1400" dirty="0" err="1" smtClean="0">
                <a:solidFill>
                  <a:schemeClr val="tx1"/>
                </a:solidFill>
                <a:latin typeface="Arial Narrow" pitchFamily="34" charset="0"/>
              </a:rPr>
              <a:t>între</a:t>
            </a:r>
            <a:r>
              <a:rPr lang="en-US" sz="1400" dirty="0" smtClean="0">
                <a:solidFill>
                  <a:schemeClr val="tx1"/>
                </a:solidFill>
                <a:latin typeface="Arial Narrow" pitchFamily="34" charset="0"/>
              </a:rPr>
              <a:t> </a:t>
            </a:r>
            <a:r>
              <a:rPr lang="ro-RO" sz="1400" dirty="0" smtClean="0">
                <a:solidFill>
                  <a:schemeClr val="tx1"/>
                </a:solidFill>
                <a:latin typeface="Arial Narrow" pitchFamily="34" charset="0"/>
              </a:rPr>
              <a:t>DASO</a:t>
            </a:r>
            <a:r>
              <a:rPr lang="en-US" sz="1400" dirty="0" smtClean="0">
                <a:solidFill>
                  <a:schemeClr val="tx1"/>
                </a:solidFill>
                <a:latin typeface="Arial Narrow" pitchFamily="34" charset="0"/>
              </a:rPr>
              <a:t> - </a:t>
            </a:r>
            <a:r>
              <a:rPr lang="en-US" sz="1400" dirty="0" err="1" smtClean="0">
                <a:solidFill>
                  <a:schemeClr val="tx1"/>
                </a:solidFill>
                <a:latin typeface="Arial Narrow" pitchFamily="34" charset="0"/>
              </a:rPr>
              <a:t>Centrul</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Îngrijire</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Zi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şi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părinte</a:t>
            </a:r>
            <a:r>
              <a:rPr lang="en-US" sz="1400" dirty="0" smtClean="0">
                <a:solidFill>
                  <a:schemeClr val="tx1"/>
                </a:solidFill>
                <a:latin typeface="Arial Narrow" pitchFamily="34" charset="0"/>
              </a:rPr>
              <a:t>/</a:t>
            </a:r>
            <a:r>
              <a:rPr lang="en-US" sz="1400" dirty="0" err="1" smtClean="0">
                <a:solidFill>
                  <a:schemeClr val="tx1"/>
                </a:solidFill>
                <a:latin typeface="Arial Narrow" pitchFamily="34" charset="0"/>
              </a:rPr>
              <a:t>reprezentantul</a:t>
            </a:r>
            <a:r>
              <a:rPr lang="en-US" sz="1400" dirty="0" smtClean="0">
                <a:solidFill>
                  <a:schemeClr val="tx1"/>
                </a:solidFill>
                <a:latin typeface="Arial Narrow" pitchFamily="34" charset="0"/>
              </a:rPr>
              <a:t> legal al </a:t>
            </a:r>
            <a:r>
              <a:rPr lang="en-US" sz="1400" dirty="0" err="1" smtClean="0">
                <a:solidFill>
                  <a:schemeClr val="tx1"/>
                </a:solidFill>
                <a:latin typeface="Arial Narrow" pitchFamily="34" charset="0"/>
              </a:rPr>
              <a:t>copilului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prin</a:t>
            </a:r>
            <a:r>
              <a:rPr lang="en-US" sz="1400" dirty="0" smtClean="0">
                <a:solidFill>
                  <a:schemeClr val="tx1"/>
                </a:solidFill>
                <a:latin typeface="Arial Narrow" pitchFamily="34" charset="0"/>
              </a:rPr>
              <a:t> care </a:t>
            </a:r>
            <a:r>
              <a:rPr lang="en-US" sz="1400" dirty="0" err="1" smtClean="0">
                <a:solidFill>
                  <a:schemeClr val="tx1"/>
                </a:solidFill>
                <a:latin typeface="Arial Narrow" pitchFamily="34" charset="0"/>
              </a:rPr>
              <a:t>acesta</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beneficiază</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serviciile</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oferite</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centru</a:t>
            </a:r>
            <a:r>
              <a:rPr lang="en-US" sz="1400" dirty="0" smtClean="0">
                <a:solidFill>
                  <a:schemeClr val="tx1"/>
                </a:solidFill>
                <a:latin typeface="Arial Narrow" pitchFamily="34" charset="0"/>
              </a:rPr>
              <a:t>, la </a:t>
            </a:r>
            <a:r>
              <a:rPr lang="en-US" sz="1400" b="1" dirty="0" err="1" smtClean="0">
                <a:solidFill>
                  <a:schemeClr val="tx1"/>
                </a:solidFill>
                <a:latin typeface="Arial Narrow" pitchFamily="34" charset="0"/>
              </a:rPr>
              <a:t>cazurile</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noi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admise</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în</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centru</a:t>
            </a:r>
            <a:r>
              <a:rPr lang="en-US" sz="1400" dirty="0" smtClean="0">
                <a:solidFill>
                  <a:schemeClr val="tx1"/>
                </a:solidFill>
                <a:latin typeface="Arial Narrow" pitchFamily="34" charset="0"/>
              </a:rPr>
              <a:t>, </a:t>
            </a:r>
          </a:p>
          <a:p>
            <a:pPr lvl="0">
              <a:buFont typeface="Wingdings" pitchFamily="2" charset="2"/>
              <a:buChar char="Ø"/>
            </a:pPr>
            <a:r>
              <a:rPr lang="ro-RO" sz="1400" b="1" dirty="0" smtClean="0">
                <a:solidFill>
                  <a:schemeClr val="tx1"/>
                </a:solidFill>
                <a:latin typeface="Arial Narrow" pitchFamily="34" charset="0"/>
              </a:rPr>
              <a:t>4</a:t>
            </a:r>
            <a:r>
              <a:rPr lang="en-US" sz="1400" b="1" dirty="0" smtClean="0">
                <a:solidFill>
                  <a:schemeClr val="tx1"/>
                </a:solidFill>
                <a:latin typeface="Arial Narrow" pitchFamily="34" charset="0"/>
              </a:rPr>
              <a:t>0</a:t>
            </a:r>
            <a:r>
              <a:rPr lang="en-US" sz="1400" dirty="0" smtClean="0">
                <a:solidFill>
                  <a:schemeClr val="tx1"/>
                </a:solidFill>
                <a:latin typeface="Arial Narrow" pitchFamily="34" charset="0"/>
              </a:rPr>
              <a:t> </a:t>
            </a:r>
            <a:r>
              <a:rPr lang="ro-RO" sz="1400" dirty="0" smtClean="0">
                <a:solidFill>
                  <a:schemeClr val="tx1"/>
                </a:solidFill>
                <a:latin typeface="Arial Narrow" pitchFamily="34" charset="0"/>
              </a:rPr>
              <a:t> de </a:t>
            </a:r>
            <a:r>
              <a:rPr lang="en-US" sz="1400" b="1" dirty="0" err="1" smtClean="0">
                <a:solidFill>
                  <a:schemeClr val="tx1"/>
                </a:solidFill>
                <a:latin typeface="Arial Narrow" pitchFamily="34" charset="0"/>
              </a:rPr>
              <a:t>prelungiri</a:t>
            </a:r>
            <a:r>
              <a:rPr lang="en-US" sz="1400" b="1" dirty="0" smtClean="0">
                <a:solidFill>
                  <a:schemeClr val="tx1"/>
                </a:solidFill>
                <a:latin typeface="Arial Narrow" pitchFamily="34" charset="0"/>
              </a:rPr>
              <a:t> </a:t>
            </a:r>
            <a:r>
              <a:rPr lang="en-US" sz="1400" dirty="0" smtClean="0">
                <a:solidFill>
                  <a:schemeClr val="tx1"/>
                </a:solidFill>
                <a:latin typeface="Arial Narrow" pitchFamily="34" charset="0"/>
              </a:rPr>
              <a:t>de </a:t>
            </a:r>
            <a:r>
              <a:rPr lang="en-US" sz="1400" dirty="0" err="1" smtClean="0">
                <a:solidFill>
                  <a:schemeClr val="tx1"/>
                </a:solidFill>
                <a:latin typeface="Arial Narrow" pitchFamily="34" charset="0"/>
              </a:rPr>
              <a:t>contracte</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prin</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acte</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adiţionale</a:t>
            </a:r>
            <a:r>
              <a:rPr lang="en-US" sz="1400" dirty="0" smtClean="0">
                <a:solidFill>
                  <a:schemeClr val="tx1"/>
                </a:solidFill>
                <a:latin typeface="Arial Narrow" pitchFamily="34" charset="0"/>
              </a:rPr>
              <a:t>.</a:t>
            </a:r>
          </a:p>
          <a:p>
            <a:pPr lvl="0">
              <a:buFont typeface="Wingdings" pitchFamily="2" charset="2"/>
              <a:buChar char="Ø"/>
            </a:pPr>
            <a:r>
              <a:rPr lang="en-US" sz="1400" dirty="0" smtClean="0">
                <a:solidFill>
                  <a:schemeClr val="tx1"/>
                </a:solidFill>
                <a:latin typeface="Arial Narrow" pitchFamily="34" charset="0"/>
              </a:rPr>
              <a:t>  </a:t>
            </a:r>
            <a:r>
              <a:rPr lang="ro-RO" sz="1400" b="1" dirty="0" smtClean="0">
                <a:solidFill>
                  <a:schemeClr val="tx1"/>
                </a:solidFill>
                <a:latin typeface="Arial Narrow" pitchFamily="34" charset="0"/>
              </a:rPr>
              <a:t>12</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contracte</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încetate</a:t>
            </a:r>
            <a:r>
              <a:rPr lang="en-US" sz="1400" b="1" dirty="0" smtClean="0">
                <a:solidFill>
                  <a:schemeClr val="tx1"/>
                </a:solidFill>
                <a:latin typeface="Arial Narrow" pitchFamily="34" charset="0"/>
              </a:rPr>
              <a:t> </a:t>
            </a:r>
            <a:r>
              <a:rPr lang="en-US" sz="1400" dirty="0" err="1" smtClean="0">
                <a:solidFill>
                  <a:schemeClr val="tx1"/>
                </a:solidFill>
                <a:latin typeface="Arial Narrow" pitchFamily="34" charset="0"/>
              </a:rPr>
              <a:t>urma</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cărora</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copiii</a:t>
            </a:r>
            <a:r>
              <a:rPr lang="en-US" sz="1400" dirty="0" smtClean="0">
                <a:solidFill>
                  <a:schemeClr val="tx1"/>
                </a:solidFill>
                <a:latin typeface="Arial Narrow" pitchFamily="34" charset="0"/>
              </a:rPr>
              <a:t> n-au </a:t>
            </a:r>
            <a:r>
              <a:rPr lang="en-US" sz="1400" dirty="0" err="1" smtClean="0">
                <a:solidFill>
                  <a:schemeClr val="tx1"/>
                </a:solidFill>
                <a:latin typeface="Arial Narrow" pitchFamily="34" charset="0"/>
              </a:rPr>
              <a:t>mai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beneficiat</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serviciile</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oferite</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Centrul</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Îngrijire</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Zi</a:t>
            </a:r>
            <a:r>
              <a:rPr lang="en-US" sz="1400" dirty="0" smtClean="0">
                <a:solidFill>
                  <a:schemeClr val="tx1"/>
                </a:solidFill>
                <a:latin typeface="Arial Narrow" pitchFamily="34" charset="0"/>
              </a:rPr>
              <a:t> . </a:t>
            </a:r>
          </a:p>
          <a:p>
            <a:pPr lvl="0">
              <a:buFont typeface="Wingdings" pitchFamily="2" charset="2"/>
              <a:buChar char="Ø"/>
            </a:pPr>
            <a:r>
              <a:rPr lang="en-US" sz="1400" dirty="0" smtClean="0">
                <a:solidFill>
                  <a:schemeClr val="tx1"/>
                </a:solidFill>
                <a:latin typeface="Arial Narrow" pitchFamily="34" charset="0"/>
              </a:rPr>
              <a:t>  </a:t>
            </a:r>
            <a:r>
              <a:rPr lang="ro-RO" sz="1400" b="1" dirty="0" smtClean="0">
                <a:solidFill>
                  <a:schemeClr val="tx1"/>
                </a:solidFill>
                <a:latin typeface="Arial Narrow" pitchFamily="34" charset="0"/>
              </a:rPr>
              <a:t>48</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planuri</a:t>
            </a:r>
            <a:r>
              <a:rPr lang="en-US" sz="1400" b="1" dirty="0" smtClean="0">
                <a:solidFill>
                  <a:schemeClr val="tx1"/>
                </a:solidFill>
                <a:latin typeface="Arial Narrow" pitchFamily="34" charset="0"/>
              </a:rPr>
              <a:t> de </a:t>
            </a:r>
            <a:r>
              <a:rPr lang="en-US" sz="1400" b="1" dirty="0" err="1" smtClean="0">
                <a:solidFill>
                  <a:schemeClr val="tx1"/>
                </a:solidFill>
                <a:latin typeface="Arial Narrow" pitchFamily="34" charset="0"/>
              </a:rPr>
              <a:t>servicii</a:t>
            </a:r>
            <a:r>
              <a:rPr lang="en-US" sz="1400" dirty="0" smtClean="0">
                <a:solidFill>
                  <a:schemeClr val="tx1"/>
                </a:solidFill>
                <a:latin typeface="Arial Narrow" pitchFamily="34" charset="0"/>
              </a:rPr>
              <a:t>, din care </a:t>
            </a:r>
            <a:r>
              <a:rPr lang="ro-RO" sz="1400" dirty="0" smtClean="0">
                <a:solidFill>
                  <a:schemeClr val="tx1"/>
                </a:solidFill>
                <a:latin typeface="Arial Narrow" pitchFamily="34" charset="0"/>
              </a:rPr>
              <a:t>8</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planuri</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servicii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pentru</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copiii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noi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admişi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în</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centru</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şi</a:t>
            </a:r>
            <a:r>
              <a:rPr lang="en-US" sz="1400" dirty="0" smtClean="0">
                <a:solidFill>
                  <a:schemeClr val="tx1"/>
                </a:solidFill>
                <a:latin typeface="Arial Narrow" pitchFamily="34" charset="0"/>
              </a:rPr>
              <a:t> </a:t>
            </a:r>
            <a:r>
              <a:rPr lang="ro-RO" sz="1400" dirty="0" smtClean="0">
                <a:solidFill>
                  <a:schemeClr val="tx1"/>
                </a:solidFill>
                <a:latin typeface="Arial Narrow" pitchFamily="34" charset="0"/>
              </a:rPr>
              <a:t>40</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planuri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pentru</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copiii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cărora</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li</a:t>
            </a:r>
            <a:r>
              <a:rPr lang="en-US" sz="1400" dirty="0" smtClean="0">
                <a:solidFill>
                  <a:schemeClr val="tx1"/>
                </a:solidFill>
                <a:latin typeface="Arial Narrow" pitchFamily="34" charset="0"/>
              </a:rPr>
              <a:t> s-au </a:t>
            </a:r>
            <a:r>
              <a:rPr lang="en-US" sz="1400" dirty="0" err="1" smtClean="0">
                <a:solidFill>
                  <a:schemeClr val="tx1"/>
                </a:solidFill>
                <a:latin typeface="Arial Narrow" pitchFamily="34" charset="0"/>
              </a:rPr>
              <a:t>prelungit</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contractele</a:t>
            </a:r>
            <a:r>
              <a:rPr lang="en-US" sz="1400" dirty="0" smtClean="0">
                <a:solidFill>
                  <a:schemeClr val="tx1"/>
                </a:solidFill>
                <a:latin typeface="Arial Narrow" pitchFamily="34" charset="0"/>
              </a:rPr>
              <a:t>, cu </a:t>
            </a:r>
            <a:r>
              <a:rPr lang="en-US" sz="1400" dirty="0" err="1" smtClean="0">
                <a:solidFill>
                  <a:schemeClr val="tx1"/>
                </a:solidFill>
                <a:latin typeface="Arial Narrow" pitchFamily="34" charset="0"/>
              </a:rPr>
              <a:t>actele</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aferente</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propunere</a:t>
            </a:r>
            <a:r>
              <a:rPr lang="en-US" sz="1400" dirty="0" smtClean="0">
                <a:solidFill>
                  <a:schemeClr val="tx1"/>
                </a:solidFill>
                <a:latin typeface="Arial Narrow" pitchFamily="34" charset="0"/>
              </a:rPr>
              <a:t> a </a:t>
            </a:r>
            <a:r>
              <a:rPr lang="en-US" sz="1400" dirty="0" err="1" smtClean="0">
                <a:solidFill>
                  <a:schemeClr val="tx1"/>
                </a:solidFill>
                <a:latin typeface="Arial Narrow" pitchFamily="34" charset="0"/>
              </a:rPr>
              <a:t>responsabilului</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caz</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şi</a:t>
            </a:r>
            <a:r>
              <a:rPr lang="en-US" sz="1400" dirty="0" smtClean="0">
                <a:solidFill>
                  <a:schemeClr val="tx1"/>
                </a:solidFill>
                <a:latin typeface="Arial Narrow" pitchFamily="34" charset="0"/>
              </a:rPr>
              <a:t> a </a:t>
            </a:r>
            <a:r>
              <a:rPr lang="en-US" sz="1400" dirty="0" err="1" smtClean="0">
                <a:solidFill>
                  <a:schemeClr val="tx1"/>
                </a:solidFill>
                <a:latin typeface="Arial Narrow" pitchFamily="34" charset="0"/>
              </a:rPr>
              <a:t>echipei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multidisciplinare</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şi</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aprobare</a:t>
            </a:r>
            <a:r>
              <a:rPr lang="en-US" sz="1400" dirty="0" smtClean="0">
                <a:solidFill>
                  <a:schemeClr val="tx1"/>
                </a:solidFill>
                <a:latin typeface="Arial Narrow" pitchFamily="34" charset="0"/>
              </a:rPr>
              <a:t> a </a:t>
            </a:r>
            <a:r>
              <a:rPr lang="en-US" sz="1400" dirty="0" err="1" smtClean="0">
                <a:solidFill>
                  <a:schemeClr val="tx1"/>
                </a:solidFill>
                <a:latin typeface="Arial Narrow" pitchFamily="34" charset="0"/>
              </a:rPr>
              <a:t>planului</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servicii</a:t>
            </a:r>
            <a:r>
              <a:rPr lang="en-US" sz="1400" dirty="0" smtClean="0">
                <a:solidFill>
                  <a:schemeClr val="tx1"/>
                </a:solidFill>
                <a:latin typeface="Arial Narrow" pitchFamily="34" charset="0"/>
              </a:rPr>
              <a:t> , </a:t>
            </a:r>
            <a:r>
              <a:rPr lang="en-US" sz="1400" dirty="0" err="1" smtClean="0">
                <a:solidFill>
                  <a:schemeClr val="tx1"/>
                </a:solidFill>
                <a:latin typeface="Arial Narrow" pitchFamily="34" charset="0"/>
              </a:rPr>
              <a:t>în</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baza</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dispoziţiei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Primarului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Municipiului</a:t>
            </a:r>
            <a:r>
              <a:rPr lang="en-US" sz="1400" dirty="0" smtClean="0">
                <a:solidFill>
                  <a:schemeClr val="tx1"/>
                </a:solidFill>
                <a:latin typeface="Arial Narrow" pitchFamily="34" charset="0"/>
              </a:rPr>
              <a:t> Oradea</a:t>
            </a:r>
          </a:p>
          <a:p>
            <a:pPr lvl="0">
              <a:buFont typeface="Wingdings" pitchFamily="2" charset="2"/>
              <a:buChar char="Ø"/>
            </a:pPr>
            <a:r>
              <a:rPr lang="en-US" sz="1400" b="1" dirty="0" smtClean="0">
                <a:solidFill>
                  <a:schemeClr val="tx1"/>
                </a:solidFill>
                <a:latin typeface="Arial Narrow" pitchFamily="34" charset="0"/>
              </a:rPr>
              <a:t>  </a:t>
            </a:r>
            <a:r>
              <a:rPr lang="ro-RO" sz="1400" b="1" dirty="0" smtClean="0">
                <a:solidFill>
                  <a:schemeClr val="tx1"/>
                </a:solidFill>
                <a:latin typeface="Arial Narrow" pitchFamily="34" charset="0"/>
              </a:rPr>
              <a:t>4</a:t>
            </a:r>
            <a:r>
              <a:rPr lang="en-US" sz="1400" b="1" dirty="0" smtClean="0">
                <a:solidFill>
                  <a:schemeClr val="tx1"/>
                </a:solidFill>
                <a:latin typeface="Arial Narrow" pitchFamily="34" charset="0"/>
              </a:rPr>
              <a:t>0 de </a:t>
            </a:r>
            <a:r>
              <a:rPr lang="en-US" sz="1400" b="1" dirty="0" err="1" smtClean="0">
                <a:solidFill>
                  <a:schemeClr val="tx1"/>
                </a:solidFill>
                <a:latin typeface="Arial Narrow" pitchFamily="34" charset="0"/>
              </a:rPr>
              <a:t>fişe</a:t>
            </a:r>
            <a:r>
              <a:rPr lang="en-US" sz="1400" b="1" dirty="0" smtClean="0">
                <a:solidFill>
                  <a:schemeClr val="tx1"/>
                </a:solidFill>
                <a:latin typeface="Arial Narrow" pitchFamily="34" charset="0"/>
              </a:rPr>
              <a:t> de </a:t>
            </a:r>
            <a:r>
              <a:rPr lang="en-US" sz="1400" b="1" dirty="0" err="1" smtClean="0">
                <a:solidFill>
                  <a:schemeClr val="tx1"/>
                </a:solidFill>
                <a:latin typeface="Arial Narrow" pitchFamily="34" charset="0"/>
              </a:rPr>
              <a:t>reevaluare</a:t>
            </a:r>
            <a:r>
              <a:rPr lang="en-US" sz="1400" b="1" dirty="0" smtClean="0">
                <a:solidFill>
                  <a:schemeClr val="tx1"/>
                </a:solidFill>
                <a:latin typeface="Arial Narrow" pitchFamily="34" charset="0"/>
              </a:rPr>
              <a:t> </a:t>
            </a:r>
            <a:r>
              <a:rPr lang="en-US" sz="1400" dirty="0" smtClean="0">
                <a:solidFill>
                  <a:schemeClr val="tx1"/>
                </a:solidFill>
                <a:latin typeface="Arial Narrow" pitchFamily="34" charset="0"/>
              </a:rPr>
              <a:t>a </a:t>
            </a:r>
            <a:r>
              <a:rPr lang="en-US" sz="1400" dirty="0" err="1" smtClean="0">
                <a:solidFill>
                  <a:schemeClr val="tx1"/>
                </a:solidFill>
                <a:latin typeface="Arial Narrow" pitchFamily="34" charset="0"/>
              </a:rPr>
              <a:t>situaţiei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fiecărui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copil</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în</a:t>
            </a:r>
            <a:r>
              <a:rPr lang="en-US" sz="1400" dirty="0" smtClean="0">
                <a:solidFill>
                  <a:schemeClr val="tx1"/>
                </a:solidFill>
                <a:latin typeface="Arial Narrow" pitchFamily="34" charset="0"/>
              </a:rPr>
              <a:t> parte, </a:t>
            </a:r>
            <a:r>
              <a:rPr lang="en-US" sz="1400" dirty="0" err="1" smtClean="0">
                <a:solidFill>
                  <a:schemeClr val="tx1"/>
                </a:solidFill>
                <a:latin typeface="Arial Narrow" pitchFamily="34" charset="0"/>
              </a:rPr>
              <a:t>în</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contextul</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prelungirii</a:t>
            </a:r>
            <a:r>
              <a:rPr lang="en-US" sz="1400" dirty="0" smtClean="0">
                <a:solidFill>
                  <a:schemeClr val="tx1"/>
                </a:solidFill>
                <a:latin typeface="Arial Narrow" pitchFamily="34" charset="0"/>
              </a:rPr>
              <a:t> </a:t>
            </a:r>
            <a:r>
              <a:rPr lang="en-US" sz="1400" dirty="0" err="1" smtClean="0">
                <a:solidFill>
                  <a:schemeClr val="tx1"/>
                </a:solidFill>
                <a:latin typeface="Arial Narrow" pitchFamily="34" charset="0"/>
              </a:rPr>
              <a:t>contractului</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furnizare</a:t>
            </a:r>
            <a:r>
              <a:rPr lang="en-US" sz="1400" dirty="0" smtClean="0">
                <a:solidFill>
                  <a:schemeClr val="tx1"/>
                </a:solidFill>
                <a:latin typeface="Arial Narrow" pitchFamily="34" charset="0"/>
              </a:rPr>
              <a:t> de </a:t>
            </a:r>
            <a:r>
              <a:rPr lang="en-US" sz="1400" dirty="0" err="1" smtClean="0">
                <a:solidFill>
                  <a:schemeClr val="tx1"/>
                </a:solidFill>
                <a:latin typeface="Arial Narrow" pitchFamily="34" charset="0"/>
              </a:rPr>
              <a:t>servicii</a:t>
            </a:r>
            <a:r>
              <a:rPr lang="en-US" sz="1400" dirty="0" smtClean="0">
                <a:solidFill>
                  <a:schemeClr val="tx1"/>
                </a:solidFill>
                <a:latin typeface="Arial Narrow" pitchFamily="34" charset="0"/>
              </a:rPr>
              <a:t>.</a:t>
            </a:r>
          </a:p>
          <a:p>
            <a:pPr lvl="0">
              <a:buFont typeface="Wingdings" pitchFamily="2" charset="2"/>
              <a:buChar char="Ø"/>
            </a:pPr>
            <a:r>
              <a:rPr lang="en-US" sz="1400" dirty="0" smtClean="0">
                <a:solidFill>
                  <a:schemeClr val="tx1"/>
                </a:solidFill>
                <a:latin typeface="Arial Narrow" pitchFamily="34" charset="0"/>
              </a:rPr>
              <a:t>  </a:t>
            </a:r>
            <a:r>
              <a:rPr lang="en-US" sz="1400" b="1" dirty="0" smtClean="0">
                <a:solidFill>
                  <a:schemeClr val="tx1"/>
                </a:solidFill>
                <a:latin typeface="Arial Narrow" pitchFamily="34" charset="0"/>
              </a:rPr>
              <a:t> </a:t>
            </a:r>
            <a:r>
              <a:rPr lang="ro-RO" sz="1400" b="1" dirty="0" smtClean="0">
                <a:solidFill>
                  <a:schemeClr val="tx1"/>
                </a:solidFill>
                <a:latin typeface="Arial Narrow" pitchFamily="34" charset="0"/>
              </a:rPr>
              <a:t>48</a:t>
            </a:r>
            <a:r>
              <a:rPr lang="en-US" sz="1400" b="1" dirty="0" smtClean="0">
                <a:solidFill>
                  <a:schemeClr val="tx1"/>
                </a:solidFill>
                <a:latin typeface="Arial Narrow" pitchFamily="34" charset="0"/>
              </a:rPr>
              <a:t> </a:t>
            </a:r>
            <a:r>
              <a:rPr lang="en-US" sz="1400" b="1" dirty="0" err="1" smtClean="0">
                <a:solidFill>
                  <a:schemeClr val="tx1"/>
                </a:solidFill>
                <a:latin typeface="Arial Narrow" pitchFamily="34" charset="0"/>
              </a:rPr>
              <a:t>programe</a:t>
            </a:r>
            <a:r>
              <a:rPr lang="en-US" sz="1400" b="1" dirty="0" smtClean="0">
                <a:solidFill>
                  <a:schemeClr val="tx1"/>
                </a:solidFill>
                <a:latin typeface="Arial Narrow" pitchFamily="34" charset="0"/>
              </a:rPr>
              <a:t> </a:t>
            </a:r>
            <a:r>
              <a:rPr lang="fr-FR" sz="1400" b="1" dirty="0" err="1" smtClean="0">
                <a:solidFill>
                  <a:schemeClr val="tx1"/>
                </a:solidFill>
                <a:latin typeface="Arial Narrow" pitchFamily="34" charset="0"/>
              </a:rPr>
              <a:t>personalizate</a:t>
            </a:r>
            <a:r>
              <a:rPr lang="fr-FR" sz="1400" b="1" dirty="0" smtClean="0">
                <a:solidFill>
                  <a:schemeClr val="tx1"/>
                </a:solidFill>
                <a:latin typeface="Arial Narrow" pitchFamily="34" charset="0"/>
              </a:rPr>
              <a:t> de </a:t>
            </a:r>
            <a:r>
              <a:rPr lang="fr-FR" sz="1400" b="1" dirty="0" err="1" smtClean="0">
                <a:solidFill>
                  <a:schemeClr val="tx1"/>
                </a:solidFill>
                <a:latin typeface="Arial Narrow" pitchFamily="34" charset="0"/>
              </a:rPr>
              <a:t>intervenţie</a:t>
            </a:r>
            <a:r>
              <a:rPr lang="fr-FR" sz="1400" b="1" dirty="0" smtClean="0">
                <a:solidFill>
                  <a:schemeClr val="tx1"/>
                </a:solidFill>
                <a:latin typeface="Arial Narrow" pitchFamily="34" charset="0"/>
              </a:rPr>
              <a:t>,</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prin</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stabilirea</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unor</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obiective</a:t>
            </a:r>
            <a:r>
              <a:rPr lang="fr-FR" sz="1400" dirty="0" smtClean="0">
                <a:solidFill>
                  <a:schemeClr val="tx1"/>
                </a:solidFill>
                <a:latin typeface="Arial Narrow" pitchFamily="34" charset="0"/>
              </a:rPr>
              <a:t> , </a:t>
            </a:r>
            <a:r>
              <a:rPr lang="fr-FR" sz="1400" dirty="0" err="1" smtClean="0">
                <a:solidFill>
                  <a:schemeClr val="tx1"/>
                </a:solidFill>
                <a:latin typeface="Arial Narrow" pitchFamily="34" charset="0"/>
              </a:rPr>
              <a:t>în</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raport</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cu</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vârsta</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nivelul</a:t>
            </a:r>
            <a:r>
              <a:rPr lang="fr-FR" sz="1400" dirty="0" smtClean="0">
                <a:solidFill>
                  <a:schemeClr val="tx1"/>
                </a:solidFill>
                <a:latin typeface="Arial Narrow" pitchFamily="34" charset="0"/>
              </a:rPr>
              <a:t> de </a:t>
            </a:r>
            <a:r>
              <a:rPr lang="fr-FR" sz="1400" dirty="0" err="1" smtClean="0">
                <a:solidFill>
                  <a:schemeClr val="tx1"/>
                </a:solidFill>
                <a:latin typeface="Arial Narrow" pitchFamily="34" charset="0"/>
              </a:rPr>
              <a:t>dezvoltare</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şi</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nevoile</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fiecărui</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copil</a:t>
            </a:r>
            <a:r>
              <a:rPr lang="fr-FR" sz="1400" dirty="0" smtClean="0">
                <a:solidFill>
                  <a:schemeClr val="tx1"/>
                </a:solidFill>
                <a:latin typeface="Arial Narrow" pitchFamily="34" charset="0"/>
              </a:rPr>
              <a:t> </a:t>
            </a:r>
            <a:r>
              <a:rPr lang="fr-FR" sz="1400" dirty="0" err="1" smtClean="0">
                <a:solidFill>
                  <a:schemeClr val="tx1"/>
                </a:solidFill>
                <a:latin typeface="Arial Narrow" pitchFamily="34" charset="0"/>
              </a:rPr>
              <a:t>în</a:t>
            </a:r>
            <a:r>
              <a:rPr lang="fr-FR" sz="1400" dirty="0" smtClean="0">
                <a:solidFill>
                  <a:schemeClr val="tx1"/>
                </a:solidFill>
                <a:latin typeface="Arial Narrow" pitchFamily="34" charset="0"/>
              </a:rPr>
              <a:t> parte, </a:t>
            </a:r>
            <a:r>
              <a:rPr lang="fr-FR" sz="1400" dirty="0" err="1" smtClean="0">
                <a:solidFill>
                  <a:schemeClr val="tx1"/>
                </a:solidFill>
                <a:latin typeface="Arial Narrow" pitchFamily="34" charset="0"/>
              </a:rPr>
              <a:t>menite</a:t>
            </a:r>
            <a:r>
              <a:rPr lang="fr-FR" sz="1400" dirty="0" smtClean="0">
                <a:solidFill>
                  <a:schemeClr val="tx1"/>
                </a:solidFill>
                <a:latin typeface="Arial Narrow" pitchFamily="34" charset="0"/>
              </a:rPr>
              <a:t> a fi </a:t>
            </a:r>
            <a:r>
              <a:rPr lang="fr-FR" sz="1400" dirty="0" err="1" smtClean="0">
                <a:solidFill>
                  <a:schemeClr val="tx1"/>
                </a:solidFill>
                <a:latin typeface="Arial Narrow" pitchFamily="34" charset="0"/>
              </a:rPr>
              <a:t>îndeplinite</a:t>
            </a:r>
            <a:r>
              <a:rPr lang="fr-FR" sz="1400" dirty="0" smtClean="0">
                <a:solidFill>
                  <a:schemeClr val="tx1"/>
                </a:solidFill>
                <a:latin typeface="Arial Narrow" pitchFamily="34" charset="0"/>
              </a:rPr>
              <a:t>.</a:t>
            </a:r>
            <a:endParaRPr lang="ro-RO" sz="1400" dirty="0" smtClean="0">
              <a:solidFill>
                <a:schemeClr val="tx1"/>
              </a:solidFill>
              <a:latin typeface="Arial Narrow" pitchFamily="34" charset="0"/>
            </a:endParaRPr>
          </a:p>
          <a:p>
            <a:pPr lvl="0">
              <a:buFont typeface="Wingdings" pitchFamily="2" charset="2"/>
              <a:buChar char="Ø"/>
            </a:pPr>
            <a:r>
              <a:rPr lang="ro-RO" sz="1400" b="1" dirty="0" smtClean="0">
                <a:solidFill>
                  <a:schemeClr val="tx1"/>
                </a:solidFill>
                <a:latin typeface="Arial Narrow" pitchFamily="34" charset="0"/>
                <a:cs typeface="Arial" pitchFamily="34" charset="0"/>
              </a:rPr>
              <a:t>266</a:t>
            </a:r>
            <a:r>
              <a:rPr lang="fr-FR" sz="1400" b="1" dirty="0" smtClean="0">
                <a:solidFill>
                  <a:schemeClr val="tx1"/>
                </a:solidFill>
                <a:latin typeface="Arial Narrow" pitchFamily="34" charset="0"/>
                <a:cs typeface="Arial" pitchFamily="34" charset="0"/>
              </a:rPr>
              <a:t> </a:t>
            </a:r>
            <a:r>
              <a:rPr lang="fr-FR" sz="1400" b="1" dirty="0" err="1" smtClean="0">
                <a:solidFill>
                  <a:schemeClr val="tx1"/>
                </a:solidFill>
                <a:latin typeface="Arial Narrow" pitchFamily="34" charset="0"/>
                <a:cs typeface="Arial" pitchFamily="34" charset="0"/>
              </a:rPr>
              <a:t>şedinţe</a:t>
            </a:r>
            <a:r>
              <a:rPr lang="fr-FR" sz="1400" b="1" dirty="0" smtClean="0">
                <a:solidFill>
                  <a:schemeClr val="tx1"/>
                </a:solidFill>
                <a:latin typeface="Arial Narrow" pitchFamily="34" charset="0"/>
                <a:cs typeface="Arial" pitchFamily="34" charset="0"/>
              </a:rPr>
              <a:t> de </a:t>
            </a:r>
            <a:r>
              <a:rPr lang="fr-FR" sz="1400" b="1" dirty="0" err="1" smtClean="0">
                <a:solidFill>
                  <a:schemeClr val="tx1"/>
                </a:solidFill>
                <a:latin typeface="Arial Narrow" pitchFamily="34" charset="0"/>
                <a:cs typeface="Arial" pitchFamily="34" charset="0"/>
              </a:rPr>
              <a:t>consiliere</a:t>
            </a:r>
            <a:r>
              <a:rPr lang="fr-FR" sz="1400" b="1" dirty="0" smtClean="0">
                <a:solidFill>
                  <a:schemeClr val="tx1"/>
                </a:solidFill>
                <a:latin typeface="Arial Narrow" pitchFamily="34" charset="0"/>
                <a:cs typeface="Arial" pitchFamily="34" charset="0"/>
              </a:rPr>
              <a:t> </a:t>
            </a:r>
            <a:r>
              <a:rPr lang="ro-RO" sz="1400" b="1" dirty="0" smtClean="0">
                <a:solidFill>
                  <a:schemeClr val="tx1"/>
                </a:solidFill>
                <a:latin typeface="Arial Narrow" pitchFamily="34" charset="0"/>
                <a:cs typeface="Arial" pitchFamily="34" charset="0"/>
              </a:rPr>
              <a:t> din care: 213</a:t>
            </a:r>
            <a:r>
              <a:rPr lang="fr-FR" sz="1400" b="1" dirty="0" smtClean="0">
                <a:solidFill>
                  <a:schemeClr val="tx1"/>
                </a:solidFill>
                <a:latin typeface="Arial Narrow" pitchFamily="34" charset="0"/>
                <a:cs typeface="Arial" pitchFamily="34" charset="0"/>
              </a:rPr>
              <a:t> </a:t>
            </a:r>
            <a:r>
              <a:rPr lang="fr-FR" sz="1400" dirty="0" smtClean="0">
                <a:solidFill>
                  <a:schemeClr val="tx1"/>
                </a:solidFill>
                <a:latin typeface="Arial Narrow" pitchFamily="34" charset="0"/>
                <a:cs typeface="Arial" pitchFamily="34" charset="0"/>
              </a:rPr>
              <a:t>ș</a:t>
            </a:r>
            <a:r>
              <a:rPr lang="fr-FR" sz="1400" dirty="0" err="1" smtClean="0">
                <a:solidFill>
                  <a:schemeClr val="tx1"/>
                </a:solidFill>
                <a:latin typeface="Arial Narrow" pitchFamily="34" charset="0"/>
                <a:cs typeface="Arial" pitchFamily="34" charset="0"/>
              </a:rPr>
              <a:t>edin</a:t>
            </a:r>
            <a:r>
              <a:rPr lang="fr-FR" sz="1400" dirty="0" smtClean="0">
                <a:solidFill>
                  <a:schemeClr val="tx1"/>
                </a:solidFill>
                <a:latin typeface="Arial Narrow" pitchFamily="34" charset="0"/>
                <a:cs typeface="Arial" pitchFamily="34" charset="0"/>
              </a:rPr>
              <a:t>țe </a:t>
            </a:r>
            <a:r>
              <a:rPr lang="fr-FR" sz="1400" dirty="0" err="1" smtClean="0">
                <a:solidFill>
                  <a:schemeClr val="tx1"/>
                </a:solidFill>
                <a:latin typeface="Arial Narrow" pitchFamily="34" charset="0"/>
                <a:cs typeface="Arial" pitchFamily="34" charset="0"/>
              </a:rPr>
              <a:t>consiliere</a:t>
            </a:r>
            <a:r>
              <a:rPr lang="fr-FR" sz="1400" dirty="0" smtClean="0">
                <a:solidFill>
                  <a:schemeClr val="tx1"/>
                </a:solidFill>
                <a:latin typeface="Arial Narrow" pitchFamily="34" charset="0"/>
                <a:cs typeface="Arial" pitchFamily="34" charset="0"/>
              </a:rPr>
              <a:t> </a:t>
            </a:r>
            <a:r>
              <a:rPr lang="fr-FR" sz="1400" dirty="0" err="1" smtClean="0">
                <a:solidFill>
                  <a:schemeClr val="tx1"/>
                </a:solidFill>
                <a:latin typeface="Arial Narrow" pitchFamily="34" charset="0"/>
                <a:cs typeface="Arial" pitchFamily="34" charset="0"/>
              </a:rPr>
              <a:t>pentru</a:t>
            </a:r>
            <a:r>
              <a:rPr lang="fr-FR" sz="1400" b="1" dirty="0" smtClean="0">
                <a:solidFill>
                  <a:schemeClr val="tx1"/>
                </a:solidFill>
                <a:latin typeface="Arial Narrow" pitchFamily="34" charset="0"/>
                <a:cs typeface="Arial" pitchFamily="34" charset="0"/>
              </a:rPr>
              <a:t> </a:t>
            </a:r>
            <a:r>
              <a:rPr lang="fr-FR" sz="1400" dirty="0" err="1" smtClean="0">
                <a:solidFill>
                  <a:schemeClr val="tx1"/>
                </a:solidFill>
                <a:latin typeface="Arial Narrow" pitchFamily="34" charset="0"/>
                <a:cs typeface="Arial" pitchFamily="34" charset="0"/>
              </a:rPr>
              <a:t>copii</a:t>
            </a:r>
            <a:r>
              <a:rPr lang="ro-RO" sz="1400" dirty="0" smtClean="0">
                <a:solidFill>
                  <a:schemeClr val="tx1"/>
                </a:solidFill>
                <a:latin typeface="Arial Narrow" pitchFamily="34" charset="0"/>
                <a:cs typeface="Arial" pitchFamily="34" charset="0"/>
              </a:rPr>
              <a:t>,  </a:t>
            </a:r>
            <a:r>
              <a:rPr lang="fr-FR" sz="1400" b="1" dirty="0" smtClean="0">
                <a:solidFill>
                  <a:schemeClr val="tx1"/>
                </a:solidFill>
                <a:latin typeface="Arial Narrow" pitchFamily="34" charset="0"/>
                <a:cs typeface="Arial" pitchFamily="34" charset="0"/>
              </a:rPr>
              <a:t>5</a:t>
            </a:r>
            <a:r>
              <a:rPr lang="ro-RO" sz="1400" b="1" dirty="0" smtClean="0">
                <a:solidFill>
                  <a:schemeClr val="tx1"/>
                </a:solidFill>
                <a:latin typeface="Arial Narrow" pitchFamily="34" charset="0"/>
                <a:cs typeface="Arial" pitchFamily="34" charset="0"/>
              </a:rPr>
              <a:t>3</a:t>
            </a:r>
            <a:r>
              <a:rPr lang="fr-FR" sz="1400" b="1" dirty="0" smtClean="0">
                <a:solidFill>
                  <a:schemeClr val="tx1"/>
                </a:solidFill>
                <a:latin typeface="Arial Narrow" pitchFamily="34" charset="0"/>
                <a:cs typeface="Arial" pitchFamily="34" charset="0"/>
              </a:rPr>
              <a:t> </a:t>
            </a:r>
            <a:r>
              <a:rPr lang="fr-FR" sz="1400" dirty="0" smtClean="0">
                <a:solidFill>
                  <a:schemeClr val="tx1"/>
                </a:solidFill>
                <a:latin typeface="Arial Narrow" pitchFamily="34" charset="0"/>
                <a:cs typeface="Arial" pitchFamily="34" charset="0"/>
              </a:rPr>
              <a:t>ș</a:t>
            </a:r>
            <a:r>
              <a:rPr lang="fr-FR" sz="1400" dirty="0" err="1" smtClean="0">
                <a:solidFill>
                  <a:schemeClr val="tx1"/>
                </a:solidFill>
                <a:latin typeface="Arial Narrow" pitchFamily="34" charset="0"/>
                <a:cs typeface="Arial" pitchFamily="34" charset="0"/>
              </a:rPr>
              <a:t>edinte</a:t>
            </a:r>
            <a:r>
              <a:rPr lang="fr-FR" sz="1400" dirty="0" smtClean="0">
                <a:solidFill>
                  <a:schemeClr val="tx1"/>
                </a:solidFill>
                <a:latin typeface="Arial Narrow" pitchFamily="34" charset="0"/>
                <a:cs typeface="Arial" pitchFamily="34" charset="0"/>
              </a:rPr>
              <a:t> </a:t>
            </a:r>
            <a:r>
              <a:rPr lang="fr-FR" sz="1400" dirty="0" err="1" smtClean="0">
                <a:solidFill>
                  <a:schemeClr val="tx1"/>
                </a:solidFill>
                <a:latin typeface="Arial Narrow" pitchFamily="34" charset="0"/>
                <a:cs typeface="Arial" pitchFamily="34" charset="0"/>
              </a:rPr>
              <a:t>consiliere</a:t>
            </a:r>
            <a:r>
              <a:rPr lang="fr-FR" sz="1400" dirty="0" smtClean="0">
                <a:solidFill>
                  <a:schemeClr val="tx1"/>
                </a:solidFill>
                <a:latin typeface="Arial Narrow" pitchFamily="34" charset="0"/>
                <a:cs typeface="Arial" pitchFamily="34" charset="0"/>
              </a:rPr>
              <a:t> </a:t>
            </a:r>
            <a:r>
              <a:rPr lang="fr-FR" sz="1400" dirty="0" err="1" smtClean="0">
                <a:solidFill>
                  <a:schemeClr val="tx1"/>
                </a:solidFill>
                <a:latin typeface="Arial Narrow" pitchFamily="34" charset="0"/>
                <a:cs typeface="Arial" pitchFamily="34" charset="0"/>
              </a:rPr>
              <a:t>pentru</a:t>
            </a:r>
            <a:r>
              <a:rPr lang="fr-FR" sz="1400" dirty="0" smtClean="0">
                <a:solidFill>
                  <a:schemeClr val="tx1"/>
                </a:solidFill>
                <a:latin typeface="Arial Narrow" pitchFamily="34" charset="0"/>
                <a:cs typeface="Arial" pitchFamily="34" charset="0"/>
              </a:rPr>
              <a:t> </a:t>
            </a:r>
            <a:r>
              <a:rPr lang="fr-FR" sz="1400" b="1" dirty="0" err="1" smtClean="0">
                <a:solidFill>
                  <a:schemeClr val="tx1"/>
                </a:solidFill>
                <a:latin typeface="Arial Narrow" pitchFamily="34" charset="0"/>
                <a:cs typeface="Arial" pitchFamily="34" charset="0"/>
              </a:rPr>
              <a:t>părin</a:t>
            </a:r>
            <a:r>
              <a:rPr lang="fr-FR" sz="1400" b="1" dirty="0" smtClean="0">
                <a:solidFill>
                  <a:schemeClr val="tx1"/>
                </a:solidFill>
                <a:latin typeface="Arial Narrow" pitchFamily="34" charset="0"/>
                <a:cs typeface="Arial" pitchFamily="34" charset="0"/>
              </a:rPr>
              <a:t>ți / </a:t>
            </a:r>
            <a:r>
              <a:rPr lang="fr-FR" sz="1400" b="1" dirty="0" err="1" smtClean="0">
                <a:solidFill>
                  <a:schemeClr val="tx1"/>
                </a:solidFill>
                <a:latin typeface="Arial Narrow" pitchFamily="34" charset="0"/>
                <a:cs typeface="Arial" pitchFamily="34" charset="0"/>
              </a:rPr>
              <a:t>reprezentan</a:t>
            </a:r>
            <a:r>
              <a:rPr lang="fr-FR" sz="1400" b="1" dirty="0" smtClean="0">
                <a:solidFill>
                  <a:schemeClr val="tx1"/>
                </a:solidFill>
                <a:latin typeface="Arial Narrow" pitchFamily="34" charset="0"/>
                <a:cs typeface="Arial" pitchFamily="34" charset="0"/>
              </a:rPr>
              <a:t>ți </a:t>
            </a:r>
            <a:r>
              <a:rPr lang="fr-FR" sz="1400" b="1" dirty="0" err="1" smtClean="0">
                <a:solidFill>
                  <a:schemeClr val="tx1"/>
                </a:solidFill>
                <a:latin typeface="Arial Narrow" pitchFamily="34" charset="0"/>
                <a:cs typeface="Arial" pitchFamily="34" charset="0"/>
              </a:rPr>
              <a:t>legali</a:t>
            </a:r>
            <a:r>
              <a:rPr lang="fr-FR" sz="1400" b="1" dirty="0" smtClean="0">
                <a:solidFill>
                  <a:schemeClr val="tx1"/>
                </a:solidFill>
                <a:latin typeface="Arial Narrow" pitchFamily="34" charset="0"/>
                <a:cs typeface="Arial" pitchFamily="34" charset="0"/>
              </a:rPr>
              <a:t> ai </a:t>
            </a:r>
            <a:r>
              <a:rPr lang="fr-FR" sz="1400" b="1" dirty="0" err="1" smtClean="0">
                <a:solidFill>
                  <a:schemeClr val="tx1"/>
                </a:solidFill>
                <a:latin typeface="Arial Narrow" pitchFamily="34" charset="0"/>
                <a:cs typeface="Arial" pitchFamily="34" charset="0"/>
              </a:rPr>
              <a:t>copiilor</a:t>
            </a:r>
            <a:endParaRPr lang="en-US" sz="1400" dirty="0" smtClean="0">
              <a:solidFill>
                <a:schemeClr val="tx1"/>
              </a:solidFill>
              <a:latin typeface="Arial Narrow" pitchFamily="34" charset="0"/>
              <a:cs typeface="Arial" pitchFamily="34" charset="0"/>
            </a:endParaRPr>
          </a:p>
          <a:p>
            <a:pPr>
              <a:buFont typeface="Wingdings" pitchFamily="2" charset="2"/>
              <a:buChar char="Ø"/>
            </a:pPr>
            <a:r>
              <a:rPr lang="ro-RO" sz="1400" b="1" dirty="0" smtClean="0">
                <a:solidFill>
                  <a:schemeClr val="tx1"/>
                </a:solidFill>
                <a:latin typeface="Arial Narrow" pitchFamily="34" charset="0"/>
                <a:cs typeface="Arial" pitchFamily="34" charset="0"/>
              </a:rPr>
              <a:t>4 </a:t>
            </a:r>
            <a:r>
              <a:rPr lang="it-IT" sz="1400" b="1" dirty="0" smtClean="0">
                <a:solidFill>
                  <a:schemeClr val="tx1"/>
                </a:solidFill>
                <a:latin typeface="Arial Narrow" pitchFamily="34" charset="0"/>
                <a:cs typeface="Arial" pitchFamily="34" charset="0"/>
              </a:rPr>
              <a:t>întâlniri ”Școala Părinților” </a:t>
            </a:r>
            <a:endParaRPr lang="ro-RO" sz="1400" b="1" dirty="0" smtClean="0">
              <a:solidFill>
                <a:schemeClr val="tx1"/>
              </a:solidFill>
              <a:latin typeface="Arial Narrow" pitchFamily="34" charset="0"/>
              <a:cs typeface="Arial" pitchFamily="34" charset="0"/>
            </a:endParaRPr>
          </a:p>
          <a:p>
            <a:pPr>
              <a:buFont typeface="Wingdings" pitchFamily="2" charset="2"/>
              <a:buChar char="Ø"/>
            </a:pPr>
            <a:r>
              <a:rPr lang="ro-RO" sz="1400" b="1" dirty="0" smtClean="0">
                <a:solidFill>
                  <a:schemeClr val="tx1"/>
                </a:solidFill>
                <a:latin typeface="Arial Narrow" pitchFamily="34" charset="0"/>
                <a:cs typeface="Arial" pitchFamily="34" charset="0"/>
              </a:rPr>
              <a:t>48</a:t>
            </a:r>
            <a:r>
              <a:rPr lang="fr-FR" sz="1400" b="1" dirty="0" smtClean="0">
                <a:solidFill>
                  <a:schemeClr val="tx1"/>
                </a:solidFill>
                <a:latin typeface="Arial Narrow" pitchFamily="34" charset="0"/>
                <a:cs typeface="Arial" pitchFamily="34" charset="0"/>
              </a:rPr>
              <a:t> </a:t>
            </a:r>
            <a:r>
              <a:rPr lang="fr-FR" sz="1400" b="1" dirty="0" err="1" smtClean="0">
                <a:solidFill>
                  <a:schemeClr val="tx1"/>
                </a:solidFill>
                <a:latin typeface="Arial Narrow" pitchFamily="34" charset="0"/>
                <a:cs typeface="Arial" pitchFamily="34" charset="0"/>
              </a:rPr>
              <a:t>evaluari</a:t>
            </a:r>
            <a:r>
              <a:rPr lang="fr-FR" sz="1400" b="1" dirty="0" smtClean="0">
                <a:solidFill>
                  <a:schemeClr val="tx1"/>
                </a:solidFill>
                <a:latin typeface="Arial Narrow" pitchFamily="34" charset="0"/>
                <a:cs typeface="Arial" pitchFamily="34" charset="0"/>
              </a:rPr>
              <a:t> </a:t>
            </a:r>
            <a:r>
              <a:rPr lang="fr-FR" sz="1400" b="1" dirty="0" err="1" smtClean="0">
                <a:solidFill>
                  <a:schemeClr val="tx1"/>
                </a:solidFill>
                <a:latin typeface="Arial Narrow" pitchFamily="34" charset="0"/>
                <a:cs typeface="Arial" pitchFamily="34" charset="0"/>
              </a:rPr>
              <a:t>psihologice</a:t>
            </a:r>
            <a:r>
              <a:rPr lang="fr-FR" sz="1400" b="1" dirty="0" smtClean="0">
                <a:solidFill>
                  <a:schemeClr val="tx1"/>
                </a:solidFill>
                <a:latin typeface="Arial Narrow" pitchFamily="34" charset="0"/>
                <a:cs typeface="Arial" pitchFamily="34" charset="0"/>
              </a:rPr>
              <a:t> </a:t>
            </a:r>
            <a:endParaRPr lang="ro-RO" sz="1400" b="1" dirty="0" smtClean="0">
              <a:solidFill>
                <a:schemeClr val="tx1"/>
              </a:solidFill>
              <a:latin typeface="Arial Narrow" pitchFamily="34" charset="0"/>
              <a:cs typeface="Arial" pitchFamily="34" charset="0"/>
            </a:endParaRPr>
          </a:p>
          <a:p>
            <a:pPr>
              <a:buFont typeface="Wingdings" pitchFamily="2" charset="2"/>
              <a:buChar char="Ø"/>
            </a:pPr>
            <a:r>
              <a:rPr lang="ro-RO" sz="1400" b="1" dirty="0" smtClean="0">
                <a:solidFill>
                  <a:schemeClr val="tx1"/>
                </a:solidFill>
              </a:rPr>
              <a:t>3</a:t>
            </a:r>
            <a:r>
              <a:rPr lang="it-IT" sz="1400" b="1" dirty="0" smtClean="0">
                <a:solidFill>
                  <a:schemeClr val="tx1"/>
                </a:solidFill>
              </a:rPr>
              <a:t>3 acţiuni, cu scop  informativ – educativ</a:t>
            </a:r>
            <a:r>
              <a:rPr lang="it-IT" sz="1400" dirty="0" smtClean="0">
                <a:solidFill>
                  <a:schemeClr val="tx1"/>
                </a:solidFill>
              </a:rPr>
              <a:t>, </a:t>
            </a:r>
            <a:r>
              <a:rPr lang="ro-RO" sz="1400" dirty="0" smtClean="0">
                <a:solidFill>
                  <a:schemeClr val="tx1"/>
                </a:solidFill>
              </a:rPr>
              <a:t>pentru copiii şi părinţii acestora, acţiuni desfăşurate</a:t>
            </a:r>
            <a:r>
              <a:rPr lang="it-IT" sz="1400" dirty="0" smtClean="0">
                <a:solidFill>
                  <a:schemeClr val="tx1"/>
                </a:solidFill>
              </a:rPr>
              <a:t> at</a:t>
            </a:r>
            <a:r>
              <a:rPr lang="ro-RO" sz="1400" dirty="0" smtClean="0">
                <a:solidFill>
                  <a:schemeClr val="tx1"/>
                </a:solidFill>
              </a:rPr>
              <a:t>â</a:t>
            </a:r>
            <a:r>
              <a:rPr lang="it-IT" sz="1400" dirty="0" smtClean="0">
                <a:solidFill>
                  <a:schemeClr val="tx1"/>
                </a:solidFill>
              </a:rPr>
              <a:t>t în cadrul centrului cât şi la sediul instituţiilor partenere sau alte locaţii din comunitate, prin abordarea unor teme variate</a:t>
            </a:r>
            <a:endParaRPr lang="en-US" sz="1400" dirty="0" smtClean="0">
              <a:solidFill>
                <a:schemeClr val="tx1"/>
              </a:solidFill>
            </a:endParaRPr>
          </a:p>
          <a:p>
            <a:pPr>
              <a:buFont typeface="Wingdings" pitchFamily="2" charset="2"/>
              <a:buChar char="Ø"/>
            </a:pPr>
            <a:r>
              <a:rPr lang="ro-RO" sz="1400" b="1" dirty="0" smtClean="0">
                <a:solidFill>
                  <a:schemeClr val="tx1"/>
                </a:solidFill>
                <a:latin typeface="Arial Narrow" pitchFamily="34" charset="0"/>
                <a:cs typeface="Arial" pitchFamily="34" charset="0"/>
              </a:rPr>
              <a:t>20 de ore de educație pentru sănătate</a:t>
            </a:r>
          </a:p>
          <a:p>
            <a:pPr>
              <a:buFont typeface="Wingdings" pitchFamily="2" charset="2"/>
              <a:buChar char="Ø"/>
            </a:pPr>
            <a:r>
              <a:rPr lang="ro-RO" sz="1400" b="1" dirty="0" smtClean="0">
                <a:solidFill>
                  <a:schemeClr val="tx1"/>
                </a:solidFill>
                <a:latin typeface="Arial Narrow" pitchFamily="34" charset="0"/>
                <a:cs typeface="Arial" pitchFamily="34" charset="0"/>
              </a:rPr>
              <a:t>190 de examene de bilanț ale stării de sănătate</a:t>
            </a:r>
          </a:p>
          <a:p>
            <a:pPr>
              <a:buFont typeface="Wingdings" pitchFamily="2" charset="2"/>
              <a:buChar char="Ø"/>
            </a:pPr>
            <a:r>
              <a:rPr lang="ro-RO" sz="1400" b="1" dirty="0" smtClean="0">
                <a:solidFill>
                  <a:schemeClr val="tx1"/>
                </a:solidFill>
                <a:latin typeface="Arial Narrow" pitchFamily="34" charset="0"/>
                <a:cs typeface="Arial" pitchFamily="34" charset="0"/>
              </a:rPr>
              <a:t>175 de măsurători somatometrice</a:t>
            </a:r>
          </a:p>
          <a:p>
            <a:pPr>
              <a:buFont typeface="Wingdings" pitchFamily="2" charset="2"/>
              <a:buChar char="Ø"/>
            </a:pPr>
            <a:r>
              <a:rPr lang="ro-RO" sz="1400" b="1" dirty="0" smtClean="0">
                <a:solidFill>
                  <a:schemeClr val="tx1"/>
                </a:solidFill>
                <a:latin typeface="Arial Narrow" pitchFamily="34" charset="0"/>
                <a:cs typeface="Arial" pitchFamily="34" charset="0"/>
              </a:rPr>
              <a:t>58 de copii examinați cu ocazia triajului</a:t>
            </a:r>
            <a:endParaRPr lang="en-US" sz="1400" b="1" dirty="0" smtClean="0">
              <a:solidFill>
                <a:schemeClr val="tx1"/>
              </a:solidFill>
              <a:latin typeface="Arial Narrow" pitchFamily="34" charset="0"/>
              <a:cs typeface="Arial" pitchFamily="34" charset="0"/>
            </a:endParaRPr>
          </a:p>
          <a:p>
            <a:endParaRPr lang="en-US" sz="1400" dirty="0">
              <a:latin typeface="Arial Narrow"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58204" cy="857232"/>
          </a:xfrm>
        </p:spPr>
        <p:txBody>
          <a:bodyPr>
            <a:normAutofit fontScale="90000"/>
          </a:bodyPr>
          <a:lstStyle/>
          <a:p>
            <a:r>
              <a:rPr lang="en-US" sz="3600" dirty="0" smtClean="0"/>
              <a:t/>
            </a:r>
            <a:br>
              <a:rPr lang="en-US" sz="3600" dirty="0" smtClean="0"/>
            </a:br>
            <a:r>
              <a:rPr lang="ro-RO" sz="3600" dirty="0" smtClean="0"/>
              <a:t/>
            </a:r>
            <a:br>
              <a:rPr lang="ro-RO" sz="3600" dirty="0" smtClean="0"/>
            </a:br>
            <a:r>
              <a:rPr lang="ro-RO" sz="3600" dirty="0" smtClean="0"/>
              <a:t/>
            </a:r>
            <a:br>
              <a:rPr lang="ro-RO" sz="3600" dirty="0" smtClean="0"/>
            </a:br>
            <a:r>
              <a:rPr lang="ro-RO" sz="3600" dirty="0" smtClean="0"/>
              <a:t>Adăpostul  de</a:t>
            </a:r>
            <a:r>
              <a:rPr lang="en-US" sz="3600" dirty="0" smtClean="0"/>
              <a:t> </a:t>
            </a:r>
            <a:r>
              <a:rPr lang="ro-RO" sz="3600" dirty="0" smtClean="0"/>
              <a:t> </a:t>
            </a:r>
            <a:r>
              <a:rPr lang="en-US" sz="3600" dirty="0" err="1" smtClean="0"/>
              <a:t>Noapte</a:t>
            </a:r>
            <a:r>
              <a:rPr lang="en-US" sz="3600" dirty="0" smtClean="0"/>
              <a:t> - </a:t>
            </a:r>
            <a:r>
              <a:rPr lang="ro-RO" sz="3600" dirty="0" smtClean="0"/>
              <a:t>str. J. Gutenberg nr.</a:t>
            </a:r>
            <a:r>
              <a:rPr lang="en-US" sz="3600" dirty="0" smtClean="0"/>
              <a:t>8</a:t>
            </a:r>
            <a:br>
              <a:rPr lang="en-US" sz="3600" dirty="0" smtClean="0"/>
            </a:br>
            <a:r>
              <a:rPr lang="en-US" sz="2000" dirty="0" err="1" smtClean="0"/>
              <a:t>serviciu</a:t>
            </a:r>
            <a:r>
              <a:rPr lang="en-US" sz="2000" dirty="0" smtClean="0"/>
              <a:t> social </a:t>
            </a:r>
            <a:r>
              <a:rPr lang="en-US" sz="2000" dirty="0" err="1" smtClean="0"/>
              <a:t>acreditat</a:t>
            </a:r>
            <a:r>
              <a:rPr lang="en-US" sz="2000" dirty="0" smtClean="0"/>
              <a:t> </a:t>
            </a:r>
            <a:r>
              <a:rPr lang="ro-RO" sz="2000" dirty="0" smtClean="0"/>
              <a:t>în anul 2017</a:t>
            </a:r>
            <a:r>
              <a:rPr lang="en-US" dirty="0" smtClean="0"/>
              <a:t/>
            </a:r>
            <a:br>
              <a:rPr lang="en-US" dirty="0" smtClean="0"/>
            </a:br>
            <a:r>
              <a:rPr lang="en-US" sz="4800" dirty="0" smtClean="0"/>
              <a:t/>
            </a:r>
            <a:br>
              <a:rPr lang="en-US" sz="4800" dirty="0" smtClean="0"/>
            </a:br>
            <a:endParaRPr lang="en-US" dirty="0"/>
          </a:p>
        </p:txBody>
      </p:sp>
      <p:sp>
        <p:nvSpPr>
          <p:cNvPr id="3" name="Content Placeholder 2"/>
          <p:cNvSpPr>
            <a:spLocks noGrp="1"/>
          </p:cNvSpPr>
          <p:nvPr>
            <p:ph idx="1"/>
          </p:nvPr>
        </p:nvSpPr>
        <p:spPr>
          <a:xfrm>
            <a:off x="457200" y="1000108"/>
            <a:ext cx="8401080" cy="5715040"/>
          </a:xfrm>
        </p:spPr>
        <p:txBody>
          <a:bodyPr>
            <a:noAutofit/>
          </a:bodyPr>
          <a:lstStyle/>
          <a:p>
            <a:r>
              <a:rPr lang="ro-RO" sz="1400" dirty="0" smtClean="0"/>
              <a:t>Am crescut capacitatea adăpostului la </a:t>
            </a:r>
            <a:r>
              <a:rPr lang="ro-RO" sz="1400" b="1" dirty="0" smtClean="0"/>
              <a:t>71 de locuri (de la 47de locuri)</a:t>
            </a:r>
          </a:p>
          <a:p>
            <a:r>
              <a:rPr lang="ro-RO" sz="1400" dirty="0" smtClean="0"/>
              <a:t>Au fost cazate un număr de </a:t>
            </a:r>
            <a:r>
              <a:rPr lang="ro-RO" sz="1400" b="1" dirty="0" smtClean="0"/>
              <a:t>196</a:t>
            </a:r>
            <a:r>
              <a:rPr lang="ro-RO" sz="1400" dirty="0" smtClean="0"/>
              <a:t> de persoane pe parcursul anului.</a:t>
            </a:r>
            <a:endParaRPr lang="en-US" sz="1400" dirty="0" smtClean="0"/>
          </a:p>
          <a:p>
            <a:pPr lvl="0"/>
            <a:r>
              <a:rPr lang="ro-RO" sz="1400" dirty="0" smtClean="0"/>
              <a:t>Au fost sprijinite in vederea obţinerii  unui act de identitate un nr. de </a:t>
            </a:r>
            <a:r>
              <a:rPr lang="ro-RO" sz="1400" b="1" dirty="0" smtClean="0"/>
              <a:t>42</a:t>
            </a:r>
            <a:r>
              <a:rPr lang="ro-RO" sz="1400" dirty="0" smtClean="0"/>
              <a:t> persoane.</a:t>
            </a:r>
            <a:endParaRPr lang="en-US" sz="1400" dirty="0" smtClean="0"/>
          </a:p>
          <a:p>
            <a:pPr lvl="0"/>
            <a:r>
              <a:rPr lang="ro-RO" sz="1400" dirty="0" smtClean="0"/>
              <a:t>Au fost consiliate şi sprijinite în vederea obţinerii unui loc de muncă, </a:t>
            </a:r>
            <a:r>
              <a:rPr lang="ro-RO" sz="1400" b="1" dirty="0" smtClean="0"/>
              <a:t>43 </a:t>
            </a:r>
            <a:r>
              <a:rPr lang="ro-RO" sz="1400" dirty="0" smtClean="0"/>
              <a:t>de persoane, din care </a:t>
            </a:r>
            <a:r>
              <a:rPr lang="ro-RO" sz="1400" b="1" dirty="0" smtClean="0"/>
              <a:t>11</a:t>
            </a:r>
            <a:r>
              <a:rPr lang="ro-RO" sz="1400" dirty="0" smtClean="0"/>
              <a:t> au fost încadrate in munca.</a:t>
            </a:r>
            <a:endParaRPr lang="en-US" sz="1400" dirty="0" smtClean="0"/>
          </a:p>
          <a:p>
            <a:pPr lvl="0"/>
            <a:r>
              <a:rPr lang="ro-RO" sz="1400" dirty="0" smtClean="0"/>
              <a:t>Din cele </a:t>
            </a:r>
            <a:r>
              <a:rPr lang="ro-RO" sz="1400" b="1" dirty="0" smtClean="0"/>
              <a:t>11</a:t>
            </a:r>
            <a:r>
              <a:rPr lang="ro-RO" sz="1400" dirty="0" smtClean="0"/>
              <a:t> persoane încadrate in munca, 8 au fost  reintegrate social şi s-au mutat in chirie.</a:t>
            </a:r>
            <a:endParaRPr lang="en-US" sz="1400" dirty="0" smtClean="0"/>
          </a:p>
          <a:p>
            <a:pPr lvl="0"/>
            <a:r>
              <a:rPr lang="ro-RO" sz="1400" dirty="0" smtClean="0"/>
              <a:t>Au fost consiliate şi sprijinite în vederea întocmirii dosarului de ajutor social </a:t>
            </a:r>
            <a:r>
              <a:rPr lang="ro-RO" sz="1400" b="1" dirty="0" smtClean="0"/>
              <a:t>13</a:t>
            </a:r>
            <a:r>
              <a:rPr lang="ro-RO" sz="1400" dirty="0" smtClean="0"/>
              <a:t> persoane.</a:t>
            </a:r>
            <a:endParaRPr lang="en-US" sz="1400" dirty="0" smtClean="0"/>
          </a:p>
          <a:p>
            <a:pPr lvl="0"/>
            <a:r>
              <a:rPr lang="ro-RO" sz="1400" dirty="0" smtClean="0"/>
              <a:t>Au fost consiliate şi sprijinite în vederea întocmirii dosarului de solicitare a gradului de handicap un număr de </a:t>
            </a:r>
            <a:r>
              <a:rPr lang="ro-RO" sz="1400" b="1" dirty="0" smtClean="0"/>
              <a:t>16</a:t>
            </a:r>
            <a:r>
              <a:rPr lang="ro-RO" sz="1400" dirty="0" smtClean="0"/>
              <a:t> persoane.</a:t>
            </a:r>
            <a:endParaRPr lang="en-US" sz="1400" dirty="0" smtClean="0"/>
          </a:p>
          <a:p>
            <a:pPr lvl="0"/>
            <a:r>
              <a:rPr lang="ro-RO" sz="1400" dirty="0" smtClean="0"/>
              <a:t>Au fost internaţi în cămine de asistenţă socială pentru persoane vârstnice un număr de </a:t>
            </a:r>
            <a:r>
              <a:rPr lang="ro-RO" sz="1400" b="1" dirty="0" smtClean="0"/>
              <a:t>125</a:t>
            </a:r>
            <a:r>
              <a:rPr lang="ro-RO" sz="1400" dirty="0" smtClean="0"/>
              <a:t> persoane.</a:t>
            </a:r>
            <a:endParaRPr lang="en-US" sz="1400" dirty="0" smtClean="0"/>
          </a:p>
          <a:p>
            <a:pPr lvl="0"/>
            <a:r>
              <a:rPr lang="ro-RO" sz="1400" dirty="0" smtClean="0"/>
              <a:t>Au fost sprijinite în vederea unui consult medical si obţinerea medicaţiei un nr. de </a:t>
            </a:r>
            <a:r>
              <a:rPr lang="ro-RO" sz="1400" b="1" dirty="0" smtClean="0"/>
              <a:t>42</a:t>
            </a:r>
            <a:r>
              <a:rPr lang="ro-RO" sz="1400" dirty="0" smtClean="0"/>
              <a:t> de persoane.</a:t>
            </a:r>
            <a:endParaRPr lang="en-US" sz="1400" dirty="0" smtClean="0"/>
          </a:p>
          <a:p>
            <a:pPr lvl="0"/>
            <a:r>
              <a:rPr lang="ro-RO" sz="1400" dirty="0" smtClean="0"/>
              <a:t>S-au împărţit pături, îmbrăcăminte şi încălţăminte provenite din donaţii, atât pentru asistaţii din Adăpostul de noapte, cât şi pentru persoanele fără adăpost de pe raza Municipiului Oradea.</a:t>
            </a:r>
            <a:endParaRPr lang="en-US" sz="1400" dirty="0" smtClean="0"/>
          </a:p>
          <a:p>
            <a:pPr lvl="0"/>
            <a:r>
              <a:rPr lang="ro-RO" sz="1400" dirty="0" smtClean="0"/>
              <a:t>Până în luna septembrie 2017, zilnic asistaţii au asigurat igienizarea străzii Guttenberg şi a staţiei de autobuz din apropiere.</a:t>
            </a:r>
            <a:endParaRPr lang="en-US" sz="1400" dirty="0" smtClean="0"/>
          </a:p>
          <a:p>
            <a:pPr lvl="0"/>
            <a:r>
              <a:rPr lang="ro-RO" sz="1400" dirty="0" smtClean="0"/>
              <a:t>Asistaţilor li s-au asigurat condiţii optime de cazare, respectiv s-au achiziţionat o maşina de spălat nouă şi şi dulapuri metalice tip fişet pentru beneficiari.</a:t>
            </a:r>
            <a:endParaRPr lang="en-US" sz="1400" dirty="0" smtClean="0"/>
          </a:p>
          <a:p>
            <a:pPr lvl="0"/>
            <a:r>
              <a:rPr lang="ro-RO" sz="1400" dirty="0" smtClean="0"/>
              <a:t>Asistaţilor li s-au asigurat servicii de consiliere psiho-socială individuală şi de grup, activităţi de socializare, sprijin şi suport în vederea deprinderii unui mod de viaţă independent, precum şi condiţii de igienă personală conform normelor de igienă şi posibilitatea spălării rufelor şi a altor obiecte de uz personal.</a:t>
            </a:r>
            <a:endParaRPr lang="en-US" sz="1400" dirty="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o-RO" dirty="0" smtClean="0"/>
              <a:t>Situaţie beneficiari</a:t>
            </a:r>
            <a:br>
              <a:rPr lang="ro-RO" dirty="0" smtClean="0"/>
            </a:br>
            <a:r>
              <a:rPr lang="ro-RO" dirty="0" smtClean="0"/>
              <a:t>Adăpost de Noapte</a:t>
            </a:r>
            <a:endParaRPr lang="en-US" dirty="0"/>
          </a:p>
        </p:txBody>
      </p:sp>
      <p:sp>
        <p:nvSpPr>
          <p:cNvPr id="3" name="Text Placeholder 2"/>
          <p:cNvSpPr>
            <a:spLocks noGrp="1"/>
          </p:cNvSpPr>
          <p:nvPr>
            <p:ph type="body" idx="1"/>
          </p:nvPr>
        </p:nvSpPr>
        <p:spPr/>
        <p:txBody>
          <a:bodyPr>
            <a:normAutofit fontScale="92500"/>
          </a:bodyPr>
          <a:lstStyle/>
          <a:p>
            <a:r>
              <a:rPr lang="ro-RO" dirty="0" smtClean="0"/>
              <a:t>Nr. beneficiari /luna în anul 2018</a:t>
            </a:r>
            <a:endParaRPr lang="en-US" dirty="0"/>
          </a:p>
        </p:txBody>
      </p:sp>
      <p:graphicFrame>
        <p:nvGraphicFramePr>
          <p:cNvPr id="8" name="Content Placeholder 7"/>
          <p:cNvGraphicFramePr>
            <a:graphicFrameLocks noGrp="1"/>
          </p:cNvGraphicFramePr>
          <p:nvPr>
            <p:ph sz="half" idx="2"/>
          </p:nvPr>
        </p:nvGraphicFramePr>
        <p:xfrm>
          <a:off x="142844" y="2214554"/>
          <a:ext cx="5257808" cy="4254521"/>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 Placeholder 4"/>
          <p:cNvSpPr>
            <a:spLocks noGrp="1"/>
          </p:cNvSpPr>
          <p:nvPr>
            <p:ph type="body" sz="quarter" idx="3"/>
          </p:nvPr>
        </p:nvSpPr>
        <p:spPr>
          <a:xfrm>
            <a:off x="5500694" y="1535113"/>
            <a:ext cx="3186106" cy="639762"/>
          </a:xfrm>
        </p:spPr>
        <p:txBody>
          <a:bodyPr>
            <a:normAutofit fontScale="85000" lnSpcReduction="20000"/>
          </a:bodyPr>
          <a:lstStyle/>
          <a:p>
            <a:pPr algn="ctr"/>
            <a:r>
              <a:rPr lang="ro-RO" dirty="0" smtClean="0"/>
              <a:t>Situaţie comparativă 2014-201</a:t>
            </a:r>
            <a:r>
              <a:rPr lang="en-US" dirty="0" smtClean="0"/>
              <a:t>8</a:t>
            </a:r>
          </a:p>
        </p:txBody>
      </p:sp>
      <p:graphicFrame>
        <p:nvGraphicFramePr>
          <p:cNvPr id="7" name="Content Placeholder 6"/>
          <p:cNvGraphicFramePr>
            <a:graphicFrameLocks noGrp="1"/>
          </p:cNvGraphicFramePr>
          <p:nvPr>
            <p:ph sz="quarter" idx="4"/>
          </p:nvPr>
        </p:nvGraphicFramePr>
        <p:xfrm>
          <a:off x="5357818" y="2428875"/>
          <a:ext cx="3786182" cy="3808413"/>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o-RO" i="1" dirty="0" smtClean="0"/>
              <a:t>Centru Comunitar Gutenberg</a:t>
            </a:r>
            <a:br>
              <a:rPr lang="ro-RO" i="1" dirty="0" smtClean="0"/>
            </a:br>
            <a:r>
              <a:rPr lang="ro-RO" sz="2000" dirty="0" smtClean="0">
                <a:solidFill>
                  <a:srgbClr val="0070C0"/>
                </a:solidFill>
              </a:rPr>
              <a:t>Serviciu social înfiinţat în noiembrie</a:t>
            </a:r>
            <a:r>
              <a:rPr lang="en-US" sz="2000" dirty="0" smtClean="0">
                <a:solidFill>
                  <a:srgbClr val="0070C0"/>
                </a:solidFill>
              </a:rPr>
              <a:t> </a:t>
            </a:r>
            <a:r>
              <a:rPr lang="ro-RO" sz="2000" dirty="0" smtClean="0">
                <a:solidFill>
                  <a:srgbClr val="0070C0"/>
                </a:solidFill>
              </a:rPr>
              <a:t>2018, cu scopul de a sprijini persoanele fără adăpost şi adulţii aflaţi în situaţii de risc social în vederea integrarii sociale</a:t>
            </a:r>
            <a:endParaRPr lang="en-US" sz="2000" dirty="0">
              <a:solidFill>
                <a:srgbClr val="0070C0"/>
              </a:solidFill>
            </a:endParaRPr>
          </a:p>
        </p:txBody>
      </p:sp>
      <p:sp>
        <p:nvSpPr>
          <p:cNvPr id="3" name="Content Placeholder 2"/>
          <p:cNvSpPr>
            <a:spLocks noGrp="1"/>
          </p:cNvSpPr>
          <p:nvPr>
            <p:ph idx="1"/>
          </p:nvPr>
        </p:nvSpPr>
        <p:spPr>
          <a:xfrm>
            <a:off x="457200" y="1600200"/>
            <a:ext cx="8534400" cy="4953000"/>
          </a:xfrm>
        </p:spPr>
        <p:txBody>
          <a:bodyPr>
            <a:normAutofit fontScale="40000" lnSpcReduction="20000"/>
          </a:bodyPr>
          <a:lstStyle/>
          <a:p>
            <a:pPr lvl="0" algn="just">
              <a:buNone/>
            </a:pPr>
            <a:r>
              <a:rPr lang="ro-RO" sz="4900" u="sng" dirty="0" smtClean="0"/>
              <a:t>Servicii acordate:</a:t>
            </a:r>
          </a:p>
          <a:p>
            <a:pPr lvl="0" algn="just"/>
            <a:r>
              <a:rPr lang="ro-RO" sz="4900" dirty="0" smtClean="0"/>
              <a:t>informare şi consiliere: privesc drepturile sociale precum şi măsurile de sprijin în vederea facilitării integrării/reintegrării sociale şi inserţiei/reinserţiei familiale a categoriilor de persoane defavorizate; </a:t>
            </a:r>
            <a:endParaRPr lang="en-US" sz="4900" dirty="0" smtClean="0"/>
          </a:p>
          <a:p>
            <a:pPr lvl="0" algn="just"/>
            <a:r>
              <a:rPr lang="ro-RO" sz="4900" dirty="0" smtClean="0"/>
              <a:t>activităţi de socializare şi petrecere a timpului liber: vizionare de filme si programe educative, jocuri şi activităţi de dezvoltare personală </a:t>
            </a:r>
            <a:endParaRPr lang="en-US" sz="4900" dirty="0" smtClean="0"/>
          </a:p>
          <a:p>
            <a:pPr lvl="0" algn="just"/>
            <a:r>
              <a:rPr lang="ro-RO" sz="4900" dirty="0" smtClean="0"/>
              <a:t>consiliere psihologică, precum şi, după caz, terapii de specialitate; </a:t>
            </a:r>
            <a:endParaRPr lang="en-US" sz="4900" dirty="0" smtClean="0"/>
          </a:p>
          <a:p>
            <a:pPr lvl="0" algn="just"/>
            <a:r>
              <a:rPr lang="ro-RO" sz="4900" dirty="0" smtClean="0"/>
              <a:t>educaţie extracuriculară: educaţie pentru sănătate, etc.</a:t>
            </a:r>
            <a:endParaRPr lang="en-US" sz="4900" dirty="0" smtClean="0"/>
          </a:p>
          <a:p>
            <a:pPr lvl="0" algn="just"/>
            <a:r>
              <a:rPr lang="ro-RO" sz="4900" dirty="0" smtClean="0"/>
              <a:t>facilitare a accesului pe piaţa muncii: suport pentru obţinerea unui loc de muncă şi menţinerea pe piaţa muncii, facilitarea accesului la servicii de formare şi reconversie profesională, orientare vocaţională;</a:t>
            </a:r>
            <a:endParaRPr lang="en-US" sz="4900" dirty="0" smtClean="0"/>
          </a:p>
          <a:p>
            <a:pPr lvl="0" algn="just"/>
            <a:r>
              <a:rPr lang="ro-RO" sz="4900" dirty="0" smtClean="0"/>
              <a:t>informare și consiliere în vederea facilitării accesului la o locuinţă;</a:t>
            </a:r>
            <a:endParaRPr lang="en-US" sz="4900" dirty="0" smtClean="0"/>
          </a:p>
          <a:p>
            <a:pPr lvl="0" algn="just"/>
            <a:r>
              <a:rPr lang="ro-RO" sz="4900" dirty="0" smtClean="0"/>
              <a:t>promovarea unui stil de viaţă sănătos şi activ: facilitarea accesului la servicii medicale, facilitarea accesului la activităţi culturale şi artistice, etc.;</a:t>
            </a:r>
            <a:endParaRPr lang="en-US" sz="4900" dirty="0" smtClean="0"/>
          </a:p>
          <a:p>
            <a:pPr lvl="0" algn="just"/>
            <a:r>
              <a:rPr lang="ro-RO" sz="4900" dirty="0" smtClean="0"/>
              <a:t>intermedierea obţinerii unor servicii prestate de alte instituţii (acte de identitate, internare în instituţii de asistenţă socială sau de sănătate, sprijin în întocmirea dosarelor pentru obţinerea unor beneficii sociale, etc.).</a:t>
            </a:r>
            <a:endParaRPr lang="en-US" sz="4900" dirty="0" smtClean="0"/>
          </a:p>
          <a:p>
            <a:pPr algn="just"/>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o-RO" dirty="0" smtClean="0"/>
              <a:t>Proiectul</a:t>
            </a:r>
            <a:r>
              <a:rPr lang="en-US" dirty="0" smtClean="0"/>
              <a:t>“Nu </a:t>
            </a:r>
            <a:r>
              <a:rPr lang="en-US" dirty="0" err="1" smtClean="0"/>
              <a:t>muncești</a:t>
            </a:r>
            <a:r>
              <a:rPr lang="en-US" dirty="0" smtClean="0"/>
              <a:t>, nu </a:t>
            </a:r>
            <a:r>
              <a:rPr lang="en-US" dirty="0" err="1" smtClean="0"/>
              <a:t>primești</a:t>
            </a:r>
            <a:r>
              <a:rPr lang="en-US" dirty="0" smtClean="0"/>
              <a:t>”</a:t>
            </a:r>
            <a:r>
              <a:rPr lang="ro-RO" dirty="0" smtClean="0"/>
              <a:t/>
            </a:r>
            <a:br>
              <a:rPr lang="ro-RO" dirty="0" smtClean="0"/>
            </a:br>
            <a:r>
              <a:rPr lang="ro-RO" sz="2200" dirty="0" smtClean="0"/>
              <a:t>derulat </a:t>
            </a:r>
            <a:r>
              <a:rPr lang="en-US" sz="2200" dirty="0" err="1" smtClean="0"/>
              <a:t>începând</a:t>
            </a:r>
            <a:r>
              <a:rPr lang="en-US" sz="2200" dirty="0" smtClean="0"/>
              <a:t> cu data 10.08.2018</a:t>
            </a:r>
            <a:endParaRPr lang="en-US" sz="2200" dirty="0"/>
          </a:p>
        </p:txBody>
      </p:sp>
      <p:sp>
        <p:nvSpPr>
          <p:cNvPr id="3" name="Content Placeholder 2"/>
          <p:cNvSpPr>
            <a:spLocks noGrp="1"/>
          </p:cNvSpPr>
          <p:nvPr>
            <p:ph idx="1"/>
          </p:nvPr>
        </p:nvSpPr>
        <p:spPr>
          <a:xfrm>
            <a:off x="457200" y="1447800"/>
            <a:ext cx="8229600" cy="2209799"/>
          </a:xfrm>
        </p:spPr>
        <p:txBody>
          <a:bodyPr>
            <a:normAutofit fontScale="92500"/>
          </a:bodyPr>
          <a:lstStyle/>
          <a:p>
            <a:pPr algn="just"/>
            <a:r>
              <a:rPr lang="ro-RO" sz="2200" dirty="0" smtClean="0"/>
              <a:t>În cadrul proiectului, angajaţii Serviciului Social din cadrul DASO</a:t>
            </a:r>
            <a:r>
              <a:rPr lang="en-US" sz="2200" dirty="0" smtClean="0"/>
              <a:t> </a:t>
            </a:r>
            <a:r>
              <a:rPr lang="en-US" sz="2200" dirty="0" err="1" smtClean="0"/>
              <a:t>verifică</a:t>
            </a:r>
            <a:r>
              <a:rPr lang="en-US" sz="2200" dirty="0" smtClean="0"/>
              <a:t> </a:t>
            </a:r>
            <a:r>
              <a:rPr lang="en-US" sz="2200" dirty="0" err="1" smtClean="0"/>
              <a:t>și</a:t>
            </a:r>
            <a:r>
              <a:rPr lang="en-US" sz="2200" dirty="0" smtClean="0"/>
              <a:t> </a:t>
            </a:r>
            <a:r>
              <a:rPr lang="en-US" sz="2200" dirty="0" err="1" smtClean="0"/>
              <a:t>monitorizează</a:t>
            </a:r>
            <a:r>
              <a:rPr lang="en-US" sz="2200" dirty="0" smtClean="0"/>
              <a:t> </a:t>
            </a:r>
            <a:r>
              <a:rPr lang="en-US" sz="2200" dirty="0" err="1" smtClean="0"/>
              <a:t>zilnic</a:t>
            </a:r>
            <a:r>
              <a:rPr lang="en-US" sz="2200" dirty="0" smtClean="0"/>
              <a:t>, </a:t>
            </a:r>
            <a:r>
              <a:rPr lang="en-US" sz="2200" dirty="0" err="1" smtClean="0"/>
              <a:t>efectuarea</a:t>
            </a:r>
            <a:r>
              <a:rPr lang="en-US" sz="2200" dirty="0" smtClean="0"/>
              <a:t> </a:t>
            </a:r>
            <a:r>
              <a:rPr lang="en-US" sz="2200" dirty="0" err="1" smtClean="0"/>
              <a:t>și</a:t>
            </a:r>
            <a:r>
              <a:rPr lang="en-US" sz="2200" dirty="0" smtClean="0"/>
              <a:t> </a:t>
            </a:r>
            <a:r>
              <a:rPr lang="en-US" sz="2200" dirty="0" err="1" smtClean="0"/>
              <a:t>eficiența</a:t>
            </a:r>
            <a:r>
              <a:rPr lang="en-US" sz="2200" dirty="0" smtClean="0"/>
              <a:t> </a:t>
            </a:r>
            <a:r>
              <a:rPr lang="en-US" sz="2200" dirty="0" err="1" smtClean="0"/>
              <a:t>activităților</a:t>
            </a:r>
            <a:r>
              <a:rPr lang="en-US" sz="2200" dirty="0" smtClean="0"/>
              <a:t> de </a:t>
            </a:r>
            <a:r>
              <a:rPr lang="en-US" sz="2200" dirty="0" err="1" smtClean="0"/>
              <a:t>menținere</a:t>
            </a:r>
            <a:r>
              <a:rPr lang="en-US" sz="2200" dirty="0" smtClean="0"/>
              <a:t> a </a:t>
            </a:r>
            <a:r>
              <a:rPr lang="en-US" sz="2200" dirty="0" err="1" smtClean="0"/>
              <a:t>curățeniei</a:t>
            </a:r>
            <a:r>
              <a:rPr lang="en-US" sz="2200" dirty="0" smtClean="0"/>
              <a:t> </a:t>
            </a:r>
            <a:r>
              <a:rPr lang="en-US" sz="2200" dirty="0" err="1" smtClean="0"/>
              <a:t>în</a:t>
            </a:r>
            <a:r>
              <a:rPr lang="en-US" sz="2200" dirty="0" smtClean="0"/>
              <a:t> </a:t>
            </a:r>
            <a:r>
              <a:rPr lang="en-US" sz="2200" dirty="0" err="1" smtClean="0"/>
              <a:t>zona</a:t>
            </a:r>
            <a:r>
              <a:rPr lang="en-US" sz="2200" dirty="0" smtClean="0"/>
              <a:t> </a:t>
            </a:r>
            <a:r>
              <a:rPr lang="en-US" sz="2200" dirty="0" err="1" smtClean="0"/>
              <a:t>blocurilor</a:t>
            </a:r>
            <a:r>
              <a:rPr lang="en-US" sz="2200" dirty="0" smtClean="0"/>
              <a:t> situate </a:t>
            </a:r>
            <a:r>
              <a:rPr lang="en-US" sz="2200" dirty="0" err="1" smtClean="0"/>
              <a:t>în</a:t>
            </a:r>
            <a:r>
              <a:rPr lang="en-US" sz="2200" dirty="0" smtClean="0"/>
              <a:t> str. Voltaire </a:t>
            </a:r>
            <a:r>
              <a:rPr lang="en-US" sz="2200" dirty="0" err="1" smtClean="0"/>
              <a:t>și</a:t>
            </a:r>
            <a:r>
              <a:rPr lang="en-US" sz="2200" dirty="0" smtClean="0"/>
              <a:t> </a:t>
            </a:r>
            <a:r>
              <a:rPr lang="en-US" sz="2200" dirty="0" err="1" smtClean="0"/>
              <a:t>străzile</a:t>
            </a:r>
            <a:r>
              <a:rPr lang="en-US" sz="2200" dirty="0" smtClean="0"/>
              <a:t> </a:t>
            </a:r>
            <a:r>
              <a:rPr lang="en-US" sz="2200" dirty="0" err="1" smtClean="0"/>
              <a:t>adiacente</a:t>
            </a:r>
            <a:r>
              <a:rPr lang="en-US" sz="2200" dirty="0" smtClean="0"/>
              <a:t>.</a:t>
            </a:r>
            <a:endParaRPr lang="ro-RO" sz="2200" dirty="0" smtClean="0"/>
          </a:p>
          <a:p>
            <a:pPr algn="just"/>
            <a:r>
              <a:rPr lang="en-US" sz="2200" dirty="0" smtClean="0"/>
              <a:t> </a:t>
            </a:r>
            <a:r>
              <a:rPr lang="en-US" sz="2200" dirty="0" err="1" smtClean="0"/>
              <a:t>Activitățile</a:t>
            </a:r>
            <a:r>
              <a:rPr lang="en-US" sz="2200" dirty="0" smtClean="0"/>
              <a:t> </a:t>
            </a:r>
            <a:r>
              <a:rPr lang="en-US" sz="2200" dirty="0" err="1" smtClean="0"/>
              <a:t>sunt</a:t>
            </a:r>
            <a:r>
              <a:rPr lang="en-US" sz="2200" dirty="0" smtClean="0"/>
              <a:t> </a:t>
            </a:r>
            <a:r>
              <a:rPr lang="en-US" sz="2200" dirty="0" err="1" smtClean="0"/>
              <a:t>efectuate</a:t>
            </a:r>
            <a:r>
              <a:rPr lang="en-US" sz="2200" dirty="0" smtClean="0"/>
              <a:t> de </a:t>
            </a:r>
            <a:r>
              <a:rPr lang="en-US" sz="2200" dirty="0" err="1" smtClean="0"/>
              <a:t>către</a:t>
            </a:r>
            <a:r>
              <a:rPr lang="en-US" sz="2200" dirty="0" smtClean="0"/>
              <a:t> </a:t>
            </a:r>
            <a:r>
              <a:rPr lang="en-US" sz="2200" dirty="0" err="1" smtClean="0"/>
              <a:t>beneficiarii</a:t>
            </a:r>
            <a:r>
              <a:rPr lang="en-US" sz="2200" dirty="0" smtClean="0"/>
              <a:t> de </a:t>
            </a:r>
            <a:r>
              <a:rPr lang="en-US" sz="2200" dirty="0" err="1" smtClean="0"/>
              <a:t>ajutor</a:t>
            </a:r>
            <a:r>
              <a:rPr lang="en-US" sz="2200" dirty="0" smtClean="0"/>
              <a:t> social </a:t>
            </a:r>
            <a:r>
              <a:rPr lang="en-US" sz="2200" dirty="0" err="1" smtClean="0"/>
              <a:t>și</a:t>
            </a:r>
            <a:r>
              <a:rPr lang="en-US" sz="2200" dirty="0" smtClean="0"/>
              <a:t> cantina de </a:t>
            </a:r>
            <a:r>
              <a:rPr lang="en-US" sz="2200" dirty="0" err="1" smtClean="0"/>
              <a:t>ajutor</a:t>
            </a:r>
            <a:r>
              <a:rPr lang="en-US" sz="2200" dirty="0" smtClean="0"/>
              <a:t> social care au </a:t>
            </a:r>
            <a:r>
              <a:rPr lang="en-US" sz="2200" dirty="0" err="1" smtClean="0"/>
              <a:t>obligativitatea</a:t>
            </a:r>
            <a:r>
              <a:rPr lang="en-US" sz="2200" dirty="0" smtClean="0"/>
              <a:t> </a:t>
            </a:r>
            <a:r>
              <a:rPr lang="en-US" sz="2200" dirty="0" err="1" smtClean="0"/>
              <a:t>efectuării</a:t>
            </a:r>
            <a:r>
              <a:rPr lang="en-US" sz="2200" dirty="0" smtClean="0"/>
              <a:t> </a:t>
            </a:r>
            <a:r>
              <a:rPr lang="en-US" sz="2200" dirty="0" err="1" smtClean="0"/>
              <a:t>unor</a:t>
            </a:r>
            <a:r>
              <a:rPr lang="en-US" sz="2200" dirty="0" smtClean="0"/>
              <a:t> ore </a:t>
            </a:r>
            <a:r>
              <a:rPr lang="en-US" sz="2200" dirty="0" err="1" smtClean="0"/>
              <a:t>și</a:t>
            </a:r>
            <a:r>
              <a:rPr lang="en-US" sz="2200" dirty="0" smtClean="0"/>
              <a:t> </a:t>
            </a:r>
            <a:r>
              <a:rPr lang="en-US" sz="2200" dirty="0" err="1" smtClean="0"/>
              <a:t>acțiuni</a:t>
            </a:r>
            <a:r>
              <a:rPr lang="en-US" sz="2200" dirty="0" smtClean="0"/>
              <a:t> </a:t>
            </a:r>
            <a:r>
              <a:rPr lang="en-US" sz="2200" dirty="0" err="1" smtClean="0"/>
              <a:t>în</a:t>
            </a:r>
            <a:r>
              <a:rPr lang="en-US" sz="2200" dirty="0" smtClean="0"/>
              <a:t> </a:t>
            </a:r>
            <a:r>
              <a:rPr lang="en-US" sz="2200" dirty="0" err="1" smtClean="0"/>
              <a:t>folsul</a:t>
            </a:r>
            <a:r>
              <a:rPr lang="en-US" sz="2200" dirty="0" smtClean="0"/>
              <a:t> </a:t>
            </a:r>
            <a:r>
              <a:rPr lang="en-US" sz="2200" dirty="0" err="1" smtClean="0"/>
              <a:t>comunității</a:t>
            </a:r>
            <a:endParaRPr lang="en-US" sz="2200" dirty="0" smtClean="0"/>
          </a:p>
          <a:p>
            <a:pPr>
              <a:buNone/>
            </a:pPr>
            <a:endParaRPr lang="en-US" dirty="0"/>
          </a:p>
        </p:txBody>
      </p:sp>
      <p:pic>
        <p:nvPicPr>
          <p:cNvPr id="47106" name="Picture 2"/>
          <p:cNvPicPr>
            <a:picLocks noChangeAspect="1" noChangeArrowheads="1"/>
          </p:cNvPicPr>
          <p:nvPr/>
        </p:nvPicPr>
        <p:blipFill>
          <a:blip r:embed="rId2" cstate="print"/>
          <a:stretch>
            <a:fillRect/>
          </a:stretch>
        </p:blipFill>
        <p:spPr bwMode="auto">
          <a:xfrm>
            <a:off x="4270056" y="3352800"/>
            <a:ext cx="4111944" cy="3314400"/>
          </a:xfrm>
          <a:prstGeom prst="rect">
            <a:avLst/>
          </a:prstGeom>
          <a:noFill/>
          <a:ln w="9525">
            <a:noFill/>
            <a:miter lim="800000"/>
            <a:headEnd/>
            <a:tailEnd/>
          </a:ln>
          <a:effectLst/>
        </p:spPr>
      </p:pic>
      <p:pic>
        <p:nvPicPr>
          <p:cNvPr id="47108" name="Picture 4"/>
          <p:cNvPicPr>
            <a:picLocks noChangeAspect="1" noChangeArrowheads="1"/>
          </p:cNvPicPr>
          <p:nvPr/>
        </p:nvPicPr>
        <p:blipFill>
          <a:blip r:embed="rId3" cstate="print"/>
          <a:srcRect/>
          <a:stretch>
            <a:fillRect/>
          </a:stretch>
        </p:blipFill>
        <p:spPr bwMode="auto">
          <a:xfrm>
            <a:off x="533400" y="3505200"/>
            <a:ext cx="3522579" cy="3162000"/>
          </a:xfrm>
          <a:prstGeom prst="rect">
            <a:avLst/>
          </a:prstGeom>
          <a:noFill/>
          <a:ln w="9525">
            <a:noFill/>
            <a:miter lim="800000"/>
            <a:headEnd/>
            <a:tailEnd/>
          </a:ln>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305800" cy="1600200"/>
          </a:xfrm>
        </p:spPr>
        <p:txBody>
          <a:bodyPr>
            <a:normAutofit fontScale="90000"/>
          </a:bodyPr>
          <a:lstStyle/>
          <a:p>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ro-RO" sz="2200" b="1" dirty="0" smtClean="0"/>
              <a:t>CENTR</a:t>
            </a:r>
            <a:r>
              <a:rPr lang="en-US" sz="2200" b="1" dirty="0" smtClean="0"/>
              <a:t>E</a:t>
            </a:r>
            <a:r>
              <a:rPr lang="ro-RO" sz="2200" b="1" dirty="0" smtClean="0"/>
              <a:t> </a:t>
            </a:r>
            <a:r>
              <a:rPr lang="en-US" sz="2200" b="1" dirty="0" smtClean="0"/>
              <a:t>SOCIAL</a:t>
            </a:r>
            <a:r>
              <a:rPr lang="ro-RO" sz="2200" b="1" dirty="0" smtClean="0"/>
              <a:t>E</a:t>
            </a:r>
            <a:r>
              <a:rPr lang="en-US" sz="2200" b="1" dirty="0" smtClean="0"/>
              <a:t> CU DESTINATIE MULTIFUNCTIONAL</a:t>
            </a:r>
            <a:r>
              <a:rPr lang="ro-RO" sz="2200" b="1" dirty="0" smtClean="0"/>
              <a:t>Ă</a:t>
            </a:r>
            <a:r>
              <a:rPr lang="en-US" sz="2200" b="1" dirty="0" smtClean="0"/>
              <a:t> </a:t>
            </a:r>
            <a:r>
              <a:rPr lang="ro-RO" sz="2200" b="1" dirty="0" smtClean="0"/>
              <a:t>“CANDEO”</a:t>
            </a:r>
            <a:r>
              <a:rPr lang="en-US" sz="2200" b="1" dirty="0" smtClean="0"/>
              <a:t> </a:t>
            </a:r>
            <a:r>
              <a:rPr lang="ro-RO" sz="2200" b="1" dirty="0" smtClean="0"/>
              <a:t> şi </a:t>
            </a:r>
            <a:r>
              <a:rPr lang="en-US" sz="2200" b="1" dirty="0" smtClean="0"/>
              <a:t>“</a:t>
            </a:r>
            <a:r>
              <a:rPr lang="ro-RO" sz="2200" b="1" dirty="0" smtClean="0"/>
              <a:t>DIGNITAS</a:t>
            </a:r>
            <a:r>
              <a:rPr lang="en-US" sz="2200" b="1" dirty="0" smtClean="0"/>
              <a:t>”</a:t>
            </a:r>
            <a:br>
              <a:rPr lang="en-US" sz="2200" b="1" dirty="0" smtClean="0"/>
            </a:br>
            <a:r>
              <a:rPr lang="en-US" sz="1800" b="1" dirty="0" err="1" smtClean="0">
                <a:solidFill>
                  <a:schemeClr val="tx2">
                    <a:lumMod val="60000"/>
                    <a:lumOff val="40000"/>
                  </a:schemeClr>
                </a:solidFill>
              </a:rPr>
              <a:t>Servicii</a:t>
            </a:r>
            <a:r>
              <a:rPr lang="ro-RO" sz="1800" dirty="0" smtClean="0">
                <a:solidFill>
                  <a:schemeClr val="tx2">
                    <a:lumMod val="60000"/>
                    <a:lumOff val="40000"/>
                  </a:schemeClr>
                </a:solidFill>
              </a:rPr>
              <a:t> </a:t>
            </a:r>
            <a:r>
              <a:rPr lang="en-US" sz="1800" dirty="0" smtClean="0">
                <a:solidFill>
                  <a:schemeClr val="tx2">
                    <a:lumMod val="60000"/>
                    <a:lumOff val="40000"/>
                  </a:schemeClr>
                </a:solidFill>
              </a:rPr>
              <a:t>de </a:t>
            </a:r>
            <a:r>
              <a:rPr lang="ro-RO" sz="1800" dirty="0" smtClean="0">
                <a:solidFill>
                  <a:schemeClr val="tx2">
                    <a:lumMod val="60000"/>
                    <a:lumOff val="40000"/>
                  </a:schemeClr>
                </a:solidFill>
              </a:rPr>
              <a:t>asistenţă socială destinată tiner</a:t>
            </a:r>
            <a:r>
              <a:rPr lang="en-US" sz="1800" dirty="0" err="1" smtClean="0">
                <a:solidFill>
                  <a:schemeClr val="tx2">
                    <a:lumMod val="60000"/>
                    <a:lumOff val="40000"/>
                  </a:schemeClr>
                </a:solidFill>
              </a:rPr>
              <a:t>i</a:t>
            </a:r>
            <a:r>
              <a:rPr lang="ro-RO" sz="1800" dirty="0" smtClean="0">
                <a:solidFill>
                  <a:schemeClr val="tx2">
                    <a:lumMod val="60000"/>
                    <a:lumOff val="40000"/>
                  </a:schemeClr>
                </a:solidFill>
              </a:rPr>
              <a:t>lor cu vârsta cuprinsă între 18 şi 35 de ani, care au părăsit sistemul de protecţie a copilului, nu au locuinţă şi nu dispun de mijloacele financiare</a:t>
            </a:r>
            <a:r>
              <a:rPr lang="en-US" sz="1800" dirty="0" smtClean="0">
                <a:solidFill>
                  <a:schemeClr val="tx2">
                    <a:lumMod val="60000"/>
                    <a:lumOff val="40000"/>
                  </a:schemeClr>
                </a:solidFill>
              </a:rPr>
              <a:t> </a:t>
            </a:r>
            <a:r>
              <a:rPr lang="ro-RO" sz="1800" dirty="0" smtClean="0">
                <a:solidFill>
                  <a:schemeClr val="tx2">
                    <a:lumMod val="60000"/>
                    <a:lumOff val="40000"/>
                  </a:schemeClr>
                </a:solidFill>
              </a:rPr>
              <a:t>necesare închirierii sau cumpărării unei locuinţe.</a:t>
            </a:r>
            <a:r>
              <a:rPr lang="en-US" sz="1600" dirty="0" smtClean="0">
                <a:solidFill>
                  <a:schemeClr val="tx2">
                    <a:lumMod val="60000"/>
                    <a:lumOff val="40000"/>
                  </a:schemeClr>
                </a:solidFill>
              </a:rPr>
              <a:t/>
            </a:r>
            <a:br>
              <a:rPr lang="en-US" sz="1600" dirty="0" smtClean="0">
                <a:solidFill>
                  <a:schemeClr val="tx2">
                    <a:lumMod val="60000"/>
                    <a:lumOff val="40000"/>
                  </a:schemeClr>
                </a:solidFill>
              </a:rPr>
            </a:br>
            <a:r>
              <a:rPr lang="en-US" dirty="0" smtClean="0"/>
              <a:t/>
            </a:r>
            <a:br>
              <a:rPr lang="en-US" dirty="0" smtClean="0"/>
            </a:br>
            <a:r>
              <a:rPr lang="en-US" dirty="0"/>
              <a:t/>
            </a:r>
            <a:br>
              <a:rPr lang="en-US" dirty="0"/>
            </a:br>
            <a:r>
              <a:rPr lang="ro-RO" b="1" dirty="0"/>
              <a:t> </a:t>
            </a:r>
            <a:r>
              <a:rPr lang="en-US" dirty="0" smtClean="0"/>
              <a:t/>
            </a:r>
            <a:br>
              <a:rPr lang="en-US" dirty="0" smtClean="0"/>
            </a:br>
            <a:endParaRPr lang="en-US" dirty="0"/>
          </a:p>
        </p:txBody>
      </p:sp>
      <p:sp>
        <p:nvSpPr>
          <p:cNvPr id="3" name="Content Placeholder 2"/>
          <p:cNvSpPr>
            <a:spLocks noGrp="1"/>
          </p:cNvSpPr>
          <p:nvPr>
            <p:ph idx="1"/>
          </p:nvPr>
        </p:nvSpPr>
        <p:spPr>
          <a:xfrm>
            <a:off x="457200" y="1828800"/>
            <a:ext cx="8153400" cy="4876800"/>
          </a:xfrm>
        </p:spPr>
        <p:txBody>
          <a:bodyPr>
            <a:normAutofit fontScale="55000" lnSpcReduction="20000"/>
          </a:bodyPr>
          <a:lstStyle/>
          <a:p>
            <a:pPr>
              <a:buNone/>
            </a:pPr>
            <a:r>
              <a:rPr lang="ro-RO" sz="2800" b="1" dirty="0" smtClean="0"/>
              <a:t>Servicii oferite:</a:t>
            </a:r>
            <a:endParaRPr lang="en-US" sz="2800" dirty="0" smtClean="0"/>
          </a:p>
          <a:p>
            <a:pPr lvl="0"/>
            <a:r>
              <a:rPr lang="ro-RO" sz="2800" b="1" dirty="0" smtClean="0"/>
              <a:t>servicii de cazare: 28 persoane (Dignitas) şi 22 persoane (Candeo)</a:t>
            </a:r>
            <a:endParaRPr lang="en-US" sz="2800" dirty="0" smtClean="0"/>
          </a:p>
          <a:p>
            <a:pPr>
              <a:buNone/>
            </a:pPr>
            <a:r>
              <a:rPr lang="ro-RO" sz="2800" b="1" dirty="0" smtClean="0"/>
              <a:t>Pe parcursul anului 2018 au fost acordate servicii sociale după cum urmează:</a:t>
            </a:r>
            <a:endParaRPr lang="en-US" sz="2800" dirty="0" smtClean="0"/>
          </a:p>
          <a:p>
            <a:r>
              <a:rPr lang="ro-RO" sz="2800" b="1" dirty="0" smtClean="0"/>
              <a:t>a.consiliere  psiho-socială individuală: </a:t>
            </a:r>
            <a:r>
              <a:rPr lang="ro-RO" sz="2800" dirty="0" smtClean="0"/>
              <a:t>echipa interdisciplinară, în baza planului de intervenţie, urmăreşte reabilitarea emoţională, cognitivă şi comportamentală a tinerilor în şedinţe de consiliere individuală şi de grup</a:t>
            </a:r>
            <a:endParaRPr lang="en-US" sz="2800" dirty="0" smtClean="0"/>
          </a:p>
          <a:p>
            <a:r>
              <a:rPr lang="ro-RO" sz="2800" b="1" dirty="0" smtClean="0"/>
              <a:t>b. informare/consiliere profesională şi suport în găsirea unui loc de muncă: </a:t>
            </a:r>
            <a:endParaRPr lang="en-US" sz="2800" dirty="0" smtClean="0"/>
          </a:p>
          <a:p>
            <a:pPr lvl="0"/>
            <a:r>
              <a:rPr lang="ro-RO" sz="2800" dirty="0" smtClean="0"/>
              <a:t>Pregătire prealabilă: elaborarea de CV, scrisoare de intenție</a:t>
            </a:r>
            <a:endParaRPr lang="en-US" sz="2800" dirty="0" smtClean="0"/>
          </a:p>
          <a:p>
            <a:pPr lvl="0"/>
            <a:r>
              <a:rPr lang="ro-RO" sz="2800" dirty="0" smtClean="0"/>
              <a:t>Participare la bursa locurilor de muncă</a:t>
            </a:r>
            <a:endParaRPr lang="en-US" sz="2800" dirty="0" smtClean="0"/>
          </a:p>
          <a:p>
            <a:pPr lvl="0"/>
            <a:r>
              <a:rPr lang="ro-RO" sz="2800" dirty="0" smtClean="0"/>
              <a:t>Contactarea potențialilor angajatori pe diverse mijloace de comunicare: telefonic, presă, site-uri specializate pe internet</a:t>
            </a:r>
            <a:endParaRPr lang="en-US" sz="2800" dirty="0" smtClean="0"/>
          </a:p>
          <a:p>
            <a:pPr lvl="0"/>
            <a:r>
              <a:rPr lang="ro-RO" sz="2800" dirty="0" smtClean="0"/>
              <a:t>Colaborare cu A.J.O.F.M.</a:t>
            </a:r>
            <a:endParaRPr lang="en-US" sz="2800" dirty="0" smtClean="0"/>
          </a:p>
          <a:p>
            <a:pPr lvl="0"/>
            <a:r>
              <a:rPr lang="ro-RO" sz="2800" dirty="0" smtClean="0"/>
              <a:t>Cursuri de recalificare: informare cu privire la accesare a programelor de formare profesională </a:t>
            </a:r>
            <a:endParaRPr lang="en-US" sz="2800" dirty="0" smtClean="0"/>
          </a:p>
          <a:p>
            <a:r>
              <a:rPr lang="ro-RO" sz="2800" b="1" dirty="0" smtClean="0"/>
              <a:t>c.</a:t>
            </a:r>
            <a:r>
              <a:rPr lang="ro-RO" sz="2800" dirty="0" smtClean="0"/>
              <a:t> </a:t>
            </a:r>
            <a:r>
              <a:rPr lang="ro-RO" sz="2800" b="1" dirty="0" smtClean="0"/>
              <a:t>clarificarea situaţiei juridice a beneficiarului</a:t>
            </a:r>
            <a:r>
              <a:rPr lang="ro-RO" sz="2800" dirty="0" smtClean="0"/>
              <a:t>: asistarea şi medierea relaţiei beneficiarilor cu autorităţile competente pentru a asigura intrarea în legalitate a acestora, din punctul de vedere al actelor de identitate şi stare civilă: sprijin în vederea pregătirii actelor necesare; deplasare la SPCLEP Oradea; sprijin în completarea formularelor tipizate și a definitivării dosarului</a:t>
            </a:r>
            <a:endParaRPr lang="en-US" sz="2800" dirty="0" smtClean="0"/>
          </a:p>
          <a:p>
            <a:r>
              <a:rPr lang="ro-RO" sz="2800" b="1" dirty="0" smtClean="0"/>
              <a:t>d.</a:t>
            </a:r>
            <a:r>
              <a:rPr lang="ro-RO" sz="2800" dirty="0" smtClean="0"/>
              <a:t> </a:t>
            </a:r>
            <a:r>
              <a:rPr lang="ro-RO" sz="2800" b="1" dirty="0" smtClean="0"/>
              <a:t>facilitarea întocmirii dosarelor pentru obținerea unei locuințe sociale</a:t>
            </a:r>
            <a:endParaRPr lang="en-US" sz="2800" dirty="0" smtClean="0"/>
          </a:p>
          <a:p>
            <a:r>
              <a:rPr lang="ro-RO" sz="2800" b="1" dirty="0" smtClean="0"/>
              <a:t>e.</a:t>
            </a:r>
            <a:r>
              <a:rPr lang="ro-RO" sz="2800" dirty="0" smtClean="0"/>
              <a:t> </a:t>
            </a:r>
            <a:r>
              <a:rPr lang="ro-RO" sz="2800" b="1" dirty="0" smtClean="0"/>
              <a:t>sprijin şi suport în vederea dezvoltării deprinderilor de viaţă independentă</a:t>
            </a:r>
            <a:r>
              <a:rPr lang="ro-RO" sz="2800" dirty="0" smtClean="0"/>
              <a:t>: acest sprijin are ca scop dobândirea deprinderilor pentru o viaţă independentă, abilităţi tehnice şi psihosociale care îi permit individului să ducă o existenţă normală, fără a depinde de asistenţă din partea societăţii</a:t>
            </a:r>
            <a:endParaRPr lang="en-US" sz="2800" dirty="0"/>
          </a:p>
        </p:txBody>
      </p:sp>
    </p:spTree>
    <p:extLst>
      <p:ext uri="{BB962C8B-B14F-4D97-AF65-F5344CB8AC3E}">
        <p14:creationId xmlns:p14="http://schemas.microsoft.com/office/powerpoint/2010/main" xmlns="" val="216155058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152400"/>
            <a:ext cx="8229600" cy="1066800"/>
          </a:xfrm>
        </p:spPr>
        <p:txBody>
          <a:bodyPr>
            <a:normAutofit fontScale="90000"/>
          </a:bodyPr>
          <a:lstStyle/>
          <a:p>
            <a:r>
              <a:rPr lang="ro-RO" sz="3100" b="1" dirty="0" smtClean="0"/>
              <a:t/>
            </a:r>
            <a:br>
              <a:rPr lang="ro-RO" sz="3100" b="1" dirty="0" smtClean="0"/>
            </a:br>
            <a:r>
              <a:rPr lang="ro-RO" sz="3100" b="1" dirty="0" smtClean="0"/>
              <a:t>Centrele de cazare temporară nr. 1,  2 și 3</a:t>
            </a:r>
            <a:br>
              <a:rPr lang="ro-RO" sz="3100" b="1" dirty="0" smtClean="0"/>
            </a:br>
            <a:r>
              <a:rPr lang="ro-RO" sz="3100" b="1" dirty="0" smtClean="0"/>
              <a:t> Oradea – str. Octavian Goga şi Atelierelor</a:t>
            </a:r>
            <a:r>
              <a:rPr lang="en-US" dirty="0" smtClean="0"/>
              <a:t/>
            </a:r>
            <a:br>
              <a:rPr lang="en-US" dirty="0" smtClean="0"/>
            </a:br>
            <a:endParaRPr lang="en-US" dirty="0"/>
          </a:p>
        </p:txBody>
      </p:sp>
      <p:sp>
        <p:nvSpPr>
          <p:cNvPr id="7" name="Content Placeholder 6"/>
          <p:cNvSpPr>
            <a:spLocks noGrp="1"/>
          </p:cNvSpPr>
          <p:nvPr>
            <p:ph idx="1"/>
          </p:nvPr>
        </p:nvSpPr>
        <p:spPr>
          <a:xfrm>
            <a:off x="533400" y="1295400"/>
            <a:ext cx="8229600" cy="5334000"/>
          </a:xfrm>
        </p:spPr>
        <p:txBody>
          <a:bodyPr>
            <a:normAutofit fontScale="92500" lnSpcReduction="10000"/>
          </a:bodyPr>
          <a:lstStyle/>
          <a:p>
            <a:pPr marL="0" lvl="0" indent="0" algn="just" fontAlgn="base">
              <a:spcBef>
                <a:spcPct val="0"/>
              </a:spcBef>
              <a:spcAft>
                <a:spcPct val="0"/>
              </a:spcAft>
              <a:buNone/>
            </a:pPr>
            <a:r>
              <a:rPr lang="ro-RO" sz="2000" b="1" i="1" u="sng" dirty="0" smtClean="0">
                <a:latin typeface="Arial Narrow" pitchFamily="34" charset="0"/>
                <a:ea typeface="Calibri" pitchFamily="34" charset="0"/>
                <a:cs typeface="Arial" pitchFamily="34" charset="0"/>
              </a:rPr>
              <a:t>Servicii acordate:</a:t>
            </a:r>
            <a:endParaRPr lang="ro-RO" sz="1100" b="1" dirty="0" smtClean="0">
              <a:latin typeface="Arial Narrow" pitchFamily="34" charset="0"/>
              <a:ea typeface="Calibri" pitchFamily="34" charset="0"/>
              <a:cs typeface="Arial" pitchFamily="34" charset="0"/>
            </a:endParaRPr>
          </a:p>
          <a:p>
            <a:pPr marL="0" lvl="0" indent="0" algn="just" fontAlgn="base">
              <a:spcBef>
                <a:spcPct val="0"/>
              </a:spcBef>
              <a:spcAft>
                <a:spcPct val="0"/>
              </a:spcAft>
              <a:buFontTx/>
              <a:buChar char="•"/>
            </a:pPr>
            <a:endParaRPr lang="ro-RO" sz="1100" dirty="0" smtClean="0">
              <a:latin typeface="Arial Narrow" pitchFamily="34" charset="0"/>
              <a:ea typeface="Calibri" pitchFamily="34" charset="0"/>
              <a:cs typeface="Arial" pitchFamily="34" charset="0"/>
            </a:endParaRPr>
          </a:p>
          <a:p>
            <a:pPr marL="0" lvl="0" indent="0" algn="just" fontAlgn="base">
              <a:spcBef>
                <a:spcPct val="0"/>
              </a:spcBef>
              <a:spcAft>
                <a:spcPct val="0"/>
              </a:spcAft>
              <a:buFontTx/>
              <a:buChar char="•"/>
            </a:pPr>
            <a:endParaRPr lang="ro-RO" sz="1100" dirty="0" smtClean="0">
              <a:latin typeface="Arial Narrow" pitchFamily="34" charset="0"/>
              <a:ea typeface="Calibri" pitchFamily="34" charset="0"/>
              <a:cs typeface="Arial" pitchFamily="34" charset="0"/>
            </a:endParaRPr>
          </a:p>
          <a:p>
            <a:pPr marL="0" lvl="0" indent="0" algn="just" fontAlgn="base">
              <a:spcBef>
                <a:spcPct val="0"/>
              </a:spcBef>
              <a:spcAft>
                <a:spcPct val="0"/>
              </a:spcAft>
              <a:buNone/>
            </a:pPr>
            <a:r>
              <a:rPr lang="ro-RO" sz="1700" dirty="0" smtClean="0">
                <a:latin typeface="Arial" pitchFamily="34" charset="0"/>
                <a:ea typeface="Calibri" pitchFamily="34" charset="0"/>
                <a:cs typeface="Arial" pitchFamily="34" charset="0"/>
              </a:rPr>
              <a:t>a. asigurarea cazării temporare a beneficiarilor : </a:t>
            </a:r>
            <a:r>
              <a:rPr lang="ro-RO" sz="1700" b="1" dirty="0" smtClean="0">
                <a:latin typeface="Arial" pitchFamily="34" charset="0"/>
                <a:ea typeface="Calibri" pitchFamily="34" charset="0"/>
                <a:cs typeface="Arial" pitchFamily="34" charset="0"/>
              </a:rPr>
              <a:t>205 persoane </a:t>
            </a:r>
            <a:endParaRPr lang="en-US" sz="1700" b="1" dirty="0" smtClean="0">
              <a:latin typeface="Arial" pitchFamily="34" charset="0"/>
              <a:cs typeface="Arial" pitchFamily="34" charset="0"/>
            </a:endParaRPr>
          </a:p>
          <a:p>
            <a:pPr marL="0" lvl="0" indent="0" algn="just" eaLnBrk="0" fontAlgn="base" hangingPunct="0">
              <a:spcBef>
                <a:spcPct val="0"/>
              </a:spcBef>
              <a:spcAft>
                <a:spcPct val="0"/>
              </a:spcAft>
              <a:buNone/>
            </a:pPr>
            <a:r>
              <a:rPr lang="ro-RO" sz="1700" dirty="0" smtClean="0">
                <a:latin typeface="Arial" pitchFamily="34" charset="0"/>
                <a:ea typeface="Calibri" pitchFamily="34" charset="0"/>
                <a:cs typeface="Arial" pitchFamily="34" charset="0"/>
              </a:rPr>
              <a:t>b. organizarea unor activităţi în măsură să contribuie la formarea deprinderilor necesare reducerii stării de dependenţă socială a acestora cum sunt:</a:t>
            </a:r>
            <a:endParaRPr lang="en-US" sz="1700" dirty="0" smtClean="0">
              <a:latin typeface="Arial" pitchFamily="34" charset="0"/>
              <a:cs typeface="Arial" pitchFamily="34" charset="0"/>
            </a:endParaRPr>
          </a:p>
          <a:p>
            <a:pPr marL="457200" lvl="1" indent="0" algn="just" eaLnBrk="0" fontAlgn="base" hangingPunct="0">
              <a:spcBef>
                <a:spcPct val="0"/>
              </a:spcBef>
              <a:spcAft>
                <a:spcPct val="0"/>
              </a:spcAft>
              <a:buFontTx/>
              <a:buChar char="-"/>
            </a:pPr>
            <a:r>
              <a:rPr lang="ro-RO" sz="1700" dirty="0" smtClean="0">
                <a:latin typeface="Arial" pitchFamily="34" charset="0"/>
                <a:ea typeface="Calibri" pitchFamily="34" charset="0"/>
                <a:cs typeface="Arial" pitchFamily="34" charset="0"/>
              </a:rPr>
              <a:t>consiliere individuală şi de grup: întocmirea anchetelor sociale: </a:t>
            </a:r>
            <a:r>
              <a:rPr lang="ro-RO" sz="1700" b="1" dirty="0" smtClean="0">
                <a:latin typeface="Arial" pitchFamily="34" charset="0"/>
                <a:ea typeface="Calibri" pitchFamily="34" charset="0"/>
                <a:cs typeface="Arial" pitchFamily="34" charset="0"/>
              </a:rPr>
              <a:t>63 cazuri</a:t>
            </a:r>
            <a:endParaRPr lang="en-US" sz="1700" b="1" dirty="0" smtClean="0">
              <a:latin typeface="Arial" pitchFamily="34" charset="0"/>
              <a:cs typeface="Arial" pitchFamily="34" charset="0"/>
            </a:endParaRPr>
          </a:p>
          <a:p>
            <a:pPr marL="457200" lvl="1" indent="0" algn="just" eaLnBrk="0" fontAlgn="base" hangingPunct="0">
              <a:spcBef>
                <a:spcPct val="0"/>
              </a:spcBef>
              <a:spcAft>
                <a:spcPct val="0"/>
              </a:spcAft>
              <a:buFontTx/>
              <a:buChar char="-"/>
            </a:pPr>
            <a:r>
              <a:rPr lang="ro-RO" sz="1700" dirty="0" smtClean="0">
                <a:latin typeface="Arial" pitchFamily="34" charset="0"/>
                <a:ea typeface="Calibri" pitchFamily="34" charset="0"/>
                <a:cs typeface="Arial" pitchFamily="34" charset="0"/>
              </a:rPr>
              <a:t>implicarea în activităţi gospodăreşti şi activităţi în folosul comunităţii: </a:t>
            </a:r>
            <a:r>
              <a:rPr lang="ro-RO" sz="1700" b="1" dirty="0" smtClean="0">
                <a:latin typeface="Arial" pitchFamily="34" charset="0"/>
                <a:ea typeface="Calibri" pitchFamily="34" charset="0"/>
                <a:cs typeface="Arial" pitchFamily="34" charset="0"/>
              </a:rPr>
              <a:t>63 persoane</a:t>
            </a:r>
            <a:endParaRPr lang="en-US" sz="1700" b="1" dirty="0" smtClean="0">
              <a:latin typeface="Arial" pitchFamily="34" charset="0"/>
              <a:cs typeface="Arial" pitchFamily="34" charset="0"/>
            </a:endParaRPr>
          </a:p>
          <a:p>
            <a:pPr marL="457200" lvl="1" indent="0" algn="just" eaLnBrk="0" fontAlgn="base" hangingPunct="0">
              <a:spcBef>
                <a:spcPct val="0"/>
              </a:spcBef>
              <a:spcAft>
                <a:spcPct val="0"/>
              </a:spcAft>
              <a:buFontTx/>
              <a:buChar char="-"/>
            </a:pPr>
            <a:r>
              <a:rPr lang="ro-RO" sz="1700" dirty="0" smtClean="0">
                <a:latin typeface="Arial" pitchFamily="34" charset="0"/>
                <a:ea typeface="Calibri" pitchFamily="34" charset="0"/>
                <a:cs typeface="Arial" pitchFamily="34" charset="0"/>
              </a:rPr>
              <a:t>deprinderea asistaţilor cu un mod de viaţă organizat: </a:t>
            </a:r>
            <a:r>
              <a:rPr lang="ro-RO" sz="1700" b="1" dirty="0" smtClean="0">
                <a:latin typeface="Arial" pitchFamily="34" charset="0"/>
                <a:ea typeface="Calibri" pitchFamily="34" charset="0"/>
                <a:cs typeface="Arial" pitchFamily="34" charset="0"/>
              </a:rPr>
              <a:t>104 de persoane consiliate</a:t>
            </a:r>
            <a:endParaRPr lang="en-US" sz="1700" b="1" dirty="0" smtClean="0">
              <a:latin typeface="Arial" pitchFamily="34" charset="0"/>
              <a:cs typeface="Arial" pitchFamily="34" charset="0"/>
            </a:endParaRPr>
          </a:p>
          <a:p>
            <a:pPr marL="457200" lvl="1" indent="0" algn="just" eaLnBrk="0" fontAlgn="base" hangingPunct="0">
              <a:spcBef>
                <a:spcPct val="0"/>
              </a:spcBef>
              <a:spcAft>
                <a:spcPct val="0"/>
              </a:spcAft>
              <a:buFontTx/>
              <a:buChar char="-"/>
            </a:pPr>
            <a:r>
              <a:rPr lang="ro-RO" sz="1700" dirty="0" smtClean="0">
                <a:latin typeface="Arial" pitchFamily="34" charset="0"/>
                <a:ea typeface="Calibri" pitchFamily="34" charset="0"/>
                <a:cs typeface="Arial" pitchFamily="34" charset="0"/>
              </a:rPr>
              <a:t>formarea abilităţilor necesare unei relaţionări eficiente cu instituţiile furnizoare de servicii sociale: </a:t>
            </a:r>
            <a:r>
              <a:rPr lang="ro-RO" sz="1700" b="1" dirty="0" smtClean="0">
                <a:latin typeface="Arial" pitchFamily="34" charset="0"/>
                <a:ea typeface="Calibri" pitchFamily="34" charset="0"/>
                <a:cs typeface="Arial" pitchFamily="34" charset="0"/>
              </a:rPr>
              <a:t>104 persoane consiliate</a:t>
            </a:r>
            <a:endParaRPr lang="en-US" sz="1700" b="1" dirty="0" smtClean="0">
              <a:latin typeface="Arial" pitchFamily="34" charset="0"/>
              <a:cs typeface="Arial" pitchFamily="34" charset="0"/>
            </a:endParaRPr>
          </a:p>
          <a:p>
            <a:pPr marL="0" lvl="0" indent="0" algn="just" eaLnBrk="0" fontAlgn="base" hangingPunct="0">
              <a:spcBef>
                <a:spcPct val="0"/>
              </a:spcBef>
              <a:spcAft>
                <a:spcPct val="0"/>
              </a:spcAft>
              <a:buNone/>
            </a:pPr>
            <a:r>
              <a:rPr lang="ro-RO" sz="1700" dirty="0" smtClean="0">
                <a:latin typeface="Arial" pitchFamily="34" charset="0"/>
                <a:ea typeface="Times New Roman" pitchFamily="18" charset="0"/>
                <a:cs typeface="Arial" pitchFamily="34" charset="0"/>
              </a:rPr>
              <a:t>c. sprijin în integrarea în muncă a chiriaşilor, în limita posibilităţilor existente, prin îndrumarea acestora către serviciul public specializat în medierea muncii – Agenţia Judeţeană pentru Ocupare şi Formare Profesională Bihor, crearea şi menţinerea unor relaţii de colaborare cu unităţile care angajează aceste persoane: </a:t>
            </a:r>
            <a:r>
              <a:rPr lang="ro-RO" sz="1700" b="1" dirty="0" smtClean="0">
                <a:latin typeface="Arial" pitchFamily="34" charset="0"/>
                <a:ea typeface="Times New Roman" pitchFamily="18" charset="0"/>
                <a:cs typeface="Arial" pitchFamily="34" charset="0"/>
              </a:rPr>
              <a:t>21persoane</a:t>
            </a:r>
            <a:endParaRPr lang="en-US" sz="1700" b="1" dirty="0" smtClean="0">
              <a:latin typeface="Arial" pitchFamily="34" charset="0"/>
              <a:cs typeface="Arial" pitchFamily="34" charset="0"/>
            </a:endParaRPr>
          </a:p>
          <a:p>
            <a:pPr marL="457200" lvl="1" indent="0" algn="just" eaLnBrk="0" fontAlgn="base" hangingPunct="0">
              <a:spcBef>
                <a:spcPct val="0"/>
              </a:spcBef>
              <a:spcAft>
                <a:spcPct val="0"/>
              </a:spcAft>
            </a:pPr>
            <a:r>
              <a:rPr lang="ro-RO" sz="1700" dirty="0" smtClean="0">
                <a:latin typeface="Arial" pitchFamily="34" charset="0"/>
                <a:ea typeface="Calibri" pitchFamily="34" charset="0"/>
                <a:cs typeface="Arial" pitchFamily="34" charset="0"/>
              </a:rPr>
              <a:t>îndrumare pt. înscriere la cursuri de calificare/recalificare: </a:t>
            </a:r>
            <a:r>
              <a:rPr lang="ro-RO" sz="1700" b="1" dirty="0" smtClean="0">
                <a:latin typeface="Arial" pitchFamily="34" charset="0"/>
                <a:ea typeface="Calibri" pitchFamily="34" charset="0"/>
                <a:cs typeface="Arial" pitchFamily="34" charset="0"/>
              </a:rPr>
              <a:t>2 persoane</a:t>
            </a:r>
            <a:endParaRPr lang="en-US" sz="1700" b="1" dirty="0" smtClean="0">
              <a:latin typeface="Arial" pitchFamily="34" charset="0"/>
              <a:cs typeface="Arial" pitchFamily="34" charset="0"/>
            </a:endParaRPr>
          </a:p>
          <a:p>
            <a:pPr marL="0" indent="0" algn="just" eaLnBrk="0" fontAlgn="base" hangingPunct="0">
              <a:spcBef>
                <a:spcPct val="0"/>
              </a:spcBef>
              <a:spcAft>
                <a:spcPct val="0"/>
              </a:spcAft>
              <a:buNone/>
            </a:pPr>
            <a:r>
              <a:rPr lang="ro-RO" sz="1700" dirty="0" smtClean="0">
                <a:latin typeface="Arial" pitchFamily="34" charset="0"/>
                <a:ea typeface="Times New Roman" pitchFamily="18" charset="0"/>
                <a:cs typeface="Arial" pitchFamily="34" charset="0"/>
              </a:rPr>
              <a:t>d. sprijin în obţinerea unei locuinţe, în limita posibilităţilor existente şi în condiţiile legii: </a:t>
            </a:r>
            <a:r>
              <a:rPr lang="ro-RO" sz="1700" b="1" dirty="0" smtClean="0">
                <a:latin typeface="Arial" pitchFamily="34" charset="0"/>
                <a:ea typeface="Times New Roman" pitchFamily="18" charset="0"/>
                <a:cs typeface="Arial" pitchFamily="34" charset="0"/>
              </a:rPr>
              <a:t>63 persoane</a:t>
            </a:r>
            <a:r>
              <a:rPr lang="ro-RO" sz="1700" dirty="0" smtClean="0">
                <a:latin typeface="Arial" pitchFamily="34" charset="0"/>
                <a:ea typeface="Times New Roman" pitchFamily="18" charset="0"/>
                <a:cs typeface="Arial" pitchFamily="34" charset="0"/>
              </a:rPr>
              <a:t> (consiliate si informate in vederea depunerii dosarelor pentru locuinţe sociale)</a:t>
            </a:r>
            <a:endParaRPr lang="en-US" sz="1700" dirty="0" smtClean="0">
              <a:latin typeface="Arial" pitchFamily="34" charset="0"/>
              <a:cs typeface="Arial" pitchFamily="34" charset="0"/>
            </a:endParaRPr>
          </a:p>
          <a:p>
            <a:pPr marL="0" lvl="0" indent="0" algn="just" eaLnBrk="0" fontAlgn="base" hangingPunct="0">
              <a:spcBef>
                <a:spcPct val="0"/>
              </a:spcBef>
              <a:spcAft>
                <a:spcPct val="0"/>
              </a:spcAft>
              <a:buNone/>
            </a:pPr>
            <a:r>
              <a:rPr lang="ro-RO" sz="1700" dirty="0" smtClean="0">
                <a:latin typeface="Arial" pitchFamily="34" charset="0"/>
                <a:ea typeface="Times New Roman" pitchFamily="18" charset="0"/>
                <a:cs typeface="Arial" pitchFamily="34" charset="0"/>
              </a:rPr>
              <a:t>e. intermedierea obţinerii unor servicii prestate de alte instituţii, astfel:</a:t>
            </a:r>
            <a:endParaRPr lang="en-US" sz="1700" dirty="0" smtClean="0">
              <a:latin typeface="Arial" pitchFamily="34" charset="0"/>
              <a:cs typeface="Arial" pitchFamily="34" charset="0"/>
            </a:endParaRPr>
          </a:p>
          <a:p>
            <a:pPr marL="400050" lvl="1" indent="0" algn="just" eaLnBrk="0" fontAlgn="base" hangingPunct="0">
              <a:spcBef>
                <a:spcPct val="0"/>
              </a:spcBef>
              <a:spcAft>
                <a:spcPct val="0"/>
              </a:spcAft>
              <a:buNone/>
            </a:pPr>
            <a:r>
              <a:rPr lang="ro-RO" sz="1700" dirty="0" smtClean="0">
                <a:latin typeface="Arial" pitchFamily="34" charset="0"/>
                <a:ea typeface="Times New Roman" pitchFamily="18" charset="0"/>
                <a:cs typeface="Arial" pitchFamily="34" charset="0"/>
              </a:rPr>
              <a:t>- sprijin în obţinerea actelor de identitate: </a:t>
            </a:r>
            <a:r>
              <a:rPr lang="ro-RO" sz="1700" b="1" dirty="0" smtClean="0">
                <a:latin typeface="Arial" pitchFamily="34" charset="0"/>
                <a:ea typeface="Times New Roman" pitchFamily="18" charset="0"/>
                <a:cs typeface="Arial" pitchFamily="34" charset="0"/>
              </a:rPr>
              <a:t>7persoane</a:t>
            </a:r>
            <a:endParaRPr lang="en-US" sz="1700" b="1" dirty="0" smtClean="0">
              <a:latin typeface="Arial" pitchFamily="34" charset="0"/>
              <a:cs typeface="Arial" pitchFamily="34" charset="0"/>
            </a:endParaRPr>
          </a:p>
          <a:p>
            <a:pPr marL="400050" lvl="1" indent="0" algn="just" eaLnBrk="0" fontAlgn="base" hangingPunct="0">
              <a:spcBef>
                <a:spcPct val="0"/>
              </a:spcBef>
              <a:spcAft>
                <a:spcPct val="0"/>
              </a:spcAft>
              <a:buNone/>
            </a:pPr>
            <a:r>
              <a:rPr lang="ro-RO" sz="1700" dirty="0" smtClean="0">
                <a:latin typeface="Arial" pitchFamily="34" charset="0"/>
                <a:ea typeface="Times New Roman" pitchFamily="18" charset="0"/>
                <a:cs typeface="Arial" pitchFamily="34" charset="0"/>
              </a:rPr>
              <a:t>- sprijinirea familiilor defavorizate în vederea înscrierii copiilor la centrul de zi :</a:t>
            </a:r>
            <a:r>
              <a:rPr lang="ro-RO" sz="1700" b="1" dirty="0" smtClean="0">
                <a:latin typeface="Arial" pitchFamily="34" charset="0"/>
                <a:ea typeface="Times New Roman" pitchFamily="18" charset="0"/>
                <a:cs typeface="Arial" pitchFamily="34" charset="0"/>
              </a:rPr>
              <a:t>5 cazuri</a:t>
            </a:r>
            <a:endParaRPr lang="en-US" sz="1700" b="1" dirty="0" smtClean="0">
              <a:latin typeface="Arial" pitchFamily="34" charset="0"/>
              <a:cs typeface="Arial" pitchFamily="34" charset="0"/>
            </a:endParaRPr>
          </a:p>
          <a:p>
            <a:pPr marL="400050" lvl="1" indent="0" algn="just" eaLnBrk="0" fontAlgn="base" hangingPunct="0">
              <a:spcBef>
                <a:spcPct val="0"/>
              </a:spcBef>
              <a:spcAft>
                <a:spcPct val="0"/>
              </a:spcAft>
              <a:buNone/>
            </a:pPr>
            <a:r>
              <a:rPr lang="ro-RO" sz="1700" dirty="0" smtClean="0">
                <a:latin typeface="Arial" pitchFamily="34" charset="0"/>
                <a:ea typeface="Times New Roman" pitchFamily="18" charset="0"/>
                <a:cs typeface="Arial" pitchFamily="34" charset="0"/>
              </a:rPr>
              <a:t>- întocmirea dosarului de ajutor social, pentru persoanele care nu realizează nici un fel de venit: </a:t>
            </a:r>
            <a:r>
              <a:rPr lang="ro-RO" sz="1700" b="1" dirty="0" smtClean="0">
                <a:latin typeface="Arial" pitchFamily="34" charset="0"/>
                <a:ea typeface="Times New Roman" pitchFamily="18" charset="0"/>
                <a:cs typeface="Arial" pitchFamily="34" charset="0"/>
              </a:rPr>
              <a:t>1 caz</a:t>
            </a:r>
            <a:endParaRPr lang="ro-RO" sz="1700" b="1" dirty="0" smtClean="0">
              <a:latin typeface="Arial" pitchFamily="34" charset="0"/>
              <a:cs typeface="Arial" pitchFamily="34" charset="0"/>
            </a:endParaRPr>
          </a:p>
          <a:p>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ro-RO" i="1" dirty="0" smtClean="0"/>
              <a:t>Centrele Sociale Multifuncţionale</a:t>
            </a:r>
            <a:endParaRPr lang="en-US" i="1" dirty="0"/>
          </a:p>
        </p:txBody>
      </p:sp>
      <p:sp>
        <p:nvSpPr>
          <p:cNvPr id="3" name="Content Placeholder 2"/>
          <p:cNvSpPr>
            <a:spLocks noGrp="1"/>
          </p:cNvSpPr>
          <p:nvPr>
            <p:ph idx="1"/>
          </p:nvPr>
        </p:nvSpPr>
        <p:spPr>
          <a:xfrm>
            <a:off x="457200" y="1143000"/>
            <a:ext cx="8229600" cy="4983163"/>
          </a:xfrm>
        </p:spPr>
        <p:txBody>
          <a:bodyPr/>
          <a:lstStyle/>
          <a:p>
            <a:pPr algn="ctr">
              <a:buNone/>
            </a:pPr>
            <a:r>
              <a:rPr lang="ro-RO" sz="1600" dirty="0" smtClean="0">
                <a:solidFill>
                  <a:srgbClr val="002060"/>
                </a:solidFill>
              </a:rPr>
              <a:t>Înfiinţate prin H.C.L. nr.248/2018 pentru aprobarea încheierii Acordului de parteneriat între Primăria municipiului Oradea – Direcţia Patrimoniu Imobiliar şi Direcţia de Asistenţă Socială Oradea în vederea sprijinirii incluziunii persoanelor vulnerabile din municipiul Oradea, prin înfiinţarea unor servicii/centre sociale în cartiere din municipiul Oradea</a:t>
            </a:r>
            <a:endParaRPr lang="en-US" sz="1600" dirty="0" smtClean="0">
              <a:solidFill>
                <a:srgbClr val="002060"/>
              </a:solidFill>
            </a:endParaRPr>
          </a:p>
          <a:p>
            <a:endParaRPr lang="en-US" dirty="0"/>
          </a:p>
        </p:txBody>
      </p:sp>
      <p:sp>
        <p:nvSpPr>
          <p:cNvPr id="49153" name="Rectangle 1"/>
          <p:cNvSpPr>
            <a:spLocks noChangeArrowheads="1"/>
          </p:cNvSpPr>
          <p:nvPr/>
        </p:nvSpPr>
        <p:spPr bwMode="auto">
          <a:xfrm>
            <a:off x="609600" y="0"/>
            <a:ext cx="8229600" cy="67403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endParaRPr kumimoji="0" lang="ro-RO"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457200" algn="just" defTabSz="914400" rtl="0" eaLnBrk="1" fontAlgn="base" latinLnBrk="0" hangingPunct="1">
              <a:lnSpc>
                <a:spcPct val="100000"/>
              </a:lnSpc>
              <a:spcBef>
                <a:spcPct val="0"/>
              </a:spcBef>
              <a:spcAft>
                <a:spcPct val="0"/>
              </a:spcAft>
              <a:buClrTx/>
              <a:buSzTx/>
              <a:buFontTx/>
              <a:buNone/>
              <a:tabLst/>
            </a:pPr>
            <a:endParaRPr lang="ro-RO" sz="1200" b="1" dirty="0" smtClean="0">
              <a:latin typeface="Arial" pitchFamily="34" charset="0"/>
              <a:ea typeface="Times New Roman" pitchFamily="18" charset="0"/>
              <a:cs typeface="Arial" pitchFamily="34" charset="0"/>
            </a:endParaRPr>
          </a:p>
          <a:p>
            <a:pPr marL="0" marR="0" lvl="0" indent="457200" algn="just" defTabSz="914400" rtl="0" eaLnBrk="1" fontAlgn="base" latinLnBrk="0" hangingPunct="1">
              <a:lnSpc>
                <a:spcPct val="100000"/>
              </a:lnSpc>
              <a:spcBef>
                <a:spcPct val="0"/>
              </a:spcBef>
              <a:spcAft>
                <a:spcPct val="0"/>
              </a:spcAft>
              <a:buClrTx/>
              <a:buSzTx/>
              <a:buFontTx/>
              <a:buNone/>
              <a:tabLst/>
            </a:pPr>
            <a:endParaRPr kumimoji="0" lang="ro-RO"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457200" algn="just" defTabSz="914400" rtl="0" eaLnBrk="1" fontAlgn="base" latinLnBrk="0" hangingPunct="1">
              <a:lnSpc>
                <a:spcPct val="100000"/>
              </a:lnSpc>
              <a:spcBef>
                <a:spcPct val="0"/>
              </a:spcBef>
              <a:spcAft>
                <a:spcPct val="0"/>
              </a:spcAft>
              <a:buClrTx/>
              <a:buSzTx/>
              <a:buFontTx/>
              <a:buNone/>
              <a:tabLst/>
            </a:pPr>
            <a:endParaRPr lang="ro-RO" sz="1200" b="1" dirty="0" smtClean="0">
              <a:latin typeface="Arial" pitchFamily="34" charset="0"/>
              <a:ea typeface="Times New Roman" pitchFamily="18" charset="0"/>
              <a:cs typeface="Arial" pitchFamily="34" charset="0"/>
            </a:endParaRPr>
          </a:p>
          <a:p>
            <a:pPr marL="0" marR="0" lvl="0" indent="457200" algn="just" defTabSz="914400" rtl="0" eaLnBrk="1" fontAlgn="base" latinLnBrk="0" hangingPunct="1">
              <a:lnSpc>
                <a:spcPct val="100000"/>
              </a:lnSpc>
              <a:spcBef>
                <a:spcPct val="0"/>
              </a:spcBef>
              <a:spcAft>
                <a:spcPct val="0"/>
              </a:spcAft>
              <a:buClrTx/>
              <a:buSzTx/>
              <a:buFontTx/>
              <a:buNone/>
              <a:tabLst/>
            </a:pPr>
            <a:endParaRPr kumimoji="0" lang="ro-RO"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457200" algn="just" defTabSz="914400" rtl="0" eaLnBrk="1" fontAlgn="base" latinLnBrk="0" hangingPunct="1">
              <a:lnSpc>
                <a:spcPct val="100000"/>
              </a:lnSpc>
              <a:spcBef>
                <a:spcPct val="0"/>
              </a:spcBef>
              <a:spcAft>
                <a:spcPct val="0"/>
              </a:spcAft>
              <a:buClrTx/>
              <a:buSzTx/>
              <a:buFontTx/>
              <a:buNone/>
              <a:tabLst/>
            </a:pPr>
            <a:endParaRPr lang="ro-RO" sz="1200" b="1" dirty="0" smtClean="0">
              <a:latin typeface="Arial" pitchFamily="34" charset="0"/>
              <a:ea typeface="Times New Roman" pitchFamily="18" charset="0"/>
              <a:cs typeface="Arial" pitchFamily="34" charset="0"/>
            </a:endParaRPr>
          </a:p>
          <a:p>
            <a:pPr marL="0" marR="0" lvl="0" indent="457200" algn="just" defTabSz="914400" rtl="0" eaLnBrk="1" fontAlgn="base" latinLnBrk="0" hangingPunct="1">
              <a:lnSpc>
                <a:spcPct val="100000"/>
              </a:lnSpc>
              <a:spcBef>
                <a:spcPct val="0"/>
              </a:spcBef>
              <a:spcAft>
                <a:spcPct val="0"/>
              </a:spcAft>
              <a:buClrTx/>
              <a:buSzTx/>
              <a:buFontTx/>
              <a:buNone/>
              <a:tabLst/>
            </a:pPr>
            <a:endParaRPr kumimoji="0" lang="ro-RO"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457200" algn="just" defTabSz="914400" rtl="0" eaLnBrk="1" fontAlgn="base" latinLnBrk="0" hangingPunct="1">
              <a:lnSpc>
                <a:spcPct val="100000"/>
              </a:lnSpc>
              <a:spcBef>
                <a:spcPct val="0"/>
              </a:spcBef>
              <a:spcAft>
                <a:spcPct val="0"/>
              </a:spcAft>
              <a:buClrTx/>
              <a:buSzTx/>
              <a:buFontTx/>
              <a:buNone/>
              <a:tabLst/>
            </a:pPr>
            <a:endParaRPr lang="ro-RO" sz="1200" b="1" dirty="0" smtClean="0">
              <a:latin typeface="Arial" pitchFamily="34" charset="0"/>
              <a:ea typeface="Times New Roman" pitchFamily="18" charset="0"/>
              <a:cs typeface="Arial" pitchFamily="34" charset="0"/>
            </a:endParaRPr>
          </a:p>
          <a:p>
            <a:pPr marL="0" marR="0" lvl="0" indent="457200" algn="just" defTabSz="914400" rtl="0" eaLnBrk="1" fontAlgn="base" latinLnBrk="0" hangingPunct="1">
              <a:lnSpc>
                <a:spcPct val="100000"/>
              </a:lnSpc>
              <a:spcBef>
                <a:spcPct val="0"/>
              </a:spcBef>
              <a:spcAft>
                <a:spcPct val="0"/>
              </a:spcAft>
              <a:buClrTx/>
              <a:buSzTx/>
              <a:buFontTx/>
              <a:buNone/>
              <a:tabLst/>
            </a:pPr>
            <a:endParaRPr kumimoji="0" lang="ro-RO"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457200" algn="just" defTabSz="914400" rtl="0" eaLnBrk="1" fontAlgn="base" latinLnBrk="0" hangingPunct="1">
              <a:lnSpc>
                <a:spcPct val="100000"/>
              </a:lnSpc>
              <a:spcBef>
                <a:spcPct val="0"/>
              </a:spcBef>
              <a:spcAft>
                <a:spcPct val="0"/>
              </a:spcAft>
              <a:buClrTx/>
              <a:buSzTx/>
              <a:buFontTx/>
              <a:buNone/>
              <a:tabLst/>
            </a:pPr>
            <a:endParaRPr lang="ro-RO" sz="1200" b="1" dirty="0" smtClean="0">
              <a:latin typeface="Arial" pitchFamily="34" charset="0"/>
              <a:ea typeface="Times New Roman" pitchFamily="18" charset="0"/>
              <a:cs typeface="Arial" pitchFamily="34" charset="0"/>
            </a:endParaRPr>
          </a:p>
          <a:p>
            <a:pPr lvl="1" indent="457200" algn="just" fontAlgn="base">
              <a:spcBef>
                <a:spcPct val="0"/>
              </a:spcBef>
              <a:spcAft>
                <a:spcPct val="0"/>
              </a:spcAft>
            </a:pPr>
            <a:endParaRPr lang="ro-RO" sz="1200" b="1" dirty="0" smtClean="0">
              <a:latin typeface="Arial" pitchFamily="34" charset="0"/>
              <a:ea typeface="Times New Roman" pitchFamily="18" charset="0"/>
              <a:cs typeface="Arial" pitchFamily="34" charset="0"/>
            </a:endParaRPr>
          </a:p>
          <a:p>
            <a:pPr lvl="1" indent="457200" algn="just" fontAlgn="base">
              <a:spcBef>
                <a:spcPct val="0"/>
              </a:spcBef>
              <a:spcAft>
                <a:spcPct val="0"/>
              </a:spcAft>
            </a:pPr>
            <a:endParaRPr kumimoji="0" lang="ro-RO"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lvl="1" indent="457200" algn="just" fontAlgn="base">
              <a:spcBef>
                <a:spcPct val="0"/>
              </a:spcBef>
              <a:spcAft>
                <a:spcPct val="0"/>
              </a:spcAft>
            </a:pPr>
            <a:endParaRPr lang="ro-RO" sz="1200" b="1" dirty="0" smtClean="0">
              <a:latin typeface="Arial" pitchFamily="34" charset="0"/>
              <a:ea typeface="Times New Roman" pitchFamily="18" charset="0"/>
              <a:cs typeface="Arial" pitchFamily="34" charset="0"/>
            </a:endParaRPr>
          </a:p>
          <a:p>
            <a:pPr lvl="1" indent="457200" algn="just" fontAlgn="base">
              <a:spcBef>
                <a:spcPct val="0"/>
              </a:spcBef>
              <a:spcAft>
                <a:spcPct val="0"/>
              </a:spcAft>
            </a:pPr>
            <a:endParaRPr kumimoji="0" lang="ro-RO"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lvl="1" indent="457200" algn="just" fontAlgn="base">
              <a:spcBef>
                <a:spcPct val="0"/>
              </a:spcBef>
              <a:spcAft>
                <a:spcPct val="0"/>
              </a:spcAft>
            </a:pPr>
            <a:endParaRPr lang="ro-RO" sz="1200" b="1" dirty="0" smtClean="0">
              <a:latin typeface="Arial" pitchFamily="34" charset="0"/>
              <a:ea typeface="Times New Roman" pitchFamily="18" charset="0"/>
              <a:cs typeface="Arial" pitchFamily="34" charset="0"/>
            </a:endParaRPr>
          </a:p>
          <a:p>
            <a:pPr lvl="1" indent="457200" algn="just" fontAlgn="base">
              <a:spcBef>
                <a:spcPct val="0"/>
              </a:spcBef>
              <a:spcAft>
                <a:spcPct val="0"/>
              </a:spcAft>
              <a:buFont typeface="Wingdings" pitchFamily="2" charset="2"/>
              <a:buChar char="Ø"/>
            </a:pPr>
            <a:r>
              <a:rPr kumimoji="0" lang="ro-RO"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Centrul social multifuncţional Nufărul (începerea activităţilor 22.05.2018)</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p>
            <a:pPr lvl="0" indent="457200" algn="just" eaLnBrk="0" fontAlgn="base" hangingPunct="0">
              <a:spcBef>
                <a:spcPct val="0"/>
              </a:spcBef>
              <a:spcAft>
                <a:spcPct val="0"/>
              </a:spcAft>
            </a:pPr>
            <a:r>
              <a:rPr kumimoji="0" lang="ro-RO"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Asociaţiile Pflege und Betreuung 24 şi Rămâi acasă  au organizat la acest centru cursuri</a:t>
            </a:r>
            <a:r>
              <a:rPr kumimoji="0" lang="ro-RO" sz="1400" b="0" i="0" u="none" strike="noStrike" cap="none" normalizeH="0" dirty="0" smtClean="0">
                <a:ln>
                  <a:noFill/>
                </a:ln>
                <a:solidFill>
                  <a:schemeClr val="tx1"/>
                </a:solidFill>
                <a:effectLst/>
                <a:latin typeface="Arial" pitchFamily="34" charset="0"/>
                <a:ea typeface="Times New Roman" pitchFamily="18" charset="0"/>
                <a:cs typeface="Arial" pitchFamily="34" charset="0"/>
              </a:rPr>
              <a:t> de limba germană şi engleză (57 de ore), cerc </a:t>
            </a:r>
            <a:r>
              <a:rPr lang="ro-RO" sz="1400" dirty="0" smtClean="0">
                <a:latin typeface="Arial" pitchFamily="34" charset="0"/>
                <a:ea typeface="Times New Roman" pitchFamily="18" charset="0"/>
                <a:cs typeface="Arial" pitchFamily="34" charset="0"/>
              </a:rPr>
              <a:t>de Mâini îndemânatice ( 7 ore), </a:t>
            </a:r>
            <a:r>
              <a:rPr kumimoji="0" lang="ro-RO"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seminar Bolile bătrâneţii (2 ore), seminar Dezvoltare personală (2 ore), întâlniri cu seniorii.</a:t>
            </a:r>
          </a:p>
          <a:p>
            <a:pPr lvl="0" indent="457200" algn="just" eaLnBrk="0" fontAlgn="base" hangingPunct="0">
              <a:spcBef>
                <a:spcPct val="0"/>
              </a:spcBef>
              <a:spcAft>
                <a:spcPct val="0"/>
              </a:spcAft>
            </a:pPr>
            <a:endParaRPr kumimoji="0" lang="ro-RO"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lvl="1" indent="457200" algn="just" eaLnBrk="0" fontAlgn="base" hangingPunct="0">
              <a:spcBef>
                <a:spcPct val="0"/>
              </a:spcBef>
              <a:spcAft>
                <a:spcPct val="0"/>
              </a:spcAft>
              <a:buFont typeface="Wingdings" pitchFamily="2" charset="2"/>
              <a:buChar char="Ø"/>
            </a:pPr>
            <a:r>
              <a:rPr lang="ro-RO" sz="1400" b="1" dirty="0" smtClean="0">
                <a:latin typeface="Arial" pitchFamily="34" charset="0"/>
                <a:ea typeface="Times New Roman" pitchFamily="18" charset="0"/>
                <a:cs typeface="Arial" pitchFamily="34" charset="0"/>
              </a:rPr>
              <a:t> Centrul social multifuncţional Rogerius I (începerea activităţilor 25.07.2018)</a:t>
            </a:r>
            <a:endParaRPr kumimoji="0" lang="ro-RO"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lvl="0" indent="457200" algn="just" eaLnBrk="0" fontAlgn="base" hangingPunct="0">
              <a:spcBef>
                <a:spcPct val="0"/>
              </a:spcBef>
              <a:spcAft>
                <a:spcPct val="0"/>
              </a:spcAft>
            </a:pPr>
            <a:endParaRPr lang="ro-RO" sz="1400" dirty="0" smtClean="0">
              <a:latin typeface="Arial" pitchFamily="34" charset="0"/>
              <a:ea typeface="Times New Roman" pitchFamily="18" charset="0"/>
              <a:cs typeface="Arial" pitchFamily="34" charset="0"/>
            </a:endParaRPr>
          </a:p>
          <a:p>
            <a:pPr lvl="1" indent="457200" algn="just" eaLnBrk="0" fontAlgn="base" hangingPunct="0">
              <a:spcBef>
                <a:spcPct val="0"/>
              </a:spcBef>
              <a:spcAft>
                <a:spcPct val="0"/>
              </a:spcAft>
              <a:buFont typeface="Wingdings" pitchFamily="2" charset="2"/>
              <a:buChar char="Ø"/>
            </a:pPr>
            <a:r>
              <a:rPr kumimoji="0" lang="ro-RO"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Centrul social multifuncţional Rogerius I I (începerea activităţilor 26.06.2018)</a:t>
            </a:r>
          </a:p>
          <a:p>
            <a:pPr lvl="1" indent="457200" algn="just" eaLnBrk="0" fontAlgn="base" hangingPunct="0">
              <a:spcBef>
                <a:spcPct val="0"/>
              </a:spcBef>
              <a:spcAft>
                <a:spcPct val="0"/>
              </a:spcAft>
            </a:pP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p>
            <a:pPr lvl="1" indent="457200" algn="just" eaLnBrk="0" fontAlgn="base" hangingPunct="0">
              <a:spcBef>
                <a:spcPct val="0"/>
              </a:spcBef>
              <a:spcAft>
                <a:spcPct val="0"/>
              </a:spcAft>
              <a:buFont typeface="Wingdings" pitchFamily="2" charset="2"/>
              <a:buChar char="Ø"/>
            </a:pPr>
            <a:r>
              <a:rPr kumimoji="0" lang="ro-RO"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Centrul social multifuncţional Ioşia (începerea activităţilor 01.07.2018)</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o-RO"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Asociaţia Alsterdorf a organizat la acest centru  seminar de terapie ocupaţională</a:t>
            </a:r>
            <a:r>
              <a:rPr kumimoji="0" lang="ro-RO" sz="1400" b="0" i="0" u="none" strike="noStrike" cap="none" normalizeH="0" dirty="0" smtClean="0">
                <a:ln>
                  <a:noFill/>
                </a:ln>
                <a:solidFill>
                  <a:schemeClr val="tx1"/>
                </a:solidFill>
                <a:effectLst/>
                <a:latin typeface="Arial" pitchFamily="34" charset="0"/>
                <a:ea typeface="Times New Roman" pitchFamily="18" charset="0"/>
                <a:cs typeface="Arial" pitchFamily="34" charset="0"/>
              </a:rPr>
              <a:t> (</a:t>
            </a:r>
            <a:r>
              <a:rPr kumimoji="0" lang="ro-RO"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lunar),</a:t>
            </a:r>
            <a:r>
              <a:rPr kumimoji="0" lang="ro-RO" sz="1400" b="0" i="0" u="none" strike="noStrike" cap="none" normalizeH="0" dirty="0" smtClean="0">
                <a:ln>
                  <a:noFill/>
                </a:ln>
                <a:solidFill>
                  <a:schemeClr val="tx1"/>
                </a:solidFill>
                <a:effectLst/>
                <a:latin typeface="Arial" pitchFamily="34" charset="0"/>
                <a:ea typeface="Times New Roman" pitchFamily="18" charset="0"/>
                <a:cs typeface="Arial" pitchFamily="34" charset="0"/>
              </a:rPr>
              <a:t> </a:t>
            </a:r>
            <a:r>
              <a:rPr kumimoji="0" lang="ro-RO"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vizionare film de colecţie (lunar), sărbătorirea Zilei persoanelor cu dizabilităţi, seară de colinde cu participarea corului seminarului greco-catolic.</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endParaRPr kumimoji="0" lang="ro-RO"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endParaRPr lang="ro-RO" sz="1400" dirty="0" smtClean="0">
              <a:latin typeface="Arial" pitchFamily="34" charset="0"/>
              <a:ea typeface="Times New Roman" pitchFamily="18"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o-RO"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În cele patru centre se organizează zilnic activităţi de petrecere a timpului liber ex. joc de cărţi, şah, table, rummy, monopoly, ping-pong.</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o-RO"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o-RO"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152400"/>
            <a:ext cx="8229600" cy="1828800"/>
          </a:xfrm>
        </p:spPr>
        <p:txBody>
          <a:bodyPr>
            <a:normAutofit fontScale="90000"/>
          </a:bodyPr>
          <a:lstStyle/>
          <a:p>
            <a:pPr lvl="1" algn="ctr"/>
            <a:r>
              <a:rPr lang="ro-RO" altLang="en-US" sz="2000" b="1" i="1" dirty="0" smtClean="0">
                <a:latin typeface="Calibri" pitchFamily="34" charset="0"/>
                <a:ea typeface="Times New Roman" pitchFamily="18" charset="0"/>
                <a:cs typeface="Arial" charset="0"/>
              </a:rPr>
              <a:t>Colaborarea  DASO cu instituţii publice/private, organizaţii neguvernamentale, în vederea furnizării de servicii sociale beneficiarilor din municipiul Oradea</a:t>
            </a:r>
            <a:r>
              <a:rPr lang="ro-RO" altLang="en-US" sz="2000" b="1" dirty="0" smtClean="0">
                <a:latin typeface="Calibri" pitchFamily="34" charset="0"/>
                <a:ea typeface="Times New Roman" pitchFamily="18" charset="0"/>
                <a:cs typeface="Arial" charset="0"/>
              </a:rPr>
              <a:t/>
            </a:r>
            <a:br>
              <a:rPr lang="ro-RO" altLang="en-US" sz="2000" b="1" dirty="0" smtClean="0">
                <a:latin typeface="Calibri" pitchFamily="34" charset="0"/>
                <a:ea typeface="Times New Roman" pitchFamily="18" charset="0"/>
                <a:cs typeface="Arial" charset="0"/>
              </a:rPr>
            </a:br>
            <a:r>
              <a:rPr lang="ro-RO" altLang="en-US" sz="2000" b="1" dirty="0" smtClean="0">
                <a:latin typeface="Calibri" pitchFamily="34" charset="0"/>
                <a:ea typeface="Times New Roman" pitchFamily="18" charset="0"/>
                <a:cs typeface="Arial" charset="0"/>
              </a:rPr>
              <a:t/>
            </a:r>
            <a:br>
              <a:rPr lang="ro-RO" altLang="en-US" sz="2000" b="1" dirty="0" smtClean="0">
                <a:latin typeface="Calibri" pitchFamily="34" charset="0"/>
                <a:ea typeface="Times New Roman" pitchFamily="18" charset="0"/>
                <a:cs typeface="Arial" charset="0"/>
              </a:rPr>
            </a:br>
            <a:r>
              <a:rPr lang="ro-RO" altLang="en-US" sz="2000" b="1" dirty="0" smtClean="0">
                <a:latin typeface="Calibri" pitchFamily="34" charset="0"/>
                <a:ea typeface="Times New Roman" pitchFamily="18" charset="0"/>
                <a:cs typeface="Arial" charset="0"/>
              </a:rPr>
              <a:t>- 16 colaborări/parteneriate noi încheiate în anul 2018</a:t>
            </a:r>
            <a:r>
              <a:rPr lang="en-US" altLang="en-US" sz="2000" b="1" dirty="0" smtClean="0">
                <a:latin typeface="Calibri" pitchFamily="34" charset="0"/>
                <a:ea typeface="Times New Roman" pitchFamily="18" charset="0"/>
                <a:cs typeface="Arial" charset="0"/>
              </a:rPr>
              <a:t/>
            </a:r>
            <a:br>
              <a:rPr lang="en-US" altLang="en-US" sz="2000" b="1" dirty="0" smtClean="0">
                <a:latin typeface="Calibri" pitchFamily="34" charset="0"/>
                <a:ea typeface="Times New Roman" pitchFamily="18" charset="0"/>
                <a:cs typeface="Arial" charset="0"/>
              </a:rPr>
            </a:br>
            <a:r>
              <a:rPr lang="ro-RO" altLang="en-US" sz="2000" b="1" dirty="0" smtClean="0">
                <a:latin typeface="Calibri" pitchFamily="34" charset="0"/>
                <a:ea typeface="Times New Roman" pitchFamily="18" charset="0"/>
                <a:cs typeface="Arial" charset="0"/>
              </a:rPr>
              <a:t>- </a:t>
            </a:r>
            <a:r>
              <a:rPr lang="en-US" altLang="en-US" sz="2000" b="1" dirty="0" smtClean="0">
                <a:latin typeface="Calibri" pitchFamily="34" charset="0"/>
                <a:ea typeface="Times New Roman" pitchFamily="18" charset="0"/>
                <a:cs typeface="Arial" charset="0"/>
              </a:rPr>
              <a:t>11 </a:t>
            </a:r>
            <a:r>
              <a:rPr lang="ro-RO" altLang="en-US" sz="2000" b="1" dirty="0" smtClean="0">
                <a:latin typeface="Calibri" pitchFamily="34" charset="0"/>
                <a:ea typeface="Times New Roman" pitchFamily="18" charset="0"/>
                <a:cs typeface="Arial" charset="0"/>
              </a:rPr>
              <a:t>parteneriate care continuă a fi implementate din anii anteriori anului 2018</a:t>
            </a:r>
            <a:br>
              <a:rPr lang="ro-RO" altLang="en-US" sz="2000" b="1" dirty="0" smtClean="0">
                <a:latin typeface="Calibri" pitchFamily="34" charset="0"/>
                <a:ea typeface="Times New Roman" pitchFamily="18" charset="0"/>
                <a:cs typeface="Arial" charset="0"/>
              </a:rPr>
            </a:br>
            <a:r>
              <a:rPr lang="ro-RO" altLang="en-US" sz="2000" b="1" dirty="0" smtClean="0">
                <a:latin typeface="Calibri" pitchFamily="34" charset="0"/>
                <a:ea typeface="Times New Roman" pitchFamily="18" charset="0"/>
                <a:cs typeface="Arial" charset="0"/>
              </a:rPr>
              <a:t/>
            </a:r>
            <a:br>
              <a:rPr lang="ro-RO" altLang="en-US" sz="2000" b="1" dirty="0" smtClean="0">
                <a:latin typeface="Calibri" pitchFamily="34" charset="0"/>
                <a:ea typeface="Times New Roman" pitchFamily="18" charset="0"/>
                <a:cs typeface="Arial" charset="0"/>
              </a:rPr>
            </a:br>
            <a:endParaRPr lang="en-US" sz="2000" dirty="0"/>
          </a:p>
        </p:txBody>
      </p:sp>
      <p:sp>
        <p:nvSpPr>
          <p:cNvPr id="3" name="Subtitle 2"/>
          <p:cNvSpPr>
            <a:spLocks noGrp="1"/>
          </p:cNvSpPr>
          <p:nvPr>
            <p:ph type="subTitle" idx="1"/>
          </p:nvPr>
        </p:nvSpPr>
        <p:spPr>
          <a:xfrm>
            <a:off x="457200" y="1600200"/>
            <a:ext cx="8458200" cy="4876800"/>
          </a:xfrm>
        </p:spPr>
        <p:txBody>
          <a:bodyPr>
            <a:normAutofit/>
          </a:bodyPr>
          <a:lstStyle/>
          <a:p>
            <a:r>
              <a:rPr lang="ro-RO" altLang="en-US" sz="1800" dirty="0" smtClean="0">
                <a:solidFill>
                  <a:srgbClr val="0070C0"/>
                </a:solidFill>
                <a:latin typeface="Calibri" pitchFamily="34" charset="0"/>
                <a:ea typeface="Times New Roman" pitchFamily="18" charset="0"/>
                <a:cs typeface="Arial" charset="0"/>
              </a:rPr>
              <a:t>Acordarea de subvenţii în baza legii nr. 34/1998,  </a:t>
            </a:r>
            <a:br>
              <a:rPr lang="ro-RO" altLang="en-US" sz="1800" dirty="0" smtClean="0">
                <a:solidFill>
                  <a:srgbClr val="0070C0"/>
                </a:solidFill>
                <a:latin typeface="Calibri" pitchFamily="34" charset="0"/>
                <a:ea typeface="Times New Roman" pitchFamily="18" charset="0"/>
                <a:cs typeface="Arial" charset="0"/>
              </a:rPr>
            </a:br>
            <a:r>
              <a:rPr lang="ro-RO" altLang="en-US" sz="1800" dirty="0" smtClean="0">
                <a:solidFill>
                  <a:srgbClr val="0070C0"/>
                </a:solidFill>
                <a:latin typeface="Calibri" pitchFamily="34" charset="0"/>
                <a:ea typeface="Times New Roman" pitchFamily="18" charset="0"/>
                <a:cs typeface="Arial" charset="0"/>
              </a:rPr>
              <a:t>asociaţiilor şi fundaţiilor române cu personalitate juridică,  care înfiinţează şi administrează unităţi de asistenţă socială pe raza municipiului Oradea</a:t>
            </a:r>
            <a:endParaRPr lang="en-US" sz="1800" dirty="0">
              <a:solidFill>
                <a:srgbClr val="0070C0"/>
              </a:solidFill>
            </a:endParaRPr>
          </a:p>
        </p:txBody>
      </p:sp>
      <p:graphicFrame>
        <p:nvGraphicFramePr>
          <p:cNvPr id="4" name="Table 3"/>
          <p:cNvGraphicFramePr>
            <a:graphicFrameLocks noGrp="1"/>
          </p:cNvGraphicFramePr>
          <p:nvPr>
            <p:extLst>
              <p:ext uri="{D42A27DB-BD31-4B8C-83A1-F6EECF244321}">
                <p14:modId xmlns:p14="http://schemas.microsoft.com/office/powerpoint/2010/main" xmlns="" val="1996252048"/>
              </p:ext>
            </p:extLst>
          </p:nvPr>
        </p:nvGraphicFramePr>
        <p:xfrm>
          <a:off x="457200" y="2514599"/>
          <a:ext cx="8305800" cy="4114799"/>
        </p:xfrm>
        <a:graphic>
          <a:graphicData uri="http://schemas.openxmlformats.org/drawingml/2006/table">
            <a:tbl>
              <a:tblPr firstRow="1" bandRow="1">
                <a:tableStyleId>{5C22544A-7EE6-4342-B048-85BDC9FD1C3A}</a:tableStyleId>
              </a:tblPr>
              <a:tblGrid>
                <a:gridCol w="679598"/>
                <a:gridCol w="4908402"/>
                <a:gridCol w="2717800"/>
              </a:tblGrid>
              <a:tr h="687522">
                <a:tc>
                  <a:txBody>
                    <a:bodyPr/>
                    <a:lstStyle/>
                    <a:p>
                      <a:pPr marL="0" marR="0" algn="just">
                        <a:spcBef>
                          <a:spcPts val="0"/>
                        </a:spcBef>
                        <a:spcAft>
                          <a:spcPts val="0"/>
                        </a:spcAft>
                      </a:pPr>
                      <a:r>
                        <a:rPr lang="ro-RO" sz="1100" b="1" dirty="0">
                          <a:effectLst/>
                          <a:latin typeface="Arial"/>
                          <a:ea typeface="Times New Roman"/>
                        </a:rPr>
                        <a:t>Nr. crt.</a:t>
                      </a:r>
                      <a:endParaRPr lang="en-US" sz="1200" dirty="0">
                        <a:effectLst/>
                        <a:latin typeface="Times New Roman"/>
                        <a:ea typeface="Times New Roman"/>
                      </a:endParaRPr>
                    </a:p>
                  </a:txBody>
                  <a:tcPr marL="68580" marR="68580" marT="0" marB="0" anchor="ctr"/>
                </a:tc>
                <a:tc>
                  <a:txBody>
                    <a:bodyPr/>
                    <a:lstStyle/>
                    <a:p>
                      <a:pPr marL="0" marR="180340" algn="just">
                        <a:spcBef>
                          <a:spcPts val="0"/>
                        </a:spcBef>
                        <a:spcAft>
                          <a:spcPts val="0"/>
                        </a:spcAft>
                      </a:pPr>
                      <a:r>
                        <a:rPr lang="ro-RO" sz="1100" b="1" dirty="0">
                          <a:effectLst/>
                          <a:latin typeface="Arial"/>
                          <a:ea typeface="Times New Roman"/>
                        </a:rPr>
                        <a:t>Denumirea asociaţiei/fundaţiei care </a:t>
                      </a:r>
                      <a:r>
                        <a:rPr lang="ro-RO" sz="1100" b="1" dirty="0" smtClean="0">
                          <a:effectLst/>
                          <a:latin typeface="Arial"/>
                          <a:ea typeface="Times New Roman"/>
                        </a:rPr>
                        <a:t>a beneficiat </a:t>
                      </a:r>
                      <a:r>
                        <a:rPr lang="ro-RO" sz="1100" b="1" dirty="0">
                          <a:effectLst/>
                          <a:latin typeface="Arial"/>
                          <a:ea typeface="Times New Roman"/>
                        </a:rPr>
                        <a:t>de subvenţii de la bugetul local al municipiului Oradea în anul </a:t>
                      </a:r>
                      <a:r>
                        <a:rPr lang="ro-RO" sz="1100" b="1" dirty="0" smtClean="0">
                          <a:effectLst/>
                          <a:latin typeface="Arial"/>
                          <a:ea typeface="Times New Roman"/>
                        </a:rPr>
                        <a:t>2018</a:t>
                      </a:r>
                      <a:endParaRPr lang="en-US" sz="1200" dirty="0">
                        <a:effectLst/>
                        <a:latin typeface="Times New Roman"/>
                        <a:ea typeface="Times New Roman"/>
                      </a:endParaRPr>
                    </a:p>
                  </a:txBody>
                  <a:tcPr marL="68580" marR="68580" marT="0" marB="0" anchor="ctr"/>
                </a:tc>
                <a:tc>
                  <a:txBody>
                    <a:bodyPr/>
                    <a:lstStyle/>
                    <a:p>
                      <a:pPr marL="0" marR="0" algn="just">
                        <a:spcBef>
                          <a:spcPts val="0"/>
                        </a:spcBef>
                        <a:spcAft>
                          <a:spcPts val="0"/>
                        </a:spcAft>
                      </a:pPr>
                      <a:r>
                        <a:rPr lang="ro-RO" sz="1100" b="1" dirty="0" smtClean="0">
                          <a:effectLst/>
                          <a:latin typeface="Arial"/>
                          <a:ea typeface="Times New Roman"/>
                        </a:rPr>
                        <a:t>         Cuantumul</a:t>
                      </a:r>
                      <a:r>
                        <a:rPr lang="ro-RO" sz="1100" b="1" baseline="0" dirty="0" smtClean="0">
                          <a:effectLst/>
                          <a:latin typeface="Arial"/>
                          <a:ea typeface="Times New Roman"/>
                        </a:rPr>
                        <a:t> </a:t>
                      </a:r>
                      <a:r>
                        <a:rPr lang="ro-RO" sz="1100" b="1" dirty="0" smtClean="0">
                          <a:effectLst/>
                          <a:latin typeface="Arial"/>
                          <a:ea typeface="Times New Roman"/>
                        </a:rPr>
                        <a:t>subvenţiei </a:t>
                      </a:r>
                      <a:r>
                        <a:rPr lang="ro-RO" sz="1100" b="1" dirty="0">
                          <a:effectLst/>
                          <a:latin typeface="Arial"/>
                          <a:ea typeface="Times New Roman"/>
                        </a:rPr>
                        <a:t>aprobate</a:t>
                      </a:r>
                      <a:endParaRPr lang="en-US" sz="1200" dirty="0">
                        <a:effectLst/>
                        <a:latin typeface="Times New Roman"/>
                        <a:ea typeface="Times New Roman"/>
                      </a:endParaRPr>
                    </a:p>
                  </a:txBody>
                  <a:tcPr marL="68580" marR="68580" marT="0" marB="0" anchor="ctr"/>
                </a:tc>
              </a:tr>
              <a:tr h="323801">
                <a:tc>
                  <a:txBody>
                    <a:bodyPr/>
                    <a:lstStyle/>
                    <a:p>
                      <a:pPr marL="0" marR="0" algn="just">
                        <a:spcBef>
                          <a:spcPts val="0"/>
                        </a:spcBef>
                        <a:spcAft>
                          <a:spcPts val="0"/>
                        </a:spcAft>
                      </a:pPr>
                      <a:r>
                        <a:rPr lang="ro-RO" sz="1800" dirty="0">
                          <a:effectLst/>
                          <a:latin typeface="Arial"/>
                          <a:ea typeface="Times New Roman"/>
                        </a:rPr>
                        <a:t>1</a:t>
                      </a:r>
                      <a:endParaRPr lang="en-US" sz="1800" dirty="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a:effectLst/>
                          <a:latin typeface="Arial" panose="020B0604020202020204" pitchFamily="34" charset="0"/>
                          <a:ea typeface="Times New Roman"/>
                          <a:cs typeface="Arial" panose="020B0604020202020204" pitchFamily="34" charset="0"/>
                        </a:rPr>
                        <a:t>Asociaţia Caritas Catolica</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0" algn="ctr">
                        <a:spcBef>
                          <a:spcPts val="0"/>
                        </a:spcBef>
                        <a:spcAft>
                          <a:spcPts val="0"/>
                        </a:spcAft>
                      </a:pPr>
                      <a:r>
                        <a:rPr lang="ro-RO" sz="1800" dirty="0" smtClean="0">
                          <a:effectLst/>
                          <a:latin typeface="Arial" panose="020B0604020202020204" pitchFamily="34" charset="0"/>
                          <a:ea typeface="Times New Roman"/>
                          <a:cs typeface="Arial" panose="020B0604020202020204" pitchFamily="34" charset="0"/>
                        </a:rPr>
                        <a:t>21.700 </a:t>
                      </a:r>
                      <a:r>
                        <a:rPr lang="ro-RO" sz="1800" dirty="0">
                          <a:effectLst/>
                          <a:latin typeface="Arial" panose="020B0604020202020204" pitchFamily="34" charset="0"/>
                          <a:ea typeface="Times New Roman"/>
                          <a:cs typeface="Arial" panose="020B0604020202020204" pitchFamily="34" charset="0"/>
                        </a:rPr>
                        <a:t>lei</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r>
              <a:tr h="323801">
                <a:tc>
                  <a:txBody>
                    <a:bodyPr/>
                    <a:lstStyle/>
                    <a:p>
                      <a:pPr marL="0" marR="0" algn="just">
                        <a:spcBef>
                          <a:spcPts val="0"/>
                        </a:spcBef>
                        <a:spcAft>
                          <a:spcPts val="0"/>
                        </a:spcAft>
                      </a:pPr>
                      <a:r>
                        <a:rPr lang="ro-RO" sz="1800" dirty="0">
                          <a:effectLst/>
                          <a:latin typeface="Arial"/>
                          <a:ea typeface="Times New Roman"/>
                        </a:rPr>
                        <a:t>2</a:t>
                      </a:r>
                      <a:endParaRPr lang="en-US" sz="1800" dirty="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smtClean="0">
                          <a:effectLst/>
                          <a:latin typeface="Arial" panose="020B0604020202020204" pitchFamily="34" charset="0"/>
                          <a:ea typeface="Times New Roman"/>
                          <a:cs typeface="Arial" panose="020B0604020202020204" pitchFamily="34" charset="0"/>
                        </a:rPr>
                        <a:t>SOS Autism </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ro-RO" sz="1800" dirty="0" smtClean="0">
                          <a:effectLst/>
                          <a:latin typeface="Arial" panose="020B0604020202020204" pitchFamily="34" charset="0"/>
                          <a:ea typeface="Times New Roman"/>
                          <a:cs typeface="Arial" panose="020B0604020202020204" pitchFamily="34" charset="0"/>
                        </a:rPr>
                        <a:t>5.500 lei</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r>
              <a:tr h="323801">
                <a:tc>
                  <a:txBody>
                    <a:bodyPr/>
                    <a:lstStyle/>
                    <a:p>
                      <a:pPr marL="0" marR="0" algn="just">
                        <a:spcBef>
                          <a:spcPts val="0"/>
                        </a:spcBef>
                        <a:spcAft>
                          <a:spcPts val="0"/>
                        </a:spcAft>
                      </a:pPr>
                      <a:r>
                        <a:rPr lang="ro-RO" sz="1800">
                          <a:effectLst/>
                          <a:latin typeface="Arial"/>
                          <a:ea typeface="Times New Roman"/>
                        </a:rPr>
                        <a:t>3</a:t>
                      </a:r>
                      <a:endParaRPr lang="en-US" sz="180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a:effectLst/>
                          <a:latin typeface="Arial" panose="020B0604020202020204" pitchFamily="34" charset="0"/>
                          <a:ea typeface="Times New Roman"/>
                          <a:cs typeface="Arial" panose="020B0604020202020204" pitchFamily="34" charset="0"/>
                        </a:rPr>
                        <a:t>Asociaţia Down</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ro-RO" sz="1800" dirty="0" smtClean="0">
                          <a:effectLst/>
                          <a:latin typeface="Arial" panose="020B0604020202020204" pitchFamily="34" charset="0"/>
                          <a:ea typeface="Times New Roman"/>
                          <a:cs typeface="Arial" panose="020B0604020202020204" pitchFamily="34" charset="0"/>
                        </a:rPr>
                        <a:t>15.000 </a:t>
                      </a:r>
                      <a:r>
                        <a:rPr lang="ro-RO" sz="1800" dirty="0">
                          <a:effectLst/>
                          <a:latin typeface="Arial" panose="020B0604020202020204" pitchFamily="34" charset="0"/>
                          <a:ea typeface="Times New Roman"/>
                          <a:cs typeface="Arial" panose="020B0604020202020204" pitchFamily="34" charset="0"/>
                        </a:rPr>
                        <a:t>lei</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r>
              <a:tr h="323801">
                <a:tc>
                  <a:txBody>
                    <a:bodyPr/>
                    <a:lstStyle/>
                    <a:p>
                      <a:pPr marL="0" marR="0" algn="just">
                        <a:spcBef>
                          <a:spcPts val="0"/>
                        </a:spcBef>
                        <a:spcAft>
                          <a:spcPts val="0"/>
                        </a:spcAft>
                      </a:pPr>
                      <a:r>
                        <a:rPr lang="ro-RO" sz="1800">
                          <a:effectLst/>
                          <a:latin typeface="Arial"/>
                          <a:ea typeface="Times New Roman"/>
                        </a:rPr>
                        <a:t>4</a:t>
                      </a:r>
                      <a:endParaRPr lang="en-US" sz="180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a:effectLst/>
                          <a:latin typeface="Arial" panose="020B0604020202020204" pitchFamily="34" charset="0"/>
                          <a:ea typeface="Times New Roman"/>
                          <a:cs typeface="Arial" panose="020B0604020202020204" pitchFamily="34" charset="0"/>
                        </a:rPr>
                        <a:t>Asociaţia Caritas Eparhial</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ro-RO" sz="1800" dirty="0" smtClean="0">
                          <a:effectLst/>
                          <a:latin typeface="Arial" panose="020B0604020202020204" pitchFamily="34" charset="0"/>
                          <a:ea typeface="Times New Roman"/>
                          <a:cs typeface="Arial" panose="020B0604020202020204" pitchFamily="34" charset="0"/>
                        </a:rPr>
                        <a:t>16.650 </a:t>
                      </a:r>
                      <a:r>
                        <a:rPr lang="ro-RO" sz="1800" dirty="0">
                          <a:effectLst/>
                          <a:latin typeface="Arial" panose="020B0604020202020204" pitchFamily="34" charset="0"/>
                          <a:ea typeface="Times New Roman"/>
                          <a:cs typeface="Arial" panose="020B0604020202020204" pitchFamily="34" charset="0"/>
                        </a:rPr>
                        <a:t>lei</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r>
              <a:tr h="323801">
                <a:tc>
                  <a:txBody>
                    <a:bodyPr/>
                    <a:lstStyle/>
                    <a:p>
                      <a:pPr marL="0" marR="0" algn="just">
                        <a:spcBef>
                          <a:spcPts val="0"/>
                        </a:spcBef>
                        <a:spcAft>
                          <a:spcPts val="0"/>
                        </a:spcAft>
                      </a:pPr>
                      <a:r>
                        <a:rPr lang="ro-RO" sz="1800">
                          <a:effectLst/>
                          <a:latin typeface="Arial"/>
                          <a:ea typeface="Times New Roman"/>
                        </a:rPr>
                        <a:t>5</a:t>
                      </a:r>
                      <a:endParaRPr lang="en-US" sz="180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a:effectLst/>
                          <a:latin typeface="Arial" panose="020B0604020202020204" pitchFamily="34" charset="0"/>
                          <a:ea typeface="Times New Roman"/>
                          <a:cs typeface="Arial" panose="020B0604020202020204" pitchFamily="34" charset="0"/>
                        </a:rPr>
                        <a:t>Fundaţia </a:t>
                      </a:r>
                      <a:r>
                        <a:rPr lang="ro-RO" sz="1800" dirty="0" smtClean="0">
                          <a:effectLst/>
                          <a:latin typeface="Arial" panose="020B0604020202020204" pitchFamily="34" charset="0"/>
                          <a:ea typeface="Times New Roman"/>
                          <a:cs typeface="Arial" panose="020B0604020202020204" pitchFamily="34" charset="0"/>
                        </a:rPr>
                        <a:t>Est Europa</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en-US" sz="1800" dirty="0" smtClean="0">
                          <a:effectLst/>
                          <a:latin typeface="Arial" panose="020B0604020202020204" pitchFamily="34" charset="0"/>
                          <a:ea typeface="Times New Roman"/>
                          <a:cs typeface="Arial" panose="020B0604020202020204" pitchFamily="34" charset="0"/>
                        </a:rPr>
                        <a:t>8.</a:t>
                      </a:r>
                      <a:r>
                        <a:rPr lang="ro-RO" sz="1800" dirty="0" smtClean="0">
                          <a:effectLst/>
                          <a:latin typeface="Arial" panose="020B0604020202020204" pitchFamily="34" charset="0"/>
                          <a:ea typeface="Times New Roman"/>
                          <a:cs typeface="Arial" panose="020B0604020202020204" pitchFamily="34" charset="0"/>
                        </a:rPr>
                        <a:t>4</a:t>
                      </a:r>
                      <a:r>
                        <a:rPr lang="en-US" sz="1800" dirty="0" smtClean="0">
                          <a:effectLst/>
                          <a:latin typeface="Arial" panose="020B0604020202020204" pitchFamily="34" charset="0"/>
                          <a:ea typeface="Times New Roman"/>
                          <a:cs typeface="Arial" panose="020B0604020202020204" pitchFamily="34" charset="0"/>
                        </a:rPr>
                        <a:t>00</a:t>
                      </a:r>
                      <a:r>
                        <a:rPr lang="ro-RO" sz="1800" dirty="0" smtClean="0">
                          <a:effectLst/>
                          <a:latin typeface="Arial" panose="020B0604020202020204" pitchFamily="34" charset="0"/>
                          <a:ea typeface="Times New Roman"/>
                          <a:cs typeface="Arial" panose="020B0604020202020204" pitchFamily="34" charset="0"/>
                        </a:rPr>
                        <a:t> </a:t>
                      </a:r>
                      <a:r>
                        <a:rPr lang="ro-RO" sz="1800" dirty="0">
                          <a:effectLst/>
                          <a:latin typeface="Arial" panose="020B0604020202020204" pitchFamily="34" charset="0"/>
                          <a:ea typeface="Times New Roman"/>
                          <a:cs typeface="Arial" panose="020B0604020202020204" pitchFamily="34" charset="0"/>
                        </a:rPr>
                        <a:t>lei</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r>
              <a:tr h="323801">
                <a:tc>
                  <a:txBody>
                    <a:bodyPr/>
                    <a:lstStyle/>
                    <a:p>
                      <a:pPr marL="0" marR="0" algn="just">
                        <a:spcBef>
                          <a:spcPts val="0"/>
                        </a:spcBef>
                        <a:spcAft>
                          <a:spcPts val="0"/>
                        </a:spcAft>
                      </a:pPr>
                      <a:r>
                        <a:rPr lang="ro-RO" sz="1800">
                          <a:effectLst/>
                          <a:latin typeface="Arial"/>
                          <a:ea typeface="Times New Roman"/>
                        </a:rPr>
                        <a:t>6</a:t>
                      </a:r>
                      <a:endParaRPr lang="en-US" sz="180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a:effectLst/>
                          <a:latin typeface="Arial" panose="020B0604020202020204" pitchFamily="34" charset="0"/>
                          <a:ea typeface="Times New Roman"/>
                          <a:cs typeface="Arial" panose="020B0604020202020204" pitchFamily="34" charset="0"/>
                        </a:rPr>
                        <a:t>Fundaţia </a:t>
                      </a:r>
                      <a:r>
                        <a:rPr lang="ro-RO" sz="1800" dirty="0" smtClean="0">
                          <a:effectLst/>
                          <a:latin typeface="Arial" panose="020B0604020202020204" pitchFamily="34" charset="0"/>
                          <a:ea typeface="Times New Roman"/>
                          <a:cs typeface="Arial" panose="020B0604020202020204" pitchFamily="34" charset="0"/>
                        </a:rPr>
                        <a:t>Consistoria</a:t>
                      </a:r>
                      <a:r>
                        <a:rPr lang="ro-RO" sz="1800" baseline="0" dirty="0" smtClean="0">
                          <a:effectLst/>
                          <a:latin typeface="Arial" panose="020B0604020202020204" pitchFamily="34" charset="0"/>
                          <a:ea typeface="Times New Roman"/>
                          <a:cs typeface="Arial" panose="020B0604020202020204" pitchFamily="34" charset="0"/>
                        </a:rPr>
                        <a:t> Efrem Beniamin</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ro-RO" sz="1800" dirty="0" smtClean="0">
                          <a:effectLst/>
                          <a:latin typeface="Arial" panose="020B0604020202020204" pitchFamily="34" charset="0"/>
                          <a:ea typeface="Times New Roman"/>
                          <a:cs typeface="Arial" panose="020B0604020202020204" pitchFamily="34" charset="0"/>
                        </a:rPr>
                        <a:t>7.350 lei</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r>
              <a:tr h="323801">
                <a:tc>
                  <a:txBody>
                    <a:bodyPr/>
                    <a:lstStyle/>
                    <a:p>
                      <a:pPr marL="0" marR="0" algn="just">
                        <a:spcBef>
                          <a:spcPts val="0"/>
                        </a:spcBef>
                        <a:spcAft>
                          <a:spcPts val="0"/>
                        </a:spcAft>
                      </a:pPr>
                      <a:r>
                        <a:rPr lang="ro-RO" sz="1800">
                          <a:effectLst/>
                          <a:latin typeface="Arial"/>
                          <a:ea typeface="Times New Roman"/>
                        </a:rPr>
                        <a:t>7</a:t>
                      </a:r>
                      <a:endParaRPr lang="en-US" sz="1800">
                        <a:effectLst/>
                        <a:latin typeface="Times New Roman"/>
                        <a:ea typeface="Times New Roman"/>
                      </a:endParaRPr>
                    </a:p>
                  </a:txBody>
                  <a:tcPr marL="68580" marR="68580" marT="0" marB="0"/>
                </a:tc>
                <a:tc>
                  <a:txBody>
                    <a:bodyPr/>
                    <a:lstStyle/>
                    <a:p>
                      <a:pPr marL="0" marR="0" algn="just">
                        <a:spcBef>
                          <a:spcPts val="0"/>
                        </a:spcBef>
                        <a:spcAft>
                          <a:spcPts val="0"/>
                        </a:spcAft>
                      </a:pPr>
                      <a:r>
                        <a:rPr lang="ro-RO" sz="1800" dirty="0" smtClean="0">
                          <a:effectLst/>
                          <a:latin typeface="Arial" panose="020B0604020202020204" pitchFamily="34" charset="0"/>
                          <a:ea typeface="Times New Roman"/>
                          <a:cs typeface="Arial" panose="020B0604020202020204" pitchFamily="34" charset="0"/>
                        </a:rPr>
                        <a:t>Asociația Româno-Germană</a:t>
                      </a:r>
                      <a:r>
                        <a:rPr lang="ro-RO" sz="1800" baseline="0" dirty="0" smtClean="0">
                          <a:effectLst/>
                          <a:latin typeface="Arial" panose="020B0604020202020204" pitchFamily="34" charset="0"/>
                          <a:ea typeface="Times New Roman"/>
                          <a:cs typeface="Arial" panose="020B0604020202020204" pitchFamily="34" charset="0"/>
                        </a:rPr>
                        <a:t> Alsterdorf</a:t>
                      </a:r>
                      <a:endParaRPr lang="en-US" sz="1800" dirty="0">
                        <a:effectLst/>
                        <a:latin typeface="Arial" panose="020B0604020202020204" pitchFamily="34" charset="0"/>
                        <a:ea typeface="Times New Roman"/>
                        <a:cs typeface="Arial" panose="020B0604020202020204" pitchFamily="34" charset="0"/>
                      </a:endParaRPr>
                    </a:p>
                  </a:txBody>
                  <a:tcPr marL="68580" marR="68580" marT="0" marB="0"/>
                </a:tc>
                <a:tc>
                  <a:txBody>
                    <a:bodyPr/>
                    <a:lstStyle/>
                    <a:p>
                      <a:pPr marL="0" marR="45720" algn="ctr">
                        <a:spcBef>
                          <a:spcPts val="0"/>
                        </a:spcBef>
                        <a:spcAft>
                          <a:spcPts val="0"/>
                        </a:spcAft>
                      </a:pPr>
                      <a:r>
                        <a:rPr lang="ro-RO" sz="1800" dirty="0" smtClean="0">
                          <a:effectLst/>
                          <a:latin typeface="Arial" panose="020B0604020202020204" pitchFamily="34" charset="0"/>
                          <a:ea typeface="Times New Roman"/>
                          <a:cs typeface="Arial" panose="020B0604020202020204" pitchFamily="34" charset="0"/>
                        </a:rPr>
                        <a:t>20.000 lei</a:t>
                      </a:r>
                    </a:p>
                  </a:txBody>
                  <a:tcPr marL="68580" marR="68580" marT="0" marB="0"/>
                </a:tc>
              </a:tr>
              <a:tr h="323801">
                <a:tc>
                  <a:txBody>
                    <a:bodyPr/>
                    <a:lstStyle/>
                    <a:p>
                      <a:r>
                        <a:rPr lang="ro-RO" dirty="0" smtClean="0">
                          <a:latin typeface="Arial" pitchFamily="34" charset="0"/>
                          <a:cs typeface="Arial" pitchFamily="34" charset="0"/>
                        </a:rPr>
                        <a:t>8.</a:t>
                      </a:r>
                      <a:endParaRPr lang="en-US" dirty="0">
                        <a:latin typeface="Arial" pitchFamily="34" charset="0"/>
                        <a:cs typeface="Arial" pitchFamily="34" charset="0"/>
                      </a:endParaRPr>
                    </a:p>
                  </a:txBody>
                  <a:tcPr marL="68580" marR="68580" marT="0" marB="0"/>
                </a:tc>
                <a:tc>
                  <a:txBody>
                    <a:bodyPr/>
                    <a:lstStyle/>
                    <a:p>
                      <a:r>
                        <a:rPr lang="ro-RO" dirty="0" smtClean="0">
                          <a:latin typeface="Arial" pitchFamily="34" charset="0"/>
                          <a:cs typeface="Arial" pitchFamily="34" charset="0"/>
                        </a:rPr>
                        <a:t>Asociaţia Smiles</a:t>
                      </a:r>
                      <a:endParaRPr lang="en-US" dirty="0">
                        <a:latin typeface="Arial" pitchFamily="34" charset="0"/>
                        <a:cs typeface="Arial" pitchFamily="34" charset="0"/>
                      </a:endParaRPr>
                    </a:p>
                  </a:txBody>
                  <a:tcPr marL="68580" marR="68580" marT="0" marB="0"/>
                </a:tc>
                <a:tc>
                  <a:txBody>
                    <a:bodyPr/>
                    <a:lstStyle/>
                    <a:p>
                      <a:pPr marL="0" marR="45720" algn="ctr">
                        <a:spcBef>
                          <a:spcPts val="0"/>
                        </a:spcBef>
                        <a:spcAft>
                          <a:spcPts val="0"/>
                        </a:spcAft>
                      </a:pPr>
                      <a:r>
                        <a:rPr lang="ro-RO" sz="1800" dirty="0" smtClean="0">
                          <a:effectLst/>
                          <a:latin typeface="Arial" pitchFamily="34" charset="0"/>
                          <a:ea typeface="Times New Roman"/>
                          <a:cs typeface="Arial" pitchFamily="34" charset="0"/>
                        </a:rPr>
                        <a:t>19.950 lei </a:t>
                      </a:r>
                      <a:endParaRPr lang="en-US" sz="1800" dirty="0">
                        <a:effectLst/>
                        <a:latin typeface="Arial" pitchFamily="34" charset="0"/>
                        <a:ea typeface="Times New Roman"/>
                        <a:cs typeface="Arial" pitchFamily="34" charset="0"/>
                      </a:endParaRPr>
                    </a:p>
                  </a:txBody>
                  <a:tcPr marL="68580" marR="68580" marT="0" marB="0"/>
                </a:tc>
              </a:tr>
              <a:tr h="323801">
                <a:tc>
                  <a:txBody>
                    <a:bodyPr/>
                    <a:lstStyle/>
                    <a:p>
                      <a:r>
                        <a:rPr lang="ro-RO" dirty="0" smtClean="0">
                          <a:latin typeface="Arial" pitchFamily="34" charset="0"/>
                          <a:cs typeface="Arial" pitchFamily="34" charset="0"/>
                        </a:rPr>
                        <a:t>9.</a:t>
                      </a:r>
                      <a:endParaRPr lang="en-US" dirty="0">
                        <a:latin typeface="Arial" pitchFamily="34" charset="0"/>
                        <a:cs typeface="Arial" pitchFamily="34" charset="0"/>
                      </a:endParaRPr>
                    </a:p>
                  </a:txBody>
                  <a:tcPr marL="68580" marR="68580" marT="0" marB="0"/>
                </a:tc>
                <a:tc>
                  <a:txBody>
                    <a:bodyPr/>
                    <a:lstStyle/>
                    <a:p>
                      <a:r>
                        <a:rPr lang="ro-RO" dirty="0" smtClean="0">
                          <a:latin typeface="Arial" pitchFamily="34" charset="0"/>
                          <a:cs typeface="Arial" pitchFamily="34" charset="0"/>
                        </a:rPr>
                        <a:t>Fundaţia Creştină Diakonia</a:t>
                      </a:r>
                      <a:endParaRPr lang="en-US" dirty="0">
                        <a:latin typeface="Arial" pitchFamily="34" charset="0"/>
                        <a:cs typeface="Arial" pitchFamily="34" charset="0"/>
                      </a:endParaRPr>
                    </a:p>
                  </a:txBody>
                  <a:tcPr marL="68580" marR="68580" marT="0" marB="0"/>
                </a:tc>
                <a:tc>
                  <a:txBody>
                    <a:bodyPr/>
                    <a:lstStyle/>
                    <a:p>
                      <a:pPr marL="0" marR="45720" algn="ctr">
                        <a:spcBef>
                          <a:spcPts val="0"/>
                        </a:spcBef>
                        <a:spcAft>
                          <a:spcPts val="0"/>
                        </a:spcAft>
                      </a:pPr>
                      <a:r>
                        <a:rPr lang="ro-RO" sz="1800" dirty="0" smtClean="0">
                          <a:effectLst/>
                          <a:latin typeface="Arial" pitchFamily="34" charset="0"/>
                          <a:ea typeface="Times New Roman"/>
                          <a:cs typeface="Arial" pitchFamily="34" charset="0"/>
                        </a:rPr>
                        <a:t>14.000 lei</a:t>
                      </a:r>
                      <a:endParaRPr lang="en-US" sz="1800" dirty="0">
                        <a:effectLst/>
                        <a:latin typeface="Arial" pitchFamily="34" charset="0"/>
                        <a:ea typeface="Times New Roman"/>
                        <a:cs typeface="Arial" pitchFamily="34" charset="0"/>
                      </a:endParaRPr>
                    </a:p>
                  </a:txBody>
                  <a:tcPr marL="68580" marR="68580" marT="0" marB="0"/>
                </a:tc>
              </a:tr>
              <a:tr h="513068">
                <a:tc>
                  <a:txBody>
                    <a:bodyPr/>
                    <a:lstStyle/>
                    <a:p>
                      <a:r>
                        <a:rPr lang="ro-RO" dirty="0" smtClean="0">
                          <a:latin typeface="Arial" pitchFamily="34" charset="0"/>
                          <a:cs typeface="Arial" pitchFamily="34" charset="0"/>
                        </a:rPr>
                        <a:t>Total</a:t>
                      </a:r>
                      <a:endParaRPr lang="en-US" dirty="0">
                        <a:latin typeface="Arial" pitchFamily="34" charset="0"/>
                        <a:cs typeface="Arial" pitchFamily="34" charset="0"/>
                      </a:endParaRPr>
                    </a:p>
                  </a:txBody>
                  <a:tcPr marL="68580" marR="68580" marT="0" marB="0"/>
                </a:tc>
                <a:tc>
                  <a:txBody>
                    <a:bodyPr/>
                    <a:lstStyle/>
                    <a:p>
                      <a:r>
                        <a:rPr lang="ro-RO" dirty="0" smtClean="0">
                          <a:latin typeface="Arial" pitchFamily="34" charset="0"/>
                          <a:cs typeface="Arial" pitchFamily="34" charset="0"/>
                        </a:rPr>
                        <a:t>11 servicii sociale pentru 316 beneficiari:</a:t>
                      </a:r>
                      <a:endParaRPr lang="en-US" dirty="0">
                        <a:latin typeface="Arial" pitchFamily="34" charset="0"/>
                        <a:cs typeface="Arial" pitchFamily="34" charset="0"/>
                      </a:endParaRPr>
                    </a:p>
                  </a:txBody>
                  <a:tcPr marL="68580" marR="68580" marT="0" marB="0"/>
                </a:tc>
                <a:tc>
                  <a:txBody>
                    <a:bodyPr/>
                    <a:lstStyle/>
                    <a:p>
                      <a:pPr marL="0" marR="45720" algn="ctr">
                        <a:spcBef>
                          <a:spcPts val="0"/>
                        </a:spcBef>
                        <a:spcAft>
                          <a:spcPts val="0"/>
                        </a:spcAft>
                      </a:pPr>
                      <a:r>
                        <a:rPr lang="ro-RO" sz="1800" dirty="0" smtClean="0">
                          <a:effectLst/>
                          <a:latin typeface="Arial" pitchFamily="34" charset="0"/>
                          <a:ea typeface="Times New Roman"/>
                          <a:cs typeface="Arial" pitchFamily="34" charset="0"/>
                        </a:rPr>
                        <a:t>Total : 128.550 lei</a:t>
                      </a:r>
                      <a:endParaRPr lang="en-US" sz="1800" dirty="0">
                        <a:effectLst/>
                        <a:latin typeface="Arial" pitchFamily="34" charset="0"/>
                        <a:ea typeface="Times New Roman"/>
                        <a:cs typeface="Arial" pitchFamily="34" charset="0"/>
                      </a:endParaRPr>
                    </a:p>
                  </a:txBody>
                  <a:tcPr marL="68580" marR="68580" marT="0" marB="0"/>
                </a:tc>
              </a:tr>
            </a:tbl>
          </a:graphicData>
        </a:graphic>
      </p:graphicFrame>
    </p:spTree>
    <p:extLst>
      <p:ext uri="{BB962C8B-B14F-4D97-AF65-F5344CB8AC3E}">
        <p14:creationId xmlns:p14="http://schemas.microsoft.com/office/powerpoint/2010/main" xmlns="" val="34350789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p:cNvSpPr>
            <a:spLocks noGrp="1"/>
          </p:cNvSpPr>
          <p:nvPr>
            <p:ph type="title"/>
          </p:nvPr>
        </p:nvSpPr>
        <p:spPr>
          <a:xfrm>
            <a:off x="914400" y="277813"/>
            <a:ext cx="7772400" cy="508000"/>
          </a:xfrm>
        </p:spPr>
        <p:txBody>
          <a:bodyPr rtlCol="0">
            <a:normAutofit fontScale="90000"/>
          </a:bodyPr>
          <a:lstStyle/>
          <a:p>
            <a:pPr eaLnBrk="1" fontAlgn="auto" hangingPunct="1">
              <a:spcAft>
                <a:spcPts val="0"/>
              </a:spcAft>
              <a:defRPr/>
            </a:pPr>
            <a:r>
              <a:rPr lang="ro-RO" sz="1800" b="1" dirty="0" smtClean="0">
                <a:solidFill>
                  <a:schemeClr val="accent1">
                    <a:lumMod val="50000"/>
                  </a:schemeClr>
                </a:solidFill>
                <a:latin typeface="+mn-lt"/>
                <a:ea typeface="+mn-ea"/>
                <a:cs typeface="+mn-cs"/>
              </a:rPr>
              <a:t/>
            </a:r>
            <a:br>
              <a:rPr lang="ro-RO" sz="1800" b="1" dirty="0" smtClean="0">
                <a:solidFill>
                  <a:schemeClr val="accent1">
                    <a:lumMod val="50000"/>
                  </a:schemeClr>
                </a:solidFill>
                <a:latin typeface="+mn-lt"/>
                <a:ea typeface="+mn-ea"/>
                <a:cs typeface="+mn-cs"/>
              </a:rPr>
            </a:br>
            <a:r>
              <a:rPr lang="en-US" sz="1800" b="1" dirty="0" smtClean="0">
                <a:solidFill>
                  <a:schemeClr val="accent1">
                    <a:lumMod val="50000"/>
                  </a:schemeClr>
                </a:solidFill>
                <a:latin typeface="+mn-lt"/>
                <a:ea typeface="+mn-ea"/>
                <a:cs typeface="+mn-cs"/>
              </a:rPr>
              <a:t/>
            </a:r>
            <a:br>
              <a:rPr lang="en-US" sz="1800" b="1" dirty="0" smtClean="0">
                <a:solidFill>
                  <a:schemeClr val="accent1">
                    <a:lumMod val="50000"/>
                  </a:schemeClr>
                </a:solidFill>
                <a:latin typeface="+mn-lt"/>
                <a:ea typeface="+mn-ea"/>
                <a:cs typeface="+mn-cs"/>
              </a:rPr>
            </a:br>
            <a:endParaRPr lang="en-US" sz="1800" b="1" dirty="0">
              <a:solidFill>
                <a:schemeClr val="accent1">
                  <a:lumMod val="50000"/>
                </a:schemeClr>
              </a:solidFill>
            </a:endParaRPr>
          </a:p>
        </p:txBody>
      </p:sp>
      <p:sp>
        <p:nvSpPr>
          <p:cNvPr id="1028" name="Substituent conținut 2"/>
          <p:cNvSpPr>
            <a:spLocks noGrp="1"/>
          </p:cNvSpPr>
          <p:nvPr>
            <p:ph idx="1"/>
          </p:nvPr>
        </p:nvSpPr>
        <p:spPr>
          <a:xfrm>
            <a:off x="500063" y="228600"/>
            <a:ext cx="8491537" cy="2667000"/>
          </a:xfrm>
        </p:spPr>
        <p:txBody>
          <a:bodyPr>
            <a:normAutofit fontScale="25000" lnSpcReduction="20000"/>
          </a:bodyPr>
          <a:lstStyle/>
          <a:p>
            <a:pPr marL="273050" indent="-273050" algn="ctr" eaLnBrk="1" hangingPunct="1">
              <a:buFont typeface="Wingdings" pitchFamily="2" charset="2"/>
              <a:buNone/>
            </a:pPr>
            <a:r>
              <a:rPr lang="ro-RO" altLang="en-US" sz="7200" b="1" dirty="0" smtClean="0"/>
              <a:t>PROGRAMUL  „ACCES-OR”</a:t>
            </a:r>
          </a:p>
          <a:p>
            <a:pPr marL="273050" indent="-273050" algn="ctr" eaLnBrk="1" hangingPunct="1">
              <a:buFont typeface="Wingdings" pitchFamily="2" charset="2"/>
              <a:buNone/>
            </a:pPr>
            <a:r>
              <a:rPr lang="ro-RO" altLang="en-US" sz="7200" b="1" dirty="0" smtClean="0"/>
              <a:t>Serviciu  gratuit de transport accesibilizat pentru persoanele cu dizabilităţi din municipiul Oradea</a:t>
            </a:r>
          </a:p>
          <a:p>
            <a:pPr marL="273050" indent="-273050" algn="ctr" eaLnBrk="1" hangingPunct="1">
              <a:buFont typeface="Wingdings" pitchFamily="2" charset="2"/>
              <a:buNone/>
            </a:pPr>
            <a:endParaRPr lang="ro-RO" altLang="en-US" sz="5000" b="1" dirty="0" smtClean="0"/>
          </a:p>
          <a:p>
            <a:pPr marL="0" indent="0">
              <a:buNone/>
            </a:pPr>
            <a:r>
              <a:rPr lang="ro-RO" sz="4000" dirty="0" smtClean="0"/>
              <a:t>	 </a:t>
            </a:r>
            <a:r>
              <a:rPr lang="ro-RO" sz="6400" dirty="0"/>
              <a:t>În </a:t>
            </a:r>
            <a:r>
              <a:rPr lang="ro-RO" sz="6400" dirty="0" smtClean="0"/>
              <a:t>anul </a:t>
            </a:r>
            <a:r>
              <a:rPr lang="ro-RO" sz="6400" b="1" dirty="0" smtClean="0"/>
              <a:t>201</a:t>
            </a:r>
            <a:r>
              <a:rPr lang="en-US" sz="6400" b="1" dirty="0" smtClean="0"/>
              <a:t>8</a:t>
            </a:r>
            <a:r>
              <a:rPr lang="ro-RO" sz="6400" b="1" dirty="0" smtClean="0"/>
              <a:t>, </a:t>
            </a:r>
            <a:r>
              <a:rPr lang="en-US" altLang="en-US" sz="6400" b="1" dirty="0" smtClean="0"/>
              <a:t>s</a:t>
            </a:r>
            <a:r>
              <a:rPr lang="ro-RO" altLang="en-US" sz="6400" b="1" dirty="0" smtClean="0"/>
              <a:t>-a asigurat transportul accesibilizat pentru</a:t>
            </a:r>
            <a:r>
              <a:rPr lang="en-US" altLang="en-US" sz="6400" b="1" dirty="0" smtClean="0"/>
              <a:t> 16 </a:t>
            </a:r>
            <a:r>
              <a:rPr lang="en-US" altLang="en-US" sz="6400" b="1" dirty="0" err="1" smtClean="0"/>
              <a:t>benefi</a:t>
            </a:r>
            <a:r>
              <a:rPr lang="ro-RO" altLang="en-US" sz="6400" b="1" dirty="0" smtClean="0"/>
              <a:t>ci</a:t>
            </a:r>
            <a:r>
              <a:rPr lang="en-US" altLang="en-US" sz="6400" b="1" dirty="0" err="1" smtClean="0"/>
              <a:t>ari</a:t>
            </a:r>
            <a:r>
              <a:rPr lang="ro-RO" altLang="en-US" sz="6400" b="1" dirty="0" smtClean="0"/>
              <a:t> din care: pentru 4 beneficiari s-a asigurat transportul la unităţi de învăţământ, tur/retur şi pentru ceilalţi 12 beneficiari la servicii acordate de ONG-uri</a:t>
            </a:r>
          </a:p>
          <a:p>
            <a:pPr marL="0" indent="0">
              <a:buNone/>
            </a:pPr>
            <a:r>
              <a:rPr lang="ro-RO" sz="6400" dirty="0" smtClean="0"/>
              <a:t>	Totodată, s-au acordat </a:t>
            </a:r>
            <a:r>
              <a:rPr lang="ro-RO" sz="6400" dirty="0"/>
              <a:t>servicii de tranport, pentru persoane cu dizabilităţi </a:t>
            </a:r>
            <a:r>
              <a:rPr lang="ro-RO" sz="6400" dirty="0" smtClean="0"/>
              <a:t>la, </a:t>
            </a:r>
            <a:r>
              <a:rPr lang="ro-RO" sz="6400" dirty="0"/>
              <a:t>Comisia de Expertiză Medicală a Persoanelor cu Handicap, unităţi de învăţământ şi educaţie formală şi informală, centre de recuperare şi </a:t>
            </a:r>
            <a:r>
              <a:rPr lang="ro-RO" sz="6400" dirty="0" smtClean="0"/>
              <a:t>recreere</a:t>
            </a:r>
            <a:r>
              <a:rPr lang="ro-RO" sz="6400" dirty="0"/>
              <a:t>.</a:t>
            </a:r>
            <a:r>
              <a:rPr lang="ro-RO" sz="6400" b="1" dirty="0"/>
              <a:t> </a:t>
            </a:r>
            <a:endParaRPr lang="en-US" sz="6400" b="1" dirty="0" smtClean="0"/>
          </a:p>
        </p:txBody>
      </p:sp>
      <p:sp>
        <p:nvSpPr>
          <p:cNvPr id="1030" name="Rectangle 6"/>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ro-RO" altLang="en-US"/>
          </a:p>
        </p:txBody>
      </p:sp>
      <p:graphicFrame>
        <p:nvGraphicFramePr>
          <p:cNvPr id="1026" name="Object 5"/>
          <p:cNvGraphicFramePr>
            <a:graphicFrameLocks noChangeAspect="1"/>
          </p:cNvGraphicFramePr>
          <p:nvPr/>
        </p:nvGraphicFramePr>
        <p:xfrm>
          <a:off x="1295401" y="3429000"/>
          <a:ext cx="6172199" cy="3105150"/>
        </p:xfrm>
        <a:graphic>
          <a:graphicData uri="http://schemas.openxmlformats.org/presentationml/2006/ole">
            <p:oleObj spid="_x0000_s1026" name="Slide" r:id="rId3" imgW="4485202" imgH="3105755" progId="PowerPoint.Slide.8">
              <p:embed/>
            </p:oleObj>
          </a:graphicData>
        </a:graphic>
      </p:graphicFrame>
    </p:spTree>
    <p:extLst>
      <p:ext uri="{BB962C8B-B14F-4D97-AF65-F5344CB8AC3E}">
        <p14:creationId xmlns:p14="http://schemas.microsoft.com/office/powerpoint/2010/main" xmlns="" val="416665611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417638"/>
          </a:xfrm>
        </p:spPr>
        <p:txBody>
          <a:bodyPr>
            <a:normAutofit/>
          </a:bodyPr>
          <a:lstStyle/>
          <a:p>
            <a:r>
              <a:rPr lang="ro-RO" sz="2800" b="1" dirty="0" smtClean="0"/>
              <a:t>GALA VOLUNTARIATULUI</a:t>
            </a:r>
            <a:r>
              <a:rPr lang="ro-RO" sz="2800" dirty="0" smtClean="0"/>
              <a:t/>
            </a:r>
            <a:br>
              <a:rPr lang="ro-RO" sz="2800" dirty="0" smtClean="0"/>
            </a:br>
            <a:r>
              <a:rPr lang="ro-RO" sz="2800" dirty="0" smtClean="0"/>
              <a:t> </a:t>
            </a:r>
            <a:r>
              <a:rPr lang="ro-RO" sz="2800" b="1" dirty="0" smtClean="0"/>
              <a:t>în domeniul asistenţei sociale  2018 </a:t>
            </a:r>
            <a:br>
              <a:rPr lang="ro-RO" sz="2800" b="1" dirty="0" smtClean="0"/>
            </a:br>
            <a:r>
              <a:rPr lang="ro-RO" sz="2400" b="1" dirty="0" smtClean="0"/>
              <a:t>– editia a VI-a</a:t>
            </a:r>
            <a:endParaRPr lang="en-US" sz="2400" b="1" dirty="0"/>
          </a:p>
        </p:txBody>
      </p:sp>
      <p:sp>
        <p:nvSpPr>
          <p:cNvPr id="3" name="Content Placeholder 2"/>
          <p:cNvSpPr>
            <a:spLocks noGrp="1"/>
          </p:cNvSpPr>
          <p:nvPr>
            <p:ph idx="1"/>
          </p:nvPr>
        </p:nvSpPr>
        <p:spPr>
          <a:xfrm>
            <a:off x="214282" y="4648200"/>
            <a:ext cx="8548718" cy="1828800"/>
          </a:xfrm>
        </p:spPr>
        <p:txBody>
          <a:bodyPr>
            <a:noAutofit/>
          </a:bodyPr>
          <a:lstStyle/>
          <a:p>
            <a:pPr marL="0" indent="0" algn="ctr">
              <a:buNone/>
            </a:pPr>
            <a:r>
              <a:rPr lang="ro-RO" sz="1400" dirty="0" smtClean="0">
                <a:latin typeface="Arial" pitchFamily="34" charset="0"/>
                <a:cs typeface="Arial" pitchFamily="34" charset="0"/>
              </a:rPr>
              <a:t>    </a:t>
            </a:r>
          </a:p>
          <a:p>
            <a:pPr marL="0" indent="0" algn="ctr">
              <a:buNone/>
            </a:pPr>
            <a:endParaRPr lang="ro-RO" sz="1400" smtClean="0">
              <a:latin typeface="Arial" pitchFamily="34" charset="0"/>
              <a:cs typeface="Arial" pitchFamily="34" charset="0"/>
            </a:endParaRPr>
          </a:p>
          <a:p>
            <a:pPr marL="0" indent="0" algn="ctr">
              <a:buNone/>
            </a:pPr>
            <a:r>
              <a:rPr lang="ro-RO" sz="1400" smtClean="0">
                <a:latin typeface="Arial" pitchFamily="34" charset="0"/>
                <a:cs typeface="Arial" pitchFamily="34" charset="0"/>
              </a:rPr>
              <a:t> </a:t>
            </a:r>
            <a:r>
              <a:rPr lang="ro-RO" sz="1400" dirty="0" smtClean="0">
                <a:latin typeface="Arial" pitchFamily="34" charset="0"/>
                <a:cs typeface="Arial" pitchFamily="34" charset="0"/>
              </a:rPr>
              <a:t>La</a:t>
            </a:r>
            <a:r>
              <a:rPr lang="vi-VN" sz="1400" dirty="0" smtClean="0">
                <a:latin typeface="Arial" pitchFamily="34" charset="0"/>
                <a:cs typeface="Arial" pitchFamily="34" charset="0"/>
              </a:rPr>
              <a:t> </a:t>
            </a:r>
            <a:r>
              <a:rPr lang="vi-VN" sz="1400" dirty="0">
                <a:latin typeface="Arial" pitchFamily="34" charset="0"/>
                <a:cs typeface="Arial" pitchFamily="34" charset="0"/>
              </a:rPr>
              <a:t>a </a:t>
            </a:r>
            <a:r>
              <a:rPr lang="ro-RO" sz="1400" dirty="0" smtClean="0">
                <a:latin typeface="Arial" pitchFamily="34" charset="0"/>
                <a:cs typeface="Arial" pitchFamily="34" charset="0"/>
              </a:rPr>
              <a:t>a şasea </a:t>
            </a:r>
            <a:r>
              <a:rPr lang="vi-VN" sz="1400" dirty="0" smtClean="0">
                <a:latin typeface="Arial" pitchFamily="34" charset="0"/>
                <a:cs typeface="Arial" pitchFamily="34" charset="0"/>
              </a:rPr>
              <a:t>ediţie</a:t>
            </a:r>
            <a:r>
              <a:rPr lang="vi-VN" sz="1400" dirty="0">
                <a:latin typeface="Arial" pitchFamily="34" charset="0"/>
                <a:cs typeface="Arial" pitchFamily="34" charset="0"/>
              </a:rPr>
              <a:t>, Gala Voluntarilor din domeniul social, organizată </a:t>
            </a:r>
            <a:r>
              <a:rPr lang="vi-VN" sz="1400" dirty="0" smtClean="0">
                <a:latin typeface="Arial" pitchFamily="34" charset="0"/>
                <a:cs typeface="Arial" pitchFamily="34" charset="0"/>
              </a:rPr>
              <a:t>în </a:t>
            </a:r>
            <a:r>
              <a:rPr lang="vi-VN" sz="1400" dirty="0">
                <a:latin typeface="Arial" pitchFamily="34" charset="0"/>
                <a:cs typeface="Arial" pitchFamily="34" charset="0"/>
              </a:rPr>
              <a:t>sala </a:t>
            </a:r>
            <a:r>
              <a:rPr lang="ro-RO" sz="1400" dirty="0" smtClean="0">
                <a:latin typeface="Arial" pitchFamily="34" charset="0"/>
                <a:cs typeface="Arial" pitchFamily="34" charset="0"/>
              </a:rPr>
              <a:t>“</a:t>
            </a:r>
            <a:r>
              <a:rPr lang="vi-VN" sz="1400" dirty="0" smtClean="0">
                <a:latin typeface="Arial" pitchFamily="34" charset="0"/>
                <a:cs typeface="Arial" pitchFamily="34" charset="0"/>
              </a:rPr>
              <a:t>Traian Moşoiu</a:t>
            </a:r>
            <a:r>
              <a:rPr lang="ro-RO" sz="1400" dirty="0" smtClean="0">
                <a:latin typeface="Arial" pitchFamily="34" charset="0"/>
                <a:cs typeface="Arial" pitchFamily="34" charset="0"/>
              </a:rPr>
              <a:t>”</a:t>
            </a:r>
            <a:r>
              <a:rPr lang="vi-VN" sz="1400" dirty="0" smtClean="0">
                <a:latin typeface="Arial" pitchFamily="34" charset="0"/>
                <a:cs typeface="Arial" pitchFamily="34" charset="0"/>
              </a:rPr>
              <a:t> </a:t>
            </a:r>
            <a:r>
              <a:rPr lang="vi-VN" sz="1400" dirty="0">
                <a:latin typeface="Arial" pitchFamily="34" charset="0"/>
                <a:cs typeface="Arial" pitchFamily="34" charset="0"/>
              </a:rPr>
              <a:t>a Primăriei municipiului Oradea, </a:t>
            </a:r>
            <a:r>
              <a:rPr lang="ro-RO" sz="1400" dirty="0" smtClean="0">
                <a:latin typeface="Arial" pitchFamily="34" charset="0"/>
                <a:cs typeface="Arial" pitchFamily="34" charset="0"/>
              </a:rPr>
              <a:t>a adunat peste </a:t>
            </a:r>
            <a:r>
              <a:rPr lang="vi-VN" sz="1400" dirty="0" smtClean="0">
                <a:latin typeface="Arial" pitchFamily="34" charset="0"/>
                <a:cs typeface="Arial" pitchFamily="34" charset="0"/>
              </a:rPr>
              <a:t>100 </a:t>
            </a:r>
            <a:r>
              <a:rPr lang="vi-VN" sz="1400" dirty="0">
                <a:latin typeface="Arial" pitchFamily="34" charset="0"/>
                <a:cs typeface="Arial" pitchFamily="34" charset="0"/>
              </a:rPr>
              <a:t>de persoane, voluntari în domeniul social, reprezentanţi ai organizaţiilor neguvernamentale din municipiul Oradea şi reprezentanţi ai instituţiilor publice, pentru a le recunoaşte voluntarilor contribuţia la creşterea calităţii vieţii orădenilor şi pentru a le evidenţia sprijinul oferit comunităţii din care fac parte</a:t>
            </a:r>
            <a:r>
              <a:rPr lang="vi-VN" sz="1400" dirty="0" smtClean="0">
                <a:latin typeface="Arial" pitchFamily="34" charset="0"/>
                <a:cs typeface="Arial" pitchFamily="34" charset="0"/>
              </a:rPr>
              <a:t>.</a:t>
            </a:r>
            <a:r>
              <a:rPr lang="vi-VN" sz="1400" dirty="0">
                <a:latin typeface="Arial" pitchFamily="34" charset="0"/>
                <a:cs typeface="Arial" pitchFamily="34" charset="0"/>
              </a:rPr>
              <a:t> </a:t>
            </a:r>
            <a:br>
              <a:rPr lang="vi-VN" sz="1400" dirty="0">
                <a:latin typeface="Arial" pitchFamily="34" charset="0"/>
                <a:cs typeface="Arial" pitchFamily="34" charset="0"/>
              </a:rPr>
            </a:br>
            <a:r>
              <a:rPr lang="vi-VN" sz="1400" dirty="0">
                <a:latin typeface="Arial" pitchFamily="34" charset="0"/>
                <a:cs typeface="Arial" pitchFamily="34" charset="0"/>
              </a:rPr>
              <a:t>  </a:t>
            </a:r>
            <a:endParaRPr lang="ro-RO" sz="1400" dirty="0" smtClean="0">
              <a:latin typeface="Arial" pitchFamily="34" charset="0"/>
              <a:cs typeface="Arial" pitchFamily="34" charset="0"/>
            </a:endParaRPr>
          </a:p>
        </p:txBody>
      </p:sp>
      <p:pic>
        <p:nvPicPr>
          <p:cNvPr id="47108" name="Picture 4"/>
          <p:cNvPicPr>
            <a:picLocks noChangeAspect="1" noChangeArrowheads="1"/>
          </p:cNvPicPr>
          <p:nvPr/>
        </p:nvPicPr>
        <p:blipFill>
          <a:blip r:embed="rId2" cstate="print"/>
          <a:srcRect/>
          <a:stretch>
            <a:fillRect/>
          </a:stretch>
        </p:blipFill>
        <p:spPr bwMode="auto">
          <a:xfrm>
            <a:off x="1447800" y="1371600"/>
            <a:ext cx="6477000" cy="3352800"/>
          </a:xfrm>
          <a:prstGeom prst="rect">
            <a:avLst/>
          </a:prstGeom>
          <a:noFill/>
          <a:ln w="9525">
            <a:noFill/>
            <a:miter lim="800000"/>
            <a:headEnd/>
            <a:tailEnd/>
          </a:ln>
          <a:effectLst/>
        </p:spPr>
      </p:pic>
    </p:spTree>
    <p:extLst>
      <p:ext uri="{BB962C8B-B14F-4D97-AF65-F5344CB8AC3E}">
        <p14:creationId xmlns:p14="http://schemas.microsoft.com/office/powerpoint/2010/main" xmlns="" val="266827338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u 1"/>
          <p:cNvSpPr>
            <a:spLocks noGrp="1"/>
          </p:cNvSpPr>
          <p:nvPr>
            <p:ph type="title"/>
          </p:nvPr>
        </p:nvSpPr>
        <p:spPr>
          <a:xfrm>
            <a:off x="457200" y="274638"/>
            <a:ext cx="8472518" cy="439718"/>
          </a:xfrm>
        </p:spPr>
        <p:txBody>
          <a:bodyPr>
            <a:normAutofit fontScale="90000"/>
          </a:bodyPr>
          <a:lstStyle/>
          <a:p>
            <a:pPr eaLnBrk="1" hangingPunct="1"/>
            <a:r>
              <a:rPr lang="ro-RO" altLang="en-US" sz="2800" b="1" dirty="0" smtClean="0"/>
              <a:t/>
            </a:r>
            <a:br>
              <a:rPr lang="ro-RO" altLang="en-US" sz="2800" b="1" dirty="0" smtClean="0"/>
            </a:br>
            <a:r>
              <a:rPr lang="ro-RO" altLang="en-US" sz="2800" b="1" dirty="0" smtClean="0"/>
              <a:t>Ziua internaţională a persoanelor vârstnice (1 octombrie 2018)</a:t>
            </a:r>
            <a:endParaRPr lang="en-US" altLang="en-US" sz="2800" dirty="0" smtClean="0"/>
          </a:p>
        </p:txBody>
      </p:sp>
      <p:sp>
        <p:nvSpPr>
          <p:cNvPr id="27651" name="Substituent conținut 2"/>
          <p:cNvSpPr>
            <a:spLocks noGrp="1"/>
          </p:cNvSpPr>
          <p:nvPr>
            <p:ph idx="1"/>
          </p:nvPr>
        </p:nvSpPr>
        <p:spPr>
          <a:xfrm>
            <a:off x="533400" y="1071546"/>
            <a:ext cx="8229600" cy="1900254"/>
          </a:xfrm>
        </p:spPr>
        <p:txBody>
          <a:bodyPr>
            <a:normAutofit fontScale="92500" lnSpcReduction="10000"/>
          </a:bodyPr>
          <a:lstStyle/>
          <a:p>
            <a:pPr algn="ctr">
              <a:buNone/>
            </a:pPr>
            <a:r>
              <a:rPr lang="ro-RO" sz="1600" dirty="0" smtClean="0"/>
              <a:t>C</a:t>
            </a:r>
            <a:r>
              <a:rPr lang="vi-VN" sz="1600" dirty="0" smtClean="0"/>
              <a:t>u ocazia Zilei Internaţionale a Persoanelor Vârstnice, Direcţia de Asistenţă Socială Oradea, ca în fiecare an, i-a sărbătorit pe părinţii si bunicii nostri.</a:t>
            </a:r>
            <a:br>
              <a:rPr lang="vi-VN" sz="1600" dirty="0" smtClean="0"/>
            </a:br>
            <a:r>
              <a:rPr lang="vi-VN" sz="1600" dirty="0" smtClean="0"/>
              <a:t>In acest an, în colaborare cu Asociaţia Caritas Eparhial, reprezentată de preşedinte, dl Olimpiu Todorean, a pregătit o masă festivă pentru 60 de persoane de vârsta a treia într-o locaţie elegantă, sala de evenimente a "Casei Frenţiu“</a:t>
            </a:r>
            <a:endParaRPr lang="ro-RO" sz="1600" dirty="0" smtClean="0"/>
          </a:p>
          <a:p>
            <a:pPr algn="ctr">
              <a:buNone/>
            </a:pPr>
            <a:r>
              <a:rPr lang="vi-VN" sz="1600" dirty="0" smtClean="0"/>
              <a:t>În semn de apreciere şi recunoştinţă au fost invitate persoane vârstnice din cadrul Uniunii Femeilor Bihor Oradea, a Asociaţiei Pensionarilor Maghiari Partium, a Uniunii Judeţene a Pensionarilor şi CARPO.</a:t>
            </a:r>
          </a:p>
          <a:p>
            <a:pPr marL="0" indent="457200" algn="just" eaLnBrk="1" hangingPunct="1">
              <a:lnSpc>
                <a:spcPct val="140000"/>
              </a:lnSpc>
              <a:buFont typeface="Wingdings" pitchFamily="2" charset="2"/>
              <a:buNone/>
            </a:pPr>
            <a:endParaRPr lang="en-US" altLang="en-US" sz="6400" b="1" i="1" dirty="0" smtClean="0"/>
          </a:p>
          <a:p>
            <a:pPr marL="0" indent="457200" algn="just" eaLnBrk="1" hangingPunct="1">
              <a:lnSpc>
                <a:spcPct val="140000"/>
              </a:lnSpc>
              <a:buFont typeface="Wingdings" pitchFamily="2" charset="2"/>
              <a:buNone/>
            </a:pPr>
            <a:endParaRPr lang="en-US" altLang="en-US" sz="6400" b="1" dirty="0" smtClean="0"/>
          </a:p>
        </p:txBody>
      </p:sp>
      <p:pic>
        <p:nvPicPr>
          <p:cNvPr id="48130" name="Picture 2"/>
          <p:cNvPicPr>
            <a:picLocks noChangeAspect="1" noChangeArrowheads="1"/>
          </p:cNvPicPr>
          <p:nvPr/>
        </p:nvPicPr>
        <p:blipFill>
          <a:blip r:embed="rId2" cstate="print"/>
          <a:stretch>
            <a:fillRect/>
          </a:stretch>
        </p:blipFill>
        <p:spPr bwMode="auto">
          <a:xfrm>
            <a:off x="1447800" y="3124200"/>
            <a:ext cx="6858000" cy="3352800"/>
          </a:xfrm>
          <a:prstGeom prst="rect">
            <a:avLst/>
          </a:prstGeom>
          <a:noFill/>
          <a:ln w="9525">
            <a:noFill/>
            <a:miter lim="800000"/>
            <a:headEnd/>
            <a:tailEnd/>
          </a:ln>
          <a:effectLst/>
        </p:spPr>
      </p:pic>
    </p:spTree>
    <p:extLst>
      <p:ext uri="{BB962C8B-B14F-4D97-AF65-F5344CB8AC3E}">
        <p14:creationId xmlns:p14="http://schemas.microsoft.com/office/powerpoint/2010/main" xmlns="" val="8908052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2401"/>
            <a:ext cx="7772400" cy="609599"/>
          </a:xfrm>
        </p:spPr>
        <p:txBody>
          <a:bodyPr>
            <a:normAutofit/>
          </a:bodyPr>
          <a:lstStyle/>
          <a:p>
            <a:r>
              <a:rPr lang="ro-RO" sz="2400" b="1" dirty="0" smtClean="0"/>
              <a:t>Alte acţiuni sociale organizate de către DASO, în anul 2018</a:t>
            </a:r>
            <a:endParaRPr lang="en-US" sz="2400" b="1" dirty="0"/>
          </a:p>
        </p:txBody>
      </p:sp>
      <p:sp>
        <p:nvSpPr>
          <p:cNvPr id="3" name="Subtitle 2"/>
          <p:cNvSpPr>
            <a:spLocks noGrp="1"/>
          </p:cNvSpPr>
          <p:nvPr>
            <p:ph type="subTitle" idx="1"/>
          </p:nvPr>
        </p:nvSpPr>
        <p:spPr>
          <a:xfrm>
            <a:off x="152400" y="685800"/>
            <a:ext cx="8991600" cy="6019800"/>
          </a:xfrm>
        </p:spPr>
        <p:txBody>
          <a:bodyPr>
            <a:normAutofit fontScale="55000" lnSpcReduction="20000"/>
          </a:bodyPr>
          <a:lstStyle/>
          <a:p>
            <a:endParaRPr lang="ro-RO" sz="900" dirty="0" smtClean="0"/>
          </a:p>
          <a:p>
            <a:endParaRPr lang="ro-RO" sz="900" dirty="0" smtClean="0"/>
          </a:p>
          <a:p>
            <a:pPr>
              <a:buFont typeface="Wingdings" pitchFamily="2" charset="2"/>
              <a:buChar char="Ø"/>
            </a:pPr>
            <a:r>
              <a:rPr lang="ro-RO" sz="1800" dirty="0" smtClean="0">
                <a:solidFill>
                  <a:schemeClr val="tx1"/>
                </a:solidFill>
                <a:latin typeface="Arial" pitchFamily="34" charset="0"/>
                <a:cs typeface="Arial" pitchFamily="34" charset="0"/>
              </a:rPr>
              <a:t> </a:t>
            </a:r>
            <a:r>
              <a:rPr lang="ro-RO" sz="1800" b="1" dirty="0" smtClean="0">
                <a:solidFill>
                  <a:schemeClr val="tx1"/>
                </a:solidFill>
                <a:latin typeface="Arial" pitchFamily="34" charset="0"/>
                <a:cs typeface="Arial" pitchFamily="34" charset="0"/>
              </a:rPr>
              <a:t>S</a:t>
            </a:r>
            <a:r>
              <a:rPr lang="vi-VN" sz="1800" b="1" dirty="0" smtClean="0">
                <a:solidFill>
                  <a:schemeClr val="tx1"/>
                </a:solidFill>
                <a:latin typeface="Arial" pitchFamily="34" charset="0"/>
                <a:cs typeface="Arial" pitchFamily="34" charset="0"/>
              </a:rPr>
              <a:t>pectacol de teatru educativ „Omuleţ", </a:t>
            </a:r>
            <a:r>
              <a:rPr lang="ro-RO" sz="1800" dirty="0" smtClean="0">
                <a:solidFill>
                  <a:schemeClr val="tx1"/>
                </a:solidFill>
                <a:latin typeface="Arial" pitchFamily="34" charset="0"/>
                <a:cs typeface="Arial" pitchFamily="34" charset="0"/>
              </a:rPr>
              <a:t>susţinut de </a:t>
            </a:r>
            <a:r>
              <a:rPr lang="vi-VN" sz="1800" dirty="0" smtClean="0">
                <a:solidFill>
                  <a:schemeClr val="tx1"/>
                </a:solidFill>
                <a:latin typeface="Arial" pitchFamily="34" charset="0"/>
                <a:cs typeface="Arial" pitchFamily="34" charset="0"/>
              </a:rPr>
              <a:t>Teatrul pentru copii şi tineret "ARCADIA“, unui număr de 50 de copii cu vârsta între 3 şi 6 ani, care beneficiază de serviciile şi beneficiile sociale acordate de către </a:t>
            </a:r>
            <a:r>
              <a:rPr lang="ro-RO" sz="1800" dirty="0" smtClean="0">
                <a:solidFill>
                  <a:schemeClr val="tx1"/>
                </a:solidFill>
                <a:latin typeface="Arial" pitchFamily="34" charset="0"/>
                <a:cs typeface="Arial" pitchFamily="34" charset="0"/>
              </a:rPr>
              <a:t>Direcţia de Asistenţă Socială Oradea</a:t>
            </a:r>
            <a:r>
              <a:rPr lang="vi-VN" sz="1800" dirty="0" smtClean="0">
                <a:solidFill>
                  <a:schemeClr val="tx1"/>
                </a:solidFill>
                <a:latin typeface="Arial" pitchFamily="34" charset="0"/>
                <a:cs typeface="Arial" pitchFamily="34" charset="0"/>
              </a:rPr>
              <a:t>.</a:t>
            </a:r>
            <a:endParaRPr lang="ro-RO" sz="1800" dirty="0" smtClean="0">
              <a:solidFill>
                <a:schemeClr val="tx1"/>
              </a:solidFill>
              <a:latin typeface="Arial" pitchFamily="34" charset="0"/>
              <a:cs typeface="Arial" pitchFamily="34" charset="0"/>
            </a:endParaRPr>
          </a:p>
          <a:p>
            <a:pPr>
              <a:buFont typeface="Wingdings" pitchFamily="2" charset="2"/>
              <a:buChar char="Ø"/>
            </a:pPr>
            <a:endParaRPr lang="ro-RO" sz="1800" dirty="0" smtClean="0">
              <a:solidFill>
                <a:schemeClr val="tx1"/>
              </a:solidFill>
              <a:latin typeface="Arial" pitchFamily="34" charset="0"/>
              <a:cs typeface="Arial" pitchFamily="34" charset="0"/>
            </a:endParaRPr>
          </a:p>
          <a:p>
            <a:pPr>
              <a:buFont typeface="Wingdings" pitchFamily="2" charset="2"/>
              <a:buChar char="Ø"/>
            </a:pPr>
            <a:r>
              <a:rPr lang="ro-RO" sz="1800" dirty="0" smtClean="0">
                <a:solidFill>
                  <a:schemeClr val="tx1"/>
                </a:solidFill>
                <a:latin typeface="Arial" pitchFamily="34" charset="0"/>
                <a:cs typeface="Arial" pitchFamily="34" charset="0"/>
              </a:rPr>
              <a:t>Sărbătorirea </a:t>
            </a:r>
            <a:r>
              <a:rPr lang="it-IT" sz="1800" dirty="0" smtClean="0">
                <a:solidFill>
                  <a:schemeClr val="tx1"/>
                </a:solidFill>
                <a:latin typeface="Arial" pitchFamily="34" charset="0"/>
                <a:cs typeface="Arial" pitchFamily="34" charset="0"/>
              </a:rPr>
              <a:t>Zilei Mondiale a Sindromului Down</a:t>
            </a:r>
            <a:r>
              <a:rPr lang="ro-RO" sz="1800" dirty="0" smtClean="0">
                <a:solidFill>
                  <a:schemeClr val="tx1"/>
                </a:solidFill>
                <a:latin typeface="Arial" pitchFamily="34" charset="0"/>
                <a:cs typeface="Arial" pitchFamily="34" charset="0"/>
              </a:rPr>
              <a:t>, alături de Asociaţia Down Oradea – Romania</a:t>
            </a:r>
          </a:p>
          <a:p>
            <a:endParaRPr lang="ro-RO" sz="1800" dirty="0" smtClean="0">
              <a:solidFill>
                <a:schemeClr val="tx1"/>
              </a:solidFill>
              <a:latin typeface="Arial" pitchFamily="34" charset="0"/>
              <a:cs typeface="Arial" pitchFamily="34" charset="0"/>
            </a:endParaRPr>
          </a:p>
          <a:p>
            <a:pPr>
              <a:buFont typeface="Wingdings" pitchFamily="2" charset="2"/>
              <a:buChar char="Ø"/>
            </a:pPr>
            <a:r>
              <a:rPr lang="en-US" sz="1800" dirty="0" smtClean="0">
                <a:solidFill>
                  <a:schemeClr val="tx1"/>
                </a:solidFill>
                <a:latin typeface="Arial" pitchFamily="34" charset="0"/>
                <a:cs typeface="Arial" pitchFamily="34" charset="0"/>
              </a:rPr>
              <a:t>“</a:t>
            </a:r>
            <a:r>
              <a:rPr lang="ro-RO" sz="1800" b="1" dirty="0" smtClean="0">
                <a:solidFill>
                  <a:schemeClr val="tx1"/>
                </a:solidFill>
                <a:latin typeface="Arial" pitchFamily="34" charset="0"/>
                <a:cs typeface="Arial" pitchFamily="34" charset="0"/>
              </a:rPr>
              <a:t>Târgul de </a:t>
            </a:r>
            <a:r>
              <a:rPr lang="en-US" sz="1800" b="1" dirty="0" smtClean="0">
                <a:solidFill>
                  <a:schemeClr val="tx1"/>
                </a:solidFill>
                <a:latin typeface="Arial" pitchFamily="34" charset="0"/>
                <a:cs typeface="Arial" pitchFamily="34" charset="0"/>
              </a:rPr>
              <a:t>D</a:t>
            </a:r>
            <a:r>
              <a:rPr lang="ro-RO" sz="1800" b="1" dirty="0" smtClean="0">
                <a:solidFill>
                  <a:schemeClr val="tx1"/>
                </a:solidFill>
                <a:latin typeface="Arial" pitchFamily="34" charset="0"/>
                <a:cs typeface="Arial" pitchFamily="34" charset="0"/>
              </a:rPr>
              <a:t>ragobete</a:t>
            </a:r>
            <a:r>
              <a:rPr lang="en-US" sz="1800" b="1" dirty="0" smtClean="0">
                <a:solidFill>
                  <a:schemeClr val="tx1"/>
                </a:solidFill>
                <a:latin typeface="Arial" pitchFamily="34" charset="0"/>
                <a:cs typeface="Arial" pitchFamily="34" charset="0"/>
              </a:rPr>
              <a:t>”</a:t>
            </a:r>
            <a:r>
              <a:rPr lang="ro-RO" sz="1800" b="1" dirty="0" smtClean="0">
                <a:solidFill>
                  <a:schemeClr val="tx1"/>
                </a:solidFill>
                <a:latin typeface="Arial" pitchFamily="34" charset="0"/>
                <a:cs typeface="Arial" pitchFamily="34" charset="0"/>
              </a:rPr>
              <a:t> şi </a:t>
            </a:r>
            <a:r>
              <a:rPr lang="vi-VN" sz="1800" b="1" dirty="0" smtClean="0">
                <a:solidFill>
                  <a:schemeClr val="tx1"/>
                </a:solidFill>
                <a:latin typeface="Arial" pitchFamily="34" charset="0"/>
                <a:cs typeface="Arial" pitchFamily="34" charset="0"/>
              </a:rPr>
              <a:t>"Târgul de Paşti", </a:t>
            </a:r>
            <a:r>
              <a:rPr lang="vi-VN" sz="1800" dirty="0" smtClean="0">
                <a:solidFill>
                  <a:schemeClr val="tx1"/>
                </a:solidFill>
                <a:latin typeface="Arial" pitchFamily="34" charset="0"/>
                <a:cs typeface="Arial" pitchFamily="34" charset="0"/>
              </a:rPr>
              <a:t>în cadrul căr</a:t>
            </a:r>
            <a:r>
              <a:rPr lang="ro-RO" sz="1800" dirty="0" smtClean="0">
                <a:solidFill>
                  <a:schemeClr val="tx1"/>
                </a:solidFill>
                <a:latin typeface="Arial" pitchFamily="34" charset="0"/>
                <a:cs typeface="Arial" pitchFamily="34" charset="0"/>
              </a:rPr>
              <a:t>ora </a:t>
            </a:r>
            <a:r>
              <a:rPr lang="vi-VN" sz="1800" dirty="0" smtClean="0">
                <a:solidFill>
                  <a:schemeClr val="tx1"/>
                </a:solidFill>
                <a:latin typeface="Arial" pitchFamily="34" charset="0"/>
                <a:cs typeface="Arial" pitchFamily="34" charset="0"/>
              </a:rPr>
              <a:t>produsele lucrate manual de către persoanele cu dizabilităţi s-au bucurat de aprecierea vizitatorilor</a:t>
            </a:r>
            <a:r>
              <a:rPr lang="en-US" sz="1800" dirty="0" smtClean="0">
                <a:solidFill>
                  <a:schemeClr val="tx1"/>
                </a:solidFill>
                <a:latin typeface="Arial" pitchFamily="34" charset="0"/>
                <a:cs typeface="Arial" pitchFamily="34" charset="0"/>
              </a:rPr>
              <a:t> </a:t>
            </a:r>
            <a:r>
              <a:rPr lang="ro-RO" sz="1800" dirty="0" smtClean="0">
                <a:solidFill>
                  <a:schemeClr val="tx1"/>
                </a:solidFill>
                <a:latin typeface="Arial" pitchFamily="34" charset="0"/>
                <a:cs typeface="Arial" pitchFamily="34" charset="0"/>
              </a:rPr>
              <a:t>şi au valorificat o bună parte din produsele expuse. </a:t>
            </a:r>
          </a:p>
          <a:p>
            <a:pPr>
              <a:buFont typeface="Wingdings" pitchFamily="2" charset="2"/>
              <a:buChar char="Ø"/>
            </a:pPr>
            <a:endParaRPr lang="ro-RO" sz="1800" dirty="0" smtClean="0">
              <a:solidFill>
                <a:schemeClr val="tx1"/>
              </a:solidFill>
              <a:latin typeface="Arial" pitchFamily="34" charset="0"/>
              <a:cs typeface="Arial" pitchFamily="34" charset="0"/>
            </a:endParaRPr>
          </a:p>
          <a:p>
            <a:pPr>
              <a:buFont typeface="Wingdings" pitchFamily="2" charset="2"/>
              <a:buChar char="Ø"/>
            </a:pPr>
            <a:r>
              <a:rPr lang="ro-RO" sz="1800" dirty="0" smtClean="0">
                <a:solidFill>
                  <a:schemeClr val="tx1"/>
                </a:solidFill>
                <a:latin typeface="Arial" pitchFamily="34" charset="0"/>
                <a:cs typeface="Arial" pitchFamily="34" charset="0"/>
              </a:rPr>
              <a:t>A</a:t>
            </a:r>
            <a:r>
              <a:rPr lang="vi-VN" sz="1800" dirty="0" smtClean="0">
                <a:solidFill>
                  <a:schemeClr val="tx1"/>
                </a:solidFill>
                <a:latin typeface="Arial" pitchFamily="34" charset="0"/>
                <a:cs typeface="Arial" pitchFamily="34" charset="0"/>
              </a:rPr>
              <a:t>l doilea </a:t>
            </a:r>
            <a:r>
              <a:rPr lang="vi-VN" sz="1800" b="1" dirty="0" smtClean="0">
                <a:solidFill>
                  <a:schemeClr val="tx1"/>
                </a:solidFill>
                <a:latin typeface="Arial" pitchFamily="34" charset="0"/>
                <a:cs typeface="Arial" pitchFamily="34" charset="0"/>
              </a:rPr>
              <a:t>seminar,</a:t>
            </a:r>
            <a:r>
              <a:rPr lang="vi-VN" sz="1800" dirty="0" smtClean="0">
                <a:solidFill>
                  <a:schemeClr val="tx1"/>
                </a:solidFill>
                <a:latin typeface="Arial" pitchFamily="34" charset="0"/>
                <a:cs typeface="Arial" pitchFamily="34" charset="0"/>
              </a:rPr>
              <a:t> dinamic şi interactiv, </a:t>
            </a:r>
            <a:r>
              <a:rPr lang="vi-VN" sz="1800" b="1" dirty="0" smtClean="0">
                <a:solidFill>
                  <a:schemeClr val="tx1"/>
                </a:solidFill>
                <a:latin typeface="Arial" pitchFamily="34" charset="0"/>
                <a:cs typeface="Arial" pitchFamily="34" charset="0"/>
              </a:rPr>
              <a:t>privind cele mai noi metode si terapii in adictii, </a:t>
            </a:r>
            <a:r>
              <a:rPr lang="vi-VN" sz="1800" dirty="0" smtClean="0">
                <a:solidFill>
                  <a:schemeClr val="tx1"/>
                </a:solidFill>
                <a:latin typeface="Arial" pitchFamily="34" charset="0"/>
                <a:cs typeface="Arial" pitchFamily="34" charset="0"/>
              </a:rPr>
              <a:t>organizat de către Asociaţia Abolishion, Fundaţia People to People şi instituţia noastră, seminar adresat cadrelor medicale din cadrul Compartimentului Cabinete Medicale Școlare.</a:t>
            </a:r>
            <a:endParaRPr lang="ro-RO" sz="1800" dirty="0" smtClean="0">
              <a:solidFill>
                <a:schemeClr val="tx1"/>
              </a:solidFill>
              <a:latin typeface="Arial" pitchFamily="34" charset="0"/>
              <a:cs typeface="Arial" pitchFamily="34" charset="0"/>
            </a:endParaRPr>
          </a:p>
          <a:p>
            <a:pPr>
              <a:buFont typeface="Wingdings" pitchFamily="2" charset="2"/>
              <a:buChar char="Ø"/>
            </a:pPr>
            <a:endParaRPr lang="ro-RO" sz="1800" dirty="0" smtClean="0">
              <a:solidFill>
                <a:schemeClr val="tx1"/>
              </a:solidFill>
              <a:latin typeface="Arial" pitchFamily="34" charset="0"/>
              <a:cs typeface="Arial" pitchFamily="34" charset="0"/>
            </a:endParaRPr>
          </a:p>
          <a:p>
            <a:pPr>
              <a:buFont typeface="Wingdings" pitchFamily="2" charset="2"/>
              <a:buChar char="Ø"/>
            </a:pPr>
            <a:r>
              <a:rPr lang="vi-VN" sz="1800" b="1" dirty="0" smtClean="0">
                <a:solidFill>
                  <a:schemeClr val="tx1"/>
                </a:solidFill>
                <a:latin typeface="Arial" pitchFamily="34" charset="0"/>
                <a:cs typeface="Arial" pitchFamily="34" charset="0"/>
              </a:rPr>
              <a:t>Ziua Psihologului,</a:t>
            </a:r>
            <a:r>
              <a:rPr lang="ro-RO" sz="1800" dirty="0" smtClean="0">
                <a:solidFill>
                  <a:schemeClr val="tx1"/>
                </a:solidFill>
                <a:latin typeface="Arial" pitchFamily="34" charset="0"/>
                <a:cs typeface="Arial" pitchFamily="34" charset="0"/>
              </a:rPr>
              <a:t> sărbătorită</a:t>
            </a:r>
            <a:r>
              <a:rPr lang="vi-VN" sz="1800" dirty="0" smtClean="0">
                <a:solidFill>
                  <a:schemeClr val="tx1"/>
                </a:solidFill>
                <a:latin typeface="Arial" pitchFamily="34" charset="0"/>
                <a:cs typeface="Arial" pitchFamily="34" charset="0"/>
              </a:rPr>
              <a:t> printr-un eveniment care a avut loc la sediul instituţiei şi a adunat la o masă rotundă reprezentanţi ai Centrului Judeţean de Resurse si Asistenţă Educaţională Bihor, ai Direcţiei Generale de Asistenţă Socială şi Protecţia Copilului Bihor, Inspectoratului Şcolar Judeţean Bihor, Inspectoratului Judeţean de Poliţie Bihor şi psihologi ai Direcţiei de Asistenţă Socială Oradea.</a:t>
            </a:r>
            <a:endParaRPr lang="ro-RO" sz="1800" dirty="0" smtClean="0">
              <a:solidFill>
                <a:schemeClr val="tx1"/>
              </a:solidFill>
              <a:latin typeface="Arial" pitchFamily="34" charset="0"/>
              <a:cs typeface="Arial" pitchFamily="34" charset="0"/>
            </a:endParaRPr>
          </a:p>
          <a:p>
            <a:endParaRPr lang="ro-RO" sz="1800" dirty="0" smtClean="0">
              <a:solidFill>
                <a:schemeClr val="tx1"/>
              </a:solidFill>
              <a:latin typeface="Arial" pitchFamily="34" charset="0"/>
              <a:cs typeface="Arial" pitchFamily="34" charset="0"/>
            </a:endParaRPr>
          </a:p>
          <a:p>
            <a:pPr>
              <a:buFont typeface="Wingdings" pitchFamily="2" charset="2"/>
              <a:buChar char="Ø"/>
            </a:pPr>
            <a:r>
              <a:rPr lang="ro-RO" sz="1800" b="1" dirty="0" smtClean="0">
                <a:solidFill>
                  <a:schemeClr val="tx1"/>
                </a:solidFill>
                <a:latin typeface="Arial" pitchFamily="34" charset="0"/>
                <a:cs typeface="Arial" pitchFamily="34" charset="0"/>
              </a:rPr>
              <a:t>Seminar</a:t>
            </a:r>
            <a:r>
              <a:rPr lang="ro-RO" sz="1800" dirty="0" smtClean="0">
                <a:solidFill>
                  <a:schemeClr val="tx1"/>
                </a:solidFill>
                <a:latin typeface="Arial" pitchFamily="34" charset="0"/>
                <a:cs typeface="Arial" pitchFamily="34" charset="0"/>
              </a:rPr>
              <a:t> </a:t>
            </a:r>
            <a:r>
              <a:rPr lang="ro-RO" sz="1800" b="1" dirty="0" smtClean="0">
                <a:solidFill>
                  <a:schemeClr val="tx1"/>
                </a:solidFill>
                <a:latin typeface="Arial" pitchFamily="34" charset="0"/>
                <a:cs typeface="Arial" pitchFamily="34" charset="0"/>
              </a:rPr>
              <a:t>pentru angajaţii DASO</a:t>
            </a:r>
            <a:r>
              <a:rPr lang="ro-RO" sz="1800" dirty="0" smtClean="0">
                <a:solidFill>
                  <a:schemeClr val="tx1"/>
                </a:solidFill>
                <a:latin typeface="Arial" pitchFamily="34" charset="0"/>
                <a:cs typeface="Arial" pitchFamily="34" charset="0"/>
              </a:rPr>
              <a:t>, </a:t>
            </a:r>
            <a:r>
              <a:rPr lang="ro-RO" sz="1800" b="1" dirty="0" smtClean="0">
                <a:solidFill>
                  <a:schemeClr val="tx1"/>
                </a:solidFill>
                <a:latin typeface="Arial" pitchFamily="34" charset="0"/>
                <a:cs typeface="Arial" pitchFamily="34" charset="0"/>
              </a:rPr>
              <a:t>privind TRA</a:t>
            </a:r>
            <a:r>
              <a:rPr lang="ro-RO" sz="1800" dirty="0" smtClean="0">
                <a:solidFill>
                  <a:schemeClr val="tx1"/>
                </a:solidFill>
                <a:latin typeface="Arial" pitchFamily="34" charset="0"/>
                <a:cs typeface="Arial" pitchFamily="34" charset="0"/>
              </a:rPr>
              <a:t>UMA – întâlnită de cele mai multe ori la persoanele cu nevoi sociale şi nu numai, susţinut de psihologi americani specializaţi în sănătate mintală, voluntari ai Asociaţiei Smiles</a:t>
            </a:r>
          </a:p>
          <a:p>
            <a:pPr>
              <a:buFont typeface="Wingdings" pitchFamily="2" charset="2"/>
              <a:buChar char="Ø"/>
            </a:pPr>
            <a:endParaRPr lang="ro-RO" sz="1800" dirty="0" smtClean="0">
              <a:solidFill>
                <a:schemeClr val="tx1"/>
              </a:solidFill>
              <a:latin typeface="Arial" pitchFamily="34" charset="0"/>
              <a:cs typeface="Arial" pitchFamily="34" charset="0"/>
            </a:endParaRPr>
          </a:p>
          <a:p>
            <a:pPr>
              <a:buFont typeface="Wingdings" pitchFamily="2" charset="2"/>
              <a:buChar char="Ø"/>
            </a:pPr>
            <a:r>
              <a:rPr lang="vi-VN" sz="1800" dirty="0" smtClean="0">
                <a:solidFill>
                  <a:schemeClr val="tx1"/>
                </a:solidFill>
                <a:latin typeface="Arial" pitchFamily="34" charset="0"/>
                <a:cs typeface="Arial" pitchFamily="34" charset="0"/>
              </a:rPr>
              <a:t>Tinerii din Centrele cu Destinaţie Multifuncţională Dignitas şi Candeo au primit vizita dlui Luca Vincenti sociolog - criminolog italian, care susţine o </a:t>
            </a:r>
            <a:r>
              <a:rPr lang="vi-VN" sz="1800" b="1" dirty="0" smtClean="0">
                <a:solidFill>
                  <a:schemeClr val="tx1"/>
                </a:solidFill>
                <a:latin typeface="Arial" pitchFamily="34" charset="0"/>
                <a:cs typeface="Arial" pitchFamily="34" charset="0"/>
              </a:rPr>
              <a:t>campanie vastă în România de conştientizare a tinerilor cu privire la pericolele la care sunt expuşi dacă aleg calea drogurilor, a alcoolului sau a aderării la anumite grupuri infracţionale.</a:t>
            </a:r>
            <a:endParaRPr lang="ro-RO" sz="1800" b="1" dirty="0" smtClean="0">
              <a:solidFill>
                <a:schemeClr val="tx1"/>
              </a:solidFill>
              <a:latin typeface="Arial" pitchFamily="34" charset="0"/>
              <a:cs typeface="Arial" pitchFamily="34" charset="0"/>
            </a:endParaRPr>
          </a:p>
          <a:p>
            <a:pPr>
              <a:buFont typeface="Wingdings" pitchFamily="2" charset="2"/>
              <a:buChar char="Ø"/>
            </a:pPr>
            <a:endParaRPr lang="ro-RO" sz="1800" dirty="0" smtClean="0">
              <a:solidFill>
                <a:schemeClr val="tx1"/>
              </a:solidFill>
              <a:latin typeface="Arial" pitchFamily="34" charset="0"/>
              <a:cs typeface="Arial" pitchFamily="34" charset="0"/>
            </a:endParaRPr>
          </a:p>
          <a:p>
            <a:pPr>
              <a:buFont typeface="Wingdings" pitchFamily="2" charset="2"/>
              <a:buChar char="Ø"/>
            </a:pPr>
            <a:r>
              <a:rPr lang="vi-VN" sz="1800" b="1" dirty="0" smtClean="0">
                <a:solidFill>
                  <a:schemeClr val="tx1"/>
                </a:solidFill>
                <a:latin typeface="Arial" pitchFamily="34" charset="0"/>
                <a:cs typeface="Arial" pitchFamily="34" charset="0"/>
              </a:rPr>
              <a:t>Z</a:t>
            </a:r>
            <a:r>
              <a:rPr lang="ro-RO" sz="1800" b="1" dirty="0" smtClean="0">
                <a:solidFill>
                  <a:schemeClr val="tx1"/>
                </a:solidFill>
                <a:latin typeface="Arial" pitchFamily="34" charset="0"/>
                <a:cs typeface="Arial" pitchFamily="34" charset="0"/>
              </a:rPr>
              <a:t>iua </a:t>
            </a:r>
            <a:r>
              <a:rPr lang="vi-VN" sz="1800" b="1" dirty="0" smtClean="0">
                <a:solidFill>
                  <a:schemeClr val="tx1"/>
                </a:solidFill>
                <a:latin typeface="Arial" pitchFamily="34" charset="0"/>
                <a:cs typeface="Arial" pitchFamily="34" charset="0"/>
              </a:rPr>
              <a:t>Persoanelor fără Adăpost, </a:t>
            </a:r>
            <a:r>
              <a:rPr lang="ro-RO" sz="1800" dirty="0" smtClean="0">
                <a:solidFill>
                  <a:schemeClr val="tx1"/>
                </a:solidFill>
                <a:latin typeface="Arial" pitchFamily="34" charset="0"/>
                <a:cs typeface="Arial" pitchFamily="34" charset="0"/>
              </a:rPr>
              <a:t>marcată </a:t>
            </a:r>
            <a:r>
              <a:rPr lang="vi-VN" sz="1800" dirty="0" smtClean="0">
                <a:solidFill>
                  <a:schemeClr val="tx1"/>
                </a:solidFill>
                <a:latin typeface="Arial" pitchFamily="34" charset="0"/>
                <a:cs typeface="Arial" pitchFamily="34" charset="0"/>
              </a:rPr>
              <a:t>printr-un eveniment care a avut loc la sediul Adăpostului de Noapte din str. Gutenberg nr. 8. Ziua de 10 octombrie este celebrată în toată lumea ca Ziua Persoanelor fără Adăpost, </a:t>
            </a:r>
          </a:p>
          <a:p>
            <a:endParaRPr lang="vi-VN" sz="1800" dirty="0" smtClean="0">
              <a:solidFill>
                <a:schemeClr val="tx1"/>
              </a:solidFill>
              <a:latin typeface="Arial" pitchFamily="34" charset="0"/>
              <a:cs typeface="Arial" pitchFamily="34" charset="0"/>
            </a:endParaRPr>
          </a:p>
          <a:p>
            <a:pPr>
              <a:buFont typeface="Wingdings" pitchFamily="2" charset="2"/>
              <a:buChar char="Ø"/>
            </a:pPr>
            <a:r>
              <a:rPr lang="ro-RO" sz="1800" dirty="0" smtClean="0">
                <a:solidFill>
                  <a:schemeClr val="tx1"/>
                </a:solidFill>
                <a:latin typeface="Arial" pitchFamily="34" charset="0"/>
                <a:cs typeface="Arial" pitchFamily="34" charset="0"/>
              </a:rPr>
              <a:t>Dezvoltarea unor </a:t>
            </a:r>
            <a:r>
              <a:rPr lang="ro-RO" sz="1800" b="1" dirty="0" smtClean="0">
                <a:solidFill>
                  <a:schemeClr val="tx1"/>
                </a:solidFill>
                <a:latin typeface="Arial" pitchFamily="34" charset="0"/>
                <a:cs typeface="Arial" pitchFamily="34" charset="0"/>
              </a:rPr>
              <a:t>proiecte de responsabilitate socială, </a:t>
            </a:r>
            <a:r>
              <a:rPr lang="ro-RO" sz="1800" dirty="0" smtClean="0">
                <a:solidFill>
                  <a:schemeClr val="tx1"/>
                </a:solidFill>
                <a:latin typeface="Arial" pitchFamily="34" charset="0"/>
                <a:cs typeface="Arial" pitchFamily="34" charset="0"/>
              </a:rPr>
              <a:t>în vederea dotării creşelor cu echipamnete de joacă exterioare</a:t>
            </a:r>
          </a:p>
          <a:p>
            <a:pPr>
              <a:buFont typeface="Wingdings" pitchFamily="2" charset="2"/>
              <a:buChar char="Ø"/>
            </a:pPr>
            <a:endParaRPr lang="ro-RO" sz="1800" dirty="0" smtClean="0">
              <a:solidFill>
                <a:schemeClr val="tx1"/>
              </a:solidFill>
              <a:latin typeface="Arial" pitchFamily="34" charset="0"/>
              <a:cs typeface="Arial" pitchFamily="34" charset="0"/>
            </a:endParaRPr>
          </a:p>
          <a:p>
            <a:pPr>
              <a:buFont typeface="Wingdings" pitchFamily="2" charset="2"/>
              <a:buChar char="Ø"/>
            </a:pPr>
            <a:r>
              <a:rPr lang="ro-RO" sz="1800" dirty="0" smtClean="0">
                <a:solidFill>
                  <a:schemeClr val="tx1"/>
                </a:solidFill>
                <a:latin typeface="Arial" pitchFamily="34" charset="0"/>
                <a:cs typeface="Arial" pitchFamily="34" charset="0"/>
              </a:rPr>
              <a:t>Iniţierea şi derularea </a:t>
            </a:r>
            <a:r>
              <a:rPr lang="ro-RO" sz="1800" b="1" dirty="0" smtClean="0">
                <a:solidFill>
                  <a:schemeClr val="tx1"/>
                </a:solidFill>
                <a:latin typeface="Arial" pitchFamily="34" charset="0"/>
                <a:cs typeface="Arial" pitchFamily="34" charset="0"/>
              </a:rPr>
              <a:t>Campaniei  de </a:t>
            </a:r>
            <a:r>
              <a:rPr lang="vi-VN" sz="1800" b="1" dirty="0" smtClean="0">
                <a:solidFill>
                  <a:schemeClr val="tx1"/>
                </a:solidFill>
                <a:latin typeface="Arial" pitchFamily="34" charset="0"/>
                <a:cs typeface="Arial" pitchFamily="34" charset="0"/>
              </a:rPr>
              <a:t>diagnosticare precoce a întârzierilor de limbaj, tulburărilor cognitive, inclusiv a celor de spectru autist</a:t>
            </a:r>
            <a:r>
              <a:rPr lang="vi-VN" sz="1800" dirty="0" smtClean="0">
                <a:solidFill>
                  <a:schemeClr val="tx1"/>
                </a:solidFill>
                <a:latin typeface="Arial" pitchFamily="34" charset="0"/>
                <a:cs typeface="Arial" pitchFamily="34" charset="0"/>
              </a:rPr>
              <a:t>, la copiii care frecventează creşele orădene. Proiectul vine în sprijinul părinţilor acestor copii, oferind asistenţă din partea specialiştilor</a:t>
            </a:r>
            <a:r>
              <a:rPr lang="ro-RO" sz="1800" dirty="0" smtClean="0">
                <a:solidFill>
                  <a:schemeClr val="tx1"/>
                </a:solidFill>
                <a:latin typeface="Arial" pitchFamily="34" charset="0"/>
                <a:cs typeface="Arial" pitchFamily="34" charset="0"/>
              </a:rPr>
              <a:t> Cabinetului individual de Psihologie Simona Hinţ</a:t>
            </a:r>
          </a:p>
          <a:p>
            <a:pPr>
              <a:buFont typeface="Wingdings" pitchFamily="2" charset="2"/>
              <a:buChar char="Ø"/>
            </a:pPr>
            <a:endParaRPr lang="ro-RO" sz="1800" dirty="0" smtClean="0">
              <a:solidFill>
                <a:schemeClr val="tx1"/>
              </a:solidFill>
              <a:latin typeface="Arial" pitchFamily="34" charset="0"/>
              <a:cs typeface="Arial" pitchFamily="34" charset="0"/>
            </a:endParaRPr>
          </a:p>
          <a:p>
            <a:pPr>
              <a:buFont typeface="Wingdings" pitchFamily="2" charset="2"/>
              <a:buChar char="Ø"/>
            </a:pPr>
            <a:r>
              <a:rPr lang="ro-RO" sz="1800" b="1" dirty="0" smtClean="0">
                <a:solidFill>
                  <a:schemeClr val="tx1"/>
                </a:solidFill>
                <a:latin typeface="Arial" pitchFamily="34" charset="0"/>
                <a:cs typeface="Arial" pitchFamily="34" charset="0"/>
              </a:rPr>
              <a:t>I</a:t>
            </a:r>
            <a:r>
              <a:rPr lang="it-IT" sz="1800" b="1" dirty="0" smtClean="0">
                <a:solidFill>
                  <a:schemeClr val="tx1"/>
                </a:solidFill>
                <a:latin typeface="Arial" pitchFamily="34" charset="0"/>
                <a:cs typeface="Arial" pitchFamily="34" charset="0"/>
              </a:rPr>
              <a:t>nstruirea asistenţilor personali ai persoanelor cu handicap</a:t>
            </a:r>
            <a:r>
              <a:rPr lang="ro-RO" sz="1800" dirty="0" smtClean="0">
                <a:solidFill>
                  <a:schemeClr val="tx1"/>
                </a:solidFill>
                <a:latin typeface="Arial" pitchFamily="34" charset="0"/>
                <a:cs typeface="Arial" pitchFamily="34" charset="0"/>
              </a:rPr>
              <a:t>, ca urmare a colaborării între </a:t>
            </a:r>
            <a:r>
              <a:rPr lang="pt-BR" sz="1800" dirty="0" smtClean="0">
                <a:solidFill>
                  <a:schemeClr val="tx1"/>
                </a:solidFill>
                <a:latin typeface="Arial" pitchFamily="34" charset="0"/>
                <a:cs typeface="Arial" pitchFamily="34" charset="0"/>
              </a:rPr>
              <a:t>instituţia noastră şi Fundaţia Hospice Emanuel</a:t>
            </a:r>
            <a:endParaRPr lang="ro-RO" sz="1800" dirty="0" smtClean="0">
              <a:solidFill>
                <a:schemeClr val="tx1"/>
              </a:solidFill>
              <a:latin typeface="Arial" pitchFamily="34" charset="0"/>
              <a:cs typeface="Arial" pitchFamily="34" charset="0"/>
            </a:endParaRPr>
          </a:p>
          <a:p>
            <a:pPr>
              <a:buFont typeface="Wingdings" pitchFamily="2" charset="2"/>
              <a:buChar char="Ø"/>
            </a:pPr>
            <a:endParaRPr lang="ro-RO" sz="1800" dirty="0" smtClean="0">
              <a:solidFill>
                <a:schemeClr val="tx1"/>
              </a:solidFill>
              <a:latin typeface="Arial" pitchFamily="34" charset="0"/>
              <a:cs typeface="Arial" pitchFamily="34" charset="0"/>
            </a:endParaRPr>
          </a:p>
          <a:p>
            <a:pPr>
              <a:buFont typeface="Wingdings" pitchFamily="2" charset="2"/>
              <a:buChar char="Ø"/>
            </a:pPr>
            <a:r>
              <a:rPr lang="ro-RO" sz="1800" b="1" dirty="0" smtClean="0">
                <a:solidFill>
                  <a:schemeClr val="tx1"/>
                </a:solidFill>
                <a:latin typeface="Arial" pitchFamily="34" charset="0"/>
                <a:cs typeface="Arial" pitchFamily="34" charset="0"/>
              </a:rPr>
              <a:t>Sărbătorirea Centenarului</a:t>
            </a:r>
            <a:r>
              <a:rPr lang="vi-VN" sz="1800" b="1" dirty="0" smtClean="0">
                <a:solidFill>
                  <a:schemeClr val="tx1"/>
                </a:solidFill>
                <a:latin typeface="Arial" pitchFamily="34" charset="0"/>
                <a:cs typeface="Arial" pitchFamily="34" charset="0"/>
              </a:rPr>
              <a:t> Marii Uniri</a:t>
            </a:r>
            <a:r>
              <a:rPr lang="vi-VN" sz="1800" dirty="0" smtClean="0">
                <a:solidFill>
                  <a:schemeClr val="tx1"/>
                </a:solidFill>
                <a:latin typeface="Arial" pitchFamily="34" charset="0"/>
                <a:cs typeface="Arial" pitchFamily="34" charset="0"/>
              </a:rPr>
              <a:t>, printr-un eveniment organizat la Centrul Social Multifuncțional „Sfântul Apostol Andrei".</a:t>
            </a:r>
            <a:endParaRPr lang="ro-RO" sz="1800" dirty="0" smtClean="0">
              <a:solidFill>
                <a:schemeClr val="tx1"/>
              </a:solidFill>
              <a:latin typeface="Arial" pitchFamily="34" charset="0"/>
              <a:cs typeface="Arial" pitchFamily="34" charset="0"/>
            </a:endParaRPr>
          </a:p>
          <a:p>
            <a:pPr>
              <a:buFont typeface="Wingdings" pitchFamily="2" charset="2"/>
              <a:buChar char="Ø"/>
            </a:pPr>
            <a:endParaRPr lang="ro-RO" sz="1800" dirty="0" smtClean="0">
              <a:solidFill>
                <a:schemeClr val="tx1"/>
              </a:solidFill>
              <a:latin typeface="Arial" pitchFamily="34" charset="0"/>
              <a:cs typeface="Arial" pitchFamily="34" charset="0"/>
            </a:endParaRPr>
          </a:p>
          <a:p>
            <a:pPr>
              <a:buFont typeface="Wingdings" pitchFamily="2" charset="2"/>
              <a:buChar char="Ø"/>
            </a:pPr>
            <a:r>
              <a:rPr lang="vi-VN" sz="1800" b="1" dirty="0" smtClean="0">
                <a:solidFill>
                  <a:schemeClr val="tx1"/>
                </a:solidFill>
                <a:latin typeface="Arial" pitchFamily="34" charset="0"/>
                <a:cs typeface="Arial" pitchFamily="34" charset="0"/>
              </a:rPr>
              <a:t>Ziua Internaţională a Persoanelor cu Dizabilităţi</a:t>
            </a:r>
            <a:r>
              <a:rPr lang="ro-RO" sz="1800" dirty="0" smtClean="0">
                <a:solidFill>
                  <a:schemeClr val="tx1"/>
                </a:solidFill>
                <a:latin typeface="Arial" pitchFamily="34" charset="0"/>
                <a:cs typeface="Arial" pitchFamily="34" charset="0"/>
              </a:rPr>
              <a:t>, </a:t>
            </a:r>
            <a:r>
              <a:rPr lang="vi-VN" sz="1800" dirty="0" smtClean="0">
                <a:solidFill>
                  <a:schemeClr val="tx1"/>
                </a:solidFill>
                <a:latin typeface="Arial" pitchFamily="34" charset="0"/>
                <a:cs typeface="Arial" pitchFamily="34" charset="0"/>
              </a:rPr>
              <a:t>care se sărbătoreşte în fiecare an la data de 3 decembrie</a:t>
            </a:r>
            <a:r>
              <a:rPr lang="ro-RO" sz="1800" dirty="0" smtClean="0">
                <a:solidFill>
                  <a:schemeClr val="tx1"/>
                </a:solidFill>
                <a:latin typeface="Arial" pitchFamily="34" charset="0"/>
                <a:cs typeface="Arial" pitchFamily="34" charset="0"/>
              </a:rPr>
              <a:t> a fost marcată  de către DASO în colaborare cu AJOFM ,  printr-un eveniment la care au participat </a:t>
            </a:r>
            <a:r>
              <a:rPr lang="vi-VN" sz="1800" dirty="0" smtClean="0">
                <a:solidFill>
                  <a:schemeClr val="tx1"/>
                </a:solidFill>
                <a:latin typeface="Arial" pitchFamily="34" charset="0"/>
                <a:cs typeface="Arial" pitchFamily="34" charset="0"/>
              </a:rPr>
              <a:t>reprezentanţi ai organizaţiilor neguvernamentale din municipiul Oradea, angajatori din Oradea şi persoane cu dizabilităţi.</a:t>
            </a:r>
          </a:p>
          <a:p>
            <a:r>
              <a:rPr lang="vi-VN" sz="1800" dirty="0" smtClean="0">
                <a:solidFill>
                  <a:schemeClr val="tx1"/>
                </a:solidFill>
                <a:latin typeface="Arial" pitchFamily="34" charset="0"/>
                <a:cs typeface="Arial" pitchFamily="34" charset="0"/>
              </a:rPr>
              <a:t/>
            </a:r>
            <a:br>
              <a:rPr lang="vi-VN" sz="1800" dirty="0" smtClean="0">
                <a:solidFill>
                  <a:schemeClr val="tx1"/>
                </a:solidFill>
                <a:latin typeface="Arial" pitchFamily="34" charset="0"/>
                <a:cs typeface="Arial" pitchFamily="34" charset="0"/>
              </a:rPr>
            </a:br>
            <a:endParaRPr lang="vi-VN" sz="1800" dirty="0" smtClean="0">
              <a:solidFill>
                <a:schemeClr val="tx1"/>
              </a:solidFill>
              <a:latin typeface="Arial" pitchFamily="34" charset="0"/>
              <a:cs typeface="Arial" pitchFamily="34" charset="0"/>
            </a:endParaRPr>
          </a:p>
          <a:p>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791" name="Group 135"/>
          <p:cNvGraphicFramePr>
            <a:graphicFrameLocks noGrp="1"/>
          </p:cNvGraphicFramePr>
          <p:nvPr>
            <p:extLst>
              <p:ext uri="{D42A27DB-BD31-4B8C-83A1-F6EECF244321}">
                <p14:modId xmlns:p14="http://schemas.microsoft.com/office/powerpoint/2010/main" xmlns="" val="1284407461"/>
              </p:ext>
            </p:extLst>
          </p:nvPr>
        </p:nvGraphicFramePr>
        <p:xfrm>
          <a:off x="152400" y="304800"/>
          <a:ext cx="8786872" cy="6395388"/>
        </p:xfrm>
        <a:graphic>
          <a:graphicData uri="http://schemas.openxmlformats.org/drawingml/2006/table">
            <a:tbl>
              <a:tblPr/>
              <a:tblGrid>
                <a:gridCol w="3628800"/>
                <a:gridCol w="1318184"/>
                <a:gridCol w="1239534"/>
                <a:gridCol w="1371600"/>
                <a:gridCol w="1228754"/>
              </a:tblGrid>
              <a:tr h="190520">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charset="0"/>
                        </a:rPr>
                        <a:t>Programe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en-US" sz="1400" b="1" i="0" u="none" strike="noStrike" cap="none" normalizeH="0" baseline="0" dirty="0" smtClean="0">
                          <a:ln>
                            <a:noFill/>
                          </a:ln>
                          <a:solidFill>
                            <a:schemeClr val="tx1"/>
                          </a:solidFill>
                          <a:effectLst/>
                          <a:latin typeface="Arial" charset="0"/>
                        </a:rPr>
                        <a:t>2017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charset="0"/>
                        </a:rPr>
                        <a:t>2018</a:t>
                      </a:r>
                      <a:endParaRPr kumimoji="0" lang="en-US" altLang="en-US" sz="1400" b="1"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266720">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ro-RO" altLang="en-US" sz="1400" b="1"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charset="0"/>
                        </a:rPr>
                        <a:t>prevederi(lei)</a:t>
                      </a:r>
                      <a:endParaRPr kumimoji="0" lang="en-US" altLang="en-US" sz="1400" b="1"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charset="0"/>
                        </a:rPr>
                        <a:t>execuţie(lei)</a:t>
                      </a:r>
                      <a:endParaRPr kumimoji="0" lang="en-US" altLang="en-US" sz="1400" b="1"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charset="0"/>
                        </a:rPr>
                        <a:t>prevederi(lei)</a:t>
                      </a:r>
                      <a:endParaRPr kumimoji="0" lang="en-US" altLang="en-US" sz="1400" b="1"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charset="0"/>
                        </a:rPr>
                        <a:t>execuţie(lei)</a:t>
                      </a:r>
                      <a:endParaRPr kumimoji="0" lang="en-US" altLang="en-US" sz="1400" b="1"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63409">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subventii L34/1998 – asociaţii şi fundaţii</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smtClean="0">
                          <a:latin typeface="Arial" panose="020B0604020202020204" pitchFamily="34" charset="0"/>
                          <a:cs typeface="Arial" panose="020B0604020202020204" pitchFamily="34" charset="0"/>
                        </a:rPr>
                        <a:t>140.000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en-US" sz="1400" b="1" dirty="0" smtClean="0">
                          <a:latin typeface="Arial" panose="020B0604020202020204" pitchFamily="34" charset="0"/>
                          <a:cs typeface="Arial" panose="020B0604020202020204" pitchFamily="34" charset="0"/>
                        </a:rPr>
                        <a:t>126.740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150.000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147.550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55177">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aj. incălzire L 416/2001</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smtClean="0">
                          <a:latin typeface="Arial" panose="020B0604020202020204" pitchFamily="34" charset="0"/>
                          <a:cs typeface="Arial" panose="020B0604020202020204" pitchFamily="34" charset="0"/>
                        </a:rPr>
                        <a:t>73.000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en-US" sz="1400" b="1" dirty="0" smtClean="0">
                          <a:latin typeface="Arial" panose="020B0604020202020204" pitchFamily="34" charset="0"/>
                          <a:cs typeface="Arial" panose="020B0604020202020204" pitchFamily="34" charset="0"/>
                        </a:rPr>
                        <a:t>37.178</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58.000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36.830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52495">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aj. încălzire  lemne</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smtClean="0">
                          <a:latin typeface="Arial" panose="020B0604020202020204" pitchFamily="34" charset="0"/>
                          <a:cs typeface="Arial" panose="020B0604020202020204" pitchFamily="34" charset="0"/>
                        </a:rPr>
                        <a:t>52.000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en-US" sz="1400" b="1" dirty="0" smtClean="0">
                          <a:latin typeface="Arial" panose="020B0604020202020204" pitchFamily="34" charset="0"/>
                          <a:cs typeface="Arial" panose="020B0604020202020204" pitchFamily="34" charset="0"/>
                        </a:rPr>
                        <a:t>13.460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54.000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6.484,25</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33998">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aj. de urgenţă</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smtClean="0">
                          <a:latin typeface="Arial" panose="020B0604020202020204" pitchFamily="34" charset="0"/>
                          <a:cs typeface="Arial" panose="020B0604020202020204" pitchFamily="34" charset="0"/>
                        </a:rPr>
                        <a:t>81.030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en-US" sz="1400" b="1" dirty="0" smtClean="0">
                          <a:latin typeface="Arial" panose="020B0604020202020204" pitchFamily="34" charset="0"/>
                          <a:cs typeface="Arial" panose="020B0604020202020204" pitchFamily="34" charset="0"/>
                        </a:rPr>
                        <a:t>81.030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120.000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120.000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89392">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sal. asist. personal</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smtClean="0">
                          <a:latin typeface="Arial" panose="020B0604020202020204" pitchFamily="34" charset="0"/>
                          <a:cs typeface="Arial" panose="020B0604020202020204" pitchFamily="34" charset="0"/>
                        </a:rPr>
                        <a:t>6.190.000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en-US" sz="1400" b="1" dirty="0" smtClean="0">
                          <a:latin typeface="Arial" panose="020B0604020202020204" pitchFamily="34" charset="0"/>
                          <a:cs typeface="Arial" panose="020B0604020202020204" pitchFamily="34" charset="0"/>
                        </a:rPr>
                        <a:t>6.097.902</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6.970.000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6.368.165</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89392">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bunuri , servicii şi alte cheltuieli asist personali</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ro-RO" sz="1400" b="1" dirty="0" smtClean="0">
                          <a:latin typeface="Arial" panose="020B0604020202020204" pitchFamily="34" charset="0"/>
                          <a:cs typeface="Arial" panose="020B0604020202020204" pitchFamily="34" charset="0"/>
                        </a:rPr>
                        <a:t>34.000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ro-RO" sz="1400" b="1" dirty="0" smtClean="0">
                          <a:latin typeface="Arial" panose="020B0604020202020204" pitchFamily="34" charset="0"/>
                          <a:cs typeface="Arial" panose="020B0604020202020204" pitchFamily="34" charset="0"/>
                        </a:rPr>
                        <a:t>12.475</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135.000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122.776</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95909">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indemn. dizabilităţi</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smtClean="0">
                          <a:latin typeface="Arial" panose="020B0604020202020204" pitchFamily="34" charset="0"/>
                          <a:cs typeface="Arial" panose="020B0604020202020204" pitchFamily="34" charset="0"/>
                        </a:rPr>
                        <a:t>18.368.000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en-US" sz="1400" b="1" dirty="0" smtClean="0">
                          <a:latin typeface="Arial" panose="020B0604020202020204" pitchFamily="34" charset="0"/>
                          <a:cs typeface="Arial" panose="020B0604020202020204" pitchFamily="34" charset="0"/>
                        </a:rPr>
                        <a:t>18.216.372</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20.832.000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20.644.735</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13965">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serv. de recuperare pt. copii cu dizabilităţi</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smtClean="0">
                          <a:latin typeface="Arial" panose="020B0604020202020204" pitchFamily="34" charset="0"/>
                          <a:cs typeface="Arial" panose="020B0604020202020204" pitchFamily="34" charset="0"/>
                        </a:rPr>
                        <a:t>171.000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en-US" sz="1400" b="1" dirty="0" smtClean="0">
                          <a:latin typeface="Arial" panose="020B0604020202020204" pitchFamily="34" charset="0"/>
                          <a:cs typeface="Arial" panose="020B0604020202020204" pitchFamily="34" charset="0"/>
                        </a:rPr>
                        <a:t>162.024,80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290.000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266.153,20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533739">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serv. de asigurare a hranei pentru pers. asistate</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smtClean="0">
                          <a:latin typeface="Arial" panose="020B0604020202020204" pitchFamily="34" charset="0"/>
                          <a:cs typeface="Arial" panose="020B0604020202020204" pitchFamily="34" charset="0"/>
                        </a:rPr>
                        <a:t>321.560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en-US" sz="1400" b="1" dirty="0" smtClean="0">
                          <a:latin typeface="Arial" panose="020B0604020202020204" pitchFamily="34" charset="0"/>
                          <a:cs typeface="Arial" panose="020B0604020202020204" pitchFamily="34" charset="0"/>
                        </a:rPr>
                        <a:t>263.009,39</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410.000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363.109,33</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1396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tichete sociale pt. grădinită L.248/2015</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smtClean="0">
                          <a:latin typeface="Arial" panose="020B0604020202020204" pitchFamily="34" charset="0"/>
                          <a:cs typeface="Arial" panose="020B0604020202020204" pitchFamily="34" charset="0"/>
                        </a:rPr>
                        <a:t>16.890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en-US" sz="1400" b="1" dirty="0" smtClean="0">
                          <a:latin typeface="Arial" panose="020B0604020202020204" pitchFamily="34" charset="0"/>
                          <a:cs typeface="Arial" panose="020B0604020202020204" pitchFamily="34" charset="0"/>
                        </a:rPr>
                        <a:t>5.650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10.000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3.900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13965">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servicii protecţia copilului</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ro-RO" sz="1400" b="1" dirty="0" smtClean="0">
                          <a:latin typeface="Arial" panose="020B0604020202020204" pitchFamily="34" charset="0"/>
                          <a:cs typeface="Arial" panose="020B0604020202020204" pitchFamily="34" charset="0"/>
                        </a:rPr>
                        <a:t>5.000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ro-RO" sz="1400" b="1" dirty="0" smtClean="0">
                          <a:latin typeface="Arial" panose="020B0604020202020204" pitchFamily="34" charset="0"/>
                          <a:cs typeface="Arial" panose="020B0604020202020204" pitchFamily="34" charset="0"/>
                        </a:rPr>
                        <a:t>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14.500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1.100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2748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Centrul de Îngrijire de ZI</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smtClean="0">
                          <a:latin typeface="Arial" panose="020B0604020202020204" pitchFamily="34" charset="0"/>
                          <a:cs typeface="Arial" panose="020B0604020202020204" pitchFamily="34" charset="0"/>
                        </a:rPr>
                        <a:t>640.000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en-US" sz="1400" b="1" dirty="0" smtClean="0">
                          <a:latin typeface="Arial" panose="020B0604020202020204" pitchFamily="34" charset="0"/>
                          <a:cs typeface="Arial" panose="020B0604020202020204" pitchFamily="34" charset="0"/>
                        </a:rPr>
                        <a:t>583.537,74</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784.000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724.925,57</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27480">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Creşe - Oradea</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smtClean="0">
                          <a:latin typeface="Arial" panose="020B0604020202020204" pitchFamily="34" charset="0"/>
                          <a:cs typeface="Arial" panose="020B0604020202020204" pitchFamily="34" charset="0"/>
                        </a:rPr>
                        <a:t>4.831.000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en-US" sz="1400" b="1" dirty="0" smtClean="0">
                          <a:latin typeface="Arial" panose="020B0604020202020204" pitchFamily="34" charset="0"/>
                          <a:cs typeface="Arial" panose="020B0604020202020204" pitchFamily="34" charset="0"/>
                        </a:rPr>
                        <a:t>4.673.079</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5.874.880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5.575.969,86</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428494">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ro-RO"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Cabinete medicale şcolare</a:t>
                      </a:r>
                      <a:endPar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smtClean="0">
                          <a:latin typeface="Arial" panose="020B0604020202020204" pitchFamily="34" charset="0"/>
                          <a:cs typeface="Arial" panose="020B0604020202020204" pitchFamily="34" charset="0"/>
                        </a:rPr>
                        <a:t>4.076.050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en-US" sz="1400" b="1" dirty="0" smtClean="0">
                          <a:latin typeface="Arial" panose="020B0604020202020204" pitchFamily="34" charset="0"/>
                          <a:cs typeface="Arial" panose="020B0604020202020204" pitchFamily="34" charset="0"/>
                        </a:rPr>
                        <a:t>3.700.402,05</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6.432.500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5.764.865,32</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r h="313965">
                <a:tc>
                  <a:txBody>
                    <a:bodyPr/>
                    <a:lstStyle>
                      <a:lvl1pPr eaLnBrk="0" hangingPunct="0">
                        <a:spcBef>
                          <a:spcPct val="20000"/>
                        </a:spcBef>
                        <a:buFont typeface="Arial" charset="0"/>
                        <a:defRPr sz="2800">
                          <a:solidFill>
                            <a:schemeClr val="tx1"/>
                          </a:solidFill>
                          <a:latin typeface="Calibri" pitchFamily="34" charset="0"/>
                        </a:defRPr>
                      </a:lvl1pPr>
                      <a:lvl2pPr marL="742950" indent="-285750" eaLnBrk="0" hangingPunct="0">
                        <a:spcBef>
                          <a:spcPct val="20000"/>
                        </a:spcBef>
                        <a:buFont typeface="Arial" charset="0"/>
                        <a:defRPr sz="2400">
                          <a:solidFill>
                            <a:schemeClr val="tx1"/>
                          </a:solidFill>
                          <a:latin typeface="Calibri" pitchFamily="34" charset="0"/>
                        </a:defRPr>
                      </a:lvl2pPr>
                      <a:lvl3pPr marL="1143000" indent="-228600" eaLnBrk="0" hangingPunct="0">
                        <a:spcBef>
                          <a:spcPct val="20000"/>
                        </a:spcBef>
                        <a:buFont typeface="Arial" charset="0"/>
                        <a:defRPr sz="2000">
                          <a:solidFill>
                            <a:schemeClr val="tx1"/>
                          </a:solidFill>
                          <a:latin typeface="Calibri" pitchFamily="34" charset="0"/>
                        </a:defRPr>
                      </a:lvl3pPr>
                      <a:lvl4pPr marL="1600200" indent="-228600" eaLnBrk="0" hangingPunct="0">
                        <a:spcBef>
                          <a:spcPct val="20000"/>
                        </a:spcBef>
                        <a:buFont typeface="Arial" charset="0"/>
                        <a:defRPr>
                          <a:solidFill>
                            <a:schemeClr val="tx1"/>
                          </a:solidFill>
                          <a:latin typeface="Calibri" pitchFamily="34" charset="0"/>
                        </a:defRPr>
                      </a:lvl4pPr>
                      <a:lvl5pPr marL="2057400" indent="-228600" eaLnBrk="0" hangingPunct="0">
                        <a:spcBef>
                          <a:spcPct val="20000"/>
                        </a:spcBef>
                        <a:buFont typeface="Arial" charset="0"/>
                        <a:defRPr>
                          <a:solidFill>
                            <a:schemeClr val="tx1"/>
                          </a:solidFill>
                          <a:latin typeface="Calibri" pitchFamily="34" charset="0"/>
                        </a:defRPr>
                      </a:lvl5pPr>
                      <a:lvl6pPr marL="2514600" indent="-228600" eaLnBrk="0" fontAlgn="base" hangingPunct="0">
                        <a:spcBef>
                          <a:spcPct val="20000"/>
                        </a:spcBef>
                        <a:spcAft>
                          <a:spcPct val="0"/>
                        </a:spcAft>
                        <a:buFont typeface="Arial" charset="0"/>
                        <a:defRPr>
                          <a:solidFill>
                            <a:schemeClr val="tx1"/>
                          </a:solidFill>
                          <a:latin typeface="Calibri" pitchFamily="34" charset="0"/>
                        </a:defRPr>
                      </a:lvl6pPr>
                      <a:lvl7pPr marL="2971800" indent="-228600" eaLnBrk="0" fontAlgn="base" hangingPunct="0">
                        <a:spcBef>
                          <a:spcPct val="20000"/>
                        </a:spcBef>
                        <a:spcAft>
                          <a:spcPct val="0"/>
                        </a:spcAft>
                        <a:buFont typeface="Arial" charset="0"/>
                        <a:defRPr>
                          <a:solidFill>
                            <a:schemeClr val="tx1"/>
                          </a:solidFill>
                          <a:latin typeface="Calibri" pitchFamily="34" charset="0"/>
                        </a:defRPr>
                      </a:lvl7pPr>
                      <a:lvl8pPr marL="3429000" indent="-228600" eaLnBrk="0" fontAlgn="base" hangingPunct="0">
                        <a:spcBef>
                          <a:spcPct val="20000"/>
                        </a:spcBef>
                        <a:spcAft>
                          <a:spcPct val="0"/>
                        </a:spcAft>
                        <a:buFont typeface="Arial" charset="0"/>
                        <a:defRPr>
                          <a:solidFill>
                            <a:schemeClr val="tx1"/>
                          </a:solidFill>
                          <a:latin typeface="Calibri" pitchFamily="34" charset="0"/>
                        </a:defRPr>
                      </a:lvl8pPr>
                      <a:lvl9pPr marL="3886200" indent="-228600" eaLnBrk="0" fontAlgn="base" hangingPunct="0">
                        <a:spcBef>
                          <a:spcPct val="20000"/>
                        </a:spcBef>
                        <a:spcAft>
                          <a:spcPct val="0"/>
                        </a:spcAft>
                        <a:buFont typeface="Arial" charset="0"/>
                        <a:defRPr>
                          <a:solidFill>
                            <a:schemeClr val="tx1"/>
                          </a:solidFill>
                          <a:latin typeface="Calibri" pitchFamily="34" charset="0"/>
                        </a:defRPr>
                      </a:lvl9p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altLang="en-US" sz="1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DASO</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algn="ctr"/>
                      <a:r>
                        <a:rPr lang="en-US" sz="1400" b="1" dirty="0" smtClean="0">
                          <a:latin typeface="Arial" panose="020B0604020202020204" pitchFamily="34" charset="0"/>
                          <a:cs typeface="Arial" panose="020B0604020202020204" pitchFamily="34" charset="0"/>
                        </a:rPr>
                        <a:t>4.287.000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980"/>
                      </a:srgbClr>
                    </a:solidFill>
                  </a:tcPr>
                </a:tc>
                <a:tc>
                  <a:txBody>
                    <a:bodyPr/>
                    <a:lstStyle/>
                    <a:p>
                      <a:pPr algn="ctr"/>
                      <a:r>
                        <a:rPr lang="en-US" sz="1400" b="1" dirty="0" smtClean="0">
                          <a:latin typeface="Arial" panose="020B0604020202020204" pitchFamily="34" charset="0"/>
                          <a:cs typeface="Arial" panose="020B0604020202020204" pitchFamily="34" charset="0"/>
                        </a:rPr>
                        <a:t>4.185.481,49</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5.362.670</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3CDDD">
                        <a:alpha val="50195"/>
                      </a:srgbClr>
                    </a:solidFill>
                  </a:tcPr>
                </a:tc>
                <a:tc>
                  <a:txBody>
                    <a:bodyPr/>
                    <a:lstStyle/>
                    <a:p>
                      <a:pPr algn="ctr"/>
                      <a:r>
                        <a:rPr lang="ro-RO" sz="1400" b="1" dirty="0" smtClean="0">
                          <a:latin typeface="Arial" panose="020B0604020202020204" pitchFamily="34" charset="0"/>
                          <a:cs typeface="Arial" panose="020B0604020202020204" pitchFamily="34" charset="0"/>
                        </a:rPr>
                        <a:t>5.186.492,12</a:t>
                      </a:r>
                      <a:endParaRPr lang="en-US" sz="1400" b="1" dirty="0">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C5ED">
                        <a:alpha val="50195"/>
                      </a:srgbClr>
                    </a:solidFill>
                  </a:tcPr>
                </a:tc>
              </a:tr>
            </a:tbl>
          </a:graphicData>
        </a:graphic>
      </p:graphicFrame>
      <p:sp>
        <p:nvSpPr>
          <p:cNvPr id="8290" name="Text Box 112"/>
          <p:cNvSpPr txBox="1">
            <a:spLocks noChangeArrowheads="1"/>
          </p:cNvSpPr>
          <p:nvPr/>
        </p:nvSpPr>
        <p:spPr bwMode="auto">
          <a:xfrm>
            <a:off x="609600" y="0"/>
            <a:ext cx="7848600"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ro-RO" altLang="en-US" sz="2000" dirty="0"/>
              <a:t>Situaţia comparativă a cheltuielilor </a:t>
            </a:r>
            <a:r>
              <a:rPr lang="ro-RO" altLang="en-US" sz="2000" dirty="0" smtClean="0"/>
              <a:t>pe beneficii/ </a:t>
            </a:r>
            <a:r>
              <a:rPr lang="ro-RO" altLang="en-US" sz="2000" dirty="0"/>
              <a:t>programe sociale</a:t>
            </a:r>
            <a:endParaRPr lang="en-US" altLang="en-US" sz="2000" dirty="0"/>
          </a:p>
        </p:txBody>
      </p:sp>
    </p:spTree>
    <p:extLst>
      <p:ext uri="{BB962C8B-B14F-4D97-AF65-F5344CB8AC3E}">
        <p14:creationId xmlns:p14="http://schemas.microsoft.com/office/powerpoint/2010/main" xmlns="" val="304010480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ro-RO" sz="2800" dirty="0" smtClean="0"/>
              <a:t>Situaţie comparativă pe surse de finanţare - 2018</a:t>
            </a:r>
            <a:endParaRPr lang="en-US" sz="2800" dirty="0"/>
          </a:p>
        </p:txBody>
      </p:sp>
      <p:graphicFrame>
        <p:nvGraphicFramePr>
          <p:cNvPr id="4" name="Content Placeholder 3"/>
          <p:cNvGraphicFramePr>
            <a:graphicFrameLocks noGrp="1"/>
          </p:cNvGraphicFramePr>
          <p:nvPr>
            <p:ph idx="1"/>
          </p:nvPr>
        </p:nvGraphicFramePr>
        <p:xfrm>
          <a:off x="457200" y="1357298"/>
          <a:ext cx="8229600" cy="476886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u 1"/>
          <p:cNvSpPr>
            <a:spLocks noGrp="1"/>
          </p:cNvSpPr>
          <p:nvPr>
            <p:ph type="title"/>
          </p:nvPr>
        </p:nvSpPr>
        <p:spPr>
          <a:xfrm>
            <a:off x="2051050" y="214290"/>
            <a:ext cx="5307032" cy="1071570"/>
          </a:xfrm>
        </p:spPr>
        <p:txBody>
          <a:bodyPr>
            <a:normAutofit fontScale="90000"/>
          </a:bodyPr>
          <a:lstStyle/>
          <a:p>
            <a:pPr eaLnBrk="1" hangingPunct="1"/>
            <a:r>
              <a:rPr lang="ro-RO" altLang="en-US" sz="2400" b="1" dirty="0" smtClean="0">
                <a:cs typeface="Arial" charset="0"/>
              </a:rPr>
              <a:t/>
            </a:r>
            <a:br>
              <a:rPr lang="ro-RO" altLang="en-US" sz="2400" b="1" dirty="0" smtClean="0">
                <a:cs typeface="Arial" charset="0"/>
              </a:rPr>
            </a:br>
            <a:r>
              <a:rPr lang="ro-RO" altLang="en-US" sz="2400" b="1" dirty="0" smtClean="0">
                <a:cs typeface="Arial" charset="0"/>
              </a:rPr>
              <a:t>OBIECTIVELE </a:t>
            </a:r>
            <a:br>
              <a:rPr lang="ro-RO" altLang="en-US" sz="2400" b="1" dirty="0" smtClean="0">
                <a:cs typeface="Arial" charset="0"/>
              </a:rPr>
            </a:br>
            <a:r>
              <a:rPr lang="ro-RO" altLang="en-US" sz="2400" b="1" dirty="0" smtClean="0">
                <a:cs typeface="Arial" charset="0"/>
              </a:rPr>
              <a:t>DIRECŢIEI DE ASISTENŢĂ SOCIALĂ -ORADEA  pentru anul 2019</a:t>
            </a:r>
            <a:br>
              <a:rPr lang="ro-RO" altLang="en-US" sz="2400" b="1" dirty="0" smtClean="0">
                <a:cs typeface="Arial" charset="0"/>
              </a:rPr>
            </a:br>
            <a:endParaRPr lang="en-US" altLang="en-US" dirty="0" smtClean="0"/>
          </a:p>
        </p:txBody>
      </p:sp>
      <p:sp>
        <p:nvSpPr>
          <p:cNvPr id="28675" name="Substituent conținut 2"/>
          <p:cNvSpPr>
            <a:spLocks noGrp="1"/>
          </p:cNvSpPr>
          <p:nvPr>
            <p:ph idx="1"/>
          </p:nvPr>
        </p:nvSpPr>
        <p:spPr>
          <a:xfrm>
            <a:off x="214313" y="908050"/>
            <a:ext cx="8715375" cy="5761038"/>
          </a:xfrm>
        </p:spPr>
        <p:txBody>
          <a:bodyPr>
            <a:normAutofit/>
          </a:bodyPr>
          <a:lstStyle/>
          <a:p>
            <a:pPr algn="ctr" eaLnBrk="1" hangingPunct="1">
              <a:buFont typeface="Calibri" pitchFamily="34" charset="0"/>
              <a:buAutoNum type="arabicPeriod"/>
            </a:pPr>
            <a:endParaRPr lang="ro-RO" altLang="en-US" sz="1800" b="1" dirty="0" smtClean="0">
              <a:cs typeface="Arial" charset="0"/>
            </a:endParaRPr>
          </a:p>
          <a:p>
            <a:pPr lvl="0" algn="ctr"/>
            <a:r>
              <a:rPr lang="ro-RO" sz="1800" b="1" dirty="0" smtClean="0"/>
              <a:t>Realizarea Diagnozei Sociale a Municipiului Oradea</a:t>
            </a:r>
          </a:p>
          <a:p>
            <a:pPr lvl="0" algn="ctr">
              <a:buNone/>
            </a:pPr>
            <a:endParaRPr lang="ro-RO" sz="1800" b="1" dirty="0" smtClean="0"/>
          </a:p>
          <a:p>
            <a:pPr lvl="0" algn="ctr"/>
            <a:r>
              <a:rPr lang="ro-RO" sz="1800" b="1" dirty="0" smtClean="0"/>
              <a:t>Elaborarea Strategiei sociale a municipiului Oradea pentru perioada 2020-2025.</a:t>
            </a:r>
            <a:endParaRPr lang="en-US" sz="1800" dirty="0" smtClean="0"/>
          </a:p>
          <a:p>
            <a:pPr algn="ctr">
              <a:buNone/>
            </a:pPr>
            <a:r>
              <a:rPr lang="ro-RO" sz="1800" b="1" dirty="0" smtClean="0"/>
              <a:t> </a:t>
            </a:r>
            <a:endParaRPr lang="en-US" sz="1800" dirty="0" smtClean="0"/>
          </a:p>
          <a:p>
            <a:pPr lvl="0" algn="ctr"/>
            <a:r>
              <a:rPr lang="ro-RO" sz="1800" b="1" dirty="0" smtClean="0"/>
              <a:t>Promovarea Voluntariatului</a:t>
            </a:r>
          </a:p>
          <a:p>
            <a:pPr lvl="0" algn="ctr">
              <a:buNone/>
            </a:pPr>
            <a:endParaRPr lang="ro-RO" sz="1800" b="1" dirty="0" smtClean="0"/>
          </a:p>
          <a:p>
            <a:pPr lvl="0" algn="ctr"/>
            <a:r>
              <a:rPr lang="ro-RO" sz="1800" b="1" dirty="0" smtClean="0"/>
              <a:t>Dezvoltarea parteneriatelor publice –private, între furnizori de servicii sociale din municipiul Oradea</a:t>
            </a:r>
            <a:endParaRPr lang="en-US" sz="1800" dirty="0" smtClean="0"/>
          </a:p>
          <a:p>
            <a:pPr algn="ctr">
              <a:buNone/>
            </a:pPr>
            <a:endParaRPr lang="en-US" sz="1800" dirty="0" smtClean="0"/>
          </a:p>
          <a:p>
            <a:pPr lvl="0" algn="ctr"/>
            <a:r>
              <a:rPr lang="ro-RO" altLang="en-US" sz="1800" b="1" dirty="0" smtClean="0">
                <a:cs typeface="Arial" charset="0"/>
              </a:rPr>
              <a:t> Creşterea calităţii vieţii beneficiarilor de servicii şi beneficii sociale</a:t>
            </a:r>
            <a:endParaRPr lang="en-US" sz="1800" dirty="0" smtClean="0"/>
          </a:p>
          <a:p>
            <a:pPr algn="ctr">
              <a:buNone/>
            </a:pPr>
            <a:r>
              <a:rPr lang="ro-RO" sz="1800" b="1" dirty="0" smtClean="0"/>
              <a:t> </a:t>
            </a:r>
            <a:endParaRPr lang="en-US" sz="1800" dirty="0" smtClean="0"/>
          </a:p>
          <a:p>
            <a:pPr algn="ctr">
              <a:buNone/>
            </a:pPr>
            <a:endParaRPr lang="en-US" sz="1800" dirty="0" smtClean="0"/>
          </a:p>
          <a:p>
            <a:pPr lvl="0" algn="ctr"/>
            <a:r>
              <a:rPr lang="ro-RO" sz="1800" b="1" dirty="0" smtClean="0"/>
              <a:t>Perfecţionarea continuă a personalului în vederea îmbunătăţirii standardelor ce conduc la realizarea viziunii instituţiei.</a:t>
            </a:r>
            <a:endParaRPr lang="en-US" sz="1800" dirty="0" smtClean="0"/>
          </a:p>
          <a:p>
            <a:pPr algn="ctr">
              <a:buNone/>
            </a:pPr>
            <a:r>
              <a:rPr lang="ro-RO" sz="1800" b="1" dirty="0" smtClean="0"/>
              <a:t> </a:t>
            </a:r>
            <a:endParaRPr lang="en-US" sz="1800" dirty="0" smtClean="0"/>
          </a:p>
          <a:p>
            <a:pPr algn="ctr">
              <a:buFont typeface="Calibri" pitchFamily="34" charset="0"/>
              <a:buAutoNum type="arabicPeriod"/>
            </a:pPr>
            <a:endParaRPr lang="ro-RO" altLang="en-US" sz="1800" b="1" dirty="0" smtClean="0">
              <a:cs typeface="Arial" charset="0"/>
            </a:endParaRPr>
          </a:p>
          <a:p>
            <a:pPr algn="ctr" eaLnBrk="1" hangingPunct="1">
              <a:buFont typeface="Calibri" pitchFamily="34" charset="0"/>
              <a:buAutoNum type="arabicPeriod"/>
            </a:pPr>
            <a:endParaRPr lang="ro-RO" altLang="en-US" sz="1800" b="1" dirty="0" smtClean="0">
              <a:cs typeface="Arial" charset="0"/>
            </a:endParaRPr>
          </a:p>
          <a:p>
            <a:pPr algn="ctr">
              <a:buFont typeface="Arial" charset="0"/>
              <a:buNone/>
            </a:pPr>
            <a:endParaRPr lang="ro-RO" altLang="en-US" sz="1800" b="1" dirty="0" smtClean="0"/>
          </a:p>
          <a:p>
            <a:pPr algn="ctr" eaLnBrk="1" hangingPunct="1">
              <a:buFont typeface="Arial" charset="0"/>
              <a:buNone/>
            </a:pPr>
            <a:endParaRPr lang="ro-RO" altLang="en-US" sz="1800" b="1" dirty="0" smtClean="0">
              <a:cs typeface="Arial" charset="0"/>
            </a:endParaRPr>
          </a:p>
        </p:txBody>
      </p:sp>
    </p:spTree>
    <p:extLst>
      <p:ext uri="{BB962C8B-B14F-4D97-AF65-F5344CB8AC3E}">
        <p14:creationId xmlns:p14="http://schemas.microsoft.com/office/powerpoint/2010/main" xmlns="" val="17549341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6" name="Text Box 4"/>
          <p:cNvSpPr txBox="1">
            <a:spLocks noChangeArrowheads="1"/>
          </p:cNvSpPr>
          <p:nvPr/>
        </p:nvSpPr>
        <p:spPr bwMode="auto">
          <a:xfrm>
            <a:off x="238933" y="2500306"/>
            <a:ext cx="8905067" cy="1754326"/>
          </a:xfrm>
          <a:prstGeom prst="rect">
            <a:avLst/>
          </a:prstGeom>
          <a:noFill/>
          <a:ln w="9525">
            <a:noFill/>
            <a:miter lim="800000"/>
            <a:headEnd/>
            <a:tailEnd/>
          </a:ln>
          <a:effectLst/>
        </p:spPr>
        <p:txBody>
          <a:bodyPr>
            <a:spAutoFit/>
          </a:bodyPr>
          <a:lstStyle/>
          <a:p>
            <a:pPr>
              <a:defRPr/>
            </a:pPr>
            <a:endParaRPr lang="ro-RO" sz="2800" b="1" dirty="0">
              <a:solidFill>
                <a:schemeClr val="tx2"/>
              </a:solidFill>
            </a:endParaRPr>
          </a:p>
          <a:p>
            <a:pPr algn="ctr">
              <a:defRPr/>
            </a:pPr>
            <a:r>
              <a:rPr lang="ro-RO" sz="4400" b="1" dirty="0">
                <a:solidFill>
                  <a:schemeClr val="tx2">
                    <a:alpha val="52000"/>
                  </a:schemeClr>
                </a:solidFill>
              </a:rPr>
              <a:t>Vă mulţumim pentru atenţie</a:t>
            </a:r>
            <a:r>
              <a:rPr lang="en-US" sz="4400" b="1" dirty="0">
                <a:solidFill>
                  <a:schemeClr val="tx2">
                    <a:alpha val="52000"/>
                  </a:schemeClr>
                </a:solidFill>
              </a:rPr>
              <a:t>!</a:t>
            </a:r>
            <a:r>
              <a:rPr lang="ro-RO" sz="3600" b="1" dirty="0">
                <a:solidFill>
                  <a:schemeClr val="tx2">
                    <a:alpha val="46000"/>
                  </a:schemeClr>
                </a:solidFill>
              </a:rPr>
              <a:t/>
            </a:r>
            <a:br>
              <a:rPr lang="ro-RO" sz="3600" b="1" dirty="0">
                <a:solidFill>
                  <a:schemeClr val="tx2">
                    <a:alpha val="46000"/>
                  </a:schemeClr>
                </a:solidFill>
              </a:rPr>
            </a:br>
            <a:endParaRPr lang="ro-RO" sz="3600" b="1" dirty="0">
              <a:solidFill>
                <a:schemeClr val="tx2">
                  <a:alpha val="46000"/>
                </a:schemeClr>
              </a:solidFill>
            </a:endParaRPr>
          </a:p>
        </p:txBody>
      </p:sp>
    </p:spTree>
    <p:extLst>
      <p:ext uri="{BB962C8B-B14F-4D97-AF65-F5344CB8AC3E}">
        <p14:creationId xmlns:p14="http://schemas.microsoft.com/office/powerpoint/2010/main" xmlns="" val="7520306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1769</TotalTime>
  <Words>3855</Words>
  <Application>Microsoft Office PowerPoint</Application>
  <PresentationFormat>On-screen Show (4:3)</PresentationFormat>
  <Paragraphs>614</Paragraphs>
  <Slides>39</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41" baseType="lpstr">
      <vt:lpstr>Office Theme</vt:lpstr>
      <vt:lpstr>Slide</vt:lpstr>
      <vt:lpstr>DIRECŢIA DE ASISTENŢĂ SOCIALĂ ORADEA</vt:lpstr>
      <vt:lpstr>Slide 2</vt:lpstr>
      <vt:lpstr>              CUM FACEM?</vt:lpstr>
      <vt:lpstr>Situația documentelor depuse la DASO, în anul 2018,  prin Serviciul Relaţii cu Publicul şi Evaluare Iniţială,  -17.139 – solicitări depuse-</vt:lpstr>
      <vt:lpstr>Situația comparativă a documentelor depuse la DASO,  in anii 2016-2017-2018</vt:lpstr>
      <vt:lpstr> Beneficii acordate de către DASO în anul 2018 </vt:lpstr>
      <vt:lpstr>Situație comparativă ajutor social  2016-2017-2018</vt:lpstr>
      <vt:lpstr>Situație comparativă alte beneficii sociale (nr. de persoane) 2016-2017-2018</vt:lpstr>
      <vt:lpstr> AJUTORUL DE ÎNCĂLZIRE 2018 </vt:lpstr>
      <vt:lpstr>Situatie comparativă - numar mediu de beneficiari de ajutor de incălzire în sezoanele reci ale anilor 2016-2017-2018</vt:lpstr>
      <vt:lpstr> Alte beneficii acordate de către DASO in anul 2018 </vt:lpstr>
      <vt:lpstr>Situație comparativă alocații/indemnizații/stimulente 2016-2017-2018</vt:lpstr>
      <vt:lpstr>Situația deplasărilor pe teren pentru evaluarea situației beneficiarilor de asistență socială  în anul 2018</vt:lpstr>
      <vt:lpstr>Servicii şi programe sociale DASO</vt:lpstr>
      <vt:lpstr>Campania “SINGURI ACASĂ- ai grijă de copiii tăi  oriunde te afli!” </vt:lpstr>
      <vt:lpstr>          Creşe- Oradea - 13 creşe cu program de zi cu o capacitate de 519 locuri şi o creşă  nouă, Creşa nr. 14 – Micul prinţ – înfiinţată în iulie 2018 , urmând să fie deschisă în perioada următoare  COPII FERICIŢI = PĂRINŢI MULŢUMIŢI  Vizitaţi:   http://http://www.daso-oradea.ro/    - Secţiunea CREŞE -ORADEA  Pornind de la premisa că educaţia este procesul prin care se realizează formarea şi dezvoltarea personalităţii umane,  activitatea CIET are la bază următoarele  principii şi valori:   fiecare copil este unic, cu nevoile lui specifice şi particulare;               educaţia este continuă;             fiecare act de îngrijire este un demers educativ.               dezvoltarea copilului este dependentă de ocaziile pe care i le oferă rutina zilnică                învăţarea se realizează prin explorări şi experienţe în situaţii de joc  </vt:lpstr>
      <vt:lpstr>CREŞE ORADEA   La finalul anului 2018 erau înscrisi în cele 13 creşe , aproximativ 750 de copii cu varste intre 10 luni si  4 ani.   In luna iunie 2018,  în sesiunea de înscriere a copiilor la creşă pentru anul şcolar 2018-2019 s-au depus 618 solictări de înscriere pentru 245 de locuri disponibile în creşe.   Având în vedere numărul mare de solicitări, ne-am aflat în imposibilitatea de a le onora integral, 90 de copii rămânând pe lista de aşteptare.   Totodată, pentru a face posibilă onorarea tuturor solicitărilor rămase în aşteptare, cu sprijinul Primăriei Municipiului Oradea, s-au realizat demersurile în vederea înfiinţării Creşei nr. 14 Micul Prinţ, pe str. Iuliu Maniu nr. 46  Ulterior sesiunii de înscriere din luna iunie 2018, s-au mai depus 54 de solicitări de înscriere la creşă .  Prezenţa medie lunară a copiilor în creşă a fost de 77%, cu cea mai ridicată medie/lună în luna mai (90%) şi cea mai scăzută în luna februarie (66%) </vt:lpstr>
      <vt:lpstr>    </vt:lpstr>
      <vt:lpstr>Programul Școala Părinților pentru părintii copiilor cu vârsta de creșă și nu numai...</vt:lpstr>
      <vt:lpstr>    CABINETELE MEDICALE ŞCOLARE  Compartimentul Cabinete Medicale Şcolare (din cadrul Serviciului Programe Sociale), a asigurat în anul 2018 asistenţa medicală preventivă și curativă pentru preşcolarii, elevii şi studenţii care frecventează cele 41 de grădiniţe (aprox. 5445 de preşcolari), 36 de şcoli şi licee (31.355 de elevi) şi facultăţile din cadrul Universităţii din Oradea (13.329 de studenți).       </vt:lpstr>
      <vt:lpstr>  CABINETE MEDICALE STOMATOLOGICE   </vt:lpstr>
      <vt:lpstr> Centrul de Îngrijire de Zi Oradea      Este un serviciu social fără personalitate juridică, care funcţionează în structura Direcţiei de Asistenţă Socială Oradea.  Obiectivul principal al Centrului de Îngrijire de Zi este promovarea dreptului copilului de a creşte în mediul său familial asigurându-i pe timpul zilei îngrijire, hrană, educaţie, consiliere şi orientare şcolară şi profesională, recreere – socializare, educaţie pentru sănătate şi sprijinirea familiei de a-şi exercita responsabilităţile parentale, prevenirea abandonului familial şi şcolar.       Beneficiarii centrului sunt copii din familii aflate in situaţie de risc social, dezorganizate, asistate social sau care beneficiază de o măsură de protecție specială, care din cauza condiţiilor socio-economice precare, a lipsei de educaţie, a stării de sănătate nu le pot oferi acestora condiţiile minime de subzistenţă, copiii fiind expuşi abandonului familial și şcolar. </vt:lpstr>
      <vt:lpstr>Activitatea Centrului de Îngrijire de zi în cifre</vt:lpstr>
      <vt:lpstr>   Adăpostul  de  Noapte - str. J. Gutenberg nr.8 serviciu social acreditat în anul 2017  </vt:lpstr>
      <vt:lpstr>Situaţie beneficiari Adăpost de Noapte</vt:lpstr>
      <vt:lpstr>Centru Comunitar Gutenberg Serviciu social înfiinţat în noiembrie 2018, cu scopul de a sprijini persoanele fără adăpost şi adulţii aflaţi în situaţii de risc social în vederea integrarii sociale</vt:lpstr>
      <vt:lpstr>Proiectul“Nu muncești, nu primești” derulat începând cu data 10.08.2018</vt:lpstr>
      <vt:lpstr>    CENTRE SOCIALE CU DESTINATIE MULTIFUNCTIONALĂ “CANDEO”  şi “DIGNITAS” Servicii de asistenţă socială destinată tinerilor cu vârsta cuprinsă între 18 şi 35 de ani, care au părăsit sistemul de protecţie a copilului, nu au locuinţă şi nu dispun de mijloacele financiare necesare închirierii sau cumpărării unei locuinţe.     </vt:lpstr>
      <vt:lpstr> Centrele de cazare temporară nr. 1,  2 și 3  Oradea – str. Octavian Goga şi Atelierelor </vt:lpstr>
      <vt:lpstr>Centrele Sociale Multifuncţionale</vt:lpstr>
      <vt:lpstr>Colaborarea  DASO cu instituţii publice/private, organizaţii neguvernamentale, în vederea furnizării de servicii sociale beneficiarilor din municipiul Oradea  - 16 colaborări/parteneriate noi încheiate în anul 2018 - 11 parteneriate care continuă a fi implementate din anii anteriori anului 2018  </vt:lpstr>
      <vt:lpstr>  </vt:lpstr>
      <vt:lpstr>GALA VOLUNTARIATULUI  în domeniul asistenţei sociale  2018  – editia a VI-a</vt:lpstr>
      <vt:lpstr> Ziua internaţională a persoanelor vârstnice (1 octombrie 2018)</vt:lpstr>
      <vt:lpstr>Alte acţiuni sociale organizate de către DASO, în anul 2018</vt:lpstr>
      <vt:lpstr>Slide 36</vt:lpstr>
      <vt:lpstr>Situaţie comparativă pe surse de finanţare - 2018</vt:lpstr>
      <vt:lpstr> OBIECTIVELE  DIRECŢIEI DE ASISTENŢĂ SOCIALĂ -ORADEA  pentru anul 2019 </vt:lpstr>
      <vt:lpstr>Slide 39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DIRECŢIA DE ASISTENŢĂ SOCIALĂ ORADEA</dc:title>
  <dc:creator>Adina Ciucioiu</dc:creator>
  <cp:lastModifiedBy>adinac</cp:lastModifiedBy>
  <cp:revision>173</cp:revision>
  <dcterms:created xsi:type="dcterms:W3CDTF">2006-08-16T00:00:00Z</dcterms:created>
  <dcterms:modified xsi:type="dcterms:W3CDTF">2019-01-16T06:06:17Z</dcterms:modified>
</cp:coreProperties>
</file>