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96453" r:id="rId2"/>
    <p:sldMasterId id="2147496455" r:id="rId3"/>
    <p:sldMasterId id="2147497133" r:id="rId4"/>
  </p:sldMasterIdLst>
  <p:notesMasterIdLst>
    <p:notesMasterId r:id="rId20"/>
  </p:notesMasterIdLst>
  <p:handoutMasterIdLst>
    <p:handoutMasterId r:id="rId21"/>
  </p:handoutMasterIdLst>
  <p:sldIdLst>
    <p:sldId id="1871" r:id="rId5"/>
    <p:sldId id="2850" r:id="rId6"/>
    <p:sldId id="2815" r:id="rId7"/>
    <p:sldId id="2803" r:id="rId8"/>
    <p:sldId id="2792" r:id="rId9"/>
    <p:sldId id="2869" r:id="rId10"/>
    <p:sldId id="2821" r:id="rId11"/>
    <p:sldId id="2870" r:id="rId12"/>
    <p:sldId id="2824" r:id="rId13"/>
    <p:sldId id="2832" r:id="rId14"/>
    <p:sldId id="2846" r:id="rId15"/>
    <p:sldId id="2873" r:id="rId16"/>
    <p:sldId id="2875" r:id="rId17"/>
    <p:sldId id="2876" r:id="rId18"/>
    <p:sldId id="2877" r:id="rId19"/>
  </p:sldIdLst>
  <p:sldSz cx="9144000" cy="6858000" type="screen4x3"/>
  <p:notesSz cx="6808788" cy="9940925"/>
  <p:custDataLst>
    <p:tags r:id="rId2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40">
          <p15:clr>
            <a:srgbClr val="A4A3A4"/>
          </p15:clr>
        </p15:guide>
        <p15:guide id="2" orient="horz" pos="3360">
          <p15:clr>
            <a:srgbClr val="A4A3A4"/>
          </p15:clr>
        </p15:guide>
        <p15:guide id="3" orient="horz" pos="3836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3693">
          <p15:clr>
            <a:srgbClr val="A4A3A4"/>
          </p15:clr>
        </p15:guide>
        <p15:guide id="6" orient="horz" pos="192">
          <p15:clr>
            <a:srgbClr val="A4A3A4"/>
          </p15:clr>
        </p15:guide>
        <p15:guide id="7" orient="horz" pos="2145">
          <p15:clr>
            <a:srgbClr val="A4A3A4"/>
          </p15:clr>
        </p15:guide>
        <p15:guide id="8" orient="horz" pos="1823">
          <p15:clr>
            <a:srgbClr val="A4A3A4"/>
          </p15:clr>
        </p15:guide>
        <p15:guide id="9" pos="408">
          <p15:clr>
            <a:srgbClr val="A4A3A4"/>
          </p15:clr>
        </p15:guide>
        <p15:guide id="10" pos="5725">
          <p15:clr>
            <a:srgbClr val="A4A3A4"/>
          </p15:clr>
        </p15:guide>
        <p15:guide id="11" pos="4010">
          <p15:clr>
            <a:srgbClr val="A4A3A4"/>
          </p15:clr>
        </p15:guide>
        <p15:guide id="12" pos="3331">
          <p15:clr>
            <a:srgbClr val="A4A3A4"/>
          </p15:clr>
        </p15:guide>
        <p15:guide id="13" pos="5148">
          <p15:clr>
            <a:srgbClr val="A4A3A4"/>
          </p15:clr>
        </p15:guide>
        <p15:guide id="14" pos="5004">
          <p15:clr>
            <a:srgbClr val="A4A3A4"/>
          </p15:clr>
        </p15:guide>
        <p15:guide id="15" pos="703">
          <p15:clr>
            <a:srgbClr val="A4A3A4"/>
          </p15:clr>
        </p15:guide>
        <p15:guide id="16" pos="43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66"/>
    <a:srgbClr val="E7B900"/>
    <a:srgbClr val="63DEFB"/>
    <a:srgbClr val="B6F42C"/>
    <a:srgbClr val="009999"/>
    <a:srgbClr val="3C58A1"/>
    <a:srgbClr val="5F5F5F"/>
    <a:srgbClr val="C30C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Helle Formatvorlage 1 - Akz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344D84-9AFB-497E-A393-DC336BA19D2E}" styleName="Mittlere Formatvorlage 3 - Akz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660B408-B3CF-4A94-85FC-2B1E0A45F4A2}" styleName="Dunkle Formatvorlage 2 - Akzent 1/Akz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Keine Formatvorlage, kein Gitternetz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CAF9ED-07DC-4A11-8D7F-57B35C25682E}" styleName="Mittlere Formatvorlage 1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Mittlere Formatvorlage 3 - Akz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E171933-4619-4E11-9A3F-F7608DF75F80}" styleName="Mittlere Formatvorlage 1 - Akz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44" autoAdjust="0"/>
    <p:restoredTop sz="92621" autoAdjust="0"/>
  </p:normalViewPr>
  <p:slideViewPr>
    <p:cSldViewPr snapToGrid="0">
      <p:cViewPr varScale="1">
        <p:scale>
          <a:sx n="74" d="100"/>
          <a:sy n="74" d="100"/>
        </p:scale>
        <p:origin x="1302" y="66"/>
      </p:cViewPr>
      <p:guideLst>
        <p:guide orient="horz" pos="1140"/>
        <p:guide orient="horz" pos="3360"/>
        <p:guide orient="horz" pos="3836"/>
        <p:guide orient="horz" pos="336"/>
        <p:guide orient="horz" pos="3693"/>
        <p:guide orient="horz" pos="192"/>
        <p:guide orient="horz" pos="2145"/>
        <p:guide orient="horz" pos="1823"/>
        <p:guide pos="408"/>
        <p:guide pos="5725"/>
        <p:guide pos="4010"/>
        <p:guide pos="3331"/>
        <p:guide pos="5148"/>
        <p:guide pos="5004"/>
        <p:guide pos="703"/>
        <p:guide pos="4363"/>
      </p:guideLst>
    </p:cSldViewPr>
  </p:slideViewPr>
  <p:outlineViewPr>
    <p:cViewPr>
      <p:scale>
        <a:sx n="33" d="100"/>
        <a:sy n="33" d="100"/>
      </p:scale>
      <p:origin x="0" y="1815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21984"/>
    </p:cViewPr>
  </p:sorterViewPr>
  <p:notesViewPr>
    <p:cSldViewPr snapToGrid="0">
      <p:cViewPr varScale="1">
        <p:scale>
          <a:sx n="74" d="100"/>
          <a:sy n="74" d="100"/>
        </p:scale>
        <p:origin x="-2172" y="-84"/>
      </p:cViewPr>
      <p:guideLst>
        <p:guide orient="horz" pos="3131"/>
        <p:guide pos="214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3EA3E6C-EC6A-41EC-9B8C-1CB5EB228F7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32245758-A053-4D7D-95BB-1E48A0FE63B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540" y="1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3945C28F-692C-4202-A603-220EADD71451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1249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729B280-CD5F-41E8-B1E8-48608CE5FDA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540" y="9441249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0B891D3C-6203-4304-8C32-BC498E5112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1673B415-1BCA-44F5-B988-C612799E0CC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D1985F87-908B-46B1-B347-3A2788C242E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540" y="1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0B064387-8A08-48D5-BB47-5E6E88185FD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4538"/>
            <a:ext cx="4967288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91DDA7CE-0E42-4B3D-A261-AC23B4D33EA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175" y="4723912"/>
            <a:ext cx="5446439" cy="4472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BC3D09D4-92C9-4919-9C02-B75AFF1E1E3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1249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5AA200DA-02F8-433D-95B4-D9667E00B1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540" y="9441249"/>
            <a:ext cx="2950771" cy="4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44" tIns="46822" rIns="93644" bIns="4682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9E5A3ED5-E2E9-4FBC-A4EA-1A61B65A3F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C0DA5F32-5117-4AE3-B79D-FFA1D02E7D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AE40074-D3CF-4DE0-B330-F7C942BCB1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8DB6A0C-3B1E-48A1-B7D1-E6EB4102E9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8A691521-472D-4774-8FA5-CC2995822E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>
            <a:extLst>
              <a:ext uri="{FF2B5EF4-FFF2-40B4-BE49-F238E27FC236}">
                <a16:creationId xmlns:a16="http://schemas.microsoft.com/office/drawing/2014/main" id="{DAC8EF61-4A87-4F57-9E88-9F7201F965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>
            <a:extLst>
              <a:ext uri="{FF2B5EF4-FFF2-40B4-BE49-F238E27FC236}">
                <a16:creationId xmlns:a16="http://schemas.microsoft.com/office/drawing/2014/main" id="{FBC66C37-29CF-4DE2-B6F1-9978C3A8B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o-RO" alt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oleObject" Target="../embeddings/oleObject8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Master" Target="../slideMasters/slideMaster2.xml"/><Relationship Id="rId7" Type="http://schemas.openxmlformats.org/officeDocument/2006/relationships/oleObject" Target="../embeddings/oleObject11.bin"/><Relationship Id="rId2" Type="http://schemas.openxmlformats.org/officeDocument/2006/relationships/vmlDrawing" Target="../drawings/vmlDrawing9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emf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">
            <a:extLst>
              <a:ext uri="{FF2B5EF4-FFF2-40B4-BE49-F238E27FC236}">
                <a16:creationId xmlns:a16="http://schemas.microsoft.com/office/drawing/2014/main" id="{5F1D437C-8363-495E-81C2-2558D0A04D66}"/>
              </a:ext>
            </a:extLst>
          </p:cNvPr>
          <p:cNvSpPr>
            <a:spLocks/>
          </p:cNvSpPr>
          <p:nvPr userDrawn="1"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2147483646 w 5772"/>
              <a:gd name="T1" fmla="*/ 2147483646 h 656"/>
              <a:gd name="T2" fmla="*/ 2147483646 w 5772"/>
              <a:gd name="T3" fmla="*/ 0 h 656"/>
              <a:gd name="T4" fmla="*/ 2147483646 w 5772"/>
              <a:gd name="T5" fmla="*/ 2147483646 h 656"/>
              <a:gd name="T6" fmla="*/ 2147483646 w 5772"/>
              <a:gd name="T7" fmla="*/ 2147483646 h 656"/>
              <a:gd name="T8" fmla="*/ 2147483646 w 5772"/>
              <a:gd name="T9" fmla="*/ 2147483646 h 656"/>
              <a:gd name="T10" fmla="*/ 2147483646 w 5772"/>
              <a:gd name="T11" fmla="*/ 2147483646 h 656"/>
              <a:gd name="T12" fmla="*/ 2147483646 w 5772"/>
              <a:gd name="T13" fmla="*/ 2147483646 h 656"/>
              <a:gd name="T14" fmla="*/ 0 w 5772"/>
              <a:gd name="T15" fmla="*/ 2147483646 h 656"/>
              <a:gd name="T16" fmla="*/ 2147483646 w 5772"/>
              <a:gd name="T17" fmla="*/ 2147483646 h 6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72"/>
              <a:gd name="T28" fmla="*/ 0 h 656"/>
              <a:gd name="T29" fmla="*/ 5772 w 5772"/>
              <a:gd name="T30" fmla="*/ 656 h 6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1">
            <a:gsLst>
              <a:gs pos="0">
                <a:srgbClr val="63DEFB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4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78124F-3B52-4479-9572-AEF392BC36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09C6727-14E3-427C-8545-65331F97F1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BAC7623-6B58-4D59-A796-D11972A555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13">
            <a:extLst>
              <a:ext uri="{FF2B5EF4-FFF2-40B4-BE49-F238E27FC236}">
                <a16:creationId xmlns:a16="http://schemas.microsoft.com/office/drawing/2014/main" id="{362CBB1B-A140-4948-B53B-5A6F002D4E53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1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</p:spPr>
        <p:txBody>
          <a:bodyPr/>
          <a:lstStyle>
            <a:lvl1pPr>
              <a:defRPr sz="1800">
                <a:solidFill>
                  <a:srgbClr val="003366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815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A82D90-5B06-47B4-9534-ACE88AF0840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66BAEA-E3CA-4AB8-BDD8-20FFC8B9A8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9358A08-A1A8-47AD-BC5E-A44EBF7996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13">
            <a:extLst>
              <a:ext uri="{FF2B5EF4-FFF2-40B4-BE49-F238E27FC236}">
                <a16:creationId xmlns:a16="http://schemas.microsoft.com/office/drawing/2014/main" id="{1B8321FB-80D4-4510-952E-B25E27116CF6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5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1975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7EE504E9-3D1B-487C-8B87-ECEDAFF4258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-155575"/>
            <a:ext cx="15621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C902E9B-FF37-4918-BF3E-AD63CAE7FB2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C56BE04-7ED4-4937-BC1E-7AFF7BA9BAB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6CC957A0-0DFD-4C55-ABDE-9C1EA582C0A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13">
            <a:extLst>
              <a:ext uri="{FF2B5EF4-FFF2-40B4-BE49-F238E27FC236}">
                <a16:creationId xmlns:a16="http://schemas.microsoft.com/office/drawing/2014/main" id="{EDCA5BE4-48DA-480F-88B5-53221CAC696F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9" name="CorelDRAW" r:id="rId6" imgW="6330960" imgH="4964400" progId="">
                  <p:embed/>
                </p:oleObj>
              </mc:Choice>
              <mc:Fallback>
                <p:oleObj name="CorelDRAW" r:id="rId6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688" y="304800"/>
            <a:ext cx="8043862" cy="533400"/>
          </a:xfrm>
        </p:spPr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7688" y="1600200"/>
            <a:ext cx="3944937" cy="4343400"/>
          </a:xfrm>
        </p:spPr>
        <p:txBody>
          <a:bodyPr/>
          <a:lstStyle>
            <a:lvl1pPr>
              <a:defRPr sz="28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20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3946525" cy="4343400"/>
          </a:xfrm>
        </p:spPr>
        <p:txBody>
          <a:bodyPr/>
          <a:lstStyle>
            <a:lvl1pPr>
              <a:defRPr sz="28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20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9967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">
            <a:extLst>
              <a:ext uri="{FF2B5EF4-FFF2-40B4-BE49-F238E27FC236}">
                <a16:creationId xmlns:a16="http://schemas.microsoft.com/office/drawing/2014/main" id="{7FC598EC-63AF-4FCD-B721-831ACEFDC191}"/>
              </a:ext>
            </a:extLst>
          </p:cNvPr>
          <p:cNvSpPr>
            <a:spLocks/>
          </p:cNvSpPr>
          <p:nvPr userDrawn="1"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2147483646 w 5772"/>
              <a:gd name="T1" fmla="*/ 2147483646 h 656"/>
              <a:gd name="T2" fmla="*/ 2147483646 w 5772"/>
              <a:gd name="T3" fmla="*/ 0 h 656"/>
              <a:gd name="T4" fmla="*/ 2147483646 w 5772"/>
              <a:gd name="T5" fmla="*/ 2147483646 h 656"/>
              <a:gd name="T6" fmla="*/ 2147483646 w 5772"/>
              <a:gd name="T7" fmla="*/ 2147483646 h 656"/>
              <a:gd name="T8" fmla="*/ 2147483646 w 5772"/>
              <a:gd name="T9" fmla="*/ 2147483646 h 656"/>
              <a:gd name="T10" fmla="*/ 2147483646 w 5772"/>
              <a:gd name="T11" fmla="*/ 2147483646 h 656"/>
              <a:gd name="T12" fmla="*/ 2147483646 w 5772"/>
              <a:gd name="T13" fmla="*/ 2147483646 h 656"/>
              <a:gd name="T14" fmla="*/ 0 w 5772"/>
              <a:gd name="T15" fmla="*/ 2147483646 h 656"/>
              <a:gd name="T16" fmla="*/ 2147483646 w 5772"/>
              <a:gd name="T17" fmla="*/ 2147483646 h 6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72"/>
              <a:gd name="T28" fmla="*/ 0 h 656"/>
              <a:gd name="T29" fmla="*/ 5772 w 5772"/>
              <a:gd name="T30" fmla="*/ 656 h 6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1">
            <a:gsLst>
              <a:gs pos="0">
                <a:srgbClr val="63DEFB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4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E63B8C-68DB-4F3D-AC01-7A5416A139C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DEE25A8-8575-42AB-A783-AE16EE5BADD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750C3AB-FD09-4720-98B9-B3903E7FFC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13">
            <a:extLst>
              <a:ext uri="{FF2B5EF4-FFF2-40B4-BE49-F238E27FC236}">
                <a16:creationId xmlns:a16="http://schemas.microsoft.com/office/drawing/2014/main" id="{F8FFDE65-5A2B-49A6-A695-1896A545102D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83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003366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95759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62938F-7853-433B-A9AC-E36A9BC954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B26992-5483-492B-97AC-EA400C1A8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8E6A5F-F830-4BDB-8BE3-36C8E295B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8E394532-D68B-4D3D-9759-96EB11BDDC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6582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2C403557-7391-46CF-AE0C-2501FF33F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E8D7C425-3998-426C-A65B-7AE8026A261E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3" name="Line 11">
            <a:extLst>
              <a:ext uri="{FF2B5EF4-FFF2-40B4-BE49-F238E27FC236}">
                <a16:creationId xmlns:a16="http://schemas.microsoft.com/office/drawing/2014/main" id="{7648183A-FC9E-43B3-B8D9-F2DFCA056C96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Line 7">
            <a:extLst>
              <a:ext uri="{FF2B5EF4-FFF2-40B4-BE49-F238E27FC236}">
                <a16:creationId xmlns:a16="http://schemas.microsoft.com/office/drawing/2014/main" id="{45515DEA-7309-4A06-97C1-FF1D5B109CBD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1378ED8-D2C0-451E-8DEF-9A2BF2315C8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2AFE3B3-DA78-4CC8-8B8A-823C2CAB58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2C2A205-216F-48DC-B8F4-E1235942D1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3">
            <a:extLst>
              <a:ext uri="{FF2B5EF4-FFF2-40B4-BE49-F238E27FC236}">
                <a16:creationId xmlns:a16="http://schemas.microsoft.com/office/drawing/2014/main" id="{2F5312AE-AA2C-4873-A7FE-E54D2415EDA2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07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1">
            <a:extLst>
              <a:ext uri="{FF2B5EF4-FFF2-40B4-BE49-F238E27FC236}">
                <a16:creationId xmlns:a16="http://schemas.microsoft.com/office/drawing/2014/main" id="{97D2A2BE-9C0A-4D6C-A182-99BFF011BE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E9DF2544-A9A6-442F-8006-DB2BE586C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A3EEDAAC-04E0-4330-8954-FA7302FD7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708E78B-6707-4051-B9BD-030B8772286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173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>
            <a:extLst>
              <a:ext uri="{FF2B5EF4-FFF2-40B4-BE49-F238E27FC236}">
                <a16:creationId xmlns:a16="http://schemas.microsoft.com/office/drawing/2014/main" id="{6A8D221E-E63A-4CFC-86CF-5F6E787EB9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55F095E9-AC3F-4B50-ADA7-AEB53EC159D1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83859C4F-A87D-4AD7-9964-9C39A4BB41A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7">
            <a:extLst>
              <a:ext uri="{FF2B5EF4-FFF2-40B4-BE49-F238E27FC236}">
                <a16:creationId xmlns:a16="http://schemas.microsoft.com/office/drawing/2014/main" id="{DC71D3FF-60A0-437B-8F34-97030AF2ABFA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E865EA4F-3EDB-445A-B93B-3B01DEE0B67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17D02D67-3BF9-47AE-A1AF-C844F954ED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C55F41B6-79C0-4214-BB22-4F427C8673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13">
            <a:extLst>
              <a:ext uri="{FF2B5EF4-FFF2-40B4-BE49-F238E27FC236}">
                <a16:creationId xmlns:a16="http://schemas.microsoft.com/office/drawing/2014/main" id="{38BB2608-206C-449A-B82E-9D9FE422D000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0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9BBF01D9-70BB-4AB9-BCED-EC2CBEEBDD9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3C061944-8339-4E04-A9A3-66AC6B595E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75A8FD2C-0746-4708-BD87-EFD6586FAA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Object 20">
            <a:extLst>
              <a:ext uri="{FF2B5EF4-FFF2-40B4-BE49-F238E27FC236}">
                <a16:creationId xmlns:a16="http://schemas.microsoft.com/office/drawing/2014/main" id="{20B79110-5D53-4DB1-97A3-65A63EF1FBEE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1" name="CorelDRAW" r:id="rId7" imgW="6330960" imgH="4964400" progId="">
                  <p:embed/>
                </p:oleObj>
              </mc:Choice>
              <mc:Fallback>
                <p:oleObj name="CorelDRAW" r:id="rId7" imgW="6330960" imgH="4964400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92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B0EDD45B-312A-4FF0-8084-4D0D702DA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B1EA6B9-D92F-457D-8F3F-17074BC35B51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4" name="Line 11">
            <a:extLst>
              <a:ext uri="{FF2B5EF4-FFF2-40B4-BE49-F238E27FC236}">
                <a16:creationId xmlns:a16="http://schemas.microsoft.com/office/drawing/2014/main" id="{D39EF504-B63E-4C6A-94A1-C91672E9BA72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Line 7">
            <a:extLst>
              <a:ext uri="{FF2B5EF4-FFF2-40B4-BE49-F238E27FC236}">
                <a16:creationId xmlns:a16="http://schemas.microsoft.com/office/drawing/2014/main" id="{63F70CFE-AD66-4AAB-A077-64205FC55DE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F693436-6A34-4323-9F37-09147C6266E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13579894-CF9F-4E40-8DBD-1B0B80CC96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AC3831B-2491-478F-B274-28E0DDD70FC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13">
            <a:extLst>
              <a:ext uri="{FF2B5EF4-FFF2-40B4-BE49-F238E27FC236}">
                <a16:creationId xmlns:a16="http://schemas.microsoft.com/office/drawing/2014/main" id="{1B6B25BC-D555-4D89-8759-6025C1634070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4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10">
            <a:extLst>
              <a:ext uri="{FF2B5EF4-FFF2-40B4-BE49-F238E27FC236}">
                <a16:creationId xmlns:a16="http://schemas.microsoft.com/office/drawing/2014/main" id="{C1126560-4CAF-4763-B458-E40808D5C23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4C345F9E-55D1-4327-A868-7C9F45EA24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A7528286-B0B9-4675-B26B-F315518BB4A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Object 13">
            <a:extLst>
              <a:ext uri="{FF2B5EF4-FFF2-40B4-BE49-F238E27FC236}">
                <a16:creationId xmlns:a16="http://schemas.microsoft.com/office/drawing/2014/main" id="{57687D6E-9E8A-4C5F-A5DB-4D9E9626DD0D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5" name="CorelDRAW" r:id="rId7" imgW="6330960" imgH="4964400" progId="">
                  <p:embed/>
                </p:oleObj>
              </mc:Choice>
              <mc:Fallback>
                <p:oleObj name="CorelDRAW" r:id="rId7" imgW="6330960" imgH="4964400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681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>
            <a:extLst>
              <a:ext uri="{FF2B5EF4-FFF2-40B4-BE49-F238E27FC236}">
                <a16:creationId xmlns:a16="http://schemas.microsoft.com/office/drawing/2014/main" id="{FF027990-5049-44AD-B6D2-B5C4BFC45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5A81C15B-09A8-47C4-8232-866C1D1C3444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6E0D2642-1195-40BD-88E9-8544501BA51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7">
            <a:extLst>
              <a:ext uri="{FF2B5EF4-FFF2-40B4-BE49-F238E27FC236}">
                <a16:creationId xmlns:a16="http://schemas.microsoft.com/office/drawing/2014/main" id="{E7693777-2D54-47C9-A73C-F2CB841FC424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358772F-470C-4BA5-AA9B-2FAA34532A5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C734417-A8EA-4D9D-BEA6-1FD3901C177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4B72365A-18D6-4791-9396-3B87204D8FB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3">
            <a:extLst>
              <a:ext uri="{FF2B5EF4-FFF2-40B4-BE49-F238E27FC236}">
                <a16:creationId xmlns:a16="http://schemas.microsoft.com/office/drawing/2014/main" id="{84483D45-3870-4595-B4CE-3E7CA45E4D52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79" name="CorelDRAW" r:id="rId7" imgW="6330960" imgH="4964400" progId="">
                  <p:embed/>
                </p:oleObj>
              </mc:Choice>
              <mc:Fallback>
                <p:oleObj name="CorelDRAW" r:id="rId7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F6FC6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FF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04617B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Date Placeholder 29">
            <a:extLst>
              <a:ext uri="{FF2B5EF4-FFF2-40B4-BE49-F238E27FC236}">
                <a16:creationId xmlns:a16="http://schemas.microsoft.com/office/drawing/2014/main" id="{A9FF6F84-58D9-49EA-B31B-140AB8C38D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Footer Placeholder 18">
            <a:extLst>
              <a:ext uri="{FF2B5EF4-FFF2-40B4-BE49-F238E27FC236}">
                <a16:creationId xmlns:a16="http://schemas.microsoft.com/office/drawing/2014/main" id="{DA091F04-3926-4030-B53D-4DBEF8B21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14" name="Slide Number Placeholder 26">
            <a:extLst>
              <a:ext uri="{FF2B5EF4-FFF2-40B4-BE49-F238E27FC236}">
                <a16:creationId xmlns:a16="http://schemas.microsoft.com/office/drawing/2014/main" id="{C9719E89-02CF-4D96-A4BD-A3EB76107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8D91857-5438-4153-80A6-9398EAD31F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43087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ED440-18DC-4219-BCE4-FFB85F3A4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A0C5F-9BE6-422D-91C2-214EF694C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334CD-4EF4-41F4-8323-92745231C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23D0-0FFB-47ED-A893-42FB7B7E82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84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52FAAD5-D3B1-4594-B0A9-C820E2747E7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A26719A-AC8E-4A81-B7A4-0B64EF36555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9A01F14-0A0C-4FA5-A92B-49184ED5DE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13">
            <a:extLst>
              <a:ext uri="{FF2B5EF4-FFF2-40B4-BE49-F238E27FC236}">
                <a16:creationId xmlns:a16="http://schemas.microsoft.com/office/drawing/2014/main" id="{F7080CAF-3F58-4BCF-A0AE-E58B2C57C080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3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D8B5DAC-F04A-4403-96EB-4523879B4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95A571B-00D5-4F39-B4C0-29E2550CE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4A1D8BA-5D53-4A11-BC3E-E64EE11B1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31744-0501-4262-B1B7-5891486F7A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500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977D4-7EDF-43A2-B663-46735D626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1769A-6235-442B-A466-587572534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2165D-2743-4176-B492-9FE048F9F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23F5A-3036-4CA0-8AA4-67DF592BBB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637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C16F54FF-EDE5-4516-962A-2D5B973CA7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-155575"/>
            <a:ext cx="15621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47DB5FA-2A74-412D-8902-63406CE0FFC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ADB65ABF-6F45-4B97-981D-7CB3C20629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041C023-841E-402F-B4FE-E6E07845F4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13">
            <a:extLst>
              <a:ext uri="{FF2B5EF4-FFF2-40B4-BE49-F238E27FC236}">
                <a16:creationId xmlns:a16="http://schemas.microsoft.com/office/drawing/2014/main" id="{29988482-8F4C-4634-8A82-2F0EA5505007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7" name="CorelDRAW" r:id="rId6" imgW="6330960" imgH="4964400" progId="">
                  <p:embed/>
                </p:oleObj>
              </mc:Choice>
              <mc:Fallback>
                <p:oleObj name="CorelDRAW" r:id="rId6" imgW="6330960" imgH="49644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E8BD192A-4917-450F-8400-E8C77EFCF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399A9B34-7833-4844-8680-F3A61D67B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83C998BC-3E19-491E-BD27-02983E874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D9CFF-DAB9-4DC8-BD1A-C5A331A729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1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FE914E-D3DA-48AE-B59C-26B3A04C2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84898E-2853-4B94-8780-C5C01D359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5F1FF3-543A-4C35-845F-F2F6792E7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3DE01-B295-40F8-B741-E65A8F4A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26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276A15-4255-440A-BA50-DAC46D6EA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4AA08A-87C5-4BDE-AE2F-85EE7864F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FCC329-8E40-4637-B689-9210FB7BA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D41A8-9726-4F7F-8CDC-2A099C6B13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103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DF3A2B-D107-4E1F-91E6-F4F7F2C30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55B9E-87DF-4B96-9988-3EFCEF0B0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FD214-1B5E-462B-B1CE-76EABA36B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0CF2F-0773-4901-AFA1-FC91C824C0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85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58F97-7EA5-47B2-A1FD-D32F168E3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FB718-456D-4C94-9DCA-7D816B161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073AF-BB38-49C6-8FC9-FBADFCEDF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B34A-EED2-4E7C-BB36-3E4A57AD11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569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o-RO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B430B7-8E16-4BA5-8D9C-68D1B4069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AFB0F5-D822-46B8-A9F6-156AA237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81A71-A7F2-4574-A162-36B800143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856F5-0657-4D53-8D66-5C5837A364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025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0C84C-A496-4D57-9D23-AD7F7270D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74015-0DCF-4755-BB96-1445D219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17DE8-CB0A-4F1B-B57A-662D032A8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56C32-ECE0-4A43-97EE-05BA328E9E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3144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2B8A5-52A7-4727-8174-25383CA7E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16D655-92FD-43F9-8E8E-DEDB28DE9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Punerea in siguranta a acumularii Lesu, jud. Bihor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4C1C7-A96F-4125-942D-6430DAC40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072F5-7B00-4BDF-BD4E-9CA61298AF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4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vmlDrawing" Target="../drawings/vmlDrawing5.vml"/><Relationship Id="rId5" Type="http://schemas.openxmlformats.org/officeDocument/2006/relationships/theme" Target="../theme/theme2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9.xml"/><Relationship Id="rId9" Type="http://schemas.openxmlformats.org/officeDocument/2006/relationships/oleObject" Target="../embeddings/oleObject5.bin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vmlDrawing" Target="../drawings/vmlDrawing10.vml"/><Relationship Id="rId1" Type="http://schemas.openxmlformats.org/officeDocument/2006/relationships/theme" Target="../theme/theme3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>
            <a:extLst>
              <a:ext uri="{FF2B5EF4-FFF2-40B4-BE49-F238E27FC236}">
                <a16:creationId xmlns:a16="http://schemas.microsoft.com/office/drawing/2014/main" id="{48232B1A-C5CC-43F1-A1E2-D20020F36E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990600"/>
            <a:ext cx="8043862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sp>
        <p:nvSpPr>
          <p:cNvPr id="1027" name="Rectangle 9">
            <a:extLst>
              <a:ext uri="{FF2B5EF4-FFF2-40B4-BE49-F238E27FC236}">
                <a16:creationId xmlns:a16="http://schemas.microsoft.com/office/drawing/2014/main" id="{A0E1032C-9299-4F4A-A11C-A4DD62786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CD3C34F-BF4D-4BAE-B6BA-0685DAF19019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1028" name="Line 11">
            <a:extLst>
              <a:ext uri="{FF2B5EF4-FFF2-40B4-BE49-F238E27FC236}">
                <a16:creationId xmlns:a16="http://schemas.microsoft.com/office/drawing/2014/main" id="{AB515CAA-12E9-48EC-8CE6-21580A57D40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" name="Rectangle 2">
            <a:extLst>
              <a:ext uri="{FF2B5EF4-FFF2-40B4-BE49-F238E27FC236}">
                <a16:creationId xmlns:a16="http://schemas.microsoft.com/office/drawing/2014/main" id="{BED43191-0D47-48FC-9BD4-D9430858DA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7688" y="304800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30" name="Line 7">
            <a:extLst>
              <a:ext uri="{FF2B5EF4-FFF2-40B4-BE49-F238E27FC236}">
                <a16:creationId xmlns:a16="http://schemas.microsoft.com/office/drawing/2014/main" id="{CBB4334A-35E7-4898-93AA-E90AC6312A0F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285" r:id="rId1"/>
    <p:sldLayoutId id="2147497286" r:id="rId2"/>
    <p:sldLayoutId id="2147497287" r:id="rId3"/>
    <p:sldLayoutId id="2147497288" r:id="rId4"/>
    <p:sldLayoutId id="2147497289" r:id="rId5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Univers LT OMV 55 Roman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Univers LT OMV 55 Roman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Univers LT OMV 55 Roman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Univers LT OMV 55 Roman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66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90000"/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Univers 55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>
            <a:extLst>
              <a:ext uri="{FF2B5EF4-FFF2-40B4-BE49-F238E27FC236}">
                <a16:creationId xmlns:a16="http://schemas.microsoft.com/office/drawing/2014/main" id="{A8C01046-D123-464A-9077-C7278F4800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990600"/>
            <a:ext cx="8043862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sp>
        <p:nvSpPr>
          <p:cNvPr id="2051" name="Rectangle 9">
            <a:extLst>
              <a:ext uri="{FF2B5EF4-FFF2-40B4-BE49-F238E27FC236}">
                <a16:creationId xmlns:a16="http://schemas.microsoft.com/office/drawing/2014/main" id="{77F580A9-47E2-4E99-8D86-6A4A9FACF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E78688D-1B42-4370-B671-96626B718098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2052" name="Line 11">
            <a:extLst>
              <a:ext uri="{FF2B5EF4-FFF2-40B4-BE49-F238E27FC236}">
                <a16:creationId xmlns:a16="http://schemas.microsoft.com/office/drawing/2014/main" id="{914E5936-6132-43FE-AE3B-4A1A78EA7B5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3" name="Rectangle 2">
            <a:extLst>
              <a:ext uri="{FF2B5EF4-FFF2-40B4-BE49-F238E27FC236}">
                <a16:creationId xmlns:a16="http://schemas.microsoft.com/office/drawing/2014/main" id="{5BB212A3-1D19-4588-9CF5-4887623D71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7688" y="304800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4" name="Line 7">
            <a:extLst>
              <a:ext uri="{FF2B5EF4-FFF2-40B4-BE49-F238E27FC236}">
                <a16:creationId xmlns:a16="http://schemas.microsoft.com/office/drawing/2014/main" id="{4DC25D8E-3DF3-4F9A-AB27-D47B704B9F4A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5" name="Rectangle 9">
            <a:extLst>
              <a:ext uri="{FF2B5EF4-FFF2-40B4-BE49-F238E27FC236}">
                <a16:creationId xmlns:a16="http://schemas.microsoft.com/office/drawing/2014/main" id="{3AA02D3F-55C7-4C4C-8139-6992125B63F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2056" name="Picture 2">
            <a:extLst>
              <a:ext uri="{FF2B5EF4-FFF2-40B4-BE49-F238E27FC236}">
                <a16:creationId xmlns:a16="http://schemas.microsoft.com/office/drawing/2014/main" id="{8081566B-9FD6-4D1B-AAAE-970E062DE6E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>
            <a:extLst>
              <a:ext uri="{FF2B5EF4-FFF2-40B4-BE49-F238E27FC236}">
                <a16:creationId xmlns:a16="http://schemas.microsoft.com/office/drawing/2014/main" id="{A7B9E767-7D2C-4848-9018-D12D556C0A3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58" name="Object 13">
            <a:extLst>
              <a:ext uri="{FF2B5EF4-FFF2-40B4-BE49-F238E27FC236}">
                <a16:creationId xmlns:a16="http://schemas.microsoft.com/office/drawing/2014/main" id="{3CE1367A-9376-4A65-9B98-3D12B44FB16E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CorelDRAW" r:id="rId9" imgW="6330960" imgH="4964400" progId="">
                  <p:embed/>
                </p:oleObj>
              </mc:Choice>
              <mc:Fallback>
                <p:oleObj name="CorelDRAW" r:id="rId9" imgW="6330960" imgH="4964400" progId="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BBE0E3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97290" r:id="rId1"/>
    <p:sldLayoutId id="2147497291" r:id="rId2"/>
    <p:sldLayoutId id="2147497292" r:id="rId3"/>
    <p:sldLayoutId id="2147497293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66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90000"/>
        <a:buFont typeface="Arial" panose="020B0604020202020204" pitchFamily="34" charset="0"/>
        <a:buChar char="-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Univers 55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>
            <a:extLst>
              <a:ext uri="{FF2B5EF4-FFF2-40B4-BE49-F238E27FC236}">
                <a16:creationId xmlns:a16="http://schemas.microsoft.com/office/drawing/2014/main" id="{E9BF7E09-AEE7-4885-8CEA-3597A793B2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990600"/>
            <a:ext cx="8043862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sp>
        <p:nvSpPr>
          <p:cNvPr id="3075" name="Rectangle 9">
            <a:extLst>
              <a:ext uri="{FF2B5EF4-FFF2-40B4-BE49-F238E27FC236}">
                <a16:creationId xmlns:a16="http://schemas.microsoft.com/office/drawing/2014/main" id="{338429F7-DD59-4F8E-A0B9-EBB6FB703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80175"/>
            <a:ext cx="3635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BE8F2736-8625-4CFB-8359-13D98413608C}" type="slidenum">
              <a:rPr lang="en-US" altLang="en-US" sz="1200" b="1" smtClean="0">
                <a:solidFill>
                  <a:srgbClr val="003366"/>
                </a:solidFill>
                <a:latin typeface="Univers LT OMV 55 Roman" pitchFamily="2" charset="-18"/>
              </a:rPr>
              <a:pPr eaLnBrk="1" hangingPunct="1">
                <a:defRPr/>
              </a:pPr>
              <a:t>‹#›</a:t>
            </a:fld>
            <a:endParaRPr lang="en-US" altLang="en-US" sz="1200" b="1">
              <a:solidFill>
                <a:srgbClr val="003366"/>
              </a:solidFill>
              <a:latin typeface="Univers LT OMV 55 Roman" pitchFamily="2" charset="-18"/>
            </a:endParaRPr>
          </a:p>
        </p:txBody>
      </p:sp>
      <p:sp>
        <p:nvSpPr>
          <p:cNvPr id="3076" name="Line 11">
            <a:extLst>
              <a:ext uri="{FF2B5EF4-FFF2-40B4-BE49-F238E27FC236}">
                <a16:creationId xmlns:a16="http://schemas.microsoft.com/office/drawing/2014/main" id="{FF1A3AE1-D846-4F49-A0D8-30D69BD73BFB}"/>
              </a:ext>
            </a:extLst>
          </p:cNvPr>
          <p:cNvSpPr>
            <a:spLocks noChangeShapeType="1"/>
          </p:cNvSpPr>
          <p:nvPr/>
        </p:nvSpPr>
        <p:spPr bwMode="auto">
          <a:xfrm>
            <a:off x="768350" y="6492875"/>
            <a:ext cx="0" cy="152400"/>
          </a:xfrm>
          <a:prstGeom prst="line">
            <a:avLst/>
          </a:prstGeom>
          <a:noFill/>
          <a:ln w="95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7" name="Rectangle 2">
            <a:extLst>
              <a:ext uri="{FF2B5EF4-FFF2-40B4-BE49-F238E27FC236}">
                <a16:creationId xmlns:a16="http://schemas.microsoft.com/office/drawing/2014/main" id="{0822E428-D608-492A-8485-6BCD668F4C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7688" y="304800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078" name="Line 7">
            <a:extLst>
              <a:ext uri="{FF2B5EF4-FFF2-40B4-BE49-F238E27FC236}">
                <a16:creationId xmlns:a16="http://schemas.microsoft.com/office/drawing/2014/main" id="{5EA2D292-4FC6-4DF2-8F39-0DD1907CB9CD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688" y="914400"/>
            <a:ext cx="8043862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9" name="Rectangle 9">
            <a:extLst>
              <a:ext uri="{FF2B5EF4-FFF2-40B4-BE49-F238E27FC236}">
                <a16:creationId xmlns:a16="http://schemas.microsoft.com/office/drawing/2014/main" id="{81D80AF3-184A-44DA-81F4-C1B296F191C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5813" y="6445250"/>
            <a:ext cx="14112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000">
                <a:solidFill>
                  <a:srgbClr val="003366"/>
                </a:solidFill>
                <a:latin typeface="Verdana" panose="020B0604030504040204" pitchFamily="34" charset="0"/>
              </a:rPr>
              <a:t>WATMAN PROJECT</a:t>
            </a:r>
          </a:p>
        </p:txBody>
      </p:sp>
      <p:pic>
        <p:nvPicPr>
          <p:cNvPr id="3080" name="Picture 2">
            <a:extLst>
              <a:ext uri="{FF2B5EF4-FFF2-40B4-BE49-F238E27FC236}">
                <a16:creationId xmlns:a16="http://schemas.microsoft.com/office/drawing/2014/main" id="{F480AC7C-458A-433A-8EF9-45B0DF83AE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237288"/>
            <a:ext cx="67627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>
            <a:extLst>
              <a:ext uri="{FF2B5EF4-FFF2-40B4-BE49-F238E27FC236}">
                <a16:creationId xmlns:a16="http://schemas.microsoft.com/office/drawing/2014/main" id="{8A321A9E-1AAD-423D-B4B3-47FEFA1EFDC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6249988"/>
            <a:ext cx="947738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82" name="Object 13">
            <a:extLst>
              <a:ext uri="{FF2B5EF4-FFF2-40B4-BE49-F238E27FC236}">
                <a16:creationId xmlns:a16="http://schemas.microsoft.com/office/drawing/2014/main" id="{179497A0-F534-4D95-8ECC-F9B11CA07588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7134225" y="6234113"/>
          <a:ext cx="671513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CorelDRAW" r:id="rId5" imgW="6330960" imgH="4964400" progId="">
                  <p:embed/>
                </p:oleObj>
              </mc:Choice>
              <mc:Fallback>
                <p:oleObj name="CorelDRAW" r:id="rId5" imgW="6330960" imgH="4964400" progId="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4225" y="6234113"/>
                        <a:ext cx="671513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BBE0E3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36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3366"/>
          </a:solidFill>
          <a:latin typeface="Univers LT OMV 55 Roman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66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90000"/>
        <a:buFont typeface="Arial" panose="020B0604020202020204" pitchFamily="34" charset="0"/>
        <a:buChar char="-"/>
        <a:defRPr sz="20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anose="020B0604020202020204" pitchFamily="34" charset="0"/>
        <a:buChar char="►"/>
        <a:defRPr sz="2000">
          <a:solidFill>
            <a:schemeClr val="tx1"/>
          </a:solidFill>
          <a:latin typeface="Univers 55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FEB00"/>
        </a:buClr>
        <a:buSzPct val="90000"/>
        <a:buFont typeface="Arial" pitchFamily="34" charset="0"/>
        <a:buChar char="►"/>
        <a:defRPr sz="2000">
          <a:solidFill>
            <a:schemeClr val="tx1"/>
          </a:solidFill>
          <a:latin typeface="Univers 55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>
            <a:extLst>
              <a:ext uri="{FF2B5EF4-FFF2-40B4-BE49-F238E27FC236}">
                <a16:creationId xmlns:a16="http://schemas.microsoft.com/office/drawing/2014/main" id="{A301E7B8-2845-4E95-A252-CB34F3EB22D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o-RO"/>
              <a:t>Click to edit Master title style</a:t>
            </a:r>
            <a:endParaRPr lang="ro-RO" altLang="ro-RO"/>
          </a:p>
        </p:txBody>
      </p:sp>
      <p:sp>
        <p:nvSpPr>
          <p:cNvPr id="4099" name="Text Placeholder 2">
            <a:extLst>
              <a:ext uri="{FF2B5EF4-FFF2-40B4-BE49-F238E27FC236}">
                <a16:creationId xmlns:a16="http://schemas.microsoft.com/office/drawing/2014/main" id="{1AE6BD53-6C9A-43C3-A6A6-0F6FF64DB6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ro-RO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FDC81-634C-40D3-B45D-BCA92B06FC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82ADA91-56E3-4C45-B73D-FCBCAFDCC49E}" type="datetimeFigureOut">
              <a:rPr lang="ro-RO"/>
              <a:pPr>
                <a:defRPr/>
              </a:pPr>
              <a:t>26.10.2017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6865-BD0D-44ED-967A-3C19F57881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24B3-8A4E-4FA9-B51B-4C12C350E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93F3D05-13CE-469A-91FB-7A75BF3A238F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294" r:id="rId1"/>
    <p:sldLayoutId id="2147497295" r:id="rId2"/>
    <p:sldLayoutId id="2147497296" r:id="rId3"/>
    <p:sldLayoutId id="2147497297" r:id="rId4"/>
    <p:sldLayoutId id="2147497298" r:id="rId5"/>
    <p:sldLayoutId id="2147497299" r:id="rId6"/>
    <p:sldLayoutId id="2147497300" r:id="rId7"/>
    <p:sldLayoutId id="2147497301" r:id="rId8"/>
    <p:sldLayoutId id="2147497302" r:id="rId9"/>
    <p:sldLayoutId id="2147497303" r:id="rId10"/>
    <p:sldLayoutId id="2147497304" r:id="rId11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01981C4B-B462-44DD-8FC2-B4A2117CAEE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17838" y="255116"/>
            <a:ext cx="7933038" cy="4020322"/>
          </a:xfrm>
        </p:spPr>
        <p:txBody>
          <a:bodyPr/>
          <a:lstStyle/>
          <a:p>
            <a:pPr algn="ctr" eaLnBrk="1" hangingPunct="1"/>
            <a:r>
              <a:rPr lang="ro-RO" altLang="ro-RO" sz="32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„</a:t>
            </a:r>
            <a:r>
              <a:rPr lang="ro-RO" altLang="ro-RO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PUNEREA IN SIGURANTA </a:t>
            </a:r>
            <a:br>
              <a:rPr lang="en-US" altLang="ro-RO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o-RO" altLang="ro-RO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A ACUMULARII LESU, </a:t>
            </a:r>
            <a:br>
              <a:rPr lang="en-US" altLang="ro-RO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o-RO" altLang="ro-RO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JUDETUL BIHOR</a:t>
            </a:r>
            <a:r>
              <a:rPr lang="ro-RO" altLang="ro-RO" sz="32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br>
              <a:rPr lang="ro-RO" altLang="ro-RO" sz="32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altLang="ro-RO" sz="32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Axa prioritara 5 - “Promovarea adaptării la schimbările climatice, prevenirea şi gestionarea</a:t>
            </a:r>
            <a:r>
              <a:rPr lang="en-US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riscurilor”</a:t>
            </a:r>
            <a:b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  <a:b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5.1. - Obiective specifice –„Reducerea efectelor şi a pagubelor asupra populaţiei cauzate de fenomenele naturale associate</a:t>
            </a:r>
            <a:r>
              <a:rPr lang="en-US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o-RO" altLang="ro-RO" sz="2000" dirty="0">
                <a:latin typeface="Constantia" panose="0203060205030603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principalelor riscuri accentuate de schimbările climatice, în principal de inundaţii</a:t>
            </a:r>
            <a:endParaRPr lang="ro-RO" altLang="en-US" sz="2000" dirty="0">
              <a:latin typeface="Constantia" panose="0203060205030603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2F2234-B2C6-4150-A782-70B6E9A5581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733" y="4140588"/>
            <a:ext cx="8041321" cy="5669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78768F6-947B-4E88-A031-BF2E7B2943AC}"/>
              </a:ext>
            </a:extLst>
          </p:cNvPr>
          <p:cNvSpPr/>
          <p:nvPr/>
        </p:nvSpPr>
        <p:spPr>
          <a:xfrm>
            <a:off x="617837" y="4707565"/>
            <a:ext cx="81391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ro-RO" sz="2000" dirty="0">
                <a:latin typeface="Constantia" panose="020306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Reducerea riscului de producere a dezastrelor naturale cu efect asupra populatiei, a bunurilor materiale si obiectivelor social-economice, prin implementarea unor masuri structurale si nonstructurale in vederea asigurarii functionarii  in siguranta a acumularii Lesu.  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8D6E581B-B8FD-407A-9EAE-892D875C5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760" y="157957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b="1" dirty="0">
                <a:latin typeface="Constantia" panose="02030602050306030303" pitchFamily="18" charset="0"/>
              </a:rPr>
              <a:t>Amplasamentul proiectului </a:t>
            </a:r>
            <a:endParaRPr lang="ro-RO" altLang="en-US" sz="2400" b="1" dirty="0">
              <a:solidFill>
                <a:srgbClr val="003366"/>
              </a:solidFill>
              <a:latin typeface="Constantia" panose="02030602050306030303" pitchFamily="18" charset="0"/>
            </a:endParaRPr>
          </a:p>
        </p:txBody>
      </p:sp>
      <p:sp>
        <p:nvSpPr>
          <p:cNvPr id="43011" name="TextBox 1">
            <a:extLst>
              <a:ext uri="{FF2B5EF4-FFF2-40B4-BE49-F238E27FC236}">
                <a16:creationId xmlns:a16="http://schemas.microsoft.com/office/drawing/2014/main" id="{AEBC100F-371F-446C-BF3F-545E7A946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4" y="4968509"/>
            <a:ext cx="883999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Tx/>
              <a:buNone/>
            </a:pPr>
            <a:r>
              <a:rPr lang="en-US" altLang="ro-RO" sz="1600" dirty="0">
                <a:latin typeface="Verdana" panose="020B0604030504040204" pitchFamily="34" charset="0"/>
              </a:rPr>
              <a:t>	</a:t>
            </a:r>
            <a:r>
              <a:rPr lang="ro-RO" altLang="ro-RO" sz="1800" dirty="0">
                <a:latin typeface="Constantia" panose="02030602050306030303" pitchFamily="18" charset="0"/>
              </a:rPr>
              <a:t>Acumularea Leşu se află amplasată în bazinul hidrografic al raului Crişul Repede, pe raul Iad, afluent de stânga al râului Crişul Repede, cod cadastral III.1.44.10, la 6 km amonte de satul Remeți, comuna Bulz, judeţul Bihor.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Tx/>
              <a:buNone/>
            </a:pPr>
            <a:r>
              <a:rPr lang="en-US" altLang="ro-RO" sz="1800" dirty="0">
                <a:latin typeface="Constantia" panose="02030602050306030303" pitchFamily="18" charset="0"/>
              </a:rPr>
              <a:t>	</a:t>
            </a:r>
            <a:r>
              <a:rPr lang="ro-RO" altLang="ro-RO" sz="1800" dirty="0">
                <a:latin typeface="Constantia" panose="02030602050306030303" pitchFamily="18" charset="0"/>
              </a:rPr>
              <a:t>Accesul la baraj se face pe DJ 108K Bucea - Bulz - Remeţi și pe DC 157 Remeţi - baraj Leşu.</a:t>
            </a:r>
          </a:p>
        </p:txBody>
      </p:sp>
      <p:pic>
        <p:nvPicPr>
          <p:cNvPr id="43013" name="Picture 1">
            <a:extLst>
              <a:ext uri="{FF2B5EF4-FFF2-40B4-BE49-F238E27FC236}">
                <a16:creationId xmlns:a16="http://schemas.microsoft.com/office/drawing/2014/main" id="{16D92A90-464D-42E4-BFC3-B8DE4FC05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5" t="9895" r="2802" b="3075"/>
          <a:stretch>
            <a:fillRect/>
          </a:stretch>
        </p:blipFill>
        <p:spPr bwMode="auto">
          <a:xfrm>
            <a:off x="263145" y="600075"/>
            <a:ext cx="6392863" cy="425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014" name="Group 5">
            <a:extLst>
              <a:ext uri="{FF2B5EF4-FFF2-40B4-BE49-F238E27FC236}">
                <a16:creationId xmlns:a16="http://schemas.microsoft.com/office/drawing/2014/main" id="{AF443E82-C876-41F5-8937-74F59D2992E5}"/>
              </a:ext>
            </a:extLst>
          </p:cNvPr>
          <p:cNvGrpSpPr>
            <a:grpSpLocks/>
          </p:cNvGrpSpPr>
          <p:nvPr/>
        </p:nvGrpSpPr>
        <p:grpSpPr bwMode="auto">
          <a:xfrm>
            <a:off x="6407150" y="1316038"/>
            <a:ext cx="2425700" cy="1465262"/>
            <a:chOff x="4497750" y="-6461191"/>
            <a:chExt cx="3890967" cy="2890837"/>
          </a:xfrm>
        </p:grpSpPr>
        <p:pic>
          <p:nvPicPr>
            <p:cNvPr id="43016" name="Picture 2" descr="romgis">
              <a:extLst>
                <a:ext uri="{FF2B5EF4-FFF2-40B4-BE49-F238E27FC236}">
                  <a16:creationId xmlns:a16="http://schemas.microsoft.com/office/drawing/2014/main" id="{9E711858-C6A2-4DDA-B089-D677642306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750" y="-6461191"/>
              <a:ext cx="3890967" cy="289083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17" name="Oval 4">
              <a:extLst>
                <a:ext uri="{FF2B5EF4-FFF2-40B4-BE49-F238E27FC236}">
                  <a16:creationId xmlns:a16="http://schemas.microsoft.com/office/drawing/2014/main" id="{BDD74AE7-4A73-4F57-A67F-31BAEA5B81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1310" y="-5759717"/>
              <a:ext cx="103300" cy="113631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56796" dir="1593903" algn="ctr" rotWithShape="0">
                <a:schemeClr val="tx1"/>
              </a:outerShdw>
            </a:effec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 Black" panose="020B0A04020102020204" pitchFamily="34" charset="0"/>
              </a:endParaRPr>
            </a:p>
          </p:txBody>
        </p:sp>
        <p:sp>
          <p:nvSpPr>
            <p:cNvPr id="43018" name="AutoShape 7">
              <a:extLst>
                <a:ext uri="{FF2B5EF4-FFF2-40B4-BE49-F238E27FC236}">
                  <a16:creationId xmlns:a16="http://schemas.microsoft.com/office/drawing/2014/main" id="{4685A19A-A448-46E3-BBA4-7AE34673EA4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415650">
              <a:off x="5172769" y="-5467031"/>
              <a:ext cx="495844" cy="137732"/>
            </a:xfrm>
            <a:prstGeom prst="rightArrow">
              <a:avLst>
                <a:gd name="adj1" fmla="val 50000"/>
                <a:gd name="adj2" fmla="val 16250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 Black" panose="020B0A04020102020204" pitchFamily="34" charset="0"/>
              </a:endParaRPr>
            </a:p>
          </p:txBody>
        </p:sp>
      </p:grpSp>
      <p:sp>
        <p:nvSpPr>
          <p:cNvPr id="43015" name="TextBox 3">
            <a:extLst>
              <a:ext uri="{FF2B5EF4-FFF2-40B4-BE49-F238E27FC236}">
                <a16:creationId xmlns:a16="http://schemas.microsoft.com/office/drawing/2014/main" id="{0AD05521-F1B4-4C85-B897-A41B203E7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3875691"/>
            <a:ext cx="33528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o-RO" dirty="0" err="1">
                <a:latin typeface="Constantia" panose="02030602050306030303" pitchFamily="18" charset="0"/>
              </a:rPr>
              <a:t>S</a:t>
            </a:r>
            <a:r>
              <a:rPr lang="en-US" altLang="ro-RO" baseline="-25000" dirty="0" err="1">
                <a:latin typeface="Constantia" panose="02030602050306030303" pitchFamily="18" charset="0"/>
              </a:rPr>
              <a:t>B.H</a:t>
            </a:r>
            <a:r>
              <a:rPr lang="en-US" altLang="ro-RO" baseline="-25000" dirty="0">
                <a:latin typeface="Constantia" panose="02030602050306030303" pitchFamily="18" charset="0"/>
              </a:rPr>
              <a:t>. </a:t>
            </a:r>
            <a:r>
              <a:rPr lang="en-US" altLang="ro-RO" baseline="-25000" dirty="0" err="1">
                <a:latin typeface="Constantia" panose="02030602050306030303" pitchFamily="18" charset="0"/>
              </a:rPr>
              <a:t>Crisul</a:t>
            </a:r>
            <a:r>
              <a:rPr lang="en-US" altLang="ro-RO" baseline="-25000" dirty="0">
                <a:latin typeface="Constantia" panose="02030602050306030303" pitchFamily="18" charset="0"/>
              </a:rPr>
              <a:t> </a:t>
            </a:r>
            <a:r>
              <a:rPr lang="en-US" altLang="ro-RO" baseline="-25000" dirty="0" err="1">
                <a:latin typeface="Constantia" panose="02030602050306030303" pitchFamily="18" charset="0"/>
              </a:rPr>
              <a:t>Repede</a:t>
            </a:r>
            <a:r>
              <a:rPr lang="en-US" altLang="ro-RO" baseline="-25000" dirty="0">
                <a:latin typeface="Constantia" panose="02030602050306030303" pitchFamily="18" charset="0"/>
              </a:rPr>
              <a:t> </a:t>
            </a:r>
            <a:r>
              <a:rPr lang="en-US" altLang="ro-RO" dirty="0">
                <a:latin typeface="Constantia" panose="02030602050306030303" pitchFamily="18" charset="0"/>
              </a:rPr>
              <a:t>= 2986 </a:t>
            </a:r>
            <a:r>
              <a:rPr lang="en-US" altLang="ro-RO" dirty="0" err="1">
                <a:latin typeface="Constantia" panose="02030602050306030303" pitchFamily="18" charset="0"/>
              </a:rPr>
              <a:t>km</a:t>
            </a:r>
            <a:r>
              <a:rPr lang="en-US" altLang="ro-RO" baseline="30000" dirty="0" err="1">
                <a:latin typeface="Constantia" panose="02030602050306030303" pitchFamily="18" charset="0"/>
              </a:rPr>
              <a:t>2</a:t>
            </a:r>
            <a:endParaRPr lang="en-US" altLang="ro-RO" baseline="30000" dirty="0">
              <a:latin typeface="Constantia" panose="02030602050306030303" pitchFamily="18" charset="0"/>
            </a:endParaRPr>
          </a:p>
          <a:p>
            <a:endParaRPr lang="en-US" altLang="ro-RO" baseline="30000" dirty="0">
              <a:latin typeface="Constantia" panose="02030602050306030303" pitchFamily="18" charset="0"/>
            </a:endParaRPr>
          </a:p>
          <a:p>
            <a:r>
              <a:rPr lang="it-IT" altLang="ro-RO" dirty="0">
                <a:latin typeface="Constantia" panose="02030602050306030303" pitchFamily="18" charset="0"/>
              </a:rPr>
              <a:t>S</a:t>
            </a:r>
            <a:r>
              <a:rPr lang="it-IT" altLang="ro-RO" baseline="-25000" dirty="0">
                <a:latin typeface="Constantia" panose="02030602050306030303" pitchFamily="18" charset="0"/>
              </a:rPr>
              <a:t>B.H. Iad in sect Lesu</a:t>
            </a:r>
            <a:r>
              <a:rPr lang="it-IT" altLang="ro-RO" dirty="0">
                <a:latin typeface="Constantia" panose="02030602050306030303" pitchFamily="18" charset="0"/>
              </a:rPr>
              <a:t>= 90.10 km</a:t>
            </a:r>
            <a:r>
              <a:rPr lang="it-IT" altLang="ro-RO" baseline="30000" dirty="0">
                <a:latin typeface="Constantia" panose="02030602050306030303" pitchFamily="18" charset="0"/>
              </a:rPr>
              <a:t>2</a:t>
            </a:r>
          </a:p>
          <a:p>
            <a:endParaRPr lang="ro-RO" altLang="ro-RO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>
            <a:extLst>
              <a:ext uri="{FF2B5EF4-FFF2-40B4-BE49-F238E27FC236}">
                <a16:creationId xmlns:a16="http://schemas.microsoft.com/office/drawing/2014/main" id="{058D973B-C245-4669-9B44-E012D4C70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13" y="549383"/>
            <a:ext cx="5189538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31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Acumularea Leşu, executată între anii 1969 - 1973, </a:t>
            </a:r>
            <a:r>
              <a:rPr lang="en-US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are </a:t>
            </a: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folosinţă complexă:</a:t>
            </a:r>
            <a:endParaRPr lang="en-US" altLang="ro-RO" sz="1800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Char char="•"/>
            </a:pP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apărarea împotriva inundaţiilor. Transa de atenuare prevăzuta prin proiect s-a mărit prin operarea acumulării cu un NNR de 574.5mdM;</a:t>
            </a:r>
            <a:endParaRPr lang="en-US" altLang="ro-RO" sz="1800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Char char="•"/>
            </a:pP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compensa</a:t>
            </a:r>
            <a:r>
              <a:rPr lang="en-US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rea</a:t>
            </a: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 deficitel</a:t>
            </a:r>
            <a:r>
              <a:rPr lang="en-US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or</a:t>
            </a: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 de apă din aval în regim natural de scurgere, prin livrarea din lac a cantităţilor de apă corespunzătoare. Se asigură astfel alimentarea cu apă potabilă şi industrială a zonei aval, în principal a municipiului Oradea, precum şi a amenajării piscicole Remeţi din aval de baraj.</a:t>
            </a:r>
            <a:endParaRPr lang="en-US" altLang="ro-RO" sz="1800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Char char="•"/>
            </a:pP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producerea de energie electrică prin C.H.E. Leşu amplasată aval de barajul Leşu şi prin suplimentare de debit la CHE Remeţi şi Munteni; CHE Leşu are o putere instalată de 3,4 MW, realizând intr-un an hidrologic mediu o producţie de energie electrică de 10 GWh</a:t>
            </a:r>
            <a:endParaRPr lang="en-US" altLang="ro-RO" sz="1800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Char char="•"/>
            </a:pPr>
            <a:r>
              <a:rPr lang="ro-RO" altLang="ro-RO" sz="1800" dirty="0">
                <a:latin typeface="Constantia" panose="02030602050306030303" pitchFamily="18" charset="0"/>
                <a:cs typeface="Times New Roman" panose="02020603050405020304" pitchFamily="18" charset="0"/>
              </a:rPr>
              <a:t>agrement (staţiune turistică la coada lacului Leşu).</a:t>
            </a: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60208213-9EDB-474F-A099-A1E97DC72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04" y="73112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000" b="1" dirty="0">
                <a:solidFill>
                  <a:srgbClr val="003366"/>
                </a:solidFill>
                <a:latin typeface="Constantia" panose="02030602050306030303" pitchFamily="18" charset="0"/>
              </a:rPr>
              <a:t>Acumularea Lesu - istoric</a:t>
            </a:r>
            <a:endParaRPr lang="ro-RO" altLang="en-US" sz="2000" dirty="0">
              <a:solidFill>
                <a:srgbClr val="003366"/>
              </a:solidFill>
              <a:latin typeface="Constantia" panose="02030602050306030303" pitchFamily="18" charset="0"/>
            </a:endParaRPr>
          </a:p>
        </p:txBody>
      </p:sp>
      <p:pic>
        <p:nvPicPr>
          <p:cNvPr id="49156" name="Picture 6">
            <a:extLst>
              <a:ext uri="{FF2B5EF4-FFF2-40B4-BE49-F238E27FC236}">
                <a16:creationId xmlns:a16="http://schemas.microsoft.com/office/drawing/2014/main" id="{3DD06B65-5E8F-4587-9766-505C357FA2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5" t="14342" r="17084"/>
          <a:stretch>
            <a:fillRect/>
          </a:stretch>
        </p:blipFill>
        <p:spPr bwMode="auto">
          <a:xfrm>
            <a:off x="5553075" y="1273175"/>
            <a:ext cx="3146425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Rectangle 1">
            <a:extLst>
              <a:ext uri="{FF2B5EF4-FFF2-40B4-BE49-F238E27FC236}">
                <a16:creationId xmlns:a16="http://schemas.microsoft.com/office/drawing/2014/main" id="{D17F6301-01C9-4BAC-B89E-3EB54713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3075" y="3630613"/>
            <a:ext cx="32829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sz="1800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Clasa de importanţă conform STAS 4273/83 -  II.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sz="1800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Categoria de importanţă conform NTLH - 021  -  B - Deosebita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sz="1800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Indicele de risc asociat barajului  -  0,33.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418D2A-37CF-4B2F-8B9D-D7A7086705F7}"/>
              </a:ext>
            </a:extLst>
          </p:cNvPr>
          <p:cNvSpPr txBox="1"/>
          <p:nvPr/>
        </p:nvSpPr>
        <p:spPr>
          <a:xfrm>
            <a:off x="1038225" y="4895850"/>
            <a:ext cx="66675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o-RO" dirty="0">
                <a:latin typeface="Constantia" panose="02030602050306030303" pitchFamily="18" charset="0"/>
              </a:rPr>
              <a:t>Ansamblul luicrarilor hidrotehnice din cadrul amenjarii Lesu: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Baraj Lesu 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Priza de apa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C.H.E. Lesu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Golirea de fund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Descarcatorul de ape mari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DF23E-7EBB-4A20-A061-E44D88582AF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" b="3787"/>
          <a:stretch>
            <a:fillRect/>
          </a:stretch>
        </p:blipFill>
        <p:spPr bwMode="auto">
          <a:xfrm>
            <a:off x="1270113" y="729048"/>
            <a:ext cx="6712351" cy="3892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4277" name="TextBox 4">
            <a:extLst>
              <a:ext uri="{FF2B5EF4-FFF2-40B4-BE49-F238E27FC236}">
                <a16:creationId xmlns:a16="http://schemas.microsoft.com/office/drawing/2014/main" id="{8AC015CD-2E57-40C6-9A38-64EF248F5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177" y="222765"/>
            <a:ext cx="78615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ro-RO" sz="2000" b="1" dirty="0">
                <a:latin typeface="Constantia" panose="02030602050306030303" pitchFamily="18" charset="0"/>
              </a:rPr>
              <a:t>Elemente caracteristice şi funcţionale ale acumulării</a:t>
            </a:r>
            <a:endParaRPr lang="ro-RO" altLang="ro-RO" sz="2000"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>
            <a:extLst>
              <a:ext uri="{FF2B5EF4-FFF2-40B4-BE49-F238E27FC236}">
                <a16:creationId xmlns:a16="http://schemas.microsoft.com/office/drawing/2014/main" id="{D633B505-BEAB-4C47-8EDC-549DAA593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77" t="26550" r="9949" b="27132"/>
          <a:stretch>
            <a:fillRect/>
          </a:stretch>
        </p:blipFill>
        <p:spPr bwMode="auto">
          <a:xfrm>
            <a:off x="344487" y="767556"/>
            <a:ext cx="8631237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AB0A88-AD69-4D4A-9F19-5D3A0036EFAA}"/>
              </a:ext>
            </a:extLst>
          </p:cNvPr>
          <p:cNvSpPr txBox="1"/>
          <p:nvPr/>
        </p:nvSpPr>
        <p:spPr>
          <a:xfrm>
            <a:off x="344487" y="4375150"/>
            <a:ext cx="851530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o-RO" dirty="0">
                <a:latin typeface="Constantia" panose="02030602050306030303" pitchFamily="18" charset="0"/>
              </a:rPr>
              <a:t>Principalele caracteristici ale barajului:</a:t>
            </a:r>
          </a:p>
          <a:p>
            <a:pPr marL="285750" indent="-285750">
              <a:buFontTx/>
              <a:buChar char="-"/>
              <a:defRPr/>
            </a:pPr>
            <a:r>
              <a:rPr lang="ro-RO" altLang="ro-RO" dirty="0">
                <a:latin typeface="Constantia" panose="02030602050306030303" pitchFamily="18" charset="0"/>
                <a:cs typeface="Times New Roman" panose="02020603050405020304" pitchFamily="18" charset="0"/>
              </a:rPr>
              <a:t>Baraj de greutate omogen, realizat din anrocamente</a:t>
            </a:r>
            <a:endParaRPr lang="ro-RO" dirty="0">
              <a:latin typeface="Constantia" panose="02030602050306030303" pitchFamily="18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Inaltime maxima – 60.50 m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Lungime la coronament – 180 m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Latime coronament – 7.00 m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Etansarea corpului barajuluui – masca din beton armat g = var: 0.30 – 0.75 m 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>
                <a:latin typeface="Constantia" panose="02030602050306030303" pitchFamily="18" charset="0"/>
              </a:rPr>
              <a:t>Etansarea fundatiei – voal de etansare</a:t>
            </a:r>
          </a:p>
        </p:txBody>
      </p:sp>
      <p:sp>
        <p:nvSpPr>
          <p:cNvPr id="57349" name="TextBox 10">
            <a:extLst>
              <a:ext uri="{FF2B5EF4-FFF2-40B4-BE49-F238E27FC236}">
                <a16:creationId xmlns:a16="http://schemas.microsoft.com/office/drawing/2014/main" id="{FB9518D2-5C0F-4F93-9AF1-2B7C5E054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8081" y="171747"/>
            <a:ext cx="70040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ro-RO" sz="2400" b="1" dirty="0">
                <a:latin typeface="Constantia" panose="02030602050306030303" pitchFamily="18" charset="0"/>
              </a:rPr>
              <a:t>Barajul acumularii Lesu</a:t>
            </a:r>
            <a:endParaRPr lang="ro-RO" altLang="ro-RO" sz="2400"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>
            <a:extLst>
              <a:ext uri="{FF2B5EF4-FFF2-40B4-BE49-F238E27FC236}">
                <a16:creationId xmlns:a16="http://schemas.microsoft.com/office/drawing/2014/main" id="{F2CC2DCB-6E46-4C42-9459-CE2345764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687" y="993775"/>
            <a:ext cx="8225609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 sz="2000" dirty="0">
                <a:latin typeface="Constantia" panose="02030602050306030303" pitchFamily="18" charset="0"/>
              </a:rPr>
              <a:t>In prezent acumularea nu are retentie de apa, lacul a fost golit, datorita </a:t>
            </a:r>
            <a:r>
              <a:rPr lang="en-US" altLang="ro-RO" sz="2000" dirty="0">
                <a:latin typeface="Constantia" panose="02030602050306030303" pitchFamily="18" charset="0"/>
              </a:rPr>
              <a:t>ex</a:t>
            </a:r>
            <a:r>
              <a:rPr lang="ro-RO" altLang="ro-RO" sz="2000" dirty="0">
                <a:latin typeface="Constantia" panose="02030602050306030303" pitchFamily="18" charset="0"/>
              </a:rPr>
              <a:t>filtratiilor foarte mari. </a:t>
            </a:r>
            <a:endParaRPr lang="en-US" altLang="ro-RO" sz="2000" dirty="0">
              <a:latin typeface="Constantia" panose="02030602050306030303" pitchFamily="18" charset="0"/>
            </a:endParaRPr>
          </a:p>
          <a:p>
            <a:pPr algn="just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 sz="2000" dirty="0">
                <a:latin typeface="Constantia" panose="02030602050306030303" pitchFamily="18" charset="0"/>
              </a:rPr>
              <a:t>Continuarea exploatarii chiar cu nivel de restrictie, asa cum a functionat inca din anul 1999, ducea in mod sigur la avansarea zonelor de circulatie a apei prin corpul barajului si prin fundatie, fenomene care puteau conduce la avarii importante, inclusiv ruperea barajului. </a:t>
            </a: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38C2C73D-4FED-465C-9973-045B8EFA9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88" y="304800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000" b="1" dirty="0">
                <a:latin typeface="Constantia" panose="02030602050306030303" pitchFamily="18" charset="0"/>
              </a:rPr>
              <a:t>Deficiente in exploatare a acumularii Lesu</a:t>
            </a:r>
            <a:endParaRPr lang="ro-RO" altLang="en-US" sz="2000" b="1" dirty="0">
              <a:solidFill>
                <a:srgbClr val="003366"/>
              </a:solidFill>
              <a:latin typeface="Constantia" panose="02030602050306030303" pitchFamily="18" charset="0"/>
            </a:endParaRPr>
          </a:p>
        </p:txBody>
      </p:sp>
      <p:pic>
        <p:nvPicPr>
          <p:cNvPr id="60420" name="Picture 3">
            <a:extLst>
              <a:ext uri="{FF2B5EF4-FFF2-40B4-BE49-F238E27FC236}">
                <a16:creationId xmlns:a16="http://schemas.microsoft.com/office/drawing/2014/main" id="{1B21C317-8C4D-44D8-8490-5C8C3CF690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236" y="3139157"/>
            <a:ext cx="4580519" cy="3434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4" descr="sigla10">
            <a:extLst>
              <a:ext uri="{FF2B5EF4-FFF2-40B4-BE49-F238E27FC236}">
                <a16:creationId xmlns:a16="http://schemas.microsoft.com/office/drawing/2014/main" id="{0DCD4B82-433B-40E1-88F5-21C162B7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Box 2">
            <a:extLst>
              <a:ext uri="{FF2B5EF4-FFF2-40B4-BE49-F238E27FC236}">
                <a16:creationId xmlns:a16="http://schemas.microsoft.com/office/drawing/2014/main" id="{8E9312C7-8DAE-473A-83E0-8FCBEB55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2038" y="259835"/>
            <a:ext cx="70040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000" b="1" dirty="0">
                <a:latin typeface="Constantia" panose="02030602050306030303" pitchFamily="18" charset="0"/>
              </a:rPr>
              <a:t>Recomandarile raportului de expertiza tehnica in vederea functionarii la parametrii initial proiectati</a:t>
            </a:r>
            <a:endParaRPr lang="ro-RO" altLang="ro-RO" sz="2000" dirty="0">
              <a:latin typeface="Constantia" panose="02030602050306030303" pitchFamily="18" charset="0"/>
            </a:endParaRPr>
          </a:p>
        </p:txBody>
      </p:sp>
      <p:sp>
        <p:nvSpPr>
          <p:cNvPr id="68611" name="TextBox 2">
            <a:extLst>
              <a:ext uri="{FF2B5EF4-FFF2-40B4-BE49-F238E27FC236}">
                <a16:creationId xmlns:a16="http://schemas.microsoft.com/office/drawing/2014/main" id="{EDCA6F83-E7A4-489C-8C51-0F0149242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107" y="1348517"/>
            <a:ext cx="7173912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Realizarea etansarii paramentului amonte al barajului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Golirea vetrei si repunerea in functiune a forajelor de drenaj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Indesirea forajelor de drenaj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Completarea voalului de etansare din versantul drept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Reabilitarea/modernizarea echipamentului hidromecanic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o-RO" altLang="ro-RO">
                <a:latin typeface="Constantia" panose="02030602050306030303" pitchFamily="18" charset="0"/>
              </a:rPr>
              <a:t>Completarea sistemului SMC</a:t>
            </a:r>
          </a:p>
          <a:p>
            <a:pPr>
              <a:spcBef>
                <a:spcPts val="600"/>
              </a:spcBef>
              <a:spcAft>
                <a:spcPts val="1200"/>
              </a:spcAft>
              <a:buFontTx/>
              <a:buChar char="-"/>
            </a:pPr>
            <a:endParaRPr lang="ro-RO" altLang="ro-RO">
              <a:latin typeface="Constantia" panose="02030602050306030303" pitchFamily="18" charset="0"/>
            </a:endParaRPr>
          </a:p>
        </p:txBody>
      </p:sp>
      <p:pic>
        <p:nvPicPr>
          <p:cNvPr id="68612" name="Picture 4" descr="sigla10">
            <a:extLst>
              <a:ext uri="{FF2B5EF4-FFF2-40B4-BE49-F238E27FC236}">
                <a16:creationId xmlns:a16="http://schemas.microsoft.com/office/drawing/2014/main" id="{2DF6FD3A-57D4-4E36-AB55-1819AD5C6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Box 2">
            <a:extLst>
              <a:ext uri="{FF2B5EF4-FFF2-40B4-BE49-F238E27FC236}">
                <a16:creationId xmlns:a16="http://schemas.microsoft.com/office/drawing/2014/main" id="{B6ABA6C7-67DF-4836-8B0D-AA61FF3A4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056" y="172978"/>
            <a:ext cx="74152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000" b="1" dirty="0">
                <a:solidFill>
                  <a:srgbClr val="FF0000"/>
                </a:solidFill>
                <a:latin typeface="Constantia" panose="02030602050306030303" pitchFamily="18" charset="0"/>
              </a:rPr>
              <a:t>Riscuri potentiale datorate starii actuale a acumularii Lesu </a:t>
            </a:r>
            <a:endParaRPr lang="ro-RO" altLang="ro-RO" sz="20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69635" name="TextBox 2">
            <a:extLst>
              <a:ext uri="{FF2B5EF4-FFF2-40B4-BE49-F238E27FC236}">
                <a16:creationId xmlns:a16="http://schemas.microsoft.com/office/drawing/2014/main" id="{D5ABB993-0916-4103-A12D-E38C0ACAB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7" y="639721"/>
            <a:ext cx="8130189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 typeface="Wingdings" panose="05000000000000000000" pitchFamily="2" charset="2"/>
              <a:buChar char="q"/>
            </a:pPr>
            <a:r>
              <a:rPr lang="it-IT" altLang="ro-RO" sz="2000" dirty="0">
                <a:latin typeface="Constantia" panose="02030602050306030303" pitchFamily="18" charset="0"/>
              </a:rPr>
              <a:t>avansarea zonelor de circulatie a apei prin corpul barajului si prin fundatie cu potential de pierdere a stabilitatii barajului , acesta fiind motivul principal pt care a fost golit</a:t>
            </a:r>
          </a:p>
          <a:p>
            <a:pPr lvl="1" algn="ctr"/>
            <a:endParaRPr lang="it-IT" altLang="ro-RO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644944-E144-4C4C-936B-E7DFDB227B76}"/>
              </a:ext>
            </a:extLst>
          </p:cNvPr>
          <p:cNvSpPr txBox="1"/>
          <p:nvPr/>
        </p:nvSpPr>
        <p:spPr>
          <a:xfrm>
            <a:off x="622299" y="2948681"/>
            <a:ext cx="8086725" cy="34470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o-RO" sz="2000" dirty="0">
                <a:latin typeface="Constantia" panose="02030602050306030303" pitchFamily="18" charset="0"/>
              </a:rPr>
              <a:t>Pe valea Iadului:</a:t>
            </a:r>
          </a:p>
          <a:p>
            <a:pPr marL="285750" indent="-285750">
              <a:buFontTx/>
              <a:buChar char="-"/>
              <a:defRPr/>
            </a:pPr>
            <a:r>
              <a:rPr lang="ro-RO" sz="2000" dirty="0">
                <a:latin typeface="Constantia" panose="02030602050306030303" pitchFamily="18" charset="0"/>
              </a:rPr>
              <a:t>loc. Remeti – complet inundata</a:t>
            </a:r>
          </a:p>
          <a:p>
            <a:pPr marL="285750" indent="-285750">
              <a:buFontTx/>
              <a:buChar char="-"/>
              <a:defRPr/>
            </a:pPr>
            <a:r>
              <a:rPr lang="ro-RO" sz="2000" dirty="0">
                <a:latin typeface="Constantia" panose="02030602050306030303" pitchFamily="18" charset="0"/>
              </a:rPr>
              <a:t>Loc. Bulz – complet inundata</a:t>
            </a:r>
          </a:p>
          <a:p>
            <a:pPr marL="285750" indent="-285750">
              <a:buFontTx/>
              <a:buChar char="-"/>
              <a:defRPr/>
            </a:pPr>
            <a:endParaRPr lang="ro-RO" sz="2000" dirty="0"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ro-RO" sz="2000" dirty="0">
                <a:latin typeface="Constantia" panose="02030602050306030303" pitchFamily="18" charset="0"/>
              </a:rPr>
              <a:t>Pe raul Crisul Repede:</a:t>
            </a:r>
          </a:p>
          <a:p>
            <a:pPr marL="285750" indent="-285750">
              <a:buFontTx/>
              <a:buChar char="-"/>
              <a:defRPr/>
            </a:pPr>
            <a:r>
              <a:rPr lang="ro-RO" sz="2000" dirty="0">
                <a:latin typeface="Constantia" panose="02030602050306030303" pitchFamily="18" charset="0"/>
              </a:rPr>
              <a:t>Bratca – 50% - mal drept, 40% mal stang, calea ferata magistrala Cluj –Oradea pe sectorul aferent loc.</a:t>
            </a:r>
          </a:p>
          <a:p>
            <a:pPr marL="285750" indent="-285750">
              <a:buFontTx/>
              <a:buChar char="-"/>
              <a:defRPr/>
            </a:pPr>
            <a:r>
              <a:rPr lang="ro-RO" sz="2000" dirty="0">
                <a:latin typeface="Constantia" panose="02030602050306030303" pitchFamily="18" charset="0"/>
              </a:rPr>
              <a:t>Loc. Balnaca, Loc. Suncuius (80%) , Loc. Vadu Crisului (90%), Topa de Cris, Gheghie, Auseu, Cacuciu, Grosi, Ortileag, Tinaud, Alesd (40%)</a:t>
            </a:r>
          </a:p>
          <a:p>
            <a:pPr>
              <a:defRPr/>
            </a:pPr>
            <a:endParaRPr lang="ro-RO" dirty="0"/>
          </a:p>
        </p:txBody>
      </p:sp>
      <p:sp>
        <p:nvSpPr>
          <p:cNvPr id="69637" name="TextBox 2">
            <a:extLst>
              <a:ext uri="{FF2B5EF4-FFF2-40B4-BE49-F238E27FC236}">
                <a16:creationId xmlns:a16="http://schemas.microsoft.com/office/drawing/2014/main" id="{C9B110A5-C24F-45D6-8E53-4CEA42531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594" y="2117684"/>
            <a:ext cx="8086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400" b="1" dirty="0">
                <a:latin typeface="Constantia" panose="02030602050306030303" pitchFamily="18" charset="0"/>
              </a:rPr>
              <a:t>Localitati potential a fi afectate de ruperea sau avarierea barajului:</a:t>
            </a:r>
            <a:endParaRPr lang="ro-RO" altLang="ro-RO" sz="2400" dirty="0">
              <a:latin typeface="Constantia" panose="02030602050306030303" pitchFamily="18" charset="0"/>
            </a:endParaRPr>
          </a:p>
        </p:txBody>
      </p:sp>
      <p:pic>
        <p:nvPicPr>
          <p:cNvPr id="69638" name="Picture 4" descr="sigla10">
            <a:extLst>
              <a:ext uri="{FF2B5EF4-FFF2-40B4-BE49-F238E27FC236}">
                <a16:creationId xmlns:a16="http://schemas.microsoft.com/office/drawing/2014/main" id="{81FB0D55-2DE5-4BC6-B39F-B64C05E64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>
            <a:extLst>
              <a:ext uri="{FF2B5EF4-FFF2-40B4-BE49-F238E27FC236}">
                <a16:creationId xmlns:a16="http://schemas.microsoft.com/office/drawing/2014/main" id="{817E120F-BE25-4C84-A67F-680F517BF4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3" t="16202" r="10834"/>
          <a:stretch>
            <a:fillRect/>
          </a:stretch>
        </p:blipFill>
        <p:spPr bwMode="auto">
          <a:xfrm>
            <a:off x="0" y="733425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TextBox 2">
            <a:extLst>
              <a:ext uri="{FF2B5EF4-FFF2-40B4-BE49-F238E27FC236}">
                <a16:creationId xmlns:a16="http://schemas.microsoft.com/office/drawing/2014/main" id="{7157313A-7D50-4BAB-8991-E2AAB5381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33375"/>
            <a:ext cx="700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000" b="1">
                <a:latin typeface="Verdana" panose="020B0604030504040204" pitchFamily="34" charset="0"/>
              </a:rPr>
              <a:t>Lucrari proiectate</a:t>
            </a:r>
            <a:endParaRPr lang="ro-RO" altLang="ro-RO" sz="2000" b="1">
              <a:latin typeface="Verdana" panose="020B0604030504040204" pitchFamily="34" charset="0"/>
            </a:endParaRPr>
          </a:p>
        </p:txBody>
      </p:sp>
      <p:pic>
        <p:nvPicPr>
          <p:cNvPr id="71684" name="Picture 4" descr="sigla10">
            <a:extLst>
              <a:ext uri="{FF2B5EF4-FFF2-40B4-BE49-F238E27FC236}">
                <a16:creationId xmlns:a16="http://schemas.microsoft.com/office/drawing/2014/main" id="{208295A1-C5E4-4EB4-84BD-E3FA83D03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>
            <a:extLst>
              <a:ext uri="{FF2B5EF4-FFF2-40B4-BE49-F238E27FC236}">
                <a16:creationId xmlns:a16="http://schemas.microsoft.com/office/drawing/2014/main" id="{C53ED2D9-3E97-44CB-AC82-C84EC1F5B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333375"/>
            <a:ext cx="8748712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" indent="-5715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ro-RO" b="1">
                <a:solidFill>
                  <a:srgbClr val="FF0066"/>
                </a:solidFill>
              </a:rPr>
              <a:t>DESCRIERE LUCRARI</a:t>
            </a:r>
            <a:r>
              <a:rPr lang="en-US" altLang="ro-RO" b="1"/>
              <a:t> 	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ro-RO" sz="1600" b="1"/>
              <a:t>Impermeabilizare masca amonte- </a:t>
            </a:r>
            <a:r>
              <a:rPr lang="en-US" altLang="ro-RO" sz="1400" b="1" i="1"/>
              <a:t>presupune impermeabilizarea </a:t>
            </a:r>
            <a:r>
              <a:rPr lang="ro-RO" altLang="ro-RO" sz="1400" b="1" i="1"/>
              <a:t>paramentului amonte </a:t>
            </a:r>
            <a:r>
              <a:rPr lang="en-US" altLang="ro-RO" sz="1400" b="1" i="1"/>
              <a:t>prin asternerea unui material geocompozit (</a:t>
            </a:r>
            <a:r>
              <a:rPr lang="ro-RO" altLang="ro-RO" sz="1400" b="1" i="1"/>
              <a:t>geomembrană de </a:t>
            </a:r>
            <a:r>
              <a:rPr lang="en-US" altLang="ro-RO" sz="1400" b="1" i="1"/>
              <a:t>P.V.C de </a:t>
            </a:r>
            <a:r>
              <a:rPr lang="ro-RO" altLang="ro-RO" sz="1400" b="1" i="1"/>
              <a:t>2</a:t>
            </a:r>
            <a:r>
              <a:rPr lang="en-US" altLang="ro-RO" sz="1400" b="1" i="1"/>
              <a:t>,</a:t>
            </a:r>
            <a:r>
              <a:rPr lang="ro-RO" altLang="ro-RO" sz="1400" b="1" i="1"/>
              <a:t>5 </a:t>
            </a:r>
            <a:r>
              <a:rPr lang="en-US" altLang="ro-RO" sz="1400" b="1" i="1"/>
              <a:t>m</a:t>
            </a:r>
            <a:r>
              <a:rPr lang="ro-RO" altLang="ro-RO" sz="1400" b="1" i="1"/>
              <a:t>m </a:t>
            </a:r>
            <a:r>
              <a:rPr lang="en-US" altLang="ro-RO" sz="1400" b="1" i="1"/>
              <a:t>grosime sudata peste un geotextil perforat, netesut)- S = 12000 mp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ro-RO" sz="1600" b="1"/>
              <a:t>Injectii din galerie si de suprafata – constau in:</a:t>
            </a:r>
          </a:p>
          <a:p>
            <a:pPr lvl="1"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ro-RO" sz="1400" b="1" i="1"/>
              <a:t>injectii de indesire executate din galerie pe toata lungimea ei pe un singur sir</a:t>
            </a:r>
          </a:p>
          <a:p>
            <a:pPr lvl="1"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ro-RO" sz="1400" b="1" i="1"/>
              <a:t>injectii de legatura si consolidare executate de la suprafata.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ro-RO" sz="1400" b="1" i="1"/>
              <a:t>3. </a:t>
            </a:r>
            <a:r>
              <a:rPr lang="en-US" altLang="ro-RO" sz="1400" b="1"/>
              <a:t>Drenarea fundatiei barajului</a:t>
            </a:r>
            <a:r>
              <a:rPr lang="en-US" altLang="ro-RO" sz="1400" b="1" i="1"/>
              <a:t> – 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it-IT" altLang="ro-RO" sz="1400" b="1" i="1"/>
              <a:t>	14 foraje de drenaj executate la terminarea lucrărilor din galerie, la 8m între ele, având 15m lungime şi o inclinare de 15° spre aval, complet echipate (tubaj PEID perforat, robinet, manometru),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it-IT" altLang="ro-RO" sz="1400" b="1" i="1"/>
              <a:t>	- 3 drenuri în peretele aval al galeriei, echipate cu robinet şi manometru, care străpung peretele de beton al galeriei spre corpul barajului, de 3m lungime, înclinate 30° fata de orizontala, pentru a capta apele de sub linia piezometrica prin corp baraj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it-IT" altLang="ro-RO" sz="1400" b="1" i="1"/>
              <a:t>	</a:t>
            </a:r>
            <a:r>
              <a:rPr lang="en-US" altLang="ro-RO" sz="1400" b="1" i="1"/>
              <a:t>- 8 drenuri verticale, de 4m, complet echipate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ro-RO" sz="1400" b="1"/>
              <a:t>4.    Reabilitare galerie de injectii- </a:t>
            </a:r>
            <a:r>
              <a:rPr lang="it-IT" altLang="ro-RO" sz="1400" b="1" i="1"/>
              <a:t>închidere fisuri şi rosturi cu mortar de ciment aditivat</a:t>
            </a:r>
            <a:r>
              <a:rPr lang="en-US" altLang="ro-RO" sz="1400" b="1" i="1"/>
              <a:t> </a:t>
            </a:r>
            <a:r>
              <a:rPr lang="it-IT" altLang="ro-RO" sz="1400" b="1" i="1"/>
              <a:t>împreuna cu etanşarea pereţilor din interior şi din exterior galerie</a:t>
            </a:r>
            <a:r>
              <a:rPr lang="en-US" altLang="ro-RO" sz="1400" i="1"/>
              <a:t> .</a:t>
            </a:r>
          </a:p>
        </p:txBody>
      </p:sp>
      <p:pic>
        <p:nvPicPr>
          <p:cNvPr id="72707" name="Picture 4" descr="sigla10">
            <a:extLst>
              <a:ext uri="{FF2B5EF4-FFF2-40B4-BE49-F238E27FC236}">
                <a16:creationId xmlns:a16="http://schemas.microsoft.com/office/drawing/2014/main" id="{1F14197E-07D9-478D-8736-01807155F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6">
            <a:extLst>
              <a:ext uri="{FF2B5EF4-FFF2-40B4-BE49-F238E27FC236}">
                <a16:creationId xmlns:a16="http://schemas.microsoft.com/office/drawing/2014/main" id="{EBE434F7-BCE0-41C4-969B-69FBA7298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15888"/>
            <a:ext cx="8748713" cy="669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" indent="-5715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ro-RO" b="1">
                <a:solidFill>
                  <a:srgbClr val="FF0066"/>
                </a:solidFill>
              </a:rPr>
              <a:t>DESCRIERE LUCRARI</a:t>
            </a:r>
            <a:r>
              <a:rPr lang="en-US" altLang="ro-RO" b="1"/>
              <a:t> 	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ro-RO" sz="1600" b="1"/>
              <a:t>5. </a:t>
            </a:r>
            <a:r>
              <a:rPr lang="it-IT" altLang="ro-RO" sz="1600" b="1"/>
              <a:t>Reabilitare sistem de monitorizare, inclusiv sistem de avertizare-atarmare - </a:t>
            </a:r>
            <a:r>
              <a:rPr lang="it-IT" altLang="ro-RO" sz="1400" b="1" i="1"/>
              <a:t>AMC propuse a fi procurate si montate</a:t>
            </a:r>
            <a:r>
              <a:rPr lang="it-IT" altLang="ro-RO" sz="1400" i="1"/>
              <a:t> </a:t>
            </a:r>
            <a:endParaRPr lang="en-US" altLang="ro-RO" sz="1400" b="1" i="1"/>
          </a:p>
          <a:p>
            <a:pPr eaLnBrk="1" hangingPunct="1">
              <a:lnSpc>
                <a:spcPct val="150000"/>
              </a:lnSpc>
            </a:pPr>
            <a:r>
              <a:rPr lang="en-US" altLang="ro-RO" sz="1600" b="1"/>
              <a:t>6. </a:t>
            </a:r>
            <a:r>
              <a:rPr lang="it-IT" altLang="ro-RO" sz="1600" b="1"/>
              <a:t>Reabilitare pilaştri de urmarire a comportării construcţiei, execuţie de noi accese la pilaştri, reabilitare iluminat si drum de coronament» platforme adiacente acestuia si poarta de acces, reabilitare scări de pe paramentul aval.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ro-RO" sz="1600" b="1"/>
              <a:t>7. Protecţia malurilor albiei râului Iad aval de baraj, prin protecţii elastice de gabioane, pe cca. 410 m - </a:t>
            </a:r>
            <a:r>
              <a:rPr lang="it-IT" altLang="ro-RO" sz="1600" b="1" i="1"/>
              <a:t>cu protecţii de mal elastice din gabioane</a:t>
            </a:r>
            <a:endParaRPr lang="it-IT" altLang="ro-RO" sz="1600" b="1"/>
          </a:p>
          <a:p>
            <a:pPr eaLnBrk="1" hangingPunct="1">
              <a:lnSpc>
                <a:spcPct val="150000"/>
              </a:lnSpc>
            </a:pPr>
            <a:r>
              <a:rPr lang="it-IT" altLang="ro-RO" sz="1600" b="1"/>
              <a:t>8. Lucrări de reabilitate la casa troliului (arhitectura, instalaţii interioare, echipament electric si de automatizare, echipament hidromecanic)- </a:t>
            </a:r>
            <a:r>
              <a:rPr lang="it-IT" altLang="ro-RO" sz="1600" b="1" i="1"/>
              <a:t>înlocuirea subansamblelor sau pieselor defecte sau care nu mai prezintă siguranţa</a:t>
            </a:r>
            <a:r>
              <a:rPr lang="en-US" altLang="ro-RO" sz="1600" b="1" i="1"/>
              <a:t>, </a:t>
            </a:r>
            <a:r>
              <a:rPr lang="it-IT" altLang="ro-RO" sz="1600" b="1" i="1"/>
              <a:t>înlocuirea cablului de acţionare al troliului si a </a:t>
            </a:r>
            <a:r>
              <a:rPr lang="en-US" altLang="ro-RO" sz="1600" b="1" i="1"/>
              <a:t>motorului electric asincron existent cu electromotor nou</a:t>
            </a:r>
            <a:r>
              <a:rPr lang="en-US" altLang="ro-RO" sz="1600"/>
              <a:t> </a:t>
            </a:r>
            <a:endParaRPr lang="it-IT" altLang="ro-RO" sz="1600" b="1" i="1"/>
          </a:p>
          <a:p>
            <a:pPr eaLnBrk="1" hangingPunct="1">
              <a:lnSpc>
                <a:spcPct val="150000"/>
              </a:lnSpc>
            </a:pPr>
            <a:r>
              <a:rPr lang="it-IT" altLang="ro-RO" sz="1600" b="1" i="1"/>
              <a:t>9.  </a:t>
            </a:r>
            <a:r>
              <a:rPr lang="it-IT" altLang="ro-RO" sz="1600" b="1"/>
              <a:t>Reabilitarea echipamentelor hidromecanice de la priza CHE</a:t>
            </a:r>
            <a:r>
              <a:rPr lang="it-IT" altLang="ro-RO" sz="1600" b="1" i="1"/>
              <a:t> - remedierea eventualelor defecte la ghidaje, cai de rulare, rotile de rulare</a:t>
            </a:r>
            <a:r>
              <a:rPr lang="en-US" altLang="ro-RO" sz="1600" b="1" i="1"/>
              <a:t>, </a:t>
            </a:r>
            <a:r>
              <a:rPr lang="it-IT" altLang="ro-RO" sz="1600" b="1" i="1"/>
              <a:t>refacerea totala a protecţiei anticorozive la cele doua echipamente.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ro-RO" sz="1600" b="1"/>
              <a:t>10. </a:t>
            </a:r>
            <a:r>
              <a:rPr lang="it-IT" altLang="ro-RO" sz="1600" b="1"/>
              <a:t>Reabilitare priza </a:t>
            </a:r>
            <a:r>
              <a:rPr lang="ro-RO" altLang="ro-RO" sz="1600" b="1"/>
              <a:t>ş</a:t>
            </a:r>
            <a:r>
              <a:rPr lang="it-IT" altLang="ro-RO" sz="1600" b="1"/>
              <a:t>i golire de fund, inclusiv casa vanelor golirii de fund, d.p.d.v al echipamentelor hidromecanice, electrice si do automatizare;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ro-RO" sz="1600" b="1"/>
              <a:t>11. Reabilitări de construcţii existente ai construcţii noi</a:t>
            </a:r>
            <a:endParaRPr lang="en-US" altLang="ro-RO" sz="1600" b="1"/>
          </a:p>
        </p:txBody>
      </p:sp>
      <p:pic>
        <p:nvPicPr>
          <p:cNvPr id="73731" name="Picture 4" descr="sigla10">
            <a:extLst>
              <a:ext uri="{FF2B5EF4-FFF2-40B4-BE49-F238E27FC236}">
                <a16:creationId xmlns:a16="http://schemas.microsoft.com/office/drawing/2014/main" id="{B836674B-D4C3-4295-80B6-104CE4A7A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A5191FC9-C64B-491A-A25A-F751EDC26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228600"/>
            <a:ext cx="804386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latin typeface="Verdana" panose="020B0604030504040204" pitchFamily="34" charset="0"/>
              </a:rPr>
              <a:t>Rezultate asteptate</a:t>
            </a:r>
            <a:endParaRPr lang="en-GB" altLang="en-US" sz="2000" b="1">
              <a:solidFill>
                <a:srgbClr val="003366"/>
              </a:solidFill>
              <a:latin typeface="Verdana" panose="020B0604030504040204" pitchFamily="34" charset="0"/>
            </a:endParaRP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CC28FF31-6FBA-4762-BBB7-D7BEB23E7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738" y="1023938"/>
            <a:ext cx="8205787" cy="5428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asigurarea functionarii in siguranta a acumularii si exploatarea acesteia la cota NNR prevazuta pentru atenuarea undelor de viitura;</a:t>
            </a:r>
            <a:endParaRPr lang="ro-RO" altLang="ro-RO" sz="1600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asigurarea functionarii in siguranta implicit pentru constructiile hidrotehnice situate in aval, respectiv acumularea Munteni, lac de compensare Bulz, acumularea Lugas si acumularea Tileagd; </a:t>
            </a:r>
            <a:endParaRPr lang="en-US" altLang="ro-RO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reducerea efectelor şi a pagubelor asupra populaţiei si a infrastructurii de comunicatii cu impact local, regional sau national, cauzate de fenomenele naturale asociate principalelor riscuri accentuate de schimbările climatice;</a:t>
            </a:r>
            <a:endParaRPr lang="ro-RO" altLang="ro-RO" sz="1600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scoaterea de sub efectul inundatiilor a unui numar de aproximativ 14.000 de locuitori din localitatile situate aval de acumulare si a unor obiective socio-economice importante; </a:t>
            </a:r>
            <a:endParaRPr lang="ro-RO" altLang="ro-RO" sz="1600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dezvoltarea infrastructurii de protectie impotriva inundatiilor;</a:t>
            </a:r>
            <a:endParaRPr lang="ro-RO" altLang="ro-RO" sz="1600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ro-RO" altLang="ro-RO" dirty="0"/>
              <a:t>protectia echilibrului ecologic existent in zona si mentinerea biodiversitatii in bazinul hidrografic al Crisului Repede;</a:t>
            </a:r>
            <a:endParaRPr lang="ro-RO" altLang="ro-RO" sz="1600" dirty="0"/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ro-RO" altLang="ro-RO" sz="1600" dirty="0"/>
          </a:p>
        </p:txBody>
      </p:sp>
      <p:pic>
        <p:nvPicPr>
          <p:cNvPr id="77828" name="Picture 4" descr="sigla10">
            <a:extLst>
              <a:ext uri="{FF2B5EF4-FFF2-40B4-BE49-F238E27FC236}">
                <a16:creationId xmlns:a16="http://schemas.microsoft.com/office/drawing/2014/main" id="{8EE4B711-41FA-4672-A2D5-EDC1BE5CA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Box 2">
            <a:extLst>
              <a:ext uri="{FF2B5EF4-FFF2-40B4-BE49-F238E27FC236}">
                <a16:creationId xmlns:a16="http://schemas.microsoft.com/office/drawing/2014/main" id="{75451CB7-BC3D-4CD9-88B2-7CEEADDF0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33375"/>
            <a:ext cx="700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000" b="1">
                <a:latin typeface="Verdana" panose="020B0604030504040204" pitchFamily="34" charset="0"/>
              </a:rPr>
              <a:t>Indicatori tehnico-economici</a:t>
            </a:r>
            <a:endParaRPr lang="ro-RO" altLang="ro-RO" sz="2000" b="1">
              <a:latin typeface="Verdana" panose="020B0604030504040204" pitchFamily="34" charset="0"/>
            </a:endParaRPr>
          </a:p>
        </p:txBody>
      </p:sp>
      <p:sp>
        <p:nvSpPr>
          <p:cNvPr id="79888" name="Rectangle 14">
            <a:extLst>
              <a:ext uri="{FF2B5EF4-FFF2-40B4-BE49-F238E27FC236}">
                <a16:creationId xmlns:a16="http://schemas.microsoft.com/office/drawing/2014/main" id="{4B0BF42F-7F40-4A31-AD86-A948631F1B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9338" y="1125538"/>
            <a:ext cx="4321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o-RO" altLang="ro-RO" b="1"/>
              <a:t> </a:t>
            </a:r>
            <a:r>
              <a:rPr lang="en-US" altLang="ro-RO" b="1"/>
              <a:t>Preţuri 31.01.20</a:t>
            </a:r>
            <a:r>
              <a:rPr lang="ro-RO" altLang="ro-RO" b="1"/>
              <a:t>1</a:t>
            </a:r>
            <a:r>
              <a:rPr lang="en-US" altLang="ro-RO" b="1"/>
              <a:t>6, 1</a:t>
            </a:r>
            <a:r>
              <a:rPr lang="ro-RO" altLang="ro-RO" b="1"/>
              <a:t> euro</a:t>
            </a:r>
            <a:r>
              <a:rPr lang="en-US" altLang="ro-RO" b="1"/>
              <a:t> = </a:t>
            </a:r>
            <a:r>
              <a:rPr lang="ro-RO" altLang="ro-RO" b="1"/>
              <a:t>4,</a:t>
            </a:r>
            <a:r>
              <a:rPr lang="en-US" altLang="ro-RO" b="1"/>
              <a:t>5337</a:t>
            </a:r>
            <a:r>
              <a:rPr lang="ro-RO" altLang="ro-RO" b="1"/>
              <a:t> </a:t>
            </a:r>
            <a:r>
              <a:rPr lang="en-US" altLang="ro-RO" b="1"/>
              <a:t>lei</a:t>
            </a:r>
          </a:p>
        </p:txBody>
      </p:sp>
      <p:sp>
        <p:nvSpPr>
          <p:cNvPr id="79889" name="Rectangle 20">
            <a:extLst>
              <a:ext uri="{FF2B5EF4-FFF2-40B4-BE49-F238E27FC236}">
                <a16:creationId xmlns:a16="http://schemas.microsoft.com/office/drawing/2014/main" id="{72A3263E-7531-4A4B-B566-738421322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4549775"/>
            <a:ext cx="6913563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o-RO" altLang="ro-RO" sz="1200" b="1" i="1" dirty="0">
                <a:cs typeface="Times New Roman" panose="02020603050405020304" pitchFamily="18" charset="0"/>
              </a:rPr>
              <a:t>	</a:t>
            </a:r>
            <a:endParaRPr lang="en-US" altLang="ro-RO" sz="900" dirty="0">
              <a:cs typeface="Times New Roman" panose="02020603050405020304" pitchFamily="18" charset="0"/>
            </a:endParaRPr>
          </a:p>
          <a:p>
            <a:r>
              <a:rPr lang="ro-RO" altLang="ro-RO" sz="1200" b="1" i="1" dirty="0">
                <a:cs typeface="Times New Roman" panose="02020603050405020304" pitchFamily="18" charset="0"/>
              </a:rPr>
              <a:t>	</a:t>
            </a:r>
            <a:r>
              <a:rPr lang="ro-RO" altLang="ro-RO" b="1" i="1" dirty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Durata de execuţie: </a:t>
            </a:r>
            <a:r>
              <a:rPr lang="en-US" altLang="ro-RO" b="1" i="1" dirty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3 </a:t>
            </a:r>
            <a:r>
              <a:rPr lang="en-US" altLang="ro-RO" b="1" i="1" dirty="0" err="1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ani</a:t>
            </a:r>
            <a:endParaRPr lang="en-US" altLang="ro-RO" b="1" i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endParaRPr lang="en-US" altLang="ro-RO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ro-RO" altLang="ro-RO" dirty="0">
                <a:latin typeface="Arial Black" panose="020B0A04020102020204" pitchFamily="34" charset="0"/>
                <a:cs typeface="Times New Roman" panose="02020603050405020304" pitchFamily="18" charset="0"/>
              </a:rPr>
              <a:t>	</a:t>
            </a:r>
            <a:r>
              <a:rPr lang="ro-RO" altLang="ro-RO" b="1" u="sng" dirty="0">
                <a:solidFill>
                  <a:srgbClr val="CC33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Capacităţi :</a:t>
            </a:r>
            <a:endParaRPr lang="en-US" altLang="ro-RO" dirty="0">
              <a:solidFill>
                <a:srgbClr val="CC33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ro-RO" altLang="ro-RO" dirty="0">
                <a:latin typeface="Arial Black" panose="020B0A04020102020204" pitchFamily="34" charset="0"/>
                <a:cs typeface="Times New Roman" panose="02020603050405020304" pitchFamily="18" charset="0"/>
              </a:rPr>
              <a:t>	</a:t>
            </a:r>
            <a:r>
              <a:rPr lang="en-US" altLang="ro-RO" b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PUNEREA</a:t>
            </a:r>
            <a:r>
              <a:rPr lang="en-US" altLang="ro-RO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 IN </a:t>
            </a:r>
            <a:r>
              <a:rPr lang="en-US" altLang="ro-RO" b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SIGURANTA</a:t>
            </a:r>
            <a:r>
              <a:rPr lang="en-US" altLang="ro-RO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 A </a:t>
            </a:r>
            <a:r>
              <a:rPr lang="en-US" altLang="ro-RO" b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ACUMULARII</a:t>
            </a:r>
            <a:r>
              <a:rPr lang="en-US" altLang="ro-RO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ro-RO" b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LESU</a:t>
            </a:r>
            <a:endParaRPr lang="en-US" altLang="ro-RO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en-US" altLang="ro-RO" b="1" dirty="0">
                <a:cs typeface="Times New Roman" panose="02020603050405020304" pitchFamily="18" charset="0"/>
              </a:rPr>
              <a:t>    </a:t>
            </a:r>
            <a:r>
              <a:rPr lang="ro-RO" altLang="ro-RO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Volum lac Lesu 27 mil. mc</a:t>
            </a:r>
            <a:r>
              <a:rPr lang="en-US" altLang="ro-RO" dirty="0">
                <a:cs typeface="Times New Roman" panose="02020603050405020304" pitchFamily="18" charset="0"/>
              </a:rPr>
              <a:t> </a:t>
            </a:r>
            <a:endParaRPr lang="ro-RO" altLang="ro-RO" dirty="0">
              <a:cs typeface="Times New Roman" panose="02020603050405020304" pitchFamily="18" charset="0"/>
            </a:endParaRPr>
          </a:p>
        </p:txBody>
      </p:sp>
      <p:pic>
        <p:nvPicPr>
          <p:cNvPr id="79890" name="Picture 4" descr="sigla10">
            <a:extLst>
              <a:ext uri="{FF2B5EF4-FFF2-40B4-BE49-F238E27FC236}">
                <a16:creationId xmlns:a16="http://schemas.microsoft.com/office/drawing/2014/main" id="{535D7450-0B09-4895-9E81-04C7782ED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07150"/>
            <a:ext cx="8207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F36062-23D1-47E0-8910-09EC280A9CC7}"/>
              </a:ext>
            </a:extLst>
          </p:cNvPr>
          <p:cNvSpPr/>
          <p:nvPr/>
        </p:nvSpPr>
        <p:spPr>
          <a:xfrm>
            <a:off x="2358231" y="167210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27.862,94 mii lei – </a:t>
            </a:r>
            <a:r>
              <a:rPr lang="ro-RO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6.145,74</a:t>
            </a:r>
            <a:r>
              <a:rPr lang="it-IT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mii euro,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exclusiv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TVA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 algn="ctr">
              <a:spcAft>
                <a:spcPts val="0"/>
              </a:spcAft>
            </a:pP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care </a:t>
            </a:r>
            <a:r>
              <a:rPr lang="en-US" sz="1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C+M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18.883,95 mii lei / 4.165,24 mii euro, </a:t>
            </a:r>
            <a:r>
              <a:rPr lang="en-US" sz="1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exclusiv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TVA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(curs BNR 1 euro = 4.5337 lei, la 31.01.2016)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68A6CD-943A-40C3-A14E-0CA4909B9A0F}"/>
              </a:ext>
            </a:extLst>
          </p:cNvPr>
          <p:cNvSpPr txBox="1"/>
          <p:nvPr/>
        </p:nvSpPr>
        <p:spPr>
          <a:xfrm>
            <a:off x="247135" y="259492"/>
            <a:ext cx="86373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r>
              <a:rPr lang="en-US" b="1" dirty="0">
                <a:latin typeface="Constantia" panose="02030602050306030303" pitchFamily="18" charset="0"/>
              </a:rPr>
              <a:t>STADIUL PREGATIRII APLICATIEI DE FINANTARE</a:t>
            </a:r>
          </a:p>
          <a:p>
            <a:pPr algn="just">
              <a:tabLst>
                <a:tab pos="463550" algn="l"/>
              </a:tabLst>
            </a:pPr>
            <a:r>
              <a:rPr lang="en-US" b="1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Fişa de proiect </a:t>
            </a:r>
            <a:r>
              <a:rPr lang="ro-RO" dirty="0">
                <a:latin typeface="Constantia" panose="02030602050306030303" pitchFamily="18" charset="0"/>
              </a:rPr>
              <a:t>– a fost incepută 01.04.2017 şi a fost transmisă către ANAR prin adresa nr 6586 din 10.05.2017 – APROBATĂ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Revizuirea Studiului de fezabilitate</a:t>
            </a:r>
            <a:r>
              <a:rPr lang="ro-RO" dirty="0">
                <a:latin typeface="Constantia" panose="02030602050306030303" pitchFamily="18" charset="0"/>
              </a:rPr>
              <a:t> – a fost începută în 15.07.2017 şi finalizată în data de 27.10.2017 conform observaţiilor Jaspers.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Analiza Cost – Beneficiu</a:t>
            </a:r>
            <a:r>
              <a:rPr lang="ro-RO" dirty="0">
                <a:latin typeface="Constantia" panose="02030602050306030303" pitchFamily="18" charset="0"/>
              </a:rPr>
              <a:t> – a fost începută în data de 15.08.2017 şi finalizată în data de 27.10.2017 conform observaţiilor Jaspers.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Evaluarea Impactului asupra mediului</a:t>
            </a:r>
            <a:r>
              <a:rPr lang="ro-RO" dirty="0">
                <a:latin typeface="Constantia" panose="02030602050306030303" pitchFamily="18" charset="0"/>
              </a:rPr>
              <a:t> – începută în data de 15.07.2017 şi finalizată în data de 10.08.2017 prin emiterea “Deciziei etapei de încadrare nr 593 din 10.08.2017.</a:t>
            </a:r>
            <a:endParaRPr lang="en-US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r>
              <a:rPr lang="en-US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Avize şi acorduri obţinute</a:t>
            </a:r>
            <a:r>
              <a:rPr lang="ro-RO" dirty="0">
                <a:latin typeface="Constantia" panose="02030602050306030303" pitchFamily="18" charset="0"/>
              </a:rPr>
              <a:t> – procedură începută în data de 01.05.2017 şi finalizată în data de 19.09.2017 prin obţinerea urmatoarelor documente:</a:t>
            </a:r>
            <a:endParaRPr lang="en-US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r>
              <a:rPr lang="pt-BR" dirty="0">
                <a:latin typeface="Constantia" panose="02030602050306030303" pitchFamily="18" charset="0"/>
              </a:rPr>
              <a:t>•	Certificatul de urbanism nr. 76/ 30.03.2016 (emis de Consiliul Judetean Bihor si prelungit la 29.03.2017) </a:t>
            </a:r>
          </a:p>
          <a:p>
            <a:pPr algn="just">
              <a:tabLst>
                <a:tab pos="463550" algn="l"/>
              </a:tabLst>
            </a:pPr>
            <a:r>
              <a:rPr lang="pt-BR" dirty="0">
                <a:latin typeface="Constantia" panose="02030602050306030303" pitchFamily="18" charset="0"/>
              </a:rPr>
              <a:t>•	Aviz de gospodarire a apelor nr. 42/296.05.2016-eliberată de ANAR</a:t>
            </a:r>
          </a:p>
          <a:p>
            <a:pPr algn="just">
              <a:tabLst>
                <a:tab pos="463550" algn="l"/>
              </a:tabLst>
            </a:pPr>
            <a:r>
              <a:rPr lang="pt-BR" dirty="0">
                <a:latin typeface="Constantia" panose="02030602050306030303" pitchFamily="18" charset="0"/>
              </a:rPr>
              <a:t>•	Decizia etapei de evaluare initiala  9319/SAAA/27.06.2017 emisă de APM Bihor</a:t>
            </a:r>
          </a:p>
          <a:p>
            <a:pPr algn="just">
              <a:tabLst>
                <a:tab pos="463550" algn="l"/>
              </a:tabLst>
            </a:pPr>
            <a:r>
              <a:rPr lang="pt-BR" dirty="0">
                <a:latin typeface="Constantia" panose="02030602050306030303" pitchFamily="18" charset="0"/>
              </a:rPr>
              <a:t>•	Decizia etapei de incadrare nr. 593/10.08.2017 emisă de APM Bihor</a:t>
            </a:r>
          </a:p>
          <a:p>
            <a:pPr algn="just">
              <a:tabLst>
                <a:tab pos="463550" algn="l"/>
              </a:tabLst>
            </a:pPr>
            <a:r>
              <a:rPr lang="pt-BR" dirty="0">
                <a:latin typeface="Constantia" panose="02030602050306030303" pitchFamily="18" charset="0"/>
              </a:rPr>
              <a:t>•	Aviz nr. RA 241 / 01.08.2017 eliberat de Centrul pentru arii protejate şi durabilă dezvoltare Bihor – filiala Padurea Craiului situl Natura2000- ROSCI0062 Defileul Crisul Repede-Pădurea Craiului, Situl Natura2000 ROSPA0115 Defileul Crisul Repede– Valea Iadului 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•	Aviz de amplasament nr. 60207176055/27.06.2017 emis de SDEE Transilvania Nord 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898667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AD6346-51A9-4B6C-81AF-4FE071B5DCE6}"/>
              </a:ext>
            </a:extLst>
          </p:cNvPr>
          <p:cNvSpPr/>
          <p:nvPr/>
        </p:nvSpPr>
        <p:spPr>
          <a:xfrm>
            <a:off x="257175" y="1185863"/>
            <a:ext cx="85648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algn="just">
              <a:buFont typeface="Arial" panose="020B0604020202020204" pitchFamily="34" charset="0"/>
              <a:buChar char="•"/>
              <a:tabLst>
                <a:tab pos="347663" algn="l"/>
              </a:tabLst>
            </a:pPr>
            <a:r>
              <a:rPr lang="ro-RO" dirty="0">
                <a:latin typeface="Constantia" panose="02030602050306030303" pitchFamily="18" charset="0"/>
              </a:rPr>
              <a:t>Avizul Ministerului Apararii Nationale nr. DT-3569/29.06.2017 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•	Aviz salubritate emise de S.C. Salubri SA </a:t>
            </a:r>
            <a:endParaRPr lang="en-US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•	Aviz nr. 447771/SR/BR/04.07.2017 emis de Inspectoratul de Poliţie Judeţean Bihor – serviciul rutier –Acord pentru intervenţii pe construcţiile existente emis de Inspectoratul de stat in constructii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•	Autorizatia de Construire nr. 15 din 19.09.2017 emisa de Primaria Comunei Bulz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•	Acord ISC nr. 46591/06.09.2017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r>
              <a:rPr lang="ro-RO" b="1" dirty="0">
                <a:latin typeface="Constantia" panose="02030602050306030303" pitchFamily="18" charset="0"/>
              </a:rPr>
              <a:t>Aplicatia de finantare</a:t>
            </a:r>
            <a:r>
              <a:rPr lang="ro-RO" dirty="0">
                <a:latin typeface="Constantia" panose="02030602050306030303" pitchFamily="18" charset="0"/>
              </a:rPr>
              <a:t> începută în data de 30.09.2017</a:t>
            </a:r>
            <a:r>
              <a:rPr lang="en-US" dirty="0">
                <a:latin typeface="Constantia" panose="02030602050306030303" pitchFamily="18" charset="0"/>
              </a:rPr>
              <a:t> v</a:t>
            </a:r>
            <a:r>
              <a:rPr lang="ro-RO" dirty="0">
                <a:latin typeface="Constantia" panose="02030602050306030303" pitchFamily="18" charset="0"/>
              </a:rPr>
              <a:t>a fi finalizată </a:t>
            </a:r>
            <a:r>
              <a:rPr lang="en-US" dirty="0" err="1">
                <a:latin typeface="Constantia" panose="02030602050306030303" pitchFamily="18" charset="0"/>
              </a:rPr>
              <a:t>pana</a:t>
            </a:r>
            <a:r>
              <a:rPr lang="en-US" dirty="0">
                <a:latin typeface="Constantia" panose="02030602050306030303" pitchFamily="18" charset="0"/>
              </a:rPr>
              <a:t> in</a:t>
            </a:r>
            <a:r>
              <a:rPr lang="ro-RO" dirty="0">
                <a:latin typeface="Constantia" panose="02030602050306030303" pitchFamily="18" charset="0"/>
              </a:rPr>
              <a:t> data de 30.10.2017, urmand sa fie verificata de către ANAR si transmisa AM POIM.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In conformitate cu Formularul F1 aprobat de Ministerul Apelor si Padurilor si Ministerul Fondurilor Europene-AM POIM in anul 2017 este prevazuta realizarea asistentei tehnice si semnarea contractului de finantare.</a:t>
            </a: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Valoarea contractului de finantare este de 32.911 mii lei, iar finalizarea executiei lucrarii fiind prevazuta la finele anului 2019.</a:t>
            </a:r>
          </a:p>
          <a:p>
            <a:pPr algn="just">
              <a:tabLst>
                <a:tab pos="463550" algn="l"/>
              </a:tabLst>
            </a:pPr>
            <a:r>
              <a:rPr lang="en-US" dirty="0">
                <a:latin typeface="Constantia" panose="02030602050306030303" pitchFamily="18" charset="0"/>
              </a:rPr>
              <a:t>	</a:t>
            </a:r>
          </a:p>
          <a:p>
            <a:pPr algn="just">
              <a:tabLst>
                <a:tab pos="463550" algn="l"/>
              </a:tabLst>
            </a:pPr>
            <a:r>
              <a:rPr lang="en-US" dirty="0">
                <a:latin typeface="Constantia" panose="02030602050306030303" pitchFamily="18" charset="0"/>
              </a:rPr>
              <a:t>	</a:t>
            </a:r>
            <a:endParaRPr lang="ro-RO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r>
              <a:rPr lang="ro-RO" dirty="0">
                <a:latin typeface="Constantia" panose="02030602050306030303" pitchFamily="18" charset="0"/>
              </a:rPr>
              <a:t>	</a:t>
            </a:r>
            <a:endParaRPr lang="en-US" sz="1800" dirty="0">
              <a:effectLst/>
              <a:latin typeface="Constantia" panose="02030602050306030303" pitchFamily="18" charset="0"/>
              <a:ea typeface="Times New Roman" panose="02020603050405020304" pitchFamily="18" charset="0"/>
            </a:endParaRPr>
          </a:p>
          <a:p>
            <a:pPr algn="just">
              <a:tabLst>
                <a:tab pos="463550" algn="l"/>
              </a:tabLst>
            </a:pPr>
            <a:endParaRPr lang="en-US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endParaRPr lang="en-US" dirty="0">
              <a:latin typeface="Constantia" panose="02030602050306030303" pitchFamily="18" charset="0"/>
            </a:endParaRPr>
          </a:p>
          <a:p>
            <a:pPr algn="just">
              <a:tabLst>
                <a:tab pos="463550" algn="l"/>
              </a:tabLst>
            </a:pPr>
            <a:r>
              <a:rPr lang="en-US" dirty="0">
                <a:latin typeface="Constantia" panose="02030602050306030303" pitchFamily="18" charset="0"/>
              </a:rPr>
              <a:t>	</a:t>
            </a:r>
            <a:endParaRPr lang="ro-RO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76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39&quot;&gt;&lt;version val=&quot;21153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mruColor&gt;&lt;m_vecMRU length=&quot;24&quot;&gt;&lt;elem m_fUsage=&quot;8.34171464364841950000E+000&quot;&gt;&lt;m_ppcolschidx val=&quot;0&quot;/&gt;&lt;m_rgb r=&quot;0&quot; g=&quot;33&quot; b=&quot;66&quot;/&gt;&lt;/elem&gt;&lt;elem m_fUsage=&quot;9.01976896424100950000E-001&quot;&gt;&lt;m_ppcolschidx val=&quot;0&quot;/&gt;&lt;m_rgb r=&quot;66&quot; g=&quot;cc&quot; b=&quot;0&quot;/&gt;&lt;/elem&gt;&lt;elem m_fUsage=&quot;2.06547866721092210000E-001&quot;&gt;&lt;m_ppcolschidx val=&quot;0&quot;/&gt;&lt;m_rgb r=&quot;eb&quot; g=&quot;52&quot; b=&quot;25&quot;/&gt;&lt;/elem&gt;&lt;elem m_fUsage=&quot;1.10484500305776150000E-001&quot;&gt;&lt;m_ppcolschidx val=&quot;0&quot;/&gt;&lt;m_rgb r=&quot;f3&quot; g=&quot;c5&quot; b=&quot;6d&quot;/&gt;&lt;/elem&gt;&lt;elem m_fUsage=&quot;8.94924452476786870000E-002&quot;&gt;&lt;m_ppcolschidx val=&quot;0&quot;/&gt;&lt;m_rgb r=&quot;f0&quot; g=&quot;b5&quot; b=&quot;46&quot;/&gt;&lt;/elem&gt;&lt;elem m_fUsage=&quot;7.17897987691853150000E-002&quot;&gt;&lt;m_ppcolschidx val=&quot;0&quot;/&gt;&lt;m_rgb r=&quot;7a&quot; g=&quot;7&quot; b=&quot;27&quot;/&gt;&lt;/elem&gt;&lt;elem m_fUsage=&quot;6.52399925855577660000E-002&quot;&gt;&lt;m_ppcolschidx val=&quot;0&quot;/&gt;&lt;m_rgb r=&quot;f7&quot; g=&quot;82&quot; b=&quot;a2&quot;/&gt;&lt;/elem&gt;&lt;elem m_fUsage=&quot;6.46108188922667890000E-002&quot;&gt;&lt;m_ppcolschidx val=&quot;0&quot;/&gt;&lt;m_rgb r=&quot;f8&quot; g=&quot;da&quot; b=&quot;a3&quot;/&gt;&lt;/elem&gt;&lt;elem m_fUsage=&quot;5.28443939943017900000E-002&quot;&gt;&lt;m_ppcolschidx val=&quot;0&quot;/&gt;&lt;m_rgb r=&quot;f3&quot; g=&quot;43&quot; b=&quot;74&quot;/&gt;&lt;/elem&gt;&lt;elem m_fUsage=&quot;4.28039591353844490000E-002&quot;&gt;&lt;m_ppcolschidx val=&quot;0&quot;/&gt;&lt;m_rgb r=&quot;f1&quot; g=&quot;1f&quot; b=&quot;58&quot;/&gt;&lt;/elem&gt;&lt;elem m_fUsage=&quot;1.82480036314007500000E-002&quot;&gt;&lt;m_ppcolschidx val=&quot;0&quot;/&gt;&lt;m_rgb r=&quot;45&quot; g=&quot;62&quot; b=&quot;8d&quot;/&gt;&lt;/elem&gt;&lt;elem m_fUsage=&quot;1.27960673871734070000E-002&quot;&gt;&lt;m_ppcolschidx val=&quot;0&quot;/&gt;&lt;m_rgb r=&quot;4b&quot; g=&quot;4b&quot; b=&quot;4b&quot;/&gt;&lt;/elem&gt;&lt;elem m_fUsage=&quot;5.02061879074434430000E-003&quot;&gt;&lt;m_ppcolschidx val=&quot;0&quot;/&gt;&lt;m_rgb r=&quot;0&quot; g=&quot;0&quot; b=&quot;80&quot;/&gt;&lt;/elem&gt;&lt;elem m_fUsage=&quot;3.75710212613636700000E-003&quot;&gt;&lt;m_ppcolschidx val=&quot;0&quot;/&gt;&lt;m_rgb r=&quot;67&quot; g=&quot;67&quot; b=&quot;67&quot;/&gt;&lt;/elem&gt;&lt;elem m_fUsage=&quot;3.38139191352273020000E-003&quot;&gt;&lt;m_ppcolschidx val=&quot;0&quot;/&gt;&lt;m_rgb r=&quot;f0&quot; g=&quot;f0&quot; b=&quot;f0&quot;/&gt;&lt;/elem&gt;&lt;elem m_fUsage=&quot;3.04325272217045730000E-003&quot;&gt;&lt;m_ppcolschidx val=&quot;0&quot;/&gt;&lt;m_rgb r=&quot;df&quot; g=&quot;df&quot; b=&quot;df&quot;/&gt;&lt;/elem&gt;&lt;elem m_fUsage=&quot;1.48637505001379030000E-003&quot;&gt;&lt;m_ppcolschidx val=&quot;0&quot;/&gt;&lt;m_rgb r=&quot;ff&quot; g=&quot;ff&quot; b=&quot;0&quot;/&gt;&lt;/elem&gt;&lt;elem m_fUsage=&quot;1.31290161687336660000E-003&quot;&gt;&lt;m_ppcolschidx val=&quot;0&quot;/&gt;&lt;m_rgb r=&quot;e1&quot; g=&quot;e1&quot; b=&quot;e1&quot;/&gt;&lt;/elem&gt;&lt;elem m_fUsage=&quot;1.20519269652079970000E-003&quot;&gt;&lt;m_ppcolschidx val=&quot;0&quot;/&gt;&lt;m_rgb r=&quot;ca&quot; g=&quot;cf&quot; b=&quot;f0&quot;/&gt;&lt;/elem&gt;&lt;elem m_fUsage=&quot;9.55004950796826540000E-004&quot;&gt;&lt;m_ppcolschidx val=&quot;0&quot;/&gt;&lt;m_rgb r=&quot;ed&quot; g=&quot;65&quot; b=&quot;ea&quot;/&gt;&lt;/elem&gt;&lt;elem m_fUsage=&quot;7.08902843878483230000E-004&quot;&gt;&lt;m_ppcolschidx val=&quot;0&quot;/&gt;&lt;m_rgb r=&quot;ca&quot; g=&quot;ff&quot; b=&quot;2b&quot;/&gt;&lt;/elem&gt;&lt;elem m_fUsage=&quot;5.46294069733098540000E-004&quot;&gt;&lt;m_ppcolschidx val=&quot;0&quot;/&gt;&lt;m_rgb r=&quot;66&quot; g=&quot;66&quot; b=&quot;99&quot;/&gt;&lt;/elem&gt;&lt;elem m_fUsage=&quot;1.93632597890513220000E-005&quot;&gt;&lt;m_ppcolschidx val=&quot;0&quot;/&gt;&lt;m_rgb r=&quot;c1&quot; g=&quot;ff&quot; b=&quot;9&quot;/&gt;&lt;/elem&gt;&lt;elem m_fUsage=&quot;1.14338112728369180000E-005&quot;&gt;&lt;m_ppcolschidx val=&quot;0&quot;/&gt;&lt;m_rgb r=&quot;b6&quot; g=&quot;f2&quot; b=&quot;0&quot;/&gt;&lt;/elem&gt;&lt;/m_vecMRU&gt;&lt;/m_mruColor&gt;&lt;m_mapectfillschemeMRU&gt;&lt;key val=&quot;0&quot;/&gt;&lt;elem&gt;&lt;m_nPartnerID val=&quot;664&quot;/&gt;&lt;m_nIndex val=&quot;4&quot;/&gt;&lt;/elem&gt;&lt;key val=&quot;4&quot;/&gt;&lt;elem&gt;&lt;m_nPartnerID val=&quot;664&quot;/&gt;&lt;m_nIndex val=&quot;4&quot;/&gt;&lt;/elem&gt;&lt;key val=&quot;13&quot;/&gt;&lt;elem&gt;&lt;m_nPartnerID val=&quot;664&quot;/&gt;&lt;m_nIndex val=&quot;2&quot;/&gt;&lt;/elem&gt;&lt;key val=&quot;15&quot;/&gt;&lt;elem&gt;&lt;m_nPartnerID val=&quot;664&quot;/&gt;&lt;m_nIndex val=&quot;4&quot;/&gt;&lt;/elem&gt;&lt;/m_mapectfillschemeMRU&gt;&lt;m_eweekdayFirstOfWeek val=&quot;2&quot;/&gt;&lt;m_eweekdayFirstOfWorkweek val=&quot;2&quot;/&gt;&lt;m_eweekdayFirstOfWeekend val=&quot;7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,&lt;/m_chDecimalSymbol&gt;&lt;m_nGroupingDigits val=&quot;3&quot;/&gt;&lt;m_chGroupingSymbol&gt;.&lt;/m_chGroupingSymbol&gt;&lt;m_chDecimalSymbol17909&gt;,&lt;/m_chDecimalSymbol17909&gt;&lt;m_nGroupingDigits17909 val=&quot;3&quot;/&gt;&lt;m_chGroupingSymbol17909&gt;.&lt;/m_chGroupingSymbol17909&gt;&lt;/m_precDefault&gt;&lt;/CDefaultPrec&gt;&lt;/root&gt;"/>
  <p:tag name="THINKCELLUNDODONOTDELETE" val="21576"/>
</p:tagLst>
</file>

<file path=ppt/theme/theme1.xml><?xml version="1.0" encoding="utf-8"?>
<a:theme xmlns:a="http://schemas.openxmlformats.org/drawingml/2006/main" name="PETROM-EN">
  <a:themeElements>
    <a:clrScheme name="PETROM-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TROM-EN">
      <a:majorFont>
        <a:latin typeface="Univers LT OMV 55 Roman"/>
        <a:ea typeface=""/>
        <a:cs typeface=""/>
      </a:majorFont>
      <a:minorFont>
        <a:latin typeface="Univers LT OMV 55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TROM-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PETROM-EN">
  <a:themeElements>
    <a:clrScheme name="PETROM-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TROM-EN">
      <a:majorFont>
        <a:latin typeface="Univers LT OMV 55 Roman"/>
        <a:ea typeface=""/>
        <a:cs typeface=""/>
      </a:majorFont>
      <a:minorFont>
        <a:latin typeface="Univers LT OMV 55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TROM-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PETROM-EN">
  <a:themeElements>
    <a:clrScheme name="PETROM-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TROM-EN">
      <a:majorFont>
        <a:latin typeface="Univers LT OMV 55 Roman"/>
        <a:ea typeface=""/>
        <a:cs typeface=""/>
      </a:majorFont>
      <a:minorFont>
        <a:latin typeface="Univers LT OMV 55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TROM-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TROM-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TROM-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5817</TotalTime>
  <Words>748</Words>
  <Application>Microsoft Office PowerPoint</Application>
  <PresentationFormat>On-screen Show (4:3)</PresentationFormat>
  <Paragraphs>119</Paragraphs>
  <Slides>15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Constantia</vt:lpstr>
      <vt:lpstr>Times New Roman</vt:lpstr>
      <vt:lpstr>Univers 55</vt:lpstr>
      <vt:lpstr>Univers LT OMV 55 Roman</vt:lpstr>
      <vt:lpstr>Verdana</vt:lpstr>
      <vt:lpstr>Wingdings</vt:lpstr>
      <vt:lpstr>PETROM-EN</vt:lpstr>
      <vt:lpstr>1_PETROM-EN</vt:lpstr>
      <vt:lpstr>2_PETROM-EN</vt:lpstr>
      <vt:lpstr>Office Theme</vt:lpstr>
      <vt:lpstr>CorelDRAW</vt:lpstr>
      <vt:lpstr>„PUNEREA IN SIGURANTA  A ACUMULARII LESU,  JUDETUL BIHOR”  Axa prioritara 5 - “Promovarea adaptării la schimbările climatice, prevenirea şi gestionarea riscurilor”   5.1. - Obiective specifice –„Reducerea efectelor şi a pagubelor asupra populaţiei cauzate de fenomenele naturale associate principalelor riscuri accentuate de schimbările climatice, în principal de inundaţii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OMV Petrom 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4 Success</dc:title>
  <dc:creator>BS, AI, GN</dc:creator>
  <cp:lastModifiedBy>Ioana Rodica POPOVICIU DIACONESCU</cp:lastModifiedBy>
  <cp:revision>4025</cp:revision>
  <cp:lastPrinted>2017-10-26T04:49:38Z</cp:lastPrinted>
  <dcterms:created xsi:type="dcterms:W3CDTF">2005-03-30T14:35:50Z</dcterms:created>
  <dcterms:modified xsi:type="dcterms:W3CDTF">2017-10-26T04:51:31Z</dcterms:modified>
</cp:coreProperties>
</file>