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57" r:id="rId3"/>
    <p:sldId id="274" r:id="rId4"/>
    <p:sldId id="280" r:id="rId5"/>
    <p:sldId id="269" r:id="rId6"/>
    <p:sldId id="267" r:id="rId7"/>
    <p:sldId id="288" r:id="rId8"/>
    <p:sldId id="286" r:id="rId9"/>
    <p:sldId id="262" r:id="rId10"/>
    <p:sldId id="281" r:id="rId11"/>
    <p:sldId id="278" r:id="rId12"/>
    <p:sldId id="279" r:id="rId13"/>
    <p:sldId id="263" r:id="rId14"/>
    <p:sldId id="282" r:id="rId15"/>
    <p:sldId id="287" r:id="rId16"/>
    <p:sldId id="283" r:id="rId17"/>
    <p:sldId id="284" r:id="rId18"/>
    <p:sldId id="285" r:id="rId19"/>
    <p:sldId id="28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42ED138-055B-4F1E-B274-52F69139870E}" type="datetimeFigureOut">
              <a:rPr lang="en-US" smtClean="0"/>
              <a:t>14.01.2020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0595E6D-DB7A-46E2-B7B2-B91C761A09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505930"/>
            <a:ext cx="7848600" cy="2380270"/>
          </a:xfrm>
        </p:spPr>
        <p:txBody>
          <a:bodyPr>
            <a:normAutofit/>
          </a:bodyPr>
          <a:lstStyle/>
          <a:p>
            <a:pPr algn="ctr"/>
            <a:r>
              <a:rPr lang="ro-RO" sz="3200" b="1" dirty="0" smtClean="0"/>
              <a:t>AGENŢIA JUDEŢEANĂ PENTRU OCUPAREA FORŢEI DE MUNCĂ </a:t>
            </a:r>
            <a:br>
              <a:rPr lang="ro-RO" sz="3200" b="1" dirty="0" smtClean="0"/>
            </a:br>
            <a:r>
              <a:rPr lang="ro-RO" sz="3200" b="1" dirty="0" smtClean="0"/>
              <a:t>BIHOR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429000"/>
            <a:ext cx="8458200" cy="2819400"/>
          </a:xfrm>
        </p:spPr>
        <p:txBody>
          <a:bodyPr>
            <a:noAutofit/>
          </a:bodyPr>
          <a:lstStyle/>
          <a:p>
            <a:pPr algn="ctr"/>
            <a:endParaRPr lang="ro-RO" b="1" dirty="0">
              <a:solidFill>
                <a:schemeClr val="tx1"/>
              </a:solidFill>
            </a:endParaRPr>
          </a:p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ro-RO" sz="2000" b="1" i="1" dirty="0" smtClean="0">
                <a:solidFill>
                  <a:schemeClr val="tx1"/>
                </a:solidFill>
              </a:rPr>
              <a:t>„Evoluţia pieţei muncii în anul 2019 în judeţul bihor”</a:t>
            </a:r>
          </a:p>
          <a:p>
            <a:pPr algn="ctr"/>
            <a:endParaRPr lang="en-US" sz="2000" b="1" i="1" dirty="0" smtClean="0">
              <a:solidFill>
                <a:schemeClr val="tx1"/>
              </a:solidFill>
            </a:endParaRPr>
          </a:p>
          <a:p>
            <a:pPr algn="ctr"/>
            <a:r>
              <a:rPr lang="ro-RO" b="1" dirty="0" smtClean="0">
                <a:solidFill>
                  <a:schemeClr val="tx1"/>
                </a:solidFill>
              </a:rPr>
              <a:t>Oradea-</a:t>
            </a:r>
            <a:r>
              <a:rPr lang="en-US" b="1" dirty="0" smtClean="0">
                <a:solidFill>
                  <a:schemeClr val="tx1"/>
                </a:solidFill>
              </a:rPr>
              <a:t>IANUARIE 2020</a:t>
            </a:r>
          </a:p>
          <a:p>
            <a:pPr algn="ctr"/>
            <a:endParaRPr lang="ro-RO" b="1" dirty="0" smtClean="0">
              <a:solidFill>
                <a:schemeClr val="tx1"/>
              </a:solidFill>
            </a:endParaRPr>
          </a:p>
          <a:p>
            <a:pPr algn="ctr"/>
            <a:endParaRPr lang="ro-RO" b="1" dirty="0">
              <a:solidFill>
                <a:schemeClr val="tx1"/>
              </a:solidFill>
            </a:endParaRPr>
          </a:p>
          <a:p>
            <a:pPr algn="ctr"/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28600"/>
            <a:ext cx="1828800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709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8077200" cy="1143000"/>
          </a:xfrm>
        </p:spPr>
        <p:txBody>
          <a:bodyPr>
            <a:normAutofit/>
          </a:bodyPr>
          <a:lstStyle/>
          <a:p>
            <a:pPr algn="ctr"/>
            <a:r>
              <a:rPr lang="ro-RO" b="1" dirty="0" smtClean="0"/>
              <a:t>Date statistice 201</a:t>
            </a:r>
            <a:r>
              <a:rPr lang="en-US" b="1" dirty="0" smtClean="0"/>
              <a:t>7</a:t>
            </a:r>
            <a:r>
              <a:rPr lang="ro-RO" b="1" dirty="0" smtClean="0"/>
              <a:t>-201</a:t>
            </a:r>
            <a:r>
              <a:rPr lang="en-US" b="1" dirty="0" smtClean="0"/>
              <a:t>9</a:t>
            </a:r>
            <a:endParaRPr lang="en-US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2349726"/>
              </p:ext>
            </p:extLst>
          </p:nvPr>
        </p:nvGraphicFramePr>
        <p:xfrm>
          <a:off x="1295400" y="1219200"/>
          <a:ext cx="7543800" cy="1143000"/>
        </p:xfrm>
        <a:graphic>
          <a:graphicData uri="http://schemas.openxmlformats.org/drawingml/2006/table">
            <a:tbl>
              <a:tblPr/>
              <a:tblGrid>
                <a:gridCol w="1738850"/>
                <a:gridCol w="1932056"/>
                <a:gridCol w="1989140"/>
                <a:gridCol w="1883754"/>
              </a:tblGrid>
              <a:tr h="285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somer indemnizat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somer neindemnizat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Rata somajului%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31.12.2017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31.12.2018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31.12.2019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67000"/>
            <a:ext cx="7016750" cy="382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03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o-RO" b="1" dirty="0"/>
              <a:t>Date statistice </a:t>
            </a:r>
            <a:r>
              <a:rPr lang="ro-RO" b="1" dirty="0" smtClean="0"/>
              <a:t>201</a:t>
            </a:r>
            <a:r>
              <a:rPr lang="en-US" b="1" dirty="0" smtClean="0"/>
              <a:t>7</a:t>
            </a:r>
            <a:r>
              <a:rPr lang="ro-RO" b="1" dirty="0" smtClean="0"/>
              <a:t>-201</a:t>
            </a:r>
            <a:r>
              <a:rPr lang="en-US" b="1" dirty="0"/>
              <a:t>9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8904" y="1298850"/>
            <a:ext cx="6468417" cy="318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114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br>
              <a:rPr lang="en-US" sz="800" dirty="0" smtClean="0"/>
            </a:b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it-IT" dirty="0" smtClean="0"/>
              <a:t>Dispersia celor f</a:t>
            </a:r>
            <a:r>
              <a:rPr lang="ro-RO" dirty="0" smtClean="0"/>
              <a:t>ără studii, studii primare, gimnaziale şi profesionale:</a:t>
            </a:r>
          </a:p>
          <a:p>
            <a:pPr marL="82296" indent="0">
              <a:buNone/>
            </a:pPr>
            <a:endParaRPr lang="it-IT" dirty="0" smtClean="0"/>
          </a:p>
          <a:p>
            <a:pPr marL="82296" indent="0">
              <a:buNone/>
            </a:pPr>
            <a:r>
              <a:rPr lang="it-IT" dirty="0" smtClean="0">
                <a:solidFill>
                  <a:srgbClr val="FF0000"/>
                </a:solidFill>
              </a:rPr>
              <a:t>F</a:t>
            </a:r>
            <a:r>
              <a:rPr lang="ro-RO" dirty="0">
                <a:solidFill>
                  <a:srgbClr val="FF0000"/>
                </a:solidFill>
              </a:rPr>
              <a:t>ă</a:t>
            </a:r>
            <a:r>
              <a:rPr lang="it-IT" dirty="0" smtClean="0">
                <a:solidFill>
                  <a:srgbClr val="FF0000"/>
                </a:solidFill>
              </a:rPr>
              <a:t>r</a:t>
            </a:r>
            <a:r>
              <a:rPr lang="ro-RO" dirty="0" smtClean="0">
                <a:solidFill>
                  <a:srgbClr val="FF0000"/>
                </a:solidFill>
              </a:rPr>
              <a:t>ă</a:t>
            </a:r>
            <a:r>
              <a:rPr lang="it-IT" dirty="0" smtClean="0">
                <a:solidFill>
                  <a:srgbClr val="FF0000"/>
                </a:solidFill>
              </a:rPr>
              <a:t> studii				</a:t>
            </a:r>
            <a:r>
              <a:rPr lang="it-IT" dirty="0" smtClean="0">
                <a:solidFill>
                  <a:srgbClr val="FF0000"/>
                </a:solidFill>
              </a:rPr>
              <a:t>207</a:t>
            </a:r>
            <a:endParaRPr lang="it-IT" dirty="0" smtClean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it-IT" dirty="0" smtClean="0">
                <a:solidFill>
                  <a:srgbClr val="FF0000"/>
                </a:solidFill>
              </a:rPr>
              <a:t>Scoal</a:t>
            </a:r>
            <a:r>
              <a:rPr lang="ro-RO" dirty="0" smtClean="0">
                <a:solidFill>
                  <a:srgbClr val="FF0000"/>
                </a:solidFill>
              </a:rPr>
              <a:t>ă</a:t>
            </a:r>
            <a:r>
              <a:rPr lang="it-IT" dirty="0" smtClean="0">
                <a:solidFill>
                  <a:srgbClr val="FF0000"/>
                </a:solidFill>
              </a:rPr>
              <a:t> general</a:t>
            </a:r>
            <a:r>
              <a:rPr lang="ro-RO" dirty="0" smtClean="0">
                <a:solidFill>
                  <a:srgbClr val="FF0000"/>
                </a:solidFill>
              </a:rPr>
              <a:t>ă</a:t>
            </a:r>
            <a:r>
              <a:rPr lang="it-IT" dirty="0" smtClean="0">
                <a:solidFill>
                  <a:srgbClr val="FF0000"/>
                </a:solidFill>
              </a:rPr>
              <a:t> incomplet</a:t>
            </a:r>
            <a:r>
              <a:rPr lang="ro-RO" dirty="0" smtClean="0">
                <a:solidFill>
                  <a:srgbClr val="FF0000"/>
                </a:solidFill>
              </a:rPr>
              <a:t>ă	</a:t>
            </a:r>
            <a:r>
              <a:rPr lang="it-IT" dirty="0" smtClean="0">
                <a:solidFill>
                  <a:srgbClr val="FF0000"/>
                </a:solidFill>
              </a:rPr>
              <a:t>		657</a:t>
            </a:r>
          </a:p>
          <a:p>
            <a:pPr marL="82296" indent="0">
              <a:buNone/>
            </a:pPr>
            <a:r>
              <a:rPr lang="it-IT" dirty="0" smtClean="0"/>
              <a:t>Inv</a:t>
            </a:r>
            <a:r>
              <a:rPr lang="ro-RO" dirty="0" smtClean="0"/>
              <a:t>ă</a:t>
            </a:r>
            <a:r>
              <a:rPr lang="it-IT" dirty="0" smtClean="0"/>
              <a:t>t</a:t>
            </a:r>
            <a:r>
              <a:rPr lang="ro-RO" dirty="0" smtClean="0"/>
              <a:t>ă</a:t>
            </a:r>
            <a:r>
              <a:rPr lang="it-IT" dirty="0" smtClean="0"/>
              <a:t>m</a:t>
            </a:r>
            <a:r>
              <a:rPr lang="ro-RO" dirty="0"/>
              <a:t>â</a:t>
            </a:r>
            <a:r>
              <a:rPr lang="it-IT" dirty="0" smtClean="0"/>
              <a:t>nt gimnazial			</a:t>
            </a:r>
            <a:r>
              <a:rPr lang="it-IT" dirty="0" smtClean="0"/>
              <a:t>832</a:t>
            </a:r>
            <a:endParaRPr lang="it-IT" dirty="0" smtClean="0"/>
          </a:p>
          <a:p>
            <a:pPr marL="82296" indent="0">
              <a:buNone/>
            </a:pPr>
            <a:r>
              <a:rPr lang="it-IT" dirty="0"/>
              <a:t>Inv</a:t>
            </a:r>
            <a:r>
              <a:rPr lang="ro-RO" dirty="0"/>
              <a:t>ă</a:t>
            </a:r>
            <a:r>
              <a:rPr lang="it-IT" dirty="0"/>
              <a:t>t</a:t>
            </a:r>
            <a:r>
              <a:rPr lang="ro-RO" dirty="0"/>
              <a:t>ă</a:t>
            </a:r>
            <a:r>
              <a:rPr lang="it-IT" dirty="0"/>
              <a:t>m</a:t>
            </a:r>
            <a:r>
              <a:rPr lang="ro-RO" dirty="0"/>
              <a:t>â</a:t>
            </a:r>
            <a:r>
              <a:rPr lang="it-IT" dirty="0"/>
              <a:t>nt</a:t>
            </a:r>
            <a:r>
              <a:rPr lang="it-IT" dirty="0" smtClean="0"/>
              <a:t> profesional			504</a:t>
            </a:r>
            <a:endParaRPr lang="it-IT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07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1000"/>
            <a:ext cx="7520940" cy="548640"/>
          </a:xfrm>
        </p:spPr>
        <p:txBody>
          <a:bodyPr>
            <a:normAutofit/>
          </a:bodyPr>
          <a:lstStyle/>
          <a:p>
            <a:pPr algn="ctr"/>
            <a:r>
              <a:rPr lang="ro-RO" b="1" dirty="0"/>
              <a:t>Date statistice </a:t>
            </a:r>
            <a:r>
              <a:rPr lang="ro-RO" b="1" dirty="0" smtClean="0"/>
              <a:t>201</a:t>
            </a:r>
            <a:r>
              <a:rPr lang="en-US" b="1" dirty="0"/>
              <a:t>8</a:t>
            </a:r>
            <a:r>
              <a:rPr lang="ro-RO" b="1" dirty="0" smtClean="0"/>
              <a:t>-201</a:t>
            </a:r>
            <a:r>
              <a:rPr lang="en-US" b="1" dirty="0" smtClean="0"/>
              <a:t>9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7924799" cy="427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89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vi-VN" sz="3600" b="1" dirty="0"/>
              <a:t>Programe formare </a:t>
            </a:r>
            <a:r>
              <a:rPr lang="vi-VN" sz="3600" b="1" dirty="0" smtClean="0"/>
              <a:t>profesională</a:t>
            </a:r>
            <a:endParaRPr lang="en-US" sz="36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99549" y="1100138"/>
            <a:ext cx="5367127" cy="357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66800"/>
            <a:ext cx="76962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13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800" dirty="0" smtClean="0"/>
              <a:t>,</a:t>
            </a:r>
            <a:endParaRPr lang="en-US" sz="8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"/>
            <a:ext cx="4596782" cy="276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657600"/>
            <a:ext cx="4597400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5911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520940" cy="548640"/>
          </a:xfrm>
        </p:spPr>
        <p:txBody>
          <a:bodyPr>
            <a:normAutofit fontScale="90000"/>
          </a:bodyPr>
          <a:lstStyle/>
          <a:p>
            <a:pPr algn="ctr"/>
            <a:r>
              <a:rPr lang="vi-VN" sz="3600" b="1" dirty="0"/>
              <a:t>Programe formare profesională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 dirty="0" smtClean="0"/>
          </a:p>
          <a:p>
            <a:pPr algn="ctr"/>
            <a:r>
              <a:rPr lang="ro-RO" dirty="0" smtClean="0"/>
              <a:t>Total participanţi la programe de formare profesională:</a:t>
            </a:r>
          </a:p>
          <a:p>
            <a:pPr algn="ctr"/>
            <a:r>
              <a:rPr lang="ro-RO" dirty="0" smtClean="0">
                <a:solidFill>
                  <a:srgbClr val="FF0000"/>
                </a:solidFill>
              </a:rPr>
              <a:t>426 </a:t>
            </a:r>
            <a:r>
              <a:rPr lang="ro-RO" dirty="0">
                <a:solidFill>
                  <a:srgbClr val="FF0000"/>
                </a:solidFill>
              </a:rPr>
              <a:t>persoane</a:t>
            </a:r>
          </a:p>
          <a:p>
            <a:endParaRPr lang="ro-RO" dirty="0"/>
          </a:p>
          <a:p>
            <a:r>
              <a:rPr lang="ro-RO" dirty="0" smtClean="0"/>
              <a:t>Total </a:t>
            </a:r>
            <a:r>
              <a:rPr lang="ro-RO" dirty="0" smtClean="0"/>
              <a:t>angajări absolvenţi cursuri începute în anul 2018 şi finalizate în anul </a:t>
            </a:r>
            <a:r>
              <a:rPr lang="ro-RO" dirty="0" smtClean="0"/>
              <a:t>2019:</a:t>
            </a:r>
          </a:p>
          <a:p>
            <a:pPr marL="82296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181 persoane</a:t>
            </a:r>
          </a:p>
          <a:p>
            <a:pPr marL="82296" indent="0" algn="ctr">
              <a:buNone/>
            </a:pPr>
            <a:endParaRPr lang="ro-RO" b="1" dirty="0" smtClean="0">
              <a:solidFill>
                <a:srgbClr val="FF0000"/>
              </a:solidFill>
            </a:endParaRPr>
          </a:p>
          <a:p>
            <a:r>
              <a:rPr lang="ro-RO" dirty="0"/>
              <a:t>Total angajări absolvenţi</a:t>
            </a:r>
            <a:r>
              <a:rPr lang="ro-RO" dirty="0" smtClean="0"/>
              <a:t> </a:t>
            </a:r>
            <a:r>
              <a:rPr lang="ro-RO" dirty="0"/>
              <a:t>cursuri începute în anul </a:t>
            </a:r>
            <a:r>
              <a:rPr lang="ro-RO" dirty="0" smtClean="0"/>
              <a:t>2019 </a:t>
            </a:r>
            <a:r>
              <a:rPr lang="ro-RO" dirty="0"/>
              <a:t>şi finalizate </a:t>
            </a:r>
            <a:r>
              <a:rPr lang="ro-RO" dirty="0" smtClean="0"/>
              <a:t> tot în </a:t>
            </a:r>
            <a:r>
              <a:rPr lang="ro-RO" dirty="0"/>
              <a:t>anul </a:t>
            </a:r>
            <a:r>
              <a:rPr lang="ro-RO" dirty="0" smtClean="0"/>
              <a:t>2019</a:t>
            </a:r>
            <a:endParaRPr lang="ro-RO" dirty="0"/>
          </a:p>
          <a:p>
            <a:pPr marL="82296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149 persoane</a:t>
            </a:r>
            <a:endParaRPr lang="ro-RO" b="1" dirty="0">
              <a:solidFill>
                <a:srgbClr val="FF0000"/>
              </a:solidFill>
            </a:endParaRPr>
          </a:p>
          <a:p>
            <a:endParaRPr lang="ro-RO" dirty="0" smtClean="0"/>
          </a:p>
          <a:p>
            <a:endParaRPr lang="ro-RO" dirty="0"/>
          </a:p>
          <a:p>
            <a:endParaRPr lang="ro-RO" dirty="0" smtClean="0"/>
          </a:p>
          <a:p>
            <a:endParaRPr lang="ro-RO" dirty="0" smtClean="0"/>
          </a:p>
          <a:p>
            <a:pPr marL="82296" indent="0" algn="r">
              <a:buNone/>
            </a:pP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95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o-RO" b="1" dirty="0"/>
              <a:t>P</a:t>
            </a:r>
            <a:r>
              <a:rPr lang="ro-RO" b="1" dirty="0" smtClean="0"/>
              <a:t>rogram ocupare-201</a:t>
            </a:r>
            <a:r>
              <a:rPr lang="en-US" b="1" dirty="0"/>
              <a:t>9</a:t>
            </a:r>
            <a:endParaRPr lang="en-US" b="1" dirty="0">
              <a:latin typeface="Franklin Gothic Boo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0000"/>
                </a:solidFill>
              </a:rPr>
              <a:t>TOTAL  persoane   </a:t>
            </a:r>
            <a:r>
              <a:rPr lang="ro-RO" sz="2400" b="1" dirty="0" smtClean="0">
                <a:solidFill>
                  <a:srgbClr val="FF0000"/>
                </a:solidFill>
              </a:rPr>
              <a:t>ocupate</a:t>
            </a:r>
            <a:r>
              <a:rPr lang="ro-RO" sz="2400" b="1" dirty="0">
                <a:solidFill>
                  <a:srgbClr val="FF0000"/>
                </a:solidFill>
              </a:rPr>
              <a:t>	</a:t>
            </a:r>
            <a:r>
              <a:rPr lang="ro-RO" sz="2400" b="1" dirty="0" smtClean="0">
                <a:solidFill>
                  <a:srgbClr val="FF0000"/>
                </a:solidFill>
              </a:rPr>
              <a:t>    5.626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it-IT" sz="2500" dirty="0" smtClean="0"/>
              <a:t>Acordarea </a:t>
            </a:r>
            <a:r>
              <a:rPr lang="it-IT" sz="2500" dirty="0"/>
              <a:t>de </a:t>
            </a:r>
            <a:r>
              <a:rPr lang="it-IT" sz="2500" dirty="0" smtClean="0"/>
              <a:t>subven</a:t>
            </a:r>
            <a:r>
              <a:rPr lang="ro-RO" sz="2500" dirty="0" smtClean="0"/>
              <a:t>ţ</a:t>
            </a:r>
            <a:r>
              <a:rPr lang="it-IT" sz="2500" dirty="0" smtClean="0"/>
              <a:t>ii </a:t>
            </a:r>
            <a:r>
              <a:rPr lang="it-IT" sz="2500" dirty="0"/>
              <a:t>angajatorilor care </a:t>
            </a:r>
            <a:r>
              <a:rPr lang="ro-RO" sz="2500" dirty="0"/>
              <a:t>î</a:t>
            </a:r>
            <a:r>
              <a:rPr lang="it-IT" sz="2500" dirty="0" smtClean="0"/>
              <a:t>ncadreaz</a:t>
            </a:r>
            <a:r>
              <a:rPr lang="ro-RO" sz="2500" dirty="0" smtClean="0"/>
              <a:t>ă</a:t>
            </a:r>
            <a:r>
              <a:rPr lang="it-IT" sz="2500" dirty="0" smtClean="0"/>
              <a:t> </a:t>
            </a:r>
            <a:r>
              <a:rPr lang="ro-RO" sz="2500" dirty="0"/>
              <a:t>î</a:t>
            </a:r>
            <a:r>
              <a:rPr lang="it-IT" sz="2500" dirty="0" smtClean="0"/>
              <a:t>n munc</a:t>
            </a:r>
            <a:r>
              <a:rPr lang="ro-RO" sz="2500" dirty="0" smtClean="0"/>
              <a:t>ă</a:t>
            </a:r>
            <a:r>
              <a:rPr lang="it-IT" sz="2500" dirty="0" smtClean="0"/>
              <a:t> </a:t>
            </a:r>
            <a:r>
              <a:rPr lang="ro-RO" sz="2500" dirty="0"/>
              <a:t>ş</a:t>
            </a:r>
            <a:r>
              <a:rPr lang="it-IT" sz="2500" dirty="0" smtClean="0"/>
              <a:t>omeri </a:t>
            </a:r>
            <a:r>
              <a:rPr lang="it-IT" sz="2500" dirty="0"/>
              <a:t>peste 45 de ani sau </a:t>
            </a:r>
            <a:r>
              <a:rPr lang="ro-RO" sz="2500" dirty="0" smtClean="0"/>
              <a:t>ş</a:t>
            </a:r>
            <a:r>
              <a:rPr lang="it-IT" sz="2500" dirty="0" smtClean="0"/>
              <a:t>omeri </a:t>
            </a:r>
            <a:r>
              <a:rPr lang="it-IT" sz="2500" dirty="0"/>
              <a:t>unici </a:t>
            </a:r>
            <a:r>
              <a:rPr lang="it-IT" sz="2500" dirty="0" smtClean="0"/>
              <a:t>sus</a:t>
            </a:r>
            <a:r>
              <a:rPr lang="ro-RO" sz="2500" dirty="0" smtClean="0"/>
              <a:t>ţ</a:t>
            </a:r>
            <a:r>
              <a:rPr lang="it-IT" sz="2500" dirty="0" smtClean="0"/>
              <a:t>in</a:t>
            </a:r>
            <a:r>
              <a:rPr lang="ro-RO" sz="2500" dirty="0" smtClean="0"/>
              <a:t>ă</a:t>
            </a:r>
            <a:r>
              <a:rPr lang="it-IT" sz="2500" dirty="0" smtClean="0"/>
              <a:t>tori </a:t>
            </a:r>
            <a:r>
              <a:rPr lang="it-IT" sz="2500" dirty="0"/>
              <a:t>ai </a:t>
            </a:r>
            <a:r>
              <a:rPr lang="it-IT" sz="2500" dirty="0" smtClean="0"/>
              <a:t>familiilor monoparentale</a:t>
            </a:r>
            <a:endParaRPr lang="en-US" sz="2500" dirty="0"/>
          </a:p>
          <a:p>
            <a:pPr marL="0" indent="0">
              <a:buNone/>
            </a:pPr>
            <a:r>
              <a:rPr lang="en-US" sz="2500" dirty="0" smtClean="0"/>
              <a:t>           </a:t>
            </a:r>
            <a:r>
              <a:rPr lang="ro-RO" sz="2500" dirty="0"/>
              <a:t>			</a:t>
            </a:r>
            <a:r>
              <a:rPr lang="ro-RO" sz="2500" b="1" dirty="0" smtClean="0">
                <a:solidFill>
                  <a:srgbClr val="FF0000"/>
                </a:solidFill>
              </a:rPr>
              <a:t>1.378 </a:t>
            </a:r>
            <a:r>
              <a:rPr lang="ro-RO" sz="2500" b="1" dirty="0" smtClean="0">
                <a:solidFill>
                  <a:srgbClr val="FF0000"/>
                </a:solidFill>
              </a:rPr>
              <a:t>persoane</a:t>
            </a:r>
            <a:endParaRPr lang="en-US" sz="25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o-RO" sz="2800" dirty="0"/>
              <a:t>                                   </a:t>
            </a:r>
            <a:endParaRPr lang="ro-RO" sz="2800" b="1" dirty="0"/>
          </a:p>
          <a:p>
            <a:pPr marL="0" lvl="0" indent="0">
              <a:buClr>
                <a:srgbClr val="D16349"/>
              </a:buClr>
              <a:buNone/>
            </a:pPr>
            <a:r>
              <a:rPr lang="en-US" sz="1800" dirty="0">
                <a:solidFill>
                  <a:prstClr val="black"/>
                </a:solidFill>
              </a:rPr>
              <a:t>	 </a:t>
            </a:r>
            <a:endParaRPr lang="it-IT" sz="18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20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800" dirty="0" smtClean="0"/>
              <a:t>,</a:t>
            </a:r>
            <a:endParaRPr lang="en-US" sz="800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762" y="1219200"/>
            <a:ext cx="7499350" cy="1304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494314"/>
            <a:ext cx="75438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693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Program ocupare-201</a:t>
            </a:r>
            <a:r>
              <a:rPr lang="en-US" b="1" dirty="0"/>
              <a:t>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dirty="0"/>
              <a:t> </a:t>
            </a:r>
            <a:r>
              <a:rPr lang="en-US" sz="2500" dirty="0"/>
              <a:t>Acordarea de </a:t>
            </a:r>
            <a:r>
              <a:rPr lang="en-US" sz="2500" dirty="0" smtClean="0"/>
              <a:t>subven</a:t>
            </a:r>
            <a:r>
              <a:rPr lang="ro-RO" sz="2500" dirty="0" smtClean="0"/>
              <a:t>ţ</a:t>
            </a:r>
            <a:r>
              <a:rPr lang="en-US" sz="2500" dirty="0" smtClean="0"/>
              <a:t>ii </a:t>
            </a:r>
            <a:r>
              <a:rPr lang="en-US" sz="2500" dirty="0"/>
              <a:t>angajatorilor care </a:t>
            </a:r>
            <a:r>
              <a:rPr lang="ro-RO" sz="2500" dirty="0"/>
              <a:t>î</a:t>
            </a:r>
            <a:r>
              <a:rPr lang="en-US" sz="2500" dirty="0" smtClean="0"/>
              <a:t>ncadreaz</a:t>
            </a:r>
            <a:r>
              <a:rPr lang="ro-RO" sz="2500" dirty="0" smtClean="0"/>
              <a:t>ă</a:t>
            </a:r>
            <a:r>
              <a:rPr lang="en-US" sz="2500" dirty="0" smtClean="0"/>
              <a:t> </a:t>
            </a:r>
            <a:r>
              <a:rPr lang="ro-RO" sz="2500" dirty="0"/>
              <a:t>î</a:t>
            </a:r>
            <a:r>
              <a:rPr lang="en-US" sz="2500" dirty="0" smtClean="0"/>
              <a:t>n </a:t>
            </a:r>
            <a:r>
              <a:rPr lang="en-US" sz="2500" dirty="0"/>
              <a:t>munca tineri NEETs </a:t>
            </a:r>
            <a:endParaRPr lang="en-US" sz="2500" dirty="0" smtClean="0"/>
          </a:p>
          <a:p>
            <a:pPr marL="0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648</a:t>
            </a:r>
            <a:r>
              <a:rPr lang="en-US" b="1" dirty="0" smtClean="0">
                <a:solidFill>
                  <a:srgbClr val="FF0000"/>
                </a:solidFill>
              </a:rPr>
              <a:t> persoane</a:t>
            </a:r>
          </a:p>
          <a:p>
            <a:pPr mar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2500" dirty="0">
                <a:solidFill>
                  <a:schemeClr val="tx1"/>
                </a:solidFill>
              </a:rPr>
              <a:t>Acordarea de </a:t>
            </a:r>
            <a:r>
              <a:rPr lang="en-US" sz="2500" dirty="0" smtClean="0">
                <a:solidFill>
                  <a:schemeClr val="tx1"/>
                </a:solidFill>
              </a:rPr>
              <a:t>subven</a:t>
            </a:r>
            <a:r>
              <a:rPr lang="ro-RO" sz="2500" dirty="0"/>
              <a:t>ţ</a:t>
            </a:r>
            <a:r>
              <a:rPr lang="en-US" sz="2500" dirty="0" smtClean="0">
                <a:solidFill>
                  <a:schemeClr val="tx1"/>
                </a:solidFill>
              </a:rPr>
              <a:t>ii </a:t>
            </a:r>
            <a:r>
              <a:rPr lang="en-US" sz="2500" dirty="0">
                <a:solidFill>
                  <a:schemeClr val="tx1"/>
                </a:solidFill>
              </a:rPr>
              <a:t>angajatorilor care </a:t>
            </a:r>
            <a:r>
              <a:rPr lang="ro-RO" sz="2500" dirty="0"/>
              <a:t>î</a:t>
            </a:r>
            <a:r>
              <a:rPr lang="en-US" sz="2500" dirty="0" smtClean="0">
                <a:solidFill>
                  <a:schemeClr val="tx1"/>
                </a:solidFill>
              </a:rPr>
              <a:t>ncadreaz</a:t>
            </a:r>
            <a:r>
              <a:rPr lang="ro-RO" sz="2500" dirty="0" smtClean="0">
                <a:solidFill>
                  <a:schemeClr val="tx1"/>
                </a:solidFill>
              </a:rPr>
              <a:t>ă</a:t>
            </a:r>
            <a:r>
              <a:rPr lang="en-US" sz="2500" dirty="0" smtClean="0">
                <a:solidFill>
                  <a:schemeClr val="tx1"/>
                </a:solidFill>
              </a:rPr>
              <a:t> </a:t>
            </a:r>
            <a:r>
              <a:rPr lang="ro-RO" sz="2500" dirty="0"/>
              <a:t>î</a:t>
            </a:r>
            <a:r>
              <a:rPr lang="en-US" sz="2500" dirty="0" smtClean="0">
                <a:solidFill>
                  <a:schemeClr val="tx1"/>
                </a:solidFill>
              </a:rPr>
              <a:t>n munc</a:t>
            </a:r>
            <a:r>
              <a:rPr lang="ro-RO" sz="2500" dirty="0" smtClean="0"/>
              <a:t>ă</a:t>
            </a:r>
            <a:r>
              <a:rPr lang="en-US" sz="2500" dirty="0" smtClean="0">
                <a:solidFill>
                  <a:schemeClr val="tx1"/>
                </a:solidFill>
              </a:rPr>
              <a:t> </a:t>
            </a:r>
            <a:r>
              <a:rPr lang="en-US" sz="2500" dirty="0">
                <a:solidFill>
                  <a:schemeClr val="tx1"/>
                </a:solidFill>
              </a:rPr>
              <a:t>persoane care mai au 5 ani </a:t>
            </a:r>
            <a:r>
              <a:rPr lang="en-US" sz="2500" dirty="0" smtClean="0">
                <a:solidFill>
                  <a:schemeClr val="tx1"/>
                </a:solidFill>
              </a:rPr>
              <a:t>p</a:t>
            </a:r>
            <a:r>
              <a:rPr lang="ro-RO" sz="2500" dirty="0" smtClean="0">
                <a:solidFill>
                  <a:schemeClr val="tx1"/>
                </a:solidFill>
              </a:rPr>
              <a:t>â</a:t>
            </a:r>
            <a:r>
              <a:rPr lang="en-US" sz="2500" dirty="0" smtClean="0">
                <a:solidFill>
                  <a:schemeClr val="tx1"/>
                </a:solidFill>
              </a:rPr>
              <a:t>n</a:t>
            </a:r>
            <a:r>
              <a:rPr lang="ro-RO" sz="2500" dirty="0" smtClean="0">
                <a:solidFill>
                  <a:schemeClr val="tx1"/>
                </a:solidFill>
              </a:rPr>
              <a:t>ă</a:t>
            </a:r>
            <a:r>
              <a:rPr lang="en-US" sz="2500" dirty="0" smtClean="0">
                <a:solidFill>
                  <a:schemeClr val="tx1"/>
                </a:solidFill>
              </a:rPr>
              <a:t> </a:t>
            </a:r>
            <a:r>
              <a:rPr lang="en-US" sz="2500" dirty="0">
                <a:solidFill>
                  <a:schemeClr val="tx1"/>
                </a:solidFill>
              </a:rPr>
              <a:t>la </a:t>
            </a:r>
            <a:r>
              <a:rPr lang="en-US" sz="2500" dirty="0" smtClean="0">
                <a:solidFill>
                  <a:schemeClr val="tx1"/>
                </a:solidFill>
              </a:rPr>
              <a:t>pensie</a:t>
            </a:r>
          </a:p>
          <a:p>
            <a:pPr marL="0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33</a:t>
            </a:r>
            <a:r>
              <a:rPr lang="en-US" b="1" dirty="0" smtClean="0">
                <a:solidFill>
                  <a:srgbClr val="FF0000"/>
                </a:solidFill>
              </a:rPr>
              <a:t> persoane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58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Program ocupare-201</a:t>
            </a:r>
            <a:r>
              <a:rPr lang="en-US" b="1" dirty="0"/>
              <a:t>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14400"/>
            <a:ext cx="7520940" cy="5105400"/>
          </a:xfrm>
        </p:spPr>
        <p:txBody>
          <a:bodyPr>
            <a:normAutofit/>
          </a:bodyPr>
          <a:lstStyle/>
          <a:p>
            <a:pPr algn="ctr"/>
            <a:r>
              <a:rPr lang="en-US" sz="2700" dirty="0"/>
              <a:t>Acordarea de </a:t>
            </a:r>
            <a:r>
              <a:rPr lang="en-US" sz="2700" dirty="0" smtClean="0"/>
              <a:t>subven</a:t>
            </a:r>
            <a:r>
              <a:rPr lang="ro-RO" sz="2700" dirty="0"/>
              <a:t>ţ</a:t>
            </a:r>
            <a:r>
              <a:rPr lang="en-US" sz="2700" dirty="0" smtClean="0"/>
              <a:t>ii </a:t>
            </a:r>
            <a:r>
              <a:rPr lang="en-US" sz="2700" dirty="0"/>
              <a:t>angajatorilor care </a:t>
            </a:r>
            <a:r>
              <a:rPr lang="ro-RO" sz="2700" dirty="0"/>
              <a:t>î</a:t>
            </a:r>
            <a:r>
              <a:rPr lang="en-US" sz="2700" dirty="0" smtClean="0"/>
              <a:t>ncadreaz</a:t>
            </a:r>
            <a:r>
              <a:rPr lang="ro-RO" sz="2700" dirty="0" smtClean="0"/>
              <a:t>ă</a:t>
            </a:r>
            <a:r>
              <a:rPr lang="en-US" sz="2700" dirty="0" smtClean="0"/>
              <a:t> </a:t>
            </a:r>
            <a:r>
              <a:rPr lang="ro-RO" sz="2700" dirty="0" smtClean="0"/>
              <a:t>î</a:t>
            </a:r>
            <a:r>
              <a:rPr lang="en-US" sz="2700" dirty="0" smtClean="0"/>
              <a:t>n munc</a:t>
            </a:r>
            <a:r>
              <a:rPr lang="ro-RO" sz="2700" dirty="0" smtClean="0"/>
              <a:t>ă</a:t>
            </a:r>
            <a:r>
              <a:rPr lang="en-US" sz="2700" dirty="0" smtClean="0"/>
              <a:t> absolven</a:t>
            </a:r>
            <a:r>
              <a:rPr lang="ro-RO" sz="2700" dirty="0"/>
              <a:t>ţ</a:t>
            </a:r>
            <a:r>
              <a:rPr lang="en-US" sz="2700" dirty="0" smtClean="0"/>
              <a:t>i </a:t>
            </a:r>
            <a:r>
              <a:rPr lang="en-US" sz="2700" dirty="0"/>
              <a:t>de </a:t>
            </a:r>
            <a:r>
              <a:rPr lang="ro-RO" sz="2700" dirty="0"/>
              <a:t>î</a:t>
            </a:r>
            <a:r>
              <a:rPr lang="en-US" sz="2700" dirty="0" smtClean="0"/>
              <a:t>nv</a:t>
            </a:r>
            <a:r>
              <a:rPr lang="ro-RO" sz="2700" dirty="0" smtClean="0"/>
              <a:t>ă</a:t>
            </a:r>
            <a:r>
              <a:rPr lang="en-US" sz="2700" dirty="0" smtClean="0"/>
              <a:t>t</a:t>
            </a:r>
            <a:r>
              <a:rPr lang="ro-RO" sz="2700" dirty="0" smtClean="0"/>
              <a:t>ă</a:t>
            </a:r>
            <a:r>
              <a:rPr lang="en-US" sz="2700" dirty="0" smtClean="0"/>
              <a:t>m</a:t>
            </a:r>
            <a:r>
              <a:rPr lang="ro-RO" sz="2700" dirty="0" smtClean="0"/>
              <a:t>â</a:t>
            </a:r>
            <a:r>
              <a:rPr lang="en-US" sz="2700" dirty="0" smtClean="0"/>
              <a:t>nt</a:t>
            </a:r>
          </a:p>
          <a:p>
            <a:pPr marL="0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210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persoane</a:t>
            </a:r>
            <a:endParaRPr lang="ro-RO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2500" dirty="0"/>
              <a:t>Acordarea de </a:t>
            </a:r>
            <a:r>
              <a:rPr lang="en-US" sz="2500" dirty="0" smtClean="0"/>
              <a:t>subven</a:t>
            </a:r>
            <a:r>
              <a:rPr lang="ro-RO" sz="2500" dirty="0"/>
              <a:t>ţ</a:t>
            </a:r>
            <a:r>
              <a:rPr lang="en-US" sz="2500" dirty="0" smtClean="0"/>
              <a:t>ii </a:t>
            </a:r>
            <a:r>
              <a:rPr lang="en-US" sz="2500" dirty="0"/>
              <a:t>angajatorilor care </a:t>
            </a:r>
            <a:r>
              <a:rPr lang="ro-RO" sz="2500" dirty="0"/>
              <a:t>î</a:t>
            </a:r>
            <a:r>
              <a:rPr lang="en-US" sz="2500" dirty="0" smtClean="0"/>
              <a:t>ncadreaz</a:t>
            </a:r>
            <a:r>
              <a:rPr lang="ro-RO" sz="2500" dirty="0" smtClean="0"/>
              <a:t>ă</a:t>
            </a:r>
            <a:r>
              <a:rPr lang="en-US" sz="2500" dirty="0" smtClean="0"/>
              <a:t> </a:t>
            </a:r>
            <a:r>
              <a:rPr lang="ro-RO" sz="2500" dirty="0" smtClean="0"/>
              <a:t>î</a:t>
            </a:r>
            <a:r>
              <a:rPr lang="en-US" sz="2500" dirty="0" smtClean="0"/>
              <a:t>n munc</a:t>
            </a:r>
            <a:r>
              <a:rPr lang="ro-RO" sz="2500" dirty="0" smtClean="0"/>
              <a:t>ă</a:t>
            </a:r>
            <a:r>
              <a:rPr lang="en-US" sz="2500" dirty="0" smtClean="0"/>
              <a:t> </a:t>
            </a:r>
            <a:r>
              <a:rPr lang="en-US" sz="2500" dirty="0"/>
              <a:t>persoane cu </a:t>
            </a:r>
            <a:r>
              <a:rPr lang="en-US" sz="2500" dirty="0" smtClean="0"/>
              <a:t>handicap</a:t>
            </a:r>
          </a:p>
          <a:p>
            <a:pPr marL="0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19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persoane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2500" dirty="0"/>
              <a:t>Acordarea de </a:t>
            </a:r>
            <a:r>
              <a:rPr lang="en-US" sz="2500" dirty="0" smtClean="0"/>
              <a:t>subven</a:t>
            </a:r>
            <a:r>
              <a:rPr lang="ro-RO" sz="2500" dirty="0" smtClean="0"/>
              <a:t>ţ</a:t>
            </a:r>
            <a:r>
              <a:rPr lang="en-US" sz="2500" dirty="0" smtClean="0"/>
              <a:t>ii </a:t>
            </a:r>
            <a:r>
              <a:rPr lang="en-US" sz="2500" dirty="0"/>
              <a:t>la angajatorii de </a:t>
            </a:r>
            <a:r>
              <a:rPr lang="en-US" sz="2500" dirty="0" smtClean="0"/>
              <a:t>inser</a:t>
            </a:r>
            <a:r>
              <a:rPr lang="ro-RO" sz="2500" dirty="0"/>
              <a:t>ţ</a:t>
            </a:r>
            <a:r>
              <a:rPr lang="en-US" sz="2500" dirty="0" smtClean="0"/>
              <a:t>ie</a:t>
            </a:r>
            <a:r>
              <a:rPr lang="en-US" sz="2500" dirty="0"/>
              <a:t>, pe baza contractelor de </a:t>
            </a:r>
            <a:r>
              <a:rPr lang="en-US" sz="2500" dirty="0" smtClean="0"/>
              <a:t>solidaritate</a:t>
            </a:r>
          </a:p>
          <a:p>
            <a:pPr marL="0" indent="0" algn="ctr">
              <a:buNone/>
            </a:pPr>
            <a:r>
              <a:rPr lang="ro-RO" b="1" dirty="0" smtClean="0">
                <a:solidFill>
                  <a:srgbClr val="FF0000"/>
                </a:solidFill>
              </a:rPr>
              <a:t>3</a:t>
            </a:r>
            <a:r>
              <a:rPr lang="en-US" b="1" dirty="0" smtClean="0">
                <a:solidFill>
                  <a:srgbClr val="FF0000"/>
                </a:solidFill>
              </a:rPr>
              <a:t> persoane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5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Program ocupare-201</a:t>
            </a:r>
            <a:r>
              <a:rPr lang="en-US" b="1" dirty="0"/>
              <a:t>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004772"/>
          </a:xfrm>
        </p:spPr>
        <p:txBody>
          <a:bodyPr>
            <a:normAutofit fontScale="55000" lnSpcReduction="20000"/>
          </a:bodyPr>
          <a:lstStyle/>
          <a:p>
            <a:pPr lvl="0" algn="ctr">
              <a:buClr>
                <a:srgbClr val="D16349"/>
              </a:buClr>
            </a:pPr>
            <a:r>
              <a:rPr lang="en-US" sz="3600" dirty="0">
                <a:solidFill>
                  <a:prstClr val="black"/>
                </a:solidFill>
              </a:rPr>
              <a:t>Num</a:t>
            </a:r>
            <a:r>
              <a:rPr lang="ro-RO" sz="3600" dirty="0">
                <a:solidFill>
                  <a:prstClr val="black"/>
                </a:solidFill>
              </a:rPr>
              <a:t>ă</a:t>
            </a:r>
            <a:r>
              <a:rPr lang="en-US" sz="3600" dirty="0">
                <a:solidFill>
                  <a:prstClr val="black"/>
                </a:solidFill>
              </a:rPr>
              <a:t>r persoane </a:t>
            </a:r>
            <a:r>
              <a:rPr lang="ro-RO" sz="3600" dirty="0">
                <a:solidFill>
                  <a:prstClr val="black"/>
                </a:solidFill>
              </a:rPr>
              <a:t>î</a:t>
            </a:r>
            <a:r>
              <a:rPr lang="en-US" sz="3600" dirty="0">
                <a:solidFill>
                  <a:prstClr val="black"/>
                </a:solidFill>
              </a:rPr>
              <a:t>ncadrate </a:t>
            </a:r>
            <a:r>
              <a:rPr lang="ro-RO" sz="3600" dirty="0">
                <a:solidFill>
                  <a:prstClr val="black"/>
                </a:solidFill>
              </a:rPr>
              <a:t>în muncă</a:t>
            </a:r>
            <a:r>
              <a:rPr lang="en-US" sz="3600" dirty="0">
                <a:solidFill>
                  <a:prstClr val="black"/>
                </a:solidFill>
              </a:rPr>
              <a:t> prin stimularea mobilit</a:t>
            </a:r>
            <a:r>
              <a:rPr lang="ro-RO" sz="3600" dirty="0">
                <a:solidFill>
                  <a:prstClr val="black"/>
                </a:solidFill>
              </a:rPr>
              <a:t>ăţ</a:t>
            </a:r>
            <a:r>
              <a:rPr lang="en-US" sz="3600" dirty="0">
                <a:solidFill>
                  <a:prstClr val="black"/>
                </a:solidFill>
              </a:rPr>
              <a:t>ii for</a:t>
            </a:r>
            <a:r>
              <a:rPr lang="ro-RO" sz="3600" dirty="0">
                <a:solidFill>
                  <a:prstClr val="black"/>
                </a:solidFill>
              </a:rPr>
              <a:t>ţ</a:t>
            </a:r>
            <a:r>
              <a:rPr lang="en-US" sz="3600" dirty="0">
                <a:solidFill>
                  <a:prstClr val="black"/>
                </a:solidFill>
              </a:rPr>
              <a:t>ei de munc</a:t>
            </a:r>
            <a:r>
              <a:rPr lang="ro-RO" sz="3600" dirty="0">
                <a:solidFill>
                  <a:prstClr val="black"/>
                </a:solidFill>
              </a:rPr>
              <a:t>ă</a:t>
            </a:r>
            <a:r>
              <a:rPr lang="en-US" sz="4000" dirty="0">
                <a:solidFill>
                  <a:prstClr val="black"/>
                </a:solidFill>
              </a:rPr>
              <a:t> </a:t>
            </a:r>
            <a:r>
              <a:rPr lang="ro-RO" sz="4000" dirty="0">
                <a:solidFill>
                  <a:prstClr val="black"/>
                </a:solidFill>
              </a:rPr>
              <a:t>	  </a:t>
            </a:r>
            <a:r>
              <a:rPr lang="en-US" sz="4000" dirty="0" smtClean="0">
                <a:solidFill>
                  <a:prstClr val="black"/>
                </a:solidFill>
              </a:rPr>
              <a:t>  </a:t>
            </a:r>
            <a:endParaRPr lang="ro-RO" sz="4000" dirty="0" smtClean="0">
              <a:solidFill>
                <a:prstClr val="black"/>
              </a:solidFill>
            </a:endParaRPr>
          </a:p>
          <a:p>
            <a:pPr lvl="0" algn="ctr">
              <a:buClr>
                <a:srgbClr val="D16349"/>
              </a:buClr>
            </a:pPr>
            <a:r>
              <a:rPr lang="en-US" sz="4000" dirty="0" smtClean="0">
                <a:solidFill>
                  <a:prstClr val="black"/>
                </a:solidFill>
              </a:rPr>
              <a:t>     </a:t>
            </a:r>
            <a:r>
              <a:rPr lang="ro-RO" sz="4000" b="1" dirty="0" smtClean="0">
                <a:solidFill>
                  <a:srgbClr val="FF0000"/>
                </a:solidFill>
              </a:rPr>
              <a:t>50 persoane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lvl="0" indent="0" algn="ctr">
              <a:buClr>
                <a:srgbClr val="D16349"/>
              </a:buClr>
              <a:buNone/>
            </a:pP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din care :</a:t>
            </a:r>
          </a:p>
          <a:p>
            <a:pPr lvl="0" algn="ctr">
              <a:buClr>
                <a:srgbClr val="D16349"/>
              </a:buClr>
              <a:buFont typeface="Arial" pitchFamily="34" charset="0"/>
              <a:buChar char="•"/>
            </a:pPr>
            <a:r>
              <a:rPr lang="it-IT" sz="2800" dirty="0" smtClean="0"/>
              <a:t>Prima </a:t>
            </a:r>
            <a:r>
              <a:rPr lang="it-IT" sz="2800" dirty="0"/>
              <a:t>de </a:t>
            </a:r>
            <a:r>
              <a:rPr lang="ro-RO" sz="2800" dirty="0" smtClean="0"/>
              <a:t>î</a:t>
            </a:r>
            <a:r>
              <a:rPr lang="it-IT" sz="2800" dirty="0" smtClean="0"/>
              <a:t>ncadrare     </a:t>
            </a:r>
            <a:r>
              <a:rPr lang="ro-RO" sz="2800" dirty="0" smtClean="0"/>
              <a:t>21</a:t>
            </a:r>
            <a:endParaRPr lang="it-IT" sz="2800" dirty="0"/>
          </a:p>
          <a:p>
            <a:pPr lvl="0" algn="ctr">
              <a:buClr>
                <a:srgbClr val="D16349"/>
              </a:buClr>
              <a:buFont typeface="Arial" pitchFamily="34" charset="0"/>
              <a:buChar char="•"/>
            </a:pPr>
            <a:r>
              <a:rPr lang="en-US" sz="2800" dirty="0" smtClean="0"/>
              <a:t>Prima </a:t>
            </a:r>
            <a:r>
              <a:rPr lang="en-US" sz="2800" dirty="0"/>
              <a:t>de relocare    </a:t>
            </a:r>
            <a:r>
              <a:rPr lang="en-US" sz="2800" dirty="0" smtClean="0"/>
              <a:t>   </a:t>
            </a:r>
            <a:r>
              <a:rPr lang="ro-RO" sz="2800" dirty="0" smtClean="0"/>
              <a:t>29</a:t>
            </a:r>
            <a:r>
              <a:rPr lang="en-US" sz="2800" dirty="0" smtClean="0"/>
              <a:t>                                                                                                         </a:t>
            </a:r>
            <a:endParaRPr lang="en-US" sz="2800" dirty="0"/>
          </a:p>
          <a:p>
            <a:pPr marL="0" lvl="0" indent="0" algn="ctr">
              <a:buClr>
                <a:srgbClr val="D16349"/>
              </a:buClr>
              <a:buNone/>
            </a:pPr>
            <a:endParaRPr lang="en-US" sz="2800" dirty="0"/>
          </a:p>
          <a:p>
            <a:pPr lvl="0" algn="ctr">
              <a:buClr>
                <a:srgbClr val="D16349"/>
              </a:buClr>
              <a:buFont typeface="Arial" pitchFamily="34" charset="0"/>
              <a:buChar char="•"/>
            </a:pPr>
            <a:r>
              <a:rPr lang="en-US" sz="3600" dirty="0"/>
              <a:t>Acordarea de prima de </a:t>
            </a:r>
            <a:r>
              <a:rPr lang="en-US" sz="3600" dirty="0" smtClean="0"/>
              <a:t>inser</a:t>
            </a:r>
            <a:r>
              <a:rPr lang="ro-RO" sz="3600" dirty="0"/>
              <a:t>ţ</a:t>
            </a:r>
            <a:r>
              <a:rPr lang="en-US" sz="3600" dirty="0" smtClean="0"/>
              <a:t>ie absolven</a:t>
            </a:r>
            <a:r>
              <a:rPr lang="ro-RO" sz="3600" dirty="0" smtClean="0"/>
              <a:t>ţ</a:t>
            </a:r>
            <a:r>
              <a:rPr lang="en-US" sz="3600" dirty="0" smtClean="0"/>
              <a:t>ilor </a:t>
            </a:r>
            <a:r>
              <a:rPr lang="en-US" sz="3600" dirty="0"/>
              <a:t>de </a:t>
            </a:r>
            <a:r>
              <a:rPr lang="ro-RO" sz="3600" dirty="0" smtClean="0"/>
              <a:t>î</a:t>
            </a:r>
            <a:r>
              <a:rPr lang="en-US" sz="3600" dirty="0" smtClean="0"/>
              <a:t>nv</a:t>
            </a:r>
            <a:r>
              <a:rPr lang="ro-RO" sz="3600" dirty="0" smtClean="0"/>
              <a:t>ăţă</a:t>
            </a:r>
            <a:r>
              <a:rPr lang="en-US" sz="3600" dirty="0" smtClean="0"/>
              <a:t>m</a:t>
            </a:r>
            <a:r>
              <a:rPr lang="ro-RO" sz="3600" dirty="0" smtClean="0"/>
              <a:t>â</a:t>
            </a:r>
            <a:r>
              <a:rPr lang="en-US" sz="3600" dirty="0" smtClean="0"/>
              <a:t>nt</a:t>
            </a:r>
          </a:p>
          <a:p>
            <a:pPr marL="0" lvl="0" indent="0" algn="ctr">
              <a:buClr>
                <a:srgbClr val="D16349"/>
              </a:buClr>
              <a:buNone/>
            </a:pPr>
            <a:r>
              <a:rPr lang="ro-RO" sz="3600" b="1" dirty="0" smtClean="0">
                <a:solidFill>
                  <a:srgbClr val="FF0000"/>
                </a:solidFill>
              </a:rPr>
              <a:t>97</a:t>
            </a:r>
            <a:r>
              <a:rPr lang="en-US" sz="3600" b="1" dirty="0" smtClean="0">
                <a:solidFill>
                  <a:srgbClr val="FF0000"/>
                </a:solidFill>
              </a:rPr>
              <a:t> persoane</a:t>
            </a:r>
          </a:p>
          <a:p>
            <a:pPr marL="0" lvl="0" indent="0" algn="ctr">
              <a:buClr>
                <a:srgbClr val="D16349"/>
              </a:buClr>
              <a:buNone/>
            </a:pPr>
            <a:endParaRPr lang="ro-RO" sz="4000" b="1" dirty="0" smtClean="0">
              <a:solidFill>
                <a:srgbClr val="FF0000"/>
              </a:solidFill>
            </a:endParaRPr>
          </a:p>
          <a:p>
            <a:pPr lvl="0" algn="ctr">
              <a:buClr>
                <a:srgbClr val="D16349"/>
              </a:buClr>
              <a:buFont typeface="Arial" pitchFamily="34" charset="0"/>
              <a:buChar char="•"/>
            </a:pPr>
            <a:r>
              <a:rPr lang="en-US" sz="3600" dirty="0"/>
              <a:t>Acordarea de </a:t>
            </a:r>
            <a:r>
              <a:rPr lang="en-US" sz="3600" dirty="0" smtClean="0"/>
              <a:t>prime</a:t>
            </a:r>
            <a:r>
              <a:rPr lang="ro-RO" sz="3600" dirty="0" smtClean="0"/>
              <a:t> de activare pentru şomeri </a:t>
            </a:r>
            <a:r>
              <a:rPr lang="ro-RO" sz="3600" dirty="0" smtClean="0"/>
              <a:t>neîndemnizaţi  </a:t>
            </a:r>
          </a:p>
          <a:p>
            <a:pPr marL="0" lvl="0" indent="0">
              <a:buClr>
                <a:srgbClr val="D16349"/>
              </a:buClr>
              <a:buNone/>
            </a:pPr>
            <a:r>
              <a:rPr lang="ro-RO" sz="4000" dirty="0" smtClean="0">
                <a:solidFill>
                  <a:srgbClr val="FF0000"/>
                </a:solidFill>
              </a:rPr>
              <a:t>		</a:t>
            </a:r>
            <a:r>
              <a:rPr lang="ro-RO" sz="4000" dirty="0">
                <a:solidFill>
                  <a:srgbClr val="FF0000"/>
                </a:solidFill>
              </a:rPr>
              <a:t> </a:t>
            </a:r>
            <a:r>
              <a:rPr lang="ro-RO" sz="4000" dirty="0" smtClean="0">
                <a:solidFill>
                  <a:srgbClr val="FF0000"/>
                </a:solidFill>
              </a:rPr>
              <a:t>     </a:t>
            </a:r>
            <a:r>
              <a:rPr lang="ro-RO" sz="4000" dirty="0" smtClean="0">
                <a:solidFill>
                  <a:srgbClr val="FF0000"/>
                </a:solidFill>
              </a:rPr>
              <a:t>         </a:t>
            </a:r>
            <a:r>
              <a:rPr lang="ro-RO" sz="4000" b="1" dirty="0" smtClean="0">
                <a:solidFill>
                  <a:srgbClr val="FF0000"/>
                </a:solidFill>
              </a:rPr>
              <a:t>328 persoane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03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 smtClean="0"/>
              <a:t>Proiecte în implementare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838200"/>
            <a:ext cx="7498080" cy="4343400"/>
          </a:xfrm>
        </p:spPr>
        <p:txBody>
          <a:bodyPr>
            <a:normAutofit lnSpcReduction="10000"/>
          </a:bodyPr>
          <a:lstStyle/>
          <a:p>
            <a:pPr marL="82296" indent="0" algn="ctr">
              <a:buNone/>
            </a:pPr>
            <a:r>
              <a:rPr lang="ro-RO" b="1" dirty="0" smtClean="0"/>
              <a:t>Proiecte naţionale</a:t>
            </a:r>
          </a:p>
          <a:p>
            <a:r>
              <a:rPr lang="en-US" b="1" dirty="0">
                <a:solidFill>
                  <a:srgbClr val="FF0000"/>
                </a:solidFill>
              </a:rPr>
              <a:t>UNIT 2 RMPD </a:t>
            </a:r>
            <a:r>
              <a:rPr lang="en-US" dirty="0"/>
              <a:t>- </a:t>
            </a:r>
            <a:r>
              <a:rPr lang="ro-RO" dirty="0" smtClean="0"/>
              <a:t>U</a:t>
            </a:r>
            <a:r>
              <a:rPr lang="en-US" dirty="0" smtClean="0"/>
              <a:t>cenicie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/>
              <a:t>strategii pentru tinerii NEETs din regiunile mai </a:t>
            </a:r>
            <a:r>
              <a:rPr lang="en-US" dirty="0" smtClean="0"/>
              <a:t>pu</a:t>
            </a:r>
            <a:r>
              <a:rPr lang="ro-RO" dirty="0" smtClean="0"/>
              <a:t>ţ</a:t>
            </a:r>
            <a:r>
              <a:rPr lang="en-US" dirty="0" smtClean="0"/>
              <a:t>in </a:t>
            </a:r>
            <a:r>
              <a:rPr lang="en-US" dirty="0"/>
              <a:t>dezvoltate</a:t>
            </a:r>
          </a:p>
          <a:p>
            <a:r>
              <a:rPr lang="en-US" b="1" dirty="0">
                <a:solidFill>
                  <a:srgbClr val="FF0000"/>
                </a:solidFill>
              </a:rPr>
              <a:t>UNIT 4 RMPD </a:t>
            </a:r>
            <a:r>
              <a:rPr lang="en-US" dirty="0"/>
              <a:t>- Ucenicie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/>
              <a:t>stagii pentru </a:t>
            </a:r>
            <a:r>
              <a:rPr lang="ro-RO" dirty="0" smtClean="0"/>
              <a:t>ş</a:t>
            </a:r>
            <a:r>
              <a:rPr lang="en-US" dirty="0" smtClean="0"/>
              <a:t>omeri </a:t>
            </a:r>
            <a:r>
              <a:rPr lang="en-US" dirty="0"/>
              <a:t>NON NEETS din regiunile mai </a:t>
            </a:r>
            <a:r>
              <a:rPr lang="en-US" dirty="0" smtClean="0"/>
              <a:t>pu</a:t>
            </a:r>
            <a:r>
              <a:rPr lang="ro-RO" dirty="0" smtClean="0"/>
              <a:t>ţ</a:t>
            </a:r>
            <a:r>
              <a:rPr lang="en-US" dirty="0" smtClean="0"/>
              <a:t>in </a:t>
            </a:r>
            <a:r>
              <a:rPr lang="en-US" dirty="0"/>
              <a:t>dezvoltate</a:t>
            </a:r>
          </a:p>
          <a:p>
            <a:r>
              <a:rPr lang="en-US" b="1" dirty="0">
                <a:solidFill>
                  <a:srgbClr val="FF0000"/>
                </a:solidFill>
              </a:rPr>
              <a:t>UNIT 5 RMD si RMPD </a:t>
            </a:r>
            <a:r>
              <a:rPr lang="en-US" dirty="0"/>
              <a:t>-Ucenicie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/>
              <a:t>stagii pentru </a:t>
            </a:r>
            <a:r>
              <a:rPr lang="ro-RO" dirty="0" smtClean="0"/>
              <a:t>ş</a:t>
            </a:r>
            <a:r>
              <a:rPr lang="en-US" dirty="0" smtClean="0"/>
              <a:t>omerii </a:t>
            </a:r>
            <a:r>
              <a:rPr lang="en-US" dirty="0"/>
              <a:t>din regiunile mai dezvoltate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/>
              <a:t>mai </a:t>
            </a:r>
            <a:r>
              <a:rPr lang="en-US" dirty="0" smtClean="0"/>
              <a:t>pu</a:t>
            </a:r>
            <a:r>
              <a:rPr lang="ro-RO" dirty="0" smtClean="0"/>
              <a:t>ţ</a:t>
            </a:r>
            <a:r>
              <a:rPr lang="en-US" dirty="0" smtClean="0"/>
              <a:t>in dez</a:t>
            </a:r>
            <a:r>
              <a:rPr lang="ro-RO" dirty="0" smtClean="0"/>
              <a:t>voltate</a:t>
            </a:r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PRO ACCES RMPD ALTERNATIV</a:t>
            </a:r>
            <a:r>
              <a:rPr lang="en-US" dirty="0"/>
              <a:t>-Stimularea </a:t>
            </a:r>
            <a:r>
              <a:rPr lang="en-US" dirty="0" smtClean="0"/>
              <a:t>mobilit</a:t>
            </a:r>
            <a:r>
              <a:rPr lang="ro-RO" dirty="0" smtClean="0"/>
              <a:t>ăţ</a:t>
            </a:r>
            <a:r>
              <a:rPr lang="en-US" dirty="0" smtClean="0"/>
              <a:t>ii </a:t>
            </a:r>
            <a:r>
              <a:rPr lang="ro-RO" dirty="0" smtClean="0"/>
              <a:t>ş</a:t>
            </a:r>
            <a:r>
              <a:rPr lang="en-US" dirty="0" smtClean="0"/>
              <a:t>i subven</a:t>
            </a:r>
            <a:r>
              <a:rPr lang="ro-RO" dirty="0"/>
              <a:t>ţ</a:t>
            </a:r>
            <a:r>
              <a:rPr lang="en-US" dirty="0" smtClean="0"/>
              <a:t>ionarea </a:t>
            </a:r>
            <a:r>
              <a:rPr lang="en-US" dirty="0"/>
              <a:t>locurilor de munca pentru </a:t>
            </a:r>
            <a:r>
              <a:rPr lang="ro-RO" dirty="0" smtClean="0"/>
              <a:t>ş</a:t>
            </a:r>
            <a:r>
              <a:rPr lang="en-US" dirty="0" smtClean="0"/>
              <a:t>omeri</a:t>
            </a:r>
            <a:endParaRPr lang="en-US" dirty="0"/>
          </a:p>
          <a:p>
            <a:r>
              <a:rPr lang="en-US" b="1" dirty="0" smtClean="0">
                <a:solidFill>
                  <a:srgbClr val="FF0000"/>
                </a:solidFill>
              </a:rPr>
              <a:t>PROACCES</a:t>
            </a:r>
            <a:r>
              <a:rPr lang="ro-RO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2</a:t>
            </a:r>
            <a:r>
              <a:rPr lang="en-US" dirty="0" smtClean="0"/>
              <a:t>-Stimularea mobilita</a:t>
            </a:r>
            <a:r>
              <a:rPr lang="ro-RO" dirty="0" smtClean="0"/>
              <a:t>ţ</a:t>
            </a:r>
            <a:r>
              <a:rPr lang="en-US" dirty="0" smtClean="0"/>
              <a:t>ii </a:t>
            </a:r>
            <a:r>
              <a:rPr lang="ro-RO" dirty="0" smtClean="0"/>
              <a:t>ş</a:t>
            </a:r>
            <a:r>
              <a:rPr lang="en-US" dirty="0" smtClean="0"/>
              <a:t>i subven</a:t>
            </a:r>
            <a:r>
              <a:rPr lang="ro-RO" dirty="0" smtClean="0"/>
              <a:t>ţ</a:t>
            </a:r>
            <a:r>
              <a:rPr lang="en-US" dirty="0" smtClean="0"/>
              <a:t>ionarea </a:t>
            </a:r>
            <a:r>
              <a:rPr lang="en-US" dirty="0"/>
              <a:t>locurilor de munca pentru </a:t>
            </a:r>
            <a:r>
              <a:rPr lang="ro-RO" dirty="0" smtClean="0"/>
              <a:t>ş</a:t>
            </a:r>
            <a:r>
              <a:rPr lang="en-US" dirty="0" smtClean="0"/>
              <a:t>omeri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/>
              <a:t>inactivi</a:t>
            </a:r>
          </a:p>
          <a:p>
            <a:r>
              <a:rPr lang="en-US" b="1" dirty="0">
                <a:solidFill>
                  <a:srgbClr val="FF0000"/>
                </a:solidFill>
              </a:rPr>
              <a:t>ACTIMOB 2 RMPD ALTERNATIV </a:t>
            </a:r>
            <a:r>
              <a:rPr lang="en-US" dirty="0"/>
              <a:t>- Activare si mobilitate tineri NEETs</a:t>
            </a:r>
          </a:p>
          <a:p>
            <a:r>
              <a:rPr lang="en-US" b="1" dirty="0">
                <a:solidFill>
                  <a:srgbClr val="FF0000"/>
                </a:solidFill>
              </a:rPr>
              <a:t>ACTIMOB 3 </a:t>
            </a:r>
            <a:r>
              <a:rPr lang="en-US" b="1" dirty="0" smtClean="0">
                <a:solidFill>
                  <a:srgbClr val="FF0000"/>
                </a:solidFill>
              </a:rPr>
              <a:t>RMPD</a:t>
            </a:r>
            <a:r>
              <a:rPr lang="ro-RO" b="1" dirty="0" smtClean="0">
                <a:solidFill>
                  <a:srgbClr val="FF0000"/>
                </a:solidFill>
              </a:rPr>
              <a:t> </a:t>
            </a:r>
            <a:r>
              <a:rPr lang="ro-RO" b="1" dirty="0" smtClean="0"/>
              <a:t>- </a:t>
            </a:r>
            <a:r>
              <a:rPr lang="en-US" dirty="0" smtClean="0"/>
              <a:t>Activare </a:t>
            </a:r>
            <a:r>
              <a:rPr lang="ro-RO" dirty="0" smtClean="0"/>
              <a:t>ş</a:t>
            </a:r>
            <a:r>
              <a:rPr lang="en-US" dirty="0" smtClean="0"/>
              <a:t>i </a:t>
            </a:r>
            <a:r>
              <a:rPr lang="en-US" dirty="0"/>
              <a:t>mobilitate tineri NEETs"</a:t>
            </a:r>
          </a:p>
          <a:p>
            <a:r>
              <a:rPr lang="en-US" dirty="0" smtClean="0"/>
              <a:t>Facilit</a:t>
            </a:r>
            <a:r>
              <a:rPr lang="ro-RO" dirty="0" smtClean="0"/>
              <a:t>a</a:t>
            </a:r>
            <a:r>
              <a:rPr lang="en-US" dirty="0" smtClean="0"/>
              <a:t>rea inser</a:t>
            </a:r>
            <a:r>
              <a:rPr lang="ro-RO" dirty="0" smtClean="0"/>
              <a:t>ţ</a:t>
            </a:r>
            <a:r>
              <a:rPr lang="en-US" dirty="0" smtClean="0"/>
              <a:t>iei </a:t>
            </a:r>
            <a:r>
              <a:rPr lang="en-US" dirty="0"/>
              <a:t>pe piata muncii a persoanelor cu </a:t>
            </a:r>
            <a:r>
              <a:rPr lang="en-US" dirty="0" smtClean="0"/>
              <a:t>dizabilita</a:t>
            </a:r>
            <a:r>
              <a:rPr lang="ro-RO" dirty="0" smtClean="0"/>
              <a:t>ţ</a:t>
            </a:r>
            <a:r>
              <a:rPr lang="en-US" dirty="0" smtClean="0"/>
              <a:t>i</a:t>
            </a:r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INTESPO</a:t>
            </a:r>
            <a:r>
              <a:rPr lang="en-US" dirty="0"/>
              <a:t>- Inregistrarea tinerilor </a:t>
            </a:r>
            <a:r>
              <a:rPr lang="ro-RO" dirty="0"/>
              <a:t>î</a:t>
            </a:r>
            <a:r>
              <a:rPr lang="en-US" dirty="0" smtClean="0"/>
              <a:t>n eviden</a:t>
            </a:r>
            <a:r>
              <a:rPr lang="ro-RO" dirty="0" smtClean="0"/>
              <a:t>ţ</a:t>
            </a:r>
            <a:r>
              <a:rPr lang="en-US" dirty="0" smtClean="0"/>
              <a:t>ele </a:t>
            </a:r>
            <a:r>
              <a:rPr lang="en-US" dirty="0"/>
              <a:t>serviciului public de ocupare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78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Proiecte în implementare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0776121"/>
              </p:ext>
            </p:extLst>
          </p:nvPr>
        </p:nvGraphicFramePr>
        <p:xfrm>
          <a:off x="1066800" y="1219200"/>
          <a:ext cx="7086601" cy="3429000"/>
        </p:xfrm>
        <a:graphic>
          <a:graphicData uri="http://schemas.openxmlformats.org/drawingml/2006/table">
            <a:tbl>
              <a:tblPr/>
              <a:tblGrid>
                <a:gridCol w="526293"/>
                <a:gridCol w="4879433"/>
                <a:gridCol w="1680875"/>
              </a:tblGrid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Nr.crt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Denumire proiect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Sume plătite in 2019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UNIT 2 </a:t>
                      </a:r>
                      <a:r>
                        <a:rPr lang="en-US" sz="11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RMPD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16 persoane beneficiare</a:t>
                      </a:r>
                      <a:endParaRPr lang="en-US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247,462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UNIT 4 RMPD 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72 persoane beneficiare</a:t>
                      </a:r>
                      <a:endParaRPr lang="en-US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1,094,831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UNIT 5 RMD si RMPD 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99 persoane beneficiare</a:t>
                      </a:r>
                      <a:endParaRPr lang="it-IT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1,049,193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 ACCES RMPD </a:t>
                      </a:r>
                      <a:r>
                        <a:rPr lang="en-US" sz="11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ALTERNATIV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 1353 persoane beneficiare</a:t>
                      </a:r>
                      <a:endParaRPr lang="en-US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20,327,864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PROACCES </a:t>
                      </a:r>
                      <a:r>
                        <a:rPr lang="en-US" sz="11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326 persoane beneficiare </a:t>
                      </a:r>
                      <a:endParaRPr lang="en-US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2,515,878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ACTIMOB 2 RMPD </a:t>
                      </a:r>
                      <a:r>
                        <a:rPr lang="en-US" sz="11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ALTERNATIV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756 persoane beneficiare</a:t>
                      </a:r>
                      <a:endParaRPr lang="en-US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7,787,928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1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ACTIMOB 3 RMPD </a:t>
                      </a:r>
                      <a:r>
                        <a:rPr lang="ro-RO" sz="11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157 persoane beneficiare</a:t>
                      </a:r>
                      <a:endParaRPr lang="en-US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674,181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559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 smtClean="0"/>
              <a:t>Proiecte proprii </a:t>
            </a:r>
            <a:r>
              <a:rPr lang="ro-RO" b="1" dirty="0"/>
              <a:t>în implementare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82296" indent="0" algn="ctr">
              <a:buNone/>
            </a:pPr>
            <a:r>
              <a:rPr lang="en-US" sz="2200" dirty="0"/>
              <a:t>“</a:t>
            </a:r>
            <a:r>
              <a:rPr lang="en-US" sz="2200" dirty="0" smtClean="0"/>
              <a:t>Re</a:t>
            </a:r>
            <a:r>
              <a:rPr lang="ro-RO" sz="2200" dirty="0"/>
              <a:t>ţ</a:t>
            </a:r>
            <a:r>
              <a:rPr lang="en-US" sz="2200" dirty="0" smtClean="0"/>
              <a:t>ea transfrontalier</a:t>
            </a:r>
            <a:r>
              <a:rPr lang="ro-RO" sz="2200" dirty="0" smtClean="0"/>
              <a:t>ă</a:t>
            </a:r>
            <a:r>
              <a:rPr lang="en-US" sz="2200" dirty="0" smtClean="0"/>
              <a:t> </a:t>
            </a:r>
            <a:r>
              <a:rPr lang="en-US" sz="2200" dirty="0"/>
              <a:t>pentru </a:t>
            </a:r>
            <a:r>
              <a:rPr lang="en-US" sz="2200" dirty="0" smtClean="0"/>
              <a:t>sus</a:t>
            </a:r>
            <a:r>
              <a:rPr lang="ro-RO" sz="2200" dirty="0" smtClean="0"/>
              <a:t>ţ</a:t>
            </a:r>
            <a:r>
              <a:rPr lang="en-US" sz="2200" dirty="0" smtClean="0"/>
              <a:t>inerea dezvolt</a:t>
            </a:r>
            <a:r>
              <a:rPr lang="ro-RO" sz="2200" dirty="0" smtClean="0"/>
              <a:t>ă</a:t>
            </a:r>
            <a:r>
              <a:rPr lang="en-US" sz="2200" dirty="0" smtClean="0"/>
              <a:t>rii</a:t>
            </a:r>
            <a:r>
              <a:rPr lang="ro-RO" sz="2200" dirty="0" smtClean="0"/>
              <a:t> </a:t>
            </a:r>
            <a:r>
              <a:rPr lang="en-US" sz="2200" dirty="0" smtClean="0"/>
              <a:t>carierei </a:t>
            </a:r>
            <a:r>
              <a:rPr lang="en-US" sz="2200" dirty="0"/>
              <a:t>profesionale din regiunea de </a:t>
            </a:r>
            <a:r>
              <a:rPr lang="en-US" sz="2200" dirty="0" smtClean="0"/>
              <a:t>grani</a:t>
            </a:r>
            <a:r>
              <a:rPr lang="ro-RO" sz="2200" dirty="0" smtClean="0"/>
              <a:t>ţă</a:t>
            </a:r>
            <a:r>
              <a:rPr lang="en-US" sz="2200" dirty="0" smtClean="0"/>
              <a:t>”</a:t>
            </a:r>
            <a:endParaRPr lang="en-US" sz="2200" dirty="0"/>
          </a:p>
          <a:p>
            <a:pPr marL="82296" indent="0">
              <a:buNone/>
            </a:pPr>
            <a:endParaRPr lang="ro-RO" dirty="0" smtClean="0"/>
          </a:p>
          <a:p>
            <a:pPr marL="82296" indent="0">
              <a:buNone/>
            </a:pPr>
            <a:r>
              <a:rPr lang="en-US" dirty="0" smtClean="0"/>
              <a:t>ROHU </a:t>
            </a:r>
            <a:r>
              <a:rPr lang="en-US" dirty="0"/>
              <a:t>331 - CAREER</a:t>
            </a:r>
          </a:p>
          <a:p>
            <a:pPr marL="82296" indent="0">
              <a:buNone/>
            </a:pPr>
            <a:endParaRPr lang="ro-RO" dirty="0" smtClean="0"/>
          </a:p>
          <a:p>
            <a:pPr marL="82296" indent="0">
              <a:buNone/>
            </a:pPr>
            <a:r>
              <a:rPr lang="en-US" dirty="0" smtClean="0"/>
              <a:t>Perioada </a:t>
            </a:r>
            <a:r>
              <a:rPr lang="en-US" dirty="0"/>
              <a:t>de implementare: 01.03.2019 - 28.02.2021</a:t>
            </a:r>
          </a:p>
          <a:p>
            <a:pPr marL="82296" indent="0">
              <a:buNone/>
            </a:pPr>
            <a:endParaRPr lang="ro-RO" dirty="0" smtClean="0"/>
          </a:p>
          <a:p>
            <a:pPr marL="82296" indent="0">
              <a:buNone/>
            </a:pPr>
            <a:r>
              <a:rPr lang="en-US" dirty="0" smtClean="0"/>
              <a:t>Bugetul </a:t>
            </a:r>
            <a:r>
              <a:rPr lang="en-US" dirty="0"/>
              <a:t>total: 2 561 094.8 Euro, din care FEDR: </a:t>
            </a:r>
            <a:endParaRPr lang="ro-RO" dirty="0" smtClean="0"/>
          </a:p>
          <a:p>
            <a:pPr marL="82296" indent="0" algn="r">
              <a:buNone/>
            </a:pPr>
            <a:r>
              <a:rPr lang="en-US" dirty="0" smtClean="0"/>
              <a:t>2 </a:t>
            </a:r>
            <a:r>
              <a:rPr lang="en-US" dirty="0"/>
              <a:t>176 930.58 Euro</a:t>
            </a:r>
          </a:p>
          <a:p>
            <a:endParaRPr lang="en-US" dirty="0"/>
          </a:p>
          <a:p>
            <a:endParaRPr lang="en-US" dirty="0"/>
          </a:p>
          <a:p>
            <a:pPr marL="82296" indent="0" algn="ctr">
              <a:buNone/>
            </a:pPr>
            <a:r>
              <a:rPr lang="en-US" dirty="0"/>
              <a:t>INTERREG - Romania-Ungaria</a:t>
            </a:r>
          </a:p>
        </p:txBody>
      </p:sp>
    </p:spTree>
    <p:extLst>
      <p:ext uri="{BB962C8B-B14F-4D97-AF65-F5344CB8AC3E}">
        <p14:creationId xmlns:p14="http://schemas.microsoft.com/office/powerpoint/2010/main" val="3086837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Proiecte proprii în implementare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143000"/>
            <a:ext cx="7520940" cy="3579849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o-RO" b="1" dirty="0" smtClean="0"/>
              <a:t>„</a:t>
            </a:r>
            <a:r>
              <a:rPr lang="en-US" b="1" dirty="0" smtClean="0"/>
              <a:t>SmartDoct</a:t>
            </a:r>
            <a:r>
              <a:rPr lang="ro-RO" b="1" dirty="0" smtClean="0"/>
              <a:t>”</a:t>
            </a:r>
            <a:r>
              <a:rPr lang="en-US" dirty="0" smtClean="0"/>
              <a:t> – </a:t>
            </a:r>
            <a:endParaRPr lang="ro-RO" dirty="0" smtClean="0"/>
          </a:p>
          <a:p>
            <a:pPr algn="ctr">
              <a:lnSpc>
                <a:spcPct val="150000"/>
              </a:lnSpc>
            </a:pPr>
            <a:r>
              <a:rPr lang="en-US" dirty="0" smtClean="0"/>
              <a:t>Programe </a:t>
            </a:r>
            <a:r>
              <a:rPr lang="en-US" dirty="0"/>
              <a:t>de </a:t>
            </a:r>
            <a:r>
              <a:rPr lang="ro-RO" dirty="0"/>
              <a:t>î</a:t>
            </a:r>
            <a:r>
              <a:rPr lang="en-US" dirty="0" smtClean="0"/>
              <a:t>nalt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en-US" dirty="0"/>
              <a:t>calitate pentru doctoranzii </a:t>
            </a:r>
            <a:r>
              <a:rPr lang="ro-RO" dirty="0" smtClean="0"/>
              <a:t>ş</a:t>
            </a:r>
            <a:r>
              <a:rPr lang="en-US" dirty="0" smtClean="0"/>
              <a:t>i cercet</a:t>
            </a:r>
            <a:r>
              <a:rPr lang="ro-RO" dirty="0" smtClean="0"/>
              <a:t>ă</a:t>
            </a:r>
            <a:r>
              <a:rPr lang="en-US" dirty="0" smtClean="0"/>
              <a:t>torii </a:t>
            </a:r>
            <a:r>
              <a:rPr lang="en-US" dirty="0"/>
              <a:t>postdoctorat ai </a:t>
            </a:r>
            <a:r>
              <a:rPr lang="en-US" dirty="0" smtClean="0"/>
              <a:t>Universit</a:t>
            </a:r>
            <a:r>
              <a:rPr lang="ro-RO" dirty="0" smtClean="0"/>
              <a:t>ăţ</a:t>
            </a:r>
            <a:r>
              <a:rPr lang="en-US" dirty="0" smtClean="0"/>
              <a:t>ii </a:t>
            </a:r>
            <a:r>
              <a:rPr lang="en-US" dirty="0"/>
              <a:t>din Oradea pentru </a:t>
            </a:r>
            <a:r>
              <a:rPr lang="en-US" dirty="0" smtClean="0"/>
              <a:t>cre</a:t>
            </a:r>
            <a:r>
              <a:rPr lang="ro-RO" dirty="0" smtClean="0"/>
              <a:t>ş</a:t>
            </a:r>
            <a:r>
              <a:rPr lang="en-US" dirty="0" smtClean="0"/>
              <a:t>terea relevan</a:t>
            </a:r>
            <a:r>
              <a:rPr lang="ro-RO" dirty="0" smtClean="0"/>
              <a:t>ţ</a:t>
            </a:r>
            <a:r>
              <a:rPr lang="en-US" dirty="0" smtClean="0"/>
              <a:t>ei cercet</a:t>
            </a:r>
            <a:r>
              <a:rPr lang="ro-RO" dirty="0" smtClean="0"/>
              <a:t>ă</a:t>
            </a:r>
            <a:r>
              <a:rPr lang="en-US" dirty="0" smtClean="0"/>
              <a:t>rii </a:t>
            </a:r>
            <a:r>
              <a:rPr lang="ro-RO" dirty="0" smtClean="0"/>
              <a:t>ş</a:t>
            </a:r>
            <a:r>
              <a:rPr lang="en-US" dirty="0" smtClean="0"/>
              <a:t>i inov</a:t>
            </a:r>
            <a:r>
              <a:rPr lang="ro-RO" dirty="0" smtClean="0"/>
              <a:t>ă</a:t>
            </a:r>
            <a:r>
              <a:rPr lang="en-US" dirty="0" smtClean="0"/>
              <a:t>rii </a:t>
            </a:r>
            <a:r>
              <a:rPr lang="ro-RO" dirty="0"/>
              <a:t>î</a:t>
            </a:r>
            <a:r>
              <a:rPr lang="en-US" dirty="0" smtClean="0"/>
              <a:t>n </a:t>
            </a:r>
            <a:r>
              <a:rPr lang="en-US" dirty="0"/>
              <a:t>contextul economiei </a:t>
            </a:r>
            <a:r>
              <a:rPr lang="en-US" dirty="0" smtClean="0"/>
              <a:t>regionale</a:t>
            </a:r>
            <a:endParaRPr lang="ro-RO" dirty="0" smtClean="0"/>
          </a:p>
          <a:p>
            <a:pPr marL="82296" indent="0" algn="ctr">
              <a:lnSpc>
                <a:spcPct val="150000"/>
              </a:lnSpc>
              <a:buNone/>
            </a:pPr>
            <a:endParaRPr lang="ro-RO" dirty="0" smtClean="0"/>
          </a:p>
          <a:p>
            <a:pPr algn="ctr">
              <a:lnSpc>
                <a:spcPct val="150000"/>
              </a:lnSpc>
            </a:pPr>
            <a:r>
              <a:rPr lang="ro-RO" dirty="0" smtClean="0"/>
              <a:t>Lider proiect Universitatea din Oradea</a:t>
            </a:r>
          </a:p>
          <a:p>
            <a:pPr marL="82296" indent="0" algn="ctr">
              <a:lnSpc>
                <a:spcPct val="150000"/>
              </a:lnSpc>
              <a:buNone/>
            </a:pPr>
            <a:endParaRPr lang="ro-RO" dirty="0" smtClean="0"/>
          </a:p>
          <a:p>
            <a:pPr algn="ctr">
              <a:lnSpc>
                <a:spcPct val="150000"/>
              </a:lnSpc>
            </a:pPr>
            <a:r>
              <a:rPr lang="en-US" dirty="0"/>
              <a:t>Programul </a:t>
            </a:r>
            <a:r>
              <a:rPr lang="en-US" dirty="0" smtClean="0"/>
              <a:t>Opera</a:t>
            </a:r>
            <a:r>
              <a:rPr lang="ro-RO" dirty="0" smtClean="0"/>
              <a:t>ţ</a:t>
            </a:r>
            <a:r>
              <a:rPr lang="en-US" dirty="0" smtClean="0"/>
              <a:t>ional </a:t>
            </a:r>
            <a:r>
              <a:rPr lang="en-US" dirty="0"/>
              <a:t>Capital Uman</a:t>
            </a:r>
          </a:p>
        </p:txBody>
      </p:sp>
    </p:spTree>
    <p:extLst>
      <p:ext uri="{BB962C8B-B14F-4D97-AF65-F5344CB8AC3E}">
        <p14:creationId xmlns:p14="http://schemas.microsoft.com/office/powerpoint/2010/main" val="19593864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dirty="0" smtClean="0"/>
              <a:t>pROIECTE de viitor – Propuneri de îmbunătăţire a activităţii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o-RO" dirty="0" smtClean="0"/>
              <a:t>ROHU421 –</a:t>
            </a:r>
          </a:p>
          <a:p>
            <a:pPr algn="ctr"/>
            <a:r>
              <a:rPr lang="ro-RO" dirty="0" smtClean="0"/>
              <a:t>„Improve employment in Bihor County, Oradea and Hajduboszormeny through the development of the local potential infrastructures” – INTERREG ROHU</a:t>
            </a:r>
          </a:p>
          <a:p>
            <a:pPr algn="ctr"/>
            <a:r>
              <a:rPr lang="ro-RO" dirty="0" smtClean="0"/>
              <a:t>(măsuri active, formare profesională, reconstrucţia pieţei cetate – Oradea)</a:t>
            </a:r>
            <a:endParaRPr lang="ro-RO" dirty="0"/>
          </a:p>
          <a:p>
            <a:pPr algn="ctr"/>
            <a:r>
              <a:rPr lang="ro-RO" dirty="0" smtClean="0"/>
              <a:t>ERA – </a:t>
            </a:r>
          </a:p>
          <a:p>
            <a:pPr algn="ctr"/>
            <a:r>
              <a:rPr lang="ro-RO" dirty="0" smtClean="0"/>
              <a:t> „Eficientizarea relatiei cu angajatorii”</a:t>
            </a:r>
          </a:p>
          <a:p>
            <a:pPr algn="ctr"/>
            <a:r>
              <a:rPr lang="ro-RO" dirty="0" smtClean="0"/>
              <a:t>(îmbunătăţirea relaţiei cu angajatorii prin digitalizare)</a:t>
            </a:r>
          </a:p>
          <a:p>
            <a:pPr algn="ctr"/>
            <a:endParaRPr lang="ro-RO" dirty="0"/>
          </a:p>
          <a:p>
            <a:pPr algn="ctr"/>
            <a:r>
              <a:rPr lang="ro-RO" dirty="0" smtClean="0"/>
              <a:t>JOB TO GO –</a:t>
            </a:r>
          </a:p>
          <a:p>
            <a:pPr algn="ctr"/>
            <a:r>
              <a:rPr lang="ro-RO" dirty="0" smtClean="0"/>
              <a:t> „Cafeneaua ocupaţională a SPO depusă a fost avizată”</a:t>
            </a:r>
          </a:p>
          <a:p>
            <a:pPr algn="ctr"/>
            <a:r>
              <a:rPr lang="ro-RO" dirty="0" smtClean="0"/>
              <a:t>(informarea, consilierea şi medierea tinerilor – inserţie de calitate pe piaţa muncii)</a:t>
            </a:r>
            <a:endParaRPr lang="ro-RO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190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533400"/>
            <a:ext cx="7520940" cy="3579849"/>
          </a:xfrm>
        </p:spPr>
        <p:txBody>
          <a:bodyPr/>
          <a:lstStyle/>
          <a:p>
            <a:pPr algn="ctr"/>
            <a:endParaRPr lang="ro-RO" dirty="0" smtClean="0"/>
          </a:p>
          <a:p>
            <a:pPr algn="ctr"/>
            <a:endParaRPr lang="ro-RO" dirty="0"/>
          </a:p>
          <a:p>
            <a:pPr algn="ctr"/>
            <a:r>
              <a:rPr lang="ro-RO" sz="2800" dirty="0" smtClean="0"/>
              <a:t>Vă mulţumesc pentru atenţie!</a:t>
            </a:r>
          </a:p>
          <a:p>
            <a:pPr algn="ctr"/>
            <a:endParaRPr lang="ro-RO" sz="2800" dirty="0" smtClean="0"/>
          </a:p>
          <a:p>
            <a:pPr algn="ctr"/>
            <a:endParaRPr lang="ro-RO" sz="2800" dirty="0"/>
          </a:p>
          <a:p>
            <a:pPr algn="ctr"/>
            <a:r>
              <a:rPr lang="ro-RO" sz="2800" dirty="0" smtClean="0"/>
              <a:t>Békési Csaba</a:t>
            </a:r>
          </a:p>
          <a:p>
            <a:pPr algn="ctr"/>
            <a:r>
              <a:rPr lang="ro-RO" sz="2800" dirty="0"/>
              <a:t>d</a:t>
            </a:r>
            <a:r>
              <a:rPr lang="ro-RO" sz="2800" dirty="0" smtClean="0"/>
              <a:t>irector executiv -  A.J.O.F.M. Bihor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997626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683</TotalTime>
  <Words>723</Words>
  <Application>Microsoft Office PowerPoint</Application>
  <PresentationFormat>On-screen Show (4:3)</PresentationFormat>
  <Paragraphs>156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Angles</vt:lpstr>
      <vt:lpstr>AGENŢIA JUDEŢEANĂ PENTRU OCUPAREA FORŢEI DE MUNCĂ  BIHOR</vt:lpstr>
      <vt:lpstr>Date statistice 2017-2019</vt:lpstr>
      <vt:lpstr>Date statistice 2017-2019</vt:lpstr>
      <vt:lpstr>. </vt:lpstr>
      <vt:lpstr>Date statistice 2018-2019</vt:lpstr>
      <vt:lpstr>Programe formare profesională</vt:lpstr>
      <vt:lpstr>,</vt:lpstr>
      <vt:lpstr>Programe formare profesională</vt:lpstr>
      <vt:lpstr>Program ocupare-2019</vt:lpstr>
      <vt:lpstr>,</vt:lpstr>
      <vt:lpstr>Program ocupare-2019</vt:lpstr>
      <vt:lpstr>Program ocupare-2019</vt:lpstr>
      <vt:lpstr>Program ocupare-2019</vt:lpstr>
      <vt:lpstr>Proiecte în implementare</vt:lpstr>
      <vt:lpstr>Proiecte în implementare</vt:lpstr>
      <vt:lpstr>Proiecte proprii în implementare</vt:lpstr>
      <vt:lpstr>Proiecte proprii în implementare</vt:lpstr>
      <vt:lpstr>pROIECTE de viitor – Propuneri de îmbunătăţire a activităţii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AGENŢIA JUDEŢEANĂ PENTRU OCUPAREA FORŢEI DE MUNCĂ  BIHOR</dc:title>
  <dc:creator>Daciana Smaranda Nica</dc:creator>
  <cp:lastModifiedBy>Csaba Bekesi</cp:lastModifiedBy>
  <cp:revision>89</cp:revision>
  <dcterms:created xsi:type="dcterms:W3CDTF">2018-12-11T09:03:42Z</dcterms:created>
  <dcterms:modified xsi:type="dcterms:W3CDTF">2020-01-14T10:41:17Z</dcterms:modified>
</cp:coreProperties>
</file>