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65" r:id="rId4"/>
    <p:sldId id="257" r:id="rId5"/>
    <p:sldId id="266" r:id="rId6"/>
    <p:sldId id="258" r:id="rId7"/>
    <p:sldId id="259" r:id="rId8"/>
    <p:sldId id="260" r:id="rId9"/>
    <p:sldId id="262" r:id="rId10"/>
    <p:sldId id="263" r:id="rId11"/>
    <p:sldId id="267" r:id="rId12"/>
    <p:sldId id="268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132" y="5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13E18-FAD5-459A-BD62-A7258E45FE4B}" type="datetimeFigureOut">
              <a:rPr lang="en-US" smtClean="0"/>
              <a:t>27-Nov-19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A25BD-1915-4188-AFF0-80BBCFA899F5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13E18-FAD5-459A-BD62-A7258E45FE4B}" type="datetimeFigureOut">
              <a:rPr lang="en-US" smtClean="0"/>
              <a:t>27-Nov-19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A25BD-1915-4188-AFF0-80BBCFA899F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13E18-FAD5-459A-BD62-A7258E45FE4B}" type="datetimeFigureOut">
              <a:rPr lang="en-US" smtClean="0"/>
              <a:t>27-Nov-19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A25BD-1915-4188-AFF0-80BBCFA899F5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13E18-FAD5-459A-BD62-A7258E45FE4B}" type="datetimeFigureOut">
              <a:rPr lang="en-US" smtClean="0"/>
              <a:t>27-Nov-19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A25BD-1915-4188-AFF0-80BBCFA899F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13E18-FAD5-459A-BD62-A7258E45FE4B}" type="datetimeFigureOut">
              <a:rPr lang="en-US" smtClean="0"/>
              <a:t>27-Nov-19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A25BD-1915-4188-AFF0-80BBCFA899F5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13E18-FAD5-459A-BD62-A7258E45FE4B}" type="datetimeFigureOut">
              <a:rPr lang="en-US" smtClean="0"/>
              <a:t>27-Nov-19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A25BD-1915-4188-AFF0-80BBCFA899F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13E18-FAD5-459A-BD62-A7258E45FE4B}" type="datetimeFigureOut">
              <a:rPr lang="en-US" smtClean="0"/>
              <a:t>27-Nov-19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A25BD-1915-4188-AFF0-80BBCFA899F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13E18-FAD5-459A-BD62-A7258E45FE4B}" type="datetimeFigureOut">
              <a:rPr lang="en-US" smtClean="0"/>
              <a:t>27-Nov-19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A25BD-1915-4188-AFF0-80BBCFA899F5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13E18-FAD5-459A-BD62-A7258E45FE4B}" type="datetimeFigureOut">
              <a:rPr lang="en-US" smtClean="0"/>
              <a:t>27-Nov-19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A25BD-1915-4188-AFF0-80BBCFA899F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13E18-FAD5-459A-BD62-A7258E45FE4B}" type="datetimeFigureOut">
              <a:rPr lang="en-US" smtClean="0"/>
              <a:t>27-Nov-19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A25BD-1915-4188-AFF0-80BBCFA899F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13E18-FAD5-459A-BD62-A7258E45FE4B}" type="datetimeFigureOut">
              <a:rPr lang="en-US" smtClean="0"/>
              <a:t>27-Nov-19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A25BD-1915-4188-AFF0-80BBCFA899F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3DF13E18-FAD5-459A-BD62-A7258E45FE4B}" type="datetimeFigureOut">
              <a:rPr lang="en-US" smtClean="0"/>
              <a:t>27-Nov-19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D46A25BD-1915-4188-AFF0-80BBCFA899F5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sz="2000" b="1" dirty="0" smtClean="0">
                <a:latin typeface="Trebuchet MS" pitchFamily="34" charset="0"/>
              </a:rPr>
              <a:t>Agentia Judeteana pentru Ocuparea Fortei de Munca </a:t>
            </a:r>
            <a:r>
              <a:rPr lang="en-US" sz="2000" b="1" dirty="0" smtClean="0">
                <a:latin typeface="Trebuchet MS"/>
                <a:ea typeface="MS Mincho"/>
                <a:cs typeface="Times New Roman"/>
              </a:rPr>
              <a:t>BIHOR</a:t>
            </a:r>
            <a:br>
              <a:rPr lang="en-US" sz="2000" b="1" dirty="0" smtClean="0">
                <a:latin typeface="Trebuchet MS"/>
                <a:ea typeface="MS Mincho"/>
                <a:cs typeface="Times New Roman"/>
              </a:rPr>
            </a:br>
            <a:r>
              <a:rPr lang="en-US" sz="2000" b="1" dirty="0" smtClean="0">
                <a:latin typeface="Trebuchet MS" pitchFamily="34" charset="0"/>
              </a:rPr>
              <a:t/>
            </a:r>
            <a:br>
              <a:rPr lang="en-US" sz="2000" b="1" dirty="0" smtClean="0">
                <a:latin typeface="Trebuchet MS" pitchFamily="34" charset="0"/>
              </a:rPr>
            </a:br>
            <a:r>
              <a:rPr lang="en-US" sz="2000" b="1" dirty="0">
                <a:latin typeface="Trebuchet MS"/>
                <a:ea typeface="MS Mincho"/>
                <a:cs typeface="Times New Roman"/>
              </a:rPr>
              <a:t>D</a:t>
            </a:r>
            <a:r>
              <a:rPr lang="ro-RO" sz="2000" b="1" dirty="0">
                <a:latin typeface="Trebuchet MS"/>
                <a:ea typeface="MS Mincho"/>
                <a:cs typeface="Times New Roman"/>
              </a:rPr>
              <a:t>irecţia </a:t>
            </a:r>
            <a:r>
              <a:rPr lang="en-US" sz="2000" b="1" dirty="0">
                <a:latin typeface="Trebuchet MS"/>
                <a:ea typeface="MS Mincho"/>
                <a:cs typeface="Times New Roman"/>
              </a:rPr>
              <a:t>Generală de Asistenţă Socială şi Protecţia Copilului BIHOR</a:t>
            </a:r>
            <a:endParaRPr lang="en-US" sz="2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endParaRPr lang="en-US" sz="1600" dirty="0" smtClean="0">
              <a:latin typeface="Trebuchet MS" pitchFamily="34" charset="0"/>
            </a:endParaRPr>
          </a:p>
          <a:p>
            <a:pPr algn="r"/>
            <a:r>
              <a:rPr lang="en-US" sz="1600" dirty="0" smtClean="0">
                <a:latin typeface="Trebuchet MS" pitchFamily="34" charset="0"/>
              </a:rPr>
              <a:t>NOIEMBRIE 2019</a:t>
            </a:r>
            <a:endParaRPr lang="en-US" sz="1600" dirty="0">
              <a:latin typeface="Trebuchet MS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52400"/>
            <a:ext cx="5860543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21482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7543800" cy="16002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latin typeface="+mn-lt"/>
              </a:rPr>
              <a:t>Date statistice </a:t>
            </a:r>
            <a:r>
              <a:rPr lang="en-US" sz="3200" dirty="0" smtClean="0">
                <a:latin typeface="+mn-lt"/>
              </a:rPr>
              <a:t>privind activitatea de consiliere si mediere persoane cu dizabilitati</a:t>
            </a:r>
            <a:endParaRPr lang="en-US" sz="32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685800"/>
            <a:ext cx="8001000" cy="3886200"/>
          </a:xfrm>
        </p:spPr>
        <p:txBody>
          <a:bodyPr>
            <a:normAutofit fontScale="77500" lnSpcReduction="20000"/>
          </a:bodyPr>
          <a:lstStyle/>
          <a:p>
            <a:r>
              <a:rPr lang="en-US" sz="3300" b="1" dirty="0" smtClean="0">
                <a:solidFill>
                  <a:srgbClr val="7030A0"/>
                </a:solidFill>
              </a:rPr>
              <a:t>70 persoane cu dizabilitati informate si consiliate  </a:t>
            </a:r>
          </a:p>
          <a:p>
            <a:pPr marL="0" indent="0">
              <a:buNone/>
            </a:pPr>
            <a:r>
              <a:rPr lang="en-US" sz="2200" b="1" dirty="0"/>
              <a:t>	</a:t>
            </a:r>
            <a:r>
              <a:rPr lang="en-US" sz="2200" b="1" dirty="0" smtClean="0"/>
              <a:t>					</a:t>
            </a:r>
            <a:r>
              <a:rPr lang="en-US" sz="2000" dirty="0" smtClean="0"/>
              <a:t>din care 25 femei</a:t>
            </a:r>
          </a:p>
          <a:p>
            <a:pPr lvl="3"/>
            <a:r>
              <a:rPr lang="en-US" sz="2100" b="1" dirty="0" smtClean="0"/>
              <a:t>Categorii de varsta          </a:t>
            </a:r>
          </a:p>
          <a:p>
            <a:pPr lvl="5"/>
            <a:r>
              <a:rPr lang="en-US" sz="2100" dirty="0" smtClean="0"/>
              <a:t>sub 25 ani		25 persoane</a:t>
            </a:r>
          </a:p>
          <a:p>
            <a:pPr lvl="5"/>
            <a:r>
              <a:rPr lang="en-US" sz="2100" dirty="0" smtClean="0"/>
              <a:t>25-35 ani    		16 </a:t>
            </a:r>
            <a:r>
              <a:rPr lang="en-US" sz="2100" dirty="0"/>
              <a:t>persoane</a:t>
            </a:r>
          </a:p>
          <a:p>
            <a:pPr lvl="5"/>
            <a:r>
              <a:rPr lang="en-US" sz="2100" dirty="0" smtClean="0"/>
              <a:t>35-45 ani    		22 </a:t>
            </a:r>
            <a:r>
              <a:rPr lang="en-US" sz="2100" dirty="0"/>
              <a:t>persoane</a:t>
            </a:r>
          </a:p>
          <a:p>
            <a:pPr lvl="5"/>
            <a:r>
              <a:rPr lang="en-US" sz="2100" dirty="0" smtClean="0"/>
              <a:t>Peste 45 ani  		7 </a:t>
            </a:r>
            <a:r>
              <a:rPr lang="en-US" sz="2100" dirty="0"/>
              <a:t>persoane</a:t>
            </a:r>
          </a:p>
          <a:p>
            <a:pPr lvl="5"/>
            <a:endParaRPr lang="en-US" sz="2100" dirty="0" smtClean="0"/>
          </a:p>
          <a:p>
            <a:pPr lvl="4"/>
            <a:r>
              <a:rPr lang="en-US" sz="2100" b="1" dirty="0" smtClean="0"/>
              <a:t>Nivel de studii</a:t>
            </a:r>
          </a:p>
          <a:p>
            <a:pPr lvl="5"/>
            <a:r>
              <a:rPr lang="en-US" sz="2100" dirty="0" smtClean="0"/>
              <a:t>Fara studii /sc. generala incompleta   	12 persoane</a:t>
            </a:r>
          </a:p>
          <a:p>
            <a:pPr lvl="5"/>
            <a:r>
              <a:rPr lang="en-US" sz="2100" dirty="0" smtClean="0"/>
              <a:t>Scoala gimnaziala  			10 </a:t>
            </a:r>
            <a:r>
              <a:rPr lang="en-US" sz="2100" dirty="0"/>
              <a:t>persoane</a:t>
            </a:r>
          </a:p>
          <a:p>
            <a:pPr lvl="5"/>
            <a:r>
              <a:rPr lang="en-US" sz="2100" dirty="0" smtClean="0"/>
              <a:t>Scoala profesionala   			27 </a:t>
            </a:r>
            <a:r>
              <a:rPr lang="en-US" sz="2100" dirty="0"/>
              <a:t>persoane</a:t>
            </a:r>
          </a:p>
          <a:p>
            <a:pPr lvl="5"/>
            <a:r>
              <a:rPr lang="en-US" sz="2100" dirty="0" smtClean="0"/>
              <a:t>Liceu   				13 </a:t>
            </a:r>
            <a:r>
              <a:rPr lang="en-US" sz="2100" dirty="0"/>
              <a:t>persoane</a:t>
            </a:r>
          </a:p>
          <a:p>
            <a:pPr lvl="5"/>
            <a:r>
              <a:rPr lang="en-US" sz="2100" dirty="0" smtClean="0"/>
              <a:t>Universitar   				8 </a:t>
            </a:r>
            <a:r>
              <a:rPr lang="en-US" sz="2100" dirty="0"/>
              <a:t>persoane</a:t>
            </a:r>
          </a:p>
          <a:p>
            <a:pPr lvl="5"/>
            <a:endParaRPr lang="en-US" sz="2100" dirty="0" smtClean="0"/>
          </a:p>
        </p:txBody>
      </p:sp>
    </p:spTree>
    <p:extLst>
      <p:ext uri="{BB962C8B-B14F-4D97-AF65-F5344CB8AC3E}">
        <p14:creationId xmlns:p14="http://schemas.microsoft.com/office/powerpoint/2010/main" val="21156115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7543800" cy="1600200"/>
          </a:xfrm>
        </p:spPr>
        <p:txBody>
          <a:bodyPr/>
          <a:lstStyle/>
          <a:p>
            <a:r>
              <a:rPr lang="en-US" sz="3200" b="1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/>
              </a:rPr>
              <a:t>Date statistice </a:t>
            </a:r>
            <a:r>
              <a:rPr lang="en-US" sz="3200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/>
              </a:rPr>
              <a:t>privind activitatea de consiliere si mediere persoane cu dizabilitati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Tip dizabilitate</a:t>
            </a:r>
          </a:p>
          <a:p>
            <a:pPr lvl="2"/>
            <a:r>
              <a:rPr lang="en-US" dirty="0" smtClean="0"/>
              <a:t>Mental/ psihic 	36 persoane</a:t>
            </a:r>
          </a:p>
          <a:p>
            <a:pPr lvl="2"/>
            <a:r>
              <a:rPr lang="en-US" dirty="0" smtClean="0"/>
              <a:t>Fizic/locomotor  	17 persoane</a:t>
            </a:r>
          </a:p>
          <a:p>
            <a:pPr lvl="2"/>
            <a:r>
              <a:rPr lang="en-US" dirty="0" smtClean="0"/>
              <a:t>Vizual     	5 persoane</a:t>
            </a:r>
          </a:p>
          <a:p>
            <a:pPr lvl="2"/>
            <a:r>
              <a:rPr lang="en-US" dirty="0" smtClean="0"/>
              <a:t>Auditiv   	3 persoane</a:t>
            </a:r>
          </a:p>
          <a:p>
            <a:pPr lvl="2"/>
            <a:r>
              <a:rPr lang="en-US" dirty="0" smtClean="0"/>
              <a:t>Surdo-cetitate 	1 persoana</a:t>
            </a:r>
          </a:p>
          <a:p>
            <a:pPr lvl="2"/>
            <a:r>
              <a:rPr lang="en-US" dirty="0" smtClean="0"/>
              <a:t>Altele    		8 persoane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95532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/>
              </a:rPr>
              <a:t>Date statistice </a:t>
            </a:r>
            <a:r>
              <a:rPr lang="en-US" sz="3200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/>
              </a:rPr>
              <a:t>privind activitatea de consiliere si mediere persoane cu dizabilitati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685800"/>
            <a:ext cx="7848600" cy="3886200"/>
          </a:xfrm>
        </p:spPr>
        <p:txBody>
          <a:bodyPr>
            <a:normAutofit fontScale="25000" lnSpcReduction="20000"/>
          </a:bodyPr>
          <a:lstStyle/>
          <a:p>
            <a:endParaRPr lang="en-US" sz="7400" dirty="0" smtClean="0">
              <a:solidFill>
                <a:srgbClr val="7030A0"/>
              </a:solidFill>
            </a:endParaRPr>
          </a:p>
          <a:p>
            <a:pPr marL="0" indent="0" algn="ctr">
              <a:buNone/>
            </a:pPr>
            <a:r>
              <a:rPr lang="en-US" sz="7400" b="1" dirty="0" smtClean="0">
                <a:solidFill>
                  <a:srgbClr val="7030A0"/>
                </a:solidFill>
              </a:rPr>
              <a:t>35 persoane angajate cu contract de munca pe perioada nedeterminata</a:t>
            </a:r>
          </a:p>
          <a:p>
            <a:endParaRPr lang="en-US" sz="7400" dirty="0" smtClean="0">
              <a:solidFill>
                <a:srgbClr val="7030A0"/>
              </a:solidFill>
            </a:endParaRPr>
          </a:p>
          <a:p>
            <a:r>
              <a:rPr lang="en-US" sz="5600" dirty="0" smtClean="0"/>
              <a:t>muncitor </a:t>
            </a:r>
            <a:r>
              <a:rPr lang="en-US" sz="5600" dirty="0"/>
              <a:t>necalificat la asamblarea, montarea </a:t>
            </a:r>
            <a:r>
              <a:rPr lang="en-US" sz="5600" dirty="0" smtClean="0"/>
              <a:t>pieselor, </a:t>
            </a:r>
            <a:r>
              <a:rPr lang="en-US" sz="5600" dirty="0"/>
              <a:t>muncitor necalificat în industria </a:t>
            </a:r>
            <a:r>
              <a:rPr lang="en-US" sz="5600" dirty="0" smtClean="0"/>
              <a:t>confectiilor,</a:t>
            </a:r>
            <a:r>
              <a:rPr lang="en-US" sz="5600" dirty="0"/>
              <a:t> muncitor necalificat în </a:t>
            </a:r>
            <a:r>
              <a:rPr lang="en-US" sz="5600" dirty="0" smtClean="0"/>
              <a:t>agricultura, manipulant marfuri, ingrijitor </a:t>
            </a:r>
            <a:r>
              <a:rPr lang="en-US" sz="5600" dirty="0"/>
              <a:t>spatii </a:t>
            </a:r>
            <a:r>
              <a:rPr lang="en-US" sz="5600" dirty="0" smtClean="0"/>
              <a:t>verzi, agent </a:t>
            </a:r>
            <a:r>
              <a:rPr lang="en-US" sz="5600" dirty="0"/>
              <a:t>curatenie cladiri si mijloace de </a:t>
            </a:r>
            <a:r>
              <a:rPr lang="en-US" sz="5600" dirty="0" smtClean="0"/>
              <a:t>transport</a:t>
            </a:r>
            <a:r>
              <a:rPr lang="en-US" sz="5600" dirty="0"/>
              <a:t>femeie de </a:t>
            </a:r>
            <a:r>
              <a:rPr lang="en-US" sz="5600" dirty="0" smtClean="0"/>
              <a:t>serviciu</a:t>
            </a:r>
          </a:p>
          <a:p>
            <a:pPr marL="0" indent="0">
              <a:buNone/>
            </a:pPr>
            <a:endParaRPr lang="en-US" sz="5600" dirty="0"/>
          </a:p>
          <a:p>
            <a:r>
              <a:rPr lang="en-US" sz="5600" dirty="0" smtClean="0"/>
              <a:t>maseur </a:t>
            </a:r>
            <a:r>
              <a:rPr lang="en-US" sz="5600" dirty="0"/>
              <a:t>de întretinere si relaxare</a:t>
            </a:r>
          </a:p>
          <a:p>
            <a:r>
              <a:rPr lang="en-US" sz="5600" dirty="0" smtClean="0"/>
              <a:t>secretar </a:t>
            </a:r>
            <a:r>
              <a:rPr lang="en-US" sz="5600" dirty="0"/>
              <a:t>administrativ</a:t>
            </a:r>
          </a:p>
          <a:p>
            <a:r>
              <a:rPr lang="en-US" sz="5600" dirty="0" smtClean="0"/>
              <a:t>casier</a:t>
            </a:r>
            <a:endParaRPr lang="en-US" sz="5600" dirty="0"/>
          </a:p>
          <a:p>
            <a:r>
              <a:rPr lang="en-US" sz="5600" dirty="0" smtClean="0"/>
              <a:t>agent </a:t>
            </a:r>
            <a:r>
              <a:rPr lang="en-US" sz="5600" dirty="0"/>
              <a:t>securitate</a:t>
            </a:r>
          </a:p>
          <a:p>
            <a:r>
              <a:rPr lang="en-US" sz="5600" dirty="0"/>
              <a:t>v</a:t>
            </a:r>
            <a:r>
              <a:rPr lang="en-US" sz="5600" dirty="0" smtClean="0"/>
              <a:t>anzator</a:t>
            </a:r>
          </a:p>
          <a:p>
            <a:r>
              <a:rPr lang="en-US" sz="5600" dirty="0"/>
              <a:t>lucrator comercial</a:t>
            </a:r>
          </a:p>
          <a:p>
            <a:r>
              <a:rPr lang="en-US" sz="5600" dirty="0" smtClean="0"/>
              <a:t>sofer </a:t>
            </a:r>
            <a:r>
              <a:rPr lang="en-US" sz="5600" dirty="0"/>
              <a:t>de autoturisme si camionete</a:t>
            </a:r>
          </a:p>
          <a:p>
            <a:r>
              <a:rPr lang="en-US" sz="5600" dirty="0" smtClean="0"/>
              <a:t>designer </a:t>
            </a:r>
            <a:r>
              <a:rPr lang="en-US" sz="5600" dirty="0"/>
              <a:t>grafica (studii medii)</a:t>
            </a:r>
          </a:p>
          <a:p>
            <a:r>
              <a:rPr lang="en-US" sz="5600" dirty="0"/>
              <a:t>registrator medical</a:t>
            </a:r>
          </a:p>
          <a:p>
            <a:r>
              <a:rPr lang="en-US" sz="5600" dirty="0"/>
              <a:t>expert relatii externe</a:t>
            </a:r>
          </a:p>
          <a:p>
            <a:endParaRPr lang="en-US" sz="5600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67048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7620000" cy="1600200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/>
              </a:rPr>
              <a:t>F</a:t>
            </a:r>
            <a:r>
              <a:rPr lang="en-US" sz="32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imes New Roman"/>
              </a:rPr>
              <a:t>acilitarea insertiei pe piata muncii a persoanelor cu dizabilitati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Proiect national</a:t>
            </a:r>
          </a:p>
          <a:p>
            <a:r>
              <a:rPr lang="en-US" dirty="0" smtClean="0"/>
              <a:t>Perioada implementare - 36 luni</a:t>
            </a:r>
          </a:p>
          <a:p>
            <a:r>
              <a:rPr lang="en-US" dirty="0" smtClean="0"/>
              <a:t>Grup tinta -  </a:t>
            </a:r>
            <a:r>
              <a:rPr lang="en-US" dirty="0"/>
              <a:t>7.000 şomeri şi persoane inactive non - NEET- persoane cu dizabilități, cu domiciliul sau reşedința în regiunile eligibile (Centru, Sud-Muntenia, Sud-Vest Oltenia, Nord-Est, Nord-Vest, Sud-Est, Vest, Bucureşti-Ilfov). 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76073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vi-VN" dirty="0" smtClean="0"/>
              <a:t>Obiectivul general al proiectului </a:t>
            </a:r>
            <a:br>
              <a:rPr lang="vi-VN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vi-VN" dirty="0" smtClean="0"/>
              <a:t>Asigurarea accesului persoanelor cu dizabilități, în condiții de egalitate cu ceilalți, la mediul fizic, informațional şi comunicațional în vederea creşterii şanselor de ocupare şi a ponderii persoanelor cu dizabilități angajate pe piața liberă a muncii.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63135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vi-VN" dirty="0"/>
              <a:t>Obiectivele specifice ale proiectului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vi-VN" dirty="0" smtClean="0"/>
              <a:t>1</a:t>
            </a:r>
            <a:r>
              <a:rPr lang="vi-VN" dirty="0"/>
              <a:t>. 	</a:t>
            </a:r>
            <a:r>
              <a:rPr lang="vi-VN" dirty="0" smtClean="0"/>
              <a:t>Stimularea </a:t>
            </a:r>
            <a:r>
              <a:rPr lang="vi-VN" dirty="0"/>
              <a:t>angajării persoanelor cu dizabilități care se află în căutarea unui loc de muncă şi beneficiază de </a:t>
            </a:r>
            <a:r>
              <a:rPr lang="vi-VN" dirty="0" smtClean="0"/>
              <a:t>servicii </a:t>
            </a:r>
            <a:r>
              <a:rPr lang="vi-VN" dirty="0"/>
              <a:t>de informare şi consiliere profesională, medierea muncii sau formare profesională din partea agențiilor de ocuparea forței de muncă prin acordarea de subvenții angajatorilor. </a:t>
            </a:r>
          </a:p>
          <a:p>
            <a:r>
              <a:rPr lang="vi-VN" dirty="0"/>
              <a:t>2. 	</a:t>
            </a:r>
            <a:r>
              <a:rPr lang="vi-VN" dirty="0" smtClean="0"/>
              <a:t>Sprijinirea </a:t>
            </a:r>
            <a:r>
              <a:rPr lang="vi-VN" dirty="0"/>
              <a:t>persoanelor cu dizabilități care se află în căutarea unui loc de muncă, înregistrate la SPO, în </a:t>
            </a:r>
            <a:r>
              <a:rPr lang="vi-VN" dirty="0" smtClean="0"/>
              <a:t>accesarea </a:t>
            </a:r>
            <a:r>
              <a:rPr lang="vi-VN" dirty="0"/>
              <a:t>şi utilizarea de tehnologii şi dispozitive asistive şi tehnologii de acces în vederea creşterii şanselor de ocupare. </a:t>
            </a:r>
          </a:p>
          <a:p>
            <a:r>
              <a:rPr lang="vi-VN" dirty="0"/>
              <a:t>3. 	</a:t>
            </a:r>
            <a:r>
              <a:rPr lang="vi-VN" dirty="0" smtClean="0"/>
              <a:t>Acordarea </a:t>
            </a:r>
            <a:r>
              <a:rPr lang="vi-VN" dirty="0"/>
              <a:t>de sprijin angajatorilor pentru accesibilizarea locurilor de muncă în vederea creşterii gradului de </a:t>
            </a:r>
            <a:r>
              <a:rPr lang="vi-VN" dirty="0" smtClean="0"/>
              <a:t>ocupare </a:t>
            </a:r>
            <a:r>
              <a:rPr lang="vi-VN" dirty="0"/>
              <a:t>al persoanelor cu dizabilități care se află în căutarea unui loc de muncă şi beneficiază de servicii de informare şi </a:t>
            </a:r>
            <a:r>
              <a:rPr lang="vi-VN" dirty="0" smtClean="0"/>
              <a:t>consiliere </a:t>
            </a:r>
            <a:r>
              <a:rPr lang="vi-VN" dirty="0"/>
              <a:t>profesională, medierea muncii sau formare profesională din partea agențiilor de ocuparea forței de muncă.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27273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4800" dirty="0">
                <a:latin typeface="+mn-lt"/>
                <a:ea typeface="Calibri"/>
                <a:cs typeface="Times New Roman"/>
              </a:rPr>
              <a:t>Rezultate aşteptate </a:t>
            </a:r>
            <a:endParaRPr lang="en-US" sz="4800" dirty="0">
              <a:effectLst/>
              <a:latin typeface="+mn-lt"/>
              <a:ea typeface="Calibri"/>
              <a:cs typeface="Times New Roma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/>
              <a:t>-7000 persoane cu dizabilități informate şi consiliate în vederea angajării </a:t>
            </a:r>
            <a:endParaRPr lang="en-US" dirty="0" smtClean="0"/>
          </a:p>
          <a:p>
            <a:r>
              <a:rPr lang="vi-VN" dirty="0"/>
              <a:t>200 persoane cu dizabilități, non-NEET pentru care se finanțează subvenții conform art.80, 85 din Legea 76/2002 </a:t>
            </a:r>
            <a:endParaRPr lang="en-US" dirty="0" smtClean="0"/>
          </a:p>
          <a:p>
            <a:r>
              <a:rPr lang="en-US" dirty="0"/>
              <a:t>- 200 spații de muncă adaptate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36377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>
                <a:latin typeface="+mn-lt"/>
              </a:rPr>
              <a:t>Activitat</a:t>
            </a:r>
            <a:r>
              <a:rPr lang="en-US" dirty="0" smtClean="0">
                <a:latin typeface="+mn-lt"/>
              </a:rPr>
              <a:t>i</a:t>
            </a:r>
            <a:endParaRPr lang="en-US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o-RO" dirty="0" smtClean="0"/>
              <a:t>A1</a:t>
            </a:r>
            <a:r>
              <a:rPr lang="ro-RO" dirty="0"/>
              <a:t>. Măsuri active de ocupare pentru facilitarea inserției pe piața muncii a persoanelor cu dizabilități    </a:t>
            </a:r>
            <a:endParaRPr lang="en-US" dirty="0" smtClean="0"/>
          </a:p>
          <a:p>
            <a:pPr marL="0" indent="0" algn="r">
              <a:buNone/>
            </a:pPr>
            <a:r>
              <a:rPr lang="ro-RO" sz="1600" dirty="0" smtClean="0"/>
              <a:t>Durata</a:t>
            </a:r>
            <a:r>
              <a:rPr lang="ro-RO" sz="1600" dirty="0"/>
              <a:t>:  Iunie </a:t>
            </a:r>
            <a:r>
              <a:rPr lang="ro-RO" sz="1600" dirty="0" smtClean="0"/>
              <a:t>2019</a:t>
            </a:r>
            <a:r>
              <a:rPr lang="en-US" sz="1600" dirty="0" smtClean="0"/>
              <a:t>-</a:t>
            </a:r>
            <a:r>
              <a:rPr lang="ro-RO" sz="1600" dirty="0" smtClean="0"/>
              <a:t>Mai </a:t>
            </a:r>
            <a:r>
              <a:rPr lang="ro-RO" sz="1600" dirty="0"/>
              <a:t>2022</a:t>
            </a:r>
            <a:r>
              <a:rPr lang="ro-RO" dirty="0"/>
              <a:t>	</a:t>
            </a:r>
            <a:endParaRPr lang="en-US" dirty="0"/>
          </a:p>
          <a:p>
            <a:pPr marL="0" indent="0">
              <a:buNone/>
            </a:pPr>
            <a:r>
              <a:rPr lang="ro-RO" dirty="0"/>
              <a:t/>
            </a:r>
            <a:br>
              <a:rPr lang="ro-RO" dirty="0"/>
            </a:br>
            <a:r>
              <a:rPr lang="ro-RO" dirty="0" smtClean="0"/>
              <a:t>Subactivit</a:t>
            </a:r>
            <a:r>
              <a:rPr lang="en-US" dirty="0" smtClean="0"/>
              <a:t>ati</a:t>
            </a:r>
            <a:endParaRPr lang="en-US" dirty="0"/>
          </a:p>
          <a:p>
            <a:r>
              <a:rPr lang="en-US" dirty="0" smtClean="0"/>
              <a:t>SA 1.1-</a:t>
            </a:r>
            <a:r>
              <a:rPr lang="ro-RO" dirty="0" smtClean="0"/>
              <a:t>Furnizarea </a:t>
            </a:r>
            <a:r>
              <a:rPr lang="ro-RO" dirty="0"/>
              <a:t>de servicii specializate </a:t>
            </a:r>
            <a:r>
              <a:rPr lang="ro-RO" dirty="0" smtClean="0"/>
              <a:t>pentru </a:t>
            </a:r>
            <a:r>
              <a:rPr lang="ro-RO" dirty="0"/>
              <a:t>stimularea ocupării, în conformitate </a:t>
            </a:r>
            <a:r>
              <a:rPr lang="ro-RO" dirty="0" smtClean="0"/>
              <a:t>cu </a:t>
            </a:r>
            <a:r>
              <a:rPr lang="ro-RO" dirty="0"/>
              <a:t>prevederile Legii nr.76/2002 </a:t>
            </a:r>
            <a:r>
              <a:rPr lang="ro-RO" dirty="0" smtClean="0"/>
              <a:t>privind</a:t>
            </a:r>
            <a:r>
              <a:rPr lang="en-US" dirty="0" smtClean="0"/>
              <a:t> </a:t>
            </a:r>
            <a:r>
              <a:rPr lang="ro-RO" dirty="0" smtClean="0"/>
              <a:t>sistemul </a:t>
            </a:r>
            <a:r>
              <a:rPr lang="ro-RO" dirty="0"/>
              <a:t>asigurărilor pentru şomaj şi </a:t>
            </a:r>
            <a:r>
              <a:rPr lang="ro-RO" dirty="0" smtClean="0"/>
              <a:t>stimularea </a:t>
            </a:r>
            <a:r>
              <a:rPr lang="ro-RO" dirty="0"/>
              <a:t>ocupării forței de muncă, cu </a:t>
            </a:r>
            <a:r>
              <a:rPr lang="ro-RO" dirty="0" smtClean="0"/>
              <a:t>modificările </a:t>
            </a:r>
            <a:r>
              <a:rPr lang="ro-RO" dirty="0"/>
              <a:t>şi completările ulterioare.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7447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/>
              </a:rPr>
              <a:t>Activitat</a:t>
            </a:r>
            <a:r>
              <a:rPr 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/>
              </a:rPr>
              <a:t>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/>
              <a:t>SA1.2. Stimularea angajării persoanelor </a:t>
            </a:r>
            <a:r>
              <a:rPr lang="vi-VN" dirty="0" smtClean="0"/>
              <a:t>cu </a:t>
            </a:r>
            <a:r>
              <a:rPr lang="vi-VN" dirty="0"/>
              <a:t>dizabilități prin acordarea de subvenții </a:t>
            </a:r>
            <a:r>
              <a:rPr lang="vi-VN" dirty="0" smtClean="0"/>
              <a:t>angajatorilor </a:t>
            </a:r>
            <a:r>
              <a:rPr lang="vi-VN" dirty="0"/>
              <a:t>- Acordarea de </a:t>
            </a:r>
            <a:r>
              <a:rPr lang="vi-VN" dirty="0" smtClean="0"/>
              <a:t>subvenții</a:t>
            </a:r>
            <a:r>
              <a:rPr lang="en-US" dirty="0" smtClean="0"/>
              <a:t> </a:t>
            </a:r>
            <a:r>
              <a:rPr lang="vi-VN" dirty="0" smtClean="0"/>
              <a:t>angajatorilor </a:t>
            </a:r>
            <a:r>
              <a:rPr lang="vi-VN" dirty="0"/>
              <a:t>pentru încadrarea în muncă a </a:t>
            </a:r>
            <a:r>
              <a:rPr lang="vi-VN" dirty="0" smtClean="0"/>
              <a:t>persoanelor </a:t>
            </a:r>
            <a:r>
              <a:rPr lang="vi-VN" dirty="0"/>
              <a:t>cu handicap, conform art. 85, </a:t>
            </a:r>
            <a:r>
              <a:rPr lang="vi-VN" dirty="0" smtClean="0"/>
              <a:t>respectiv </a:t>
            </a:r>
            <a:r>
              <a:rPr lang="vi-VN" dirty="0"/>
              <a:t>pentru încadrarea în muncă </a:t>
            </a:r>
            <a:r>
              <a:rPr lang="vi-VN" dirty="0" smtClean="0"/>
              <a:t>a</a:t>
            </a:r>
            <a:r>
              <a:rPr lang="en-US" dirty="0" smtClean="0"/>
              <a:t> </a:t>
            </a:r>
            <a:r>
              <a:rPr lang="vi-VN" dirty="0" smtClean="0"/>
              <a:t>absolvenților </a:t>
            </a:r>
            <a:r>
              <a:rPr lang="vi-VN" dirty="0"/>
              <a:t>non-NEET în conformitate cu art.80 din Legea 76/2002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04236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7543800" cy="1600200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/>
                <a:ea typeface="Calibri"/>
                <a:cs typeface="Times New Roman"/>
              </a:rPr>
              <a:t>Rezultate </a:t>
            </a:r>
            <a:r>
              <a:rPr lang="en-US" sz="36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imes New Roman"/>
                <a:ea typeface="Calibri"/>
                <a:cs typeface="Times New Roman"/>
              </a:rPr>
              <a:t>de la demararea proiectului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838200"/>
            <a:ext cx="7543800" cy="4343400"/>
          </a:xfrm>
        </p:spPr>
        <p:txBody>
          <a:bodyPr>
            <a:normAutofit lnSpcReduction="10000"/>
          </a:bodyPr>
          <a:lstStyle/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11 </a:t>
            </a:r>
            <a:r>
              <a:rPr lang="vi-VN" dirty="0" smtClean="0"/>
              <a:t>ACORD</a:t>
            </a:r>
            <a:r>
              <a:rPr lang="en-US" dirty="0" smtClean="0"/>
              <a:t>URI </a:t>
            </a:r>
            <a:r>
              <a:rPr lang="vi-VN" dirty="0" smtClean="0"/>
              <a:t>privind </a:t>
            </a:r>
            <a:r>
              <a:rPr lang="vi-VN" dirty="0"/>
              <a:t>participarea la măsurile pentru stimularea ocuparii forţei de </a:t>
            </a:r>
            <a:r>
              <a:rPr lang="vi-VN" dirty="0" smtClean="0"/>
              <a:t>munca</a:t>
            </a:r>
            <a:r>
              <a:rPr lang="en-US" dirty="0" smtClean="0"/>
              <a:t> INCHEIATE</a:t>
            </a:r>
          </a:p>
          <a:p>
            <a:r>
              <a:rPr lang="en-US" dirty="0" smtClean="0"/>
              <a:t>11 </a:t>
            </a:r>
            <a:r>
              <a:rPr lang="ro-RO" dirty="0" smtClean="0"/>
              <a:t>plan</a:t>
            </a:r>
            <a:r>
              <a:rPr lang="en-US" dirty="0" smtClean="0"/>
              <a:t>uri</a:t>
            </a:r>
            <a:r>
              <a:rPr lang="ro-RO" dirty="0" smtClean="0"/>
              <a:t> individual</a:t>
            </a:r>
            <a:r>
              <a:rPr lang="en-US" dirty="0" smtClean="0"/>
              <a:t> incheiate</a:t>
            </a:r>
          </a:p>
          <a:p>
            <a:r>
              <a:rPr lang="en-US" b="1" dirty="0" smtClean="0">
                <a:solidFill>
                  <a:srgbClr val="FF0000"/>
                </a:solidFill>
              </a:rPr>
              <a:t>9 persoane incadrate in munca cu contract de munca pe perioada nedeterminata</a:t>
            </a:r>
          </a:p>
          <a:p>
            <a:r>
              <a:rPr lang="en-US" dirty="0" smtClean="0"/>
              <a:t>4 subventii inregistrate pentru un numar de 5 persoane cu dizabilitati</a:t>
            </a:r>
          </a:p>
          <a:p>
            <a:r>
              <a:rPr lang="en-US" dirty="0" smtClean="0"/>
              <a:t>1 prima de incadrare pentru o persoana cu dizabilitate vizuala</a:t>
            </a:r>
          </a:p>
          <a:p>
            <a:pPr marL="0" indent="0">
              <a:buNone/>
            </a:pPr>
            <a:endParaRPr lang="en-US" dirty="0"/>
          </a:p>
          <a:p>
            <a:endParaRPr lang="vi-VN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05501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Romina si Felicia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800" y="685800"/>
            <a:ext cx="3505200" cy="4673600"/>
          </a:xfrm>
        </p:spPr>
      </p:pic>
    </p:spTree>
    <p:extLst>
      <p:ext uri="{BB962C8B-B14F-4D97-AF65-F5344CB8AC3E}">
        <p14:creationId xmlns:p14="http://schemas.microsoft.com/office/powerpoint/2010/main" val="188392797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112</TotalTime>
  <Words>404</Words>
  <Application>Microsoft Office PowerPoint</Application>
  <PresentationFormat>On-screen Show (4:3)</PresentationFormat>
  <Paragraphs>77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NewsPrint</vt:lpstr>
      <vt:lpstr>Agentia Judeteana pentru Ocuparea Fortei de Munca BIHOR  Direcţia Generală de Asistenţă Socială şi Protecţia Copilului BIHOR</vt:lpstr>
      <vt:lpstr>Date statistice privind activitatea de consiliere si mediere persoane cu dizabilitati</vt:lpstr>
      <vt:lpstr>Date statistice privind activitatea de consiliere si mediere persoane cu dizabilitati</vt:lpstr>
      <vt:lpstr>Date statistice privind activitatea de consiliere si mediere persoane cu dizabilitati</vt:lpstr>
      <vt:lpstr>Facilitarea insertiei pe piata muncii a persoanelor cu dizabilitati</vt:lpstr>
      <vt:lpstr>Obiectivul general al proiectului  </vt:lpstr>
      <vt:lpstr>Obiectivele specifice ale proiectului </vt:lpstr>
      <vt:lpstr>Rezultate aşteptate </vt:lpstr>
      <vt:lpstr>Activitati</vt:lpstr>
      <vt:lpstr>Activitati</vt:lpstr>
      <vt:lpstr>Rezultate de la demararea proiectului </vt:lpstr>
      <vt:lpstr>Romina si Felicia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Daciana Smaranda Nica</dc:creator>
  <cp:lastModifiedBy>Daciana Smaranda Nica</cp:lastModifiedBy>
  <cp:revision>18</cp:revision>
  <dcterms:created xsi:type="dcterms:W3CDTF">2019-11-26T10:26:02Z</dcterms:created>
  <dcterms:modified xsi:type="dcterms:W3CDTF">2019-11-27T10:46:21Z</dcterms:modified>
</cp:coreProperties>
</file>