
<file path=[Content_Types].xml><?xml version="1.0" encoding="utf-8"?>
<Types xmlns="http://schemas.openxmlformats.org/package/2006/content-types">
  <!--cleaned_by_fortinet--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307" r:id="rId4"/>
    <p:sldId id="292" r:id="rId5"/>
    <p:sldId id="262" r:id="rId6"/>
    <p:sldId id="293" r:id="rId7"/>
    <p:sldId id="294" r:id="rId8"/>
    <p:sldId id="295" r:id="rId9"/>
    <p:sldId id="296" r:id="rId10"/>
    <p:sldId id="297" r:id="rId11"/>
    <p:sldId id="308" r:id="rId12"/>
    <p:sldId id="309" r:id="rId13"/>
    <p:sldId id="310" r:id="rId14"/>
    <p:sldId id="301" r:id="rId15"/>
    <p:sldId id="311" r:id="rId16"/>
    <p:sldId id="312" r:id="rId17"/>
    <p:sldId id="306" r:id="rId18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1E1C"/>
    <a:srgbClr val="9634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>
        <p:scale>
          <a:sx n="76" d="100"/>
          <a:sy n="76" d="100"/>
        </p:scale>
        <p:origin x="-1212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3CC34-E6BA-447D-BF80-1350AE364B84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8DE05-6E10-490B-8281-6B8DE9768B4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4886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2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3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4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5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6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7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8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9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10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11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12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13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14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15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16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1pPr>
            <a:lvl2pPr marL="742950" indent="-28575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2pPr>
            <a:lvl3pPr marL="11430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3pPr>
            <a:lvl4pPr marL="16002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4pPr>
            <a:lvl5pPr marL="2057400" indent="-228600" defTabSz="922338" eaLnBrk="0" hangingPunct="0"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굴림" pitchFamily="34" charset="-127"/>
              </a:defRPr>
            </a:lvl9pPr>
          </a:lstStyle>
          <a:p>
            <a:fld id="{DF1DBF74-3B5F-484E-8104-B2BB4CEF204D}" type="slidenum">
              <a:rPr lang="en-US" altLang="ro-RO" sz="1200" smtClean="0">
                <a:latin typeface="Times" pitchFamily="18" charset="0"/>
              </a:rPr>
              <a:pPr/>
              <a:t>17</a:t>
            </a:fld>
            <a:endParaRPr lang="en-US" altLang="ro-RO" sz="1200" smtClean="0">
              <a:latin typeface="Times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ro-RO" dirty="0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8510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27823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30745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84159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51235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93634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30612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62072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37836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6606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5695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B023A-B4C2-43EB-8FA1-F8626DA4B1E6}" type="datetimeFigureOut">
              <a:rPr lang="ro-RO" smtClean="0"/>
              <a:t>18.02.2020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BC984-39D1-4F55-9CE2-35829F27B504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9638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
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
	<Relationship Id="rId3" Type="http://schemas.openxmlformats.org/officeDocument/2006/relationships/image" Target="../media/image5.png"/>
	<Relationship Id="rId2" Type="http://schemas.openxmlformats.org/officeDocument/2006/relationships/notesSlide" Target="../notesSlides/notesSlide4.xml"/>
	<Relationship Id="rId1" Type="http://schemas.openxmlformats.org/officeDocument/2006/relationships/slideLayout" Target="../slideLayouts/slideLayout7.xml"/>
	<Relationship Id="rId4" Type="http://schemas.openxmlformats.org/officeDocument/2006/relationships/hyperlink" Target="http://?" TargetMode="External"/>
</Relationships>
</file>

<file path=ppt/slides/_rels/slide6.xml.rels><?xml version="1.0" encoding="UTF-8" standalone="yes"?>
<Relationships xmlns="http://schemas.openxmlformats.org/package/2006/relationships">
	<Relationship Id="rId3" Type="http://schemas.openxmlformats.org/officeDocument/2006/relationships/hyperlink" Target="http://?" TargetMode="External"/>
	<Relationship Id="rId2" Type="http://schemas.openxmlformats.org/officeDocument/2006/relationships/notesSlide" Target="../notesSlides/notesSlide5.xml"/>
	<Relationship Id="rId1" Type="http://schemas.openxmlformats.org/officeDocument/2006/relationships/slideLayout" Target="../slideLayouts/slideLayout7.xml"/>
	<Relationship Id="rId5" Type="http://schemas.openxmlformats.org/officeDocument/2006/relationships/image" Target="../media/image6.jpeg"/>
	<Relationship Id="rId4" Type="http://schemas.openxmlformats.org/officeDocument/2006/relationships/hyperlink" Target="http://?" TargetMode="External"/>
</Relationships>
</file>

<file path=ppt/slides/_rels/slide7.xml.rels><?xml version="1.0" encoding="UTF-8" standalone="yes"?>
<Relationships xmlns="http://schemas.openxmlformats.org/package/2006/relationships">
	<Relationship Id="rId3" Type="http://schemas.openxmlformats.org/officeDocument/2006/relationships/hyperlink" Target="http://?" TargetMode="External"/>
	<Relationship Id="rId2" Type="http://schemas.openxmlformats.org/officeDocument/2006/relationships/notesSlide" Target="../notesSlides/notesSlide6.xml"/>
	<Relationship Id="rId1" Type="http://schemas.openxmlformats.org/officeDocument/2006/relationships/slideLayout" Target="../slideLayouts/slideLayout7.xml"/>
	<Relationship Id="rId4" Type="http://schemas.openxmlformats.org/officeDocument/2006/relationships/image" Target="../media/image7.jpeg"/>
</Relationships>
</file>

<file path=ppt/slides/_rels/slide8.xml.rels><?xml version="1.0" encoding="UTF-8" standalone="yes"?>
<Relationships xmlns="http://schemas.openxmlformats.org/package/2006/relationships">
	<Relationship Id="rId3" Type="http://schemas.openxmlformats.org/officeDocument/2006/relationships/hyperlink" Target="http://?" TargetMode="External"/>
	<Relationship Id="rId2" Type="http://schemas.openxmlformats.org/officeDocument/2006/relationships/notesSlide" Target="../notesSlides/notesSlide7.xml"/>
	<Relationship Id="rId1" Type="http://schemas.openxmlformats.org/officeDocument/2006/relationships/slideLayout" Target="../slideLayouts/slideLayout7.xml"/>
	<Relationship Id="rId4" Type="http://schemas.openxmlformats.org/officeDocument/2006/relationships/image" Target="../media/image8.png"/>
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
	<Relationship Id="rId3" Type="http://schemas.openxmlformats.org/officeDocument/2006/relationships/image" Target="../media/image13.jpeg"/>
	<Relationship Id="rId2" Type="http://schemas.openxmlformats.org/officeDocument/2006/relationships/notesSlide" Target="../notesSlides/notesSlide13.xml"/>
	<Relationship Id="rId1" Type="http://schemas.openxmlformats.org/officeDocument/2006/relationships/slideLayout" Target="../slideLayouts/slideLayout7.xml"/>
	<Relationship Id="rId4" Type="http://schemas.openxmlformats.org/officeDocument/2006/relationships/hyperlink" Target="http://?" TargetMode="External"/>
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407537" y="1165334"/>
            <a:ext cx="7992888" cy="1574031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o-RO" sz="2800" b="1" dirty="0">
                <a:latin typeface="Arial" panose="020B0604020202020204" pitchFamily="34" charset="0"/>
                <a:cs typeface="Arial" panose="020B0604020202020204" pitchFamily="34" charset="0"/>
              </a:rPr>
              <a:t>REABILITAREA  SI REFUNCTIONALIZAREA  PARCULUI </a:t>
            </a:r>
            <a:r>
              <a:rPr lang="ro-RO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DECEMBRIE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DIN  ORADEA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96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835" y="3068960"/>
            <a:ext cx="4128459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809625" y="292422"/>
            <a:ext cx="4060068" cy="5676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PRIMARIA MUNICIPIULUI ORADEA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name="___" id="4"/>
          <p:cNvSpPr txBox="1"/>
          <p:nvPr/>
        </p:nvSpPr>
        <p:spPr>
          <a:xfrm>
            <a:off y="685800" x="609600"/>
            <a:ext cy="2662267" cx="800100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rtlCol="0" wrap="square">
            <a:spAutoFit/>
          </a:bodyPr>
          <a:lstStyle/>
          <a:p>
            <a:endParaRPr lang="en-US" smtClean="0" dirty="0" b="1" sz="1900">
              <a:solidFill>
                <a:srgbClr val="FF0000"/>
              </a:solidFill>
            </a:endParaRPr>
          </a:p>
          <a:p>
            <a:r>
              <a:rPr lang="en-US" smtClean="0" dirty="0" b="1" sz="1900">
                <a:solidFill>
                  <a:srgbClr val="FF0000"/>
                </a:solidFill>
              </a:rPr>
              <a:t>This file has been cleaned of potential threats. </a:t>
            </a:r>
          </a:p>
          <a:p>
            <a:endParaRPr lang="en-US" smtClean="0" dirty="0" b="1" sz="1900">
              <a:solidFill>
                <a:srgbClr val="FF0000"/>
              </a:solidFill>
            </a:endParaRPr>
          </a:p>
          <a:p>
            <a:r>
              <a:rPr lang="en-US" smtClean="0" dirty="0" b="1" sz="1900">
                <a:solidFill>
                  <a:srgbClr val="FF0000"/>
                </a:solidFill>
              </a:rPr>
              <a:t>If you confirm that the file is coming from a trusted source, you can send the following SHA-256 hash value to your admin for the original file.</a:t>
            </a:r>
          </a:p>
          <a:p>
            <a:endParaRPr lang="en-US" smtClean="0" dirty="0" b="1">
              <a:solidFill>
                <a:srgbClr val="FF0000"/>
              </a:solidFill>
            </a:endParaRPr>
          </a:p>
          <a:p>
            <a:r>
              <a:rPr lang="en-US" smtClean="0" dirty="0"/>
              <a:t>0684f2f7d6ffe77639bedce8c5c7955737b548c9af2a2857ab08758d38d1cf9e</a:t>
            </a:r>
            <a:endParaRPr lang="en-US" smtClean="0" dirty="0"/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574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/>
          <p:cNvSpPr>
            <a:spLocks noChangeArrowheads="1"/>
          </p:cNvSpPr>
          <p:nvPr/>
        </p:nvSpPr>
        <p:spPr bwMode="ltGray">
          <a:xfrm>
            <a:off x="6209506" y="3924300"/>
            <a:ext cx="2881312" cy="358775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5" name="Rectangle 296"/>
          <p:cNvSpPr>
            <a:spLocks noChangeArrowheads="1"/>
          </p:cNvSpPr>
          <p:nvPr/>
        </p:nvSpPr>
        <p:spPr bwMode="auto">
          <a:xfrm>
            <a:off x="458678" y="476672"/>
            <a:ext cx="2608115" cy="4511452"/>
          </a:xfrm>
          <a:prstGeom prst="rect">
            <a:avLst/>
          </a:prstGeom>
          <a:solidFill>
            <a:srgbClr val="E83F35"/>
          </a:solidFill>
          <a:ln w="9525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ctr" eaLnBrk="1" hangingPunct="1">
              <a:buClr>
                <a:schemeClr val="bg1"/>
              </a:buClr>
              <a:buFont typeface="Arial" charset="0"/>
              <a:buNone/>
            </a:pPr>
            <a:r>
              <a:rPr lang="en-US" altLang="ro-RO" sz="2800" b="1" dirty="0" smtClean="0">
                <a:solidFill>
                  <a:schemeClr val="bg1"/>
                </a:solidFill>
              </a:rPr>
              <a:t>ISTORIC </a:t>
            </a:r>
            <a:endParaRPr lang="en-GB" altLang="ro-RO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301"/>
          <p:cNvSpPr>
            <a:spLocks noChangeArrowheads="1"/>
          </p:cNvSpPr>
          <p:nvPr/>
        </p:nvSpPr>
        <p:spPr bwMode="auto">
          <a:xfrm>
            <a:off x="3206662" y="484892"/>
            <a:ext cx="5541963" cy="540060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buClr>
                <a:schemeClr val="bg1"/>
              </a:buClr>
              <a:buFontTx/>
              <a:buNone/>
            </a:pPr>
            <a:r>
              <a:rPr lang="en-US" altLang="ro-RO" b="1" dirty="0" smtClean="0"/>
              <a:t>ANUL  1899 :  PIATA MARE CU TARG DE VITE</a:t>
            </a:r>
            <a:endParaRPr lang="en-GB" altLang="ro-RO" b="1" dirty="0"/>
          </a:p>
        </p:txBody>
      </p:sp>
      <p:sp>
        <p:nvSpPr>
          <p:cNvPr id="17" name="Rectangle 301"/>
          <p:cNvSpPr>
            <a:spLocks noChangeArrowheads="1"/>
          </p:cNvSpPr>
          <p:nvPr/>
        </p:nvSpPr>
        <p:spPr bwMode="auto">
          <a:xfrm>
            <a:off x="3228966" y="2060848"/>
            <a:ext cx="5541963" cy="936104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None/>
            </a:pPr>
            <a:r>
              <a:rPr lang="en-US" b="1" dirty="0" smtClean="0"/>
              <a:t>DUPA ANUL 1950 : AMENAJARE PARC 23 AUGUST , CU FANTANI, ARBORI, ALEI, LOCURI DE JOACA SI MONUMENT DEDICAT OSTASULUI ROMAN</a:t>
            </a:r>
            <a:endParaRPr lang="en-US" altLang="ro-RO" dirty="0"/>
          </a:p>
        </p:txBody>
      </p:sp>
      <p:sp>
        <p:nvSpPr>
          <p:cNvPr id="8" name="Rectangle 301"/>
          <p:cNvSpPr>
            <a:spLocks noChangeArrowheads="1"/>
          </p:cNvSpPr>
          <p:nvPr/>
        </p:nvSpPr>
        <p:spPr bwMode="auto">
          <a:xfrm>
            <a:off x="3228899" y="1259142"/>
            <a:ext cx="5541963" cy="540060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buClr>
                <a:schemeClr val="bg1"/>
              </a:buClr>
              <a:buFontTx/>
              <a:buNone/>
            </a:pPr>
            <a:r>
              <a:rPr lang="en-US" altLang="ro-RO" b="1" dirty="0" smtClean="0"/>
              <a:t>DUPA ANUL 1900 : PIATA DE LEGUME SI FRUCTE  </a:t>
            </a:r>
            <a:endParaRPr lang="en-GB" altLang="ro-RO" b="1" dirty="0"/>
          </a:p>
        </p:txBody>
      </p:sp>
      <p:sp>
        <p:nvSpPr>
          <p:cNvPr id="9" name="Rectangle 301"/>
          <p:cNvSpPr>
            <a:spLocks noChangeArrowheads="1"/>
          </p:cNvSpPr>
          <p:nvPr/>
        </p:nvSpPr>
        <p:spPr bwMode="auto">
          <a:xfrm>
            <a:off x="3228966" y="3203587"/>
            <a:ext cx="5541963" cy="540060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buClr>
                <a:schemeClr val="bg1"/>
              </a:buClr>
              <a:buFontTx/>
              <a:buNone/>
            </a:pPr>
            <a:r>
              <a:rPr lang="en-US" altLang="ro-RO" b="1" dirty="0" smtClean="0"/>
              <a:t>1968 – 1972 : CONSTRUCTIA CASEI DE CULTURA</a:t>
            </a:r>
            <a:endParaRPr lang="en-GB" altLang="ro-RO" b="1" dirty="0"/>
          </a:p>
        </p:txBody>
      </p:sp>
      <p:sp>
        <p:nvSpPr>
          <p:cNvPr id="11" name="Rectangle 301"/>
          <p:cNvSpPr>
            <a:spLocks noChangeArrowheads="1"/>
          </p:cNvSpPr>
          <p:nvPr/>
        </p:nvSpPr>
        <p:spPr bwMode="auto">
          <a:xfrm>
            <a:off x="3228966" y="3975904"/>
            <a:ext cx="5541963" cy="1012220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just" eaLnBrk="1" hangingPunct="1">
              <a:buClr>
                <a:schemeClr val="bg1"/>
              </a:buClr>
              <a:buFontTx/>
              <a:buNone/>
            </a:pPr>
            <a:r>
              <a:rPr lang="en-US" altLang="ro-RO" b="1" dirty="0" smtClean="0"/>
              <a:t>DUPA ANUL 2002 : LUCRARI DE REABILITARE A ALEILOR SI DE REFACERE A FANTANILOR, REAMENAJAREA  LOCULUI DE JOACA, CHIOSCURI DE ALIMENTATIE PUBLICA</a:t>
            </a:r>
            <a:endParaRPr lang="en-GB" altLang="ro-RO" b="1" dirty="0"/>
          </a:p>
        </p:txBody>
      </p:sp>
      <p:sp>
        <p:nvSpPr>
          <p:cNvPr id="10" name="Rectangle 301"/>
          <p:cNvSpPr>
            <a:spLocks noChangeArrowheads="1"/>
          </p:cNvSpPr>
          <p:nvPr/>
        </p:nvSpPr>
        <p:spPr bwMode="auto">
          <a:xfrm>
            <a:off x="458746" y="5188984"/>
            <a:ext cx="8312183" cy="126435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 algn="ctr">
            <a:solidFill>
              <a:srgbClr val="E83F35"/>
            </a:solidFill>
            <a:miter lim="800000"/>
            <a:headEnd/>
            <a:tailEnd/>
          </a:ln>
          <a:extLst/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algn="ctr" eaLnBrk="1" hangingPunct="1">
              <a:buClr>
                <a:schemeClr val="bg1"/>
              </a:buClr>
              <a:buFontTx/>
              <a:buNone/>
            </a:pPr>
            <a:r>
              <a:rPr lang="en-US" altLang="ro-RO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2020: TENDINTE NOI IN UTILIZAREA SPATIULUI PUBLIC URBAN VERDE</a:t>
            </a:r>
            <a:endParaRPr lang="en-GB" altLang="ro-RO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579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/>
          <p:cNvSpPr>
            <a:spLocks noChangeArrowheads="1"/>
          </p:cNvSpPr>
          <p:nvPr/>
        </p:nvSpPr>
        <p:spPr bwMode="ltGray">
          <a:xfrm>
            <a:off x="6209506" y="3924300"/>
            <a:ext cx="2881312" cy="358775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9" name="TextBox 8"/>
          <p:cNvSpPr txBox="1"/>
          <p:nvPr/>
        </p:nvSpPr>
        <p:spPr>
          <a:xfrm>
            <a:off x="251520" y="5360773"/>
            <a:ext cx="54125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1000" dirty="0"/>
              <a:t> </a:t>
            </a:r>
            <a:r>
              <a:rPr lang="en-GB" sz="1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Proiect</a:t>
            </a:r>
            <a:r>
              <a:rPr lang="en-GB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 nr.1A/2019 </a:t>
            </a:r>
            <a:r>
              <a:rPr lang="en-GB" sz="1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elaborat</a:t>
            </a:r>
            <a:r>
              <a:rPr lang="en-GB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 de SC Pro - </a:t>
            </a:r>
            <a:r>
              <a:rPr lang="en-GB" sz="1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Arh</a:t>
            </a:r>
            <a:r>
              <a:rPr lang="en-GB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 SRL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1" y="1378207"/>
            <a:ext cx="9016604" cy="398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42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/>
          <p:cNvSpPr>
            <a:spLocks noChangeArrowheads="1"/>
          </p:cNvSpPr>
          <p:nvPr/>
        </p:nvSpPr>
        <p:spPr bwMode="ltGray">
          <a:xfrm>
            <a:off x="6209506" y="3924300"/>
            <a:ext cx="2881312" cy="358775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8424936" cy="5955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285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b="1" dirty="0" smtClean="0">
                <a:solidFill>
                  <a:schemeClr val="bg1"/>
                </a:solidFill>
              </a:rPr>
              <a:t>F</a:t>
            </a:r>
            <a:r>
              <a:rPr lang="ro-RO" b="1" dirty="0" smtClean="0">
                <a:solidFill>
                  <a:schemeClr val="bg1"/>
                </a:solidFill>
              </a:rPr>
              <a:t>acilitati </a:t>
            </a:r>
            <a:r>
              <a:rPr lang="ro-RO" b="1" dirty="0">
                <a:solidFill>
                  <a:schemeClr val="bg1"/>
                </a:solidFill>
              </a:rPr>
              <a:t>de  agrement si sport pentru </a:t>
            </a:r>
            <a:r>
              <a:rPr lang="ro-RO" b="1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seniori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Zona </a:t>
            </a:r>
            <a:r>
              <a:rPr lang="en-US" dirty="0" err="1" smtClean="0">
                <a:solidFill>
                  <a:schemeClr val="bg1"/>
                </a:solidFill>
              </a:rPr>
              <a:t>foisor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pentru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muzica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promenada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26969" y="1657204"/>
            <a:ext cx="2881312" cy="547660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79512" y="809836"/>
            <a:ext cx="5975226" cy="685800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sz="1800" b="1" dirty="0" smtClean="0"/>
              <a:t>Z</a:t>
            </a:r>
            <a:r>
              <a:rPr lang="ro-RO" sz="1800" b="1" dirty="0" smtClean="0"/>
              <a:t>ON</a:t>
            </a:r>
            <a:r>
              <a:rPr lang="en-US" sz="1800" b="1" dirty="0"/>
              <a:t>A</a:t>
            </a:r>
            <a:r>
              <a:rPr lang="ro-RO" sz="1800" b="1" dirty="0" smtClean="0"/>
              <a:t> DE PUMP – TRACK </a:t>
            </a:r>
            <a:r>
              <a:rPr lang="en-US" sz="1400" dirty="0" smtClean="0"/>
              <a:t>- </a:t>
            </a:r>
            <a:r>
              <a:rPr lang="ro-RO" sz="1400" dirty="0" smtClean="0"/>
              <a:t>circuit </a:t>
            </a:r>
            <a:r>
              <a:rPr lang="ro-RO" sz="1400" dirty="0"/>
              <a:t>cu contrapante si movile de pamant, cu suprafata asfaltata </a:t>
            </a:r>
            <a:endParaRPr lang="en-GB" altLang="ro-RO" sz="1400" b="1" dirty="0">
              <a:solidFill>
                <a:schemeClr val="bg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5863117" cy="3299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05264"/>
            <a:ext cx="541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ABORDARE POSIBILA</a:t>
            </a:r>
          </a:p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ro-RO" sz="1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0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https://www.visit.alsace/en/215002890-pumptrack</a:t>
            </a:r>
            <a:r>
              <a:rPr lang="en-US" sz="1000" u="sng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4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35719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b="1" dirty="0" smtClean="0">
                <a:solidFill>
                  <a:schemeClr val="bg1"/>
                </a:solidFill>
              </a:rPr>
              <a:t>F</a:t>
            </a:r>
            <a:r>
              <a:rPr lang="ro-RO" b="1" dirty="0" smtClean="0">
                <a:solidFill>
                  <a:schemeClr val="bg1"/>
                </a:solidFill>
              </a:rPr>
              <a:t>acilitati </a:t>
            </a:r>
            <a:r>
              <a:rPr lang="ro-RO" b="1" dirty="0">
                <a:solidFill>
                  <a:schemeClr val="bg1"/>
                </a:solidFill>
              </a:rPr>
              <a:t>de  agrement si sport pentru </a:t>
            </a:r>
            <a:r>
              <a:rPr lang="ro-RO" b="1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seniori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26969" y="1657204"/>
            <a:ext cx="2881312" cy="547660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79512" y="809836"/>
            <a:ext cx="5975226" cy="685800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ZONA DE PARKOUR</a:t>
            </a:r>
            <a:endParaRPr lang="en-GB" sz="1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6103003"/>
            <a:ext cx="541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ABORDARE POSIBILA</a:t>
            </a:r>
          </a:p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1000" dirty="0">
                <a:hlinkClick r:id="rId3"/>
              </a:rPr>
              <a:t>https://proelan.net/parkouranlagen/news/parkouranlage-am-gleispark-schwaebisch-gmuend</a:t>
            </a:r>
            <a:r>
              <a:rPr lang="en-US" sz="1000" u="sng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endParaRPr lang="en-GB" dirty="0"/>
          </a:p>
        </p:txBody>
      </p:sp>
      <p:pic>
        <p:nvPicPr>
          <p:cNvPr id="4100" name="Picture 4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0" y="1714499"/>
            <a:ext cx="5590057" cy="419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17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35719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b="1" dirty="0">
                <a:solidFill>
                  <a:schemeClr val="bg1"/>
                </a:solidFill>
              </a:rPr>
              <a:t>Zone  </a:t>
            </a:r>
            <a:r>
              <a:rPr lang="en-US" b="1" dirty="0" err="1">
                <a:solidFill>
                  <a:schemeClr val="bg1"/>
                </a:solidFill>
              </a:rPr>
              <a:t>pentru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activitati</a:t>
            </a:r>
            <a:r>
              <a:rPr lang="en-US" b="1" dirty="0">
                <a:solidFill>
                  <a:schemeClr val="bg1"/>
                </a:solidFill>
              </a:rPr>
              <a:t> distractive  </a:t>
            </a:r>
            <a:r>
              <a:rPr lang="en-US" b="1" dirty="0" err="1">
                <a:solidFill>
                  <a:schemeClr val="bg1"/>
                </a:solidFill>
              </a:rPr>
              <a:t>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joaca</a:t>
            </a:r>
            <a:r>
              <a:rPr lang="en-US" b="1" dirty="0">
                <a:solidFill>
                  <a:schemeClr val="bg1"/>
                </a:solidFill>
              </a:rPr>
              <a:t>  a </a:t>
            </a:r>
            <a:r>
              <a:rPr lang="en-US" b="1" dirty="0" err="1">
                <a:solidFill>
                  <a:schemeClr val="bg1"/>
                </a:solidFill>
              </a:rPr>
              <a:t>copiilor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seniori</a:t>
            </a:r>
            <a:endParaRPr lang="en-US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07919" y="2276872"/>
            <a:ext cx="2881312" cy="792088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003" y="665245"/>
            <a:ext cx="6020668" cy="93610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smtClean="0"/>
              <a:t>SPATIU DE JOACA PENTRU COPII  </a:t>
            </a:r>
            <a:r>
              <a:rPr lang="en-US" sz="1400" b="1" dirty="0" smtClean="0"/>
              <a:t>-  </a:t>
            </a:r>
            <a:r>
              <a:rPr lang="en-US" sz="1400" dirty="0" err="1" smtClean="0"/>
              <a:t>copii</a:t>
            </a:r>
            <a:r>
              <a:rPr lang="en-US" sz="1400" dirty="0" smtClean="0"/>
              <a:t> </a:t>
            </a:r>
            <a:r>
              <a:rPr lang="en-US" sz="1400" dirty="0"/>
              <a:t>cu </a:t>
            </a:r>
            <a:r>
              <a:rPr lang="en-US" sz="1400" dirty="0" err="1"/>
              <a:t>varsta</a:t>
            </a:r>
            <a:r>
              <a:rPr lang="en-US" sz="1400" dirty="0"/>
              <a:t> de </a:t>
            </a:r>
            <a:r>
              <a:rPr lang="en-US" sz="1400" dirty="0" err="1"/>
              <a:t>pana</a:t>
            </a:r>
            <a:r>
              <a:rPr lang="en-US" sz="1400" dirty="0"/>
              <a:t> la 12 </a:t>
            </a:r>
            <a:r>
              <a:rPr lang="en-US" sz="1400" dirty="0" err="1" smtClean="0"/>
              <a:t>ani</a:t>
            </a:r>
            <a:r>
              <a:rPr lang="en-US" sz="1400" dirty="0"/>
              <a:t> </a:t>
            </a:r>
            <a:r>
              <a:rPr lang="en-US" sz="1400" dirty="0" err="1" smtClean="0"/>
              <a:t>si</a:t>
            </a:r>
            <a:r>
              <a:rPr lang="en-US" sz="1400" dirty="0" smtClean="0"/>
              <a:t> </a:t>
            </a:r>
            <a:r>
              <a:rPr lang="en-US" sz="1400" dirty="0" err="1" smtClean="0"/>
              <a:t>copii</a:t>
            </a:r>
            <a:r>
              <a:rPr lang="en-US" sz="1400" dirty="0" smtClean="0"/>
              <a:t> cu </a:t>
            </a:r>
            <a:r>
              <a:rPr lang="en-US" sz="1400" dirty="0" err="1" smtClean="0"/>
              <a:t>dizabilitati</a:t>
            </a:r>
            <a:r>
              <a:rPr lang="en-US" sz="1400" dirty="0" smtClean="0"/>
              <a:t>;</a:t>
            </a:r>
            <a:endParaRPr lang="en-GB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06003" y="5770514"/>
            <a:ext cx="541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ABORDARE POSIBILA</a:t>
            </a:r>
          </a:p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1000" dirty="0">
                <a:hlinkClick r:id="rId3"/>
              </a:rPr>
              <a:t>https://www.playgroundprofessionals.com/playground/hope-playground612</a:t>
            </a:r>
            <a:endParaRPr lang="en-GB" dirty="0"/>
          </a:p>
        </p:txBody>
      </p:sp>
      <p:pic>
        <p:nvPicPr>
          <p:cNvPr id="9" name="Picture 8" descr="NU-2515 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03" y="1988840"/>
            <a:ext cx="5690133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20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35719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b="1" dirty="0">
                <a:solidFill>
                  <a:schemeClr val="bg1"/>
                </a:solidFill>
              </a:rPr>
              <a:t>Zone  </a:t>
            </a:r>
            <a:r>
              <a:rPr lang="en-US" b="1" dirty="0" err="1">
                <a:solidFill>
                  <a:schemeClr val="bg1"/>
                </a:solidFill>
              </a:rPr>
              <a:t>pentru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activitati</a:t>
            </a:r>
            <a:r>
              <a:rPr lang="en-US" b="1" dirty="0">
                <a:solidFill>
                  <a:schemeClr val="bg1"/>
                </a:solidFill>
              </a:rPr>
              <a:t> distractive  </a:t>
            </a:r>
            <a:r>
              <a:rPr lang="en-US" b="1" dirty="0" err="1">
                <a:solidFill>
                  <a:schemeClr val="bg1"/>
                </a:solidFill>
              </a:rPr>
              <a:t>si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joaca</a:t>
            </a:r>
            <a:r>
              <a:rPr lang="en-US" b="1" dirty="0">
                <a:solidFill>
                  <a:schemeClr val="bg1"/>
                </a:solidFill>
              </a:rPr>
              <a:t>  a </a:t>
            </a:r>
            <a:r>
              <a:rPr lang="en-US" b="1" dirty="0" err="1">
                <a:solidFill>
                  <a:schemeClr val="bg1"/>
                </a:solidFill>
              </a:rPr>
              <a:t>copiilor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seniori</a:t>
            </a:r>
            <a:endParaRPr lang="en-US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07919" y="2276872"/>
            <a:ext cx="2881312" cy="792088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003" y="665245"/>
            <a:ext cx="6020668" cy="93610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ZONA DE SPLASHPAD</a:t>
            </a:r>
            <a:endParaRPr lang="en-GB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106003" y="5770514"/>
            <a:ext cx="541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ABORDARE POSIBILA</a:t>
            </a:r>
          </a:p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1000" dirty="0">
                <a:hlinkClick r:id="rId3"/>
              </a:rPr>
              <a:t>https://www.playgroundprofessionals.com/playground/hope-playground612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11" y="1988840"/>
            <a:ext cx="5663265" cy="3781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96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35719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b="1" dirty="0">
                <a:solidFill>
                  <a:schemeClr val="bg1"/>
                </a:solidFill>
              </a:rPr>
              <a:t>Zona de alimentatie publica si </a:t>
            </a:r>
            <a:r>
              <a:rPr lang="ro-RO" b="1" dirty="0" smtClean="0">
                <a:solidFill>
                  <a:schemeClr val="bg1"/>
                </a:solidFill>
              </a:rPr>
              <a:t>terasa</a:t>
            </a:r>
            <a:endParaRPr lang="en-US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seniori</a:t>
            </a:r>
            <a:endParaRPr lang="en-US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07919" y="3068960"/>
            <a:ext cx="2881312" cy="504056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003" y="665245"/>
            <a:ext cx="6020668" cy="93610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A</a:t>
            </a:r>
            <a:r>
              <a:rPr lang="ro-RO" sz="1800" b="1" dirty="0" smtClean="0"/>
              <a:t>LIMENTATIE PUBLICA SI TERASA</a:t>
            </a:r>
            <a:endParaRPr lang="en-GB" sz="1800" dirty="0"/>
          </a:p>
        </p:txBody>
      </p:sp>
      <p:sp>
        <p:nvSpPr>
          <p:cNvPr id="9" name="Rectangle 301"/>
          <p:cNvSpPr>
            <a:spLocks noChangeArrowheads="1"/>
          </p:cNvSpPr>
          <p:nvPr/>
        </p:nvSpPr>
        <p:spPr bwMode="auto">
          <a:xfrm>
            <a:off x="41312" y="1916832"/>
            <a:ext cx="5541963" cy="3528392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/>
            <a:r>
              <a:rPr lang="en-US" dirty="0"/>
              <a:t>P</a:t>
            </a:r>
            <a:r>
              <a:rPr lang="ro-RO" dirty="0" smtClean="0"/>
              <a:t>ropusa </a:t>
            </a:r>
            <a:r>
              <a:rPr lang="ro-RO" dirty="0"/>
              <a:t>pe axa str. Vasile Alecsandri – Casa de Cultura , in vecinatatea  monumentului „Ostasul Roman” </a:t>
            </a:r>
            <a:r>
              <a:rPr lang="en-US" dirty="0" smtClean="0"/>
              <a:t>;</a:t>
            </a:r>
            <a:endParaRPr lang="en-GB" dirty="0"/>
          </a:p>
          <a:p>
            <a:pPr lvl="0"/>
            <a:r>
              <a:rPr lang="ro-RO" dirty="0"/>
              <a:t>Amplasare modul de alimentatie publica  structura usoara: lemn, formule moderne, high tech – sticla, otel etc, in conformitate cu prevederile Regulamentului Local de Urbanism al municipiului si al avizului Institutiei Arhitectului Sef; </a:t>
            </a:r>
            <a:endParaRPr lang="en-GB" dirty="0"/>
          </a:p>
          <a:p>
            <a:pPr lvl="0"/>
            <a:r>
              <a:rPr lang="ro-RO" dirty="0"/>
              <a:t>Amenajare terasa cu mobilier </a:t>
            </a:r>
            <a:r>
              <a:rPr lang="en-US" dirty="0" smtClean="0"/>
              <a:t>urban </a:t>
            </a:r>
            <a:r>
              <a:rPr lang="ro-RO" dirty="0" smtClean="0"/>
              <a:t>avizat </a:t>
            </a:r>
            <a:r>
              <a:rPr lang="ro-RO" dirty="0"/>
              <a:t>de catre </a:t>
            </a:r>
            <a:r>
              <a:rPr lang="ro-RO" dirty="0" smtClean="0"/>
              <a:t>Institutia</a:t>
            </a:r>
            <a:r>
              <a:rPr lang="en-US" dirty="0" smtClean="0"/>
              <a:t> </a:t>
            </a:r>
            <a:r>
              <a:rPr lang="en-US" dirty="0" err="1" smtClean="0"/>
              <a:t>Arhitectului</a:t>
            </a:r>
            <a:r>
              <a:rPr lang="en-US" dirty="0" smtClean="0"/>
              <a:t> </a:t>
            </a:r>
            <a:r>
              <a:rPr lang="en-US" dirty="0" err="1" smtClean="0"/>
              <a:t>Sef</a:t>
            </a:r>
            <a:r>
              <a:rPr lang="en-US" dirty="0"/>
              <a:t>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004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b="1" dirty="0">
                <a:solidFill>
                  <a:schemeClr val="bg1"/>
                </a:solidFill>
              </a:rPr>
              <a:t>Zona de lectura si  relaxare pentru </a:t>
            </a:r>
            <a:r>
              <a:rPr lang="ro-RO" b="1" dirty="0" smtClean="0">
                <a:solidFill>
                  <a:schemeClr val="bg1"/>
                </a:solidFill>
              </a:rPr>
              <a:t>tineri</a:t>
            </a:r>
            <a:endParaRPr lang="en-US" b="1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seniori</a:t>
            </a:r>
            <a:endParaRPr lang="en-US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191845" y="3681028"/>
            <a:ext cx="2881312" cy="504056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003" y="665245"/>
            <a:ext cx="6020668" cy="747531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ClrTx/>
              <a:buNone/>
            </a:pPr>
            <a:r>
              <a:rPr lang="en-US" sz="1800" b="1" dirty="0" smtClean="0"/>
              <a:t>ZONA DE SOCIALIZARE PENTRU TINERI</a:t>
            </a:r>
            <a:r>
              <a:rPr lang="en-US" sz="1800" dirty="0" smtClean="0"/>
              <a:t> </a:t>
            </a:r>
            <a:endParaRPr lang="en-GB" sz="1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03" y="1617866"/>
            <a:ext cx="422953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474" y="4113162"/>
            <a:ext cx="2849187" cy="247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6003" y="4428449"/>
            <a:ext cx="54125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ABORDARI  POSIBILE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33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35719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b="1" dirty="0">
                <a:solidFill>
                  <a:schemeClr val="bg1"/>
                </a:solidFill>
              </a:rPr>
              <a:t>Zona de alimentatie publica si </a:t>
            </a:r>
            <a:r>
              <a:rPr lang="ro-RO" b="1" dirty="0" smtClean="0">
                <a:solidFill>
                  <a:schemeClr val="bg1"/>
                </a:solidFill>
              </a:rPr>
              <a:t>terasa</a:t>
            </a:r>
            <a:endParaRPr lang="en-US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seniori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</a:t>
            </a:r>
            <a:r>
              <a:rPr lang="en-US" dirty="0" err="1">
                <a:solidFill>
                  <a:schemeClr val="bg1"/>
                </a:solidFill>
              </a:rPr>
              <a:t>foisor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muzica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promenada</a:t>
            </a:r>
            <a:endParaRPr lang="en-US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26969" y="4293096"/>
            <a:ext cx="2881312" cy="504056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06003" y="665245"/>
            <a:ext cx="6020668" cy="93610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ZONA DE RECREERE PENTRU SENIORI</a:t>
            </a:r>
            <a:endParaRPr lang="en-GB" sz="1800" dirty="0"/>
          </a:p>
        </p:txBody>
      </p:sp>
      <p:sp>
        <p:nvSpPr>
          <p:cNvPr id="9" name="Rectangle 301"/>
          <p:cNvSpPr>
            <a:spLocks noChangeArrowheads="1"/>
          </p:cNvSpPr>
          <p:nvPr/>
        </p:nvSpPr>
        <p:spPr bwMode="auto">
          <a:xfrm>
            <a:off x="106003" y="1892130"/>
            <a:ext cx="5826832" cy="1512168"/>
          </a:xfrm>
          <a:prstGeom prst="rect">
            <a:avLst/>
          </a:prstGeom>
          <a:noFill/>
          <a:ln w="9525" algn="ctr">
            <a:solidFill>
              <a:srgbClr val="E83F3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 err="1"/>
              <a:t>spatiu</a:t>
            </a:r>
            <a:r>
              <a:rPr lang="en-US" b="1" dirty="0"/>
              <a:t> circular de </a:t>
            </a:r>
            <a:r>
              <a:rPr lang="en-US" b="1" dirty="0" err="1" smtClean="0"/>
              <a:t>relaxare</a:t>
            </a:r>
            <a:r>
              <a:rPr lang="en-US" b="1" dirty="0" smtClean="0"/>
              <a:t>, </a:t>
            </a:r>
            <a:r>
              <a:rPr lang="en-US" dirty="0" err="1" smtClean="0"/>
              <a:t>construit</a:t>
            </a:r>
            <a:r>
              <a:rPr lang="en-US" dirty="0" smtClean="0"/>
              <a:t> </a:t>
            </a:r>
            <a:r>
              <a:rPr lang="en-US" dirty="0"/>
              <a:t>cu </a:t>
            </a:r>
            <a:r>
              <a:rPr lang="en-US" dirty="0" err="1"/>
              <a:t>jardiniere</a:t>
            </a:r>
            <a:r>
              <a:rPr lang="en-US" dirty="0"/>
              <a:t> din </a:t>
            </a:r>
            <a:r>
              <a:rPr lang="en-US" dirty="0" err="1"/>
              <a:t>beton</a:t>
            </a:r>
            <a:r>
              <a:rPr lang="en-US" dirty="0"/>
              <a:t>/</a:t>
            </a:r>
            <a:r>
              <a:rPr lang="en-US" dirty="0" err="1"/>
              <a:t>Cor</a:t>
            </a:r>
            <a:r>
              <a:rPr lang="en-US" dirty="0"/>
              <a:t>-Ten, </a:t>
            </a:r>
            <a:r>
              <a:rPr lang="en-US" dirty="0" err="1" smtClean="0"/>
              <a:t>pergole</a:t>
            </a:r>
            <a:r>
              <a:rPr lang="en-US" dirty="0" smtClean="0"/>
              <a:t>, </a:t>
            </a:r>
            <a:r>
              <a:rPr lang="en-US" dirty="0" err="1" smtClean="0"/>
              <a:t>mixuri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/>
              <a:t>plante</a:t>
            </a:r>
            <a:r>
              <a:rPr lang="en-US" dirty="0"/>
              <a:t> </a:t>
            </a:r>
            <a:r>
              <a:rPr lang="en-US" dirty="0" err="1"/>
              <a:t>perene</a:t>
            </a:r>
            <a:r>
              <a:rPr lang="en-US" dirty="0"/>
              <a:t> </a:t>
            </a:r>
            <a:r>
              <a:rPr lang="en-US" dirty="0" err="1" smtClean="0"/>
              <a:t>florale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 </a:t>
            </a:r>
            <a:r>
              <a:rPr lang="en-US" dirty="0" err="1" smtClean="0"/>
              <a:t>graminee</a:t>
            </a:r>
            <a:r>
              <a:rPr lang="en-US" dirty="0" smtClean="0"/>
              <a:t>,  </a:t>
            </a:r>
            <a:r>
              <a:rPr lang="en-US" dirty="0" err="1"/>
              <a:t>dotata</a:t>
            </a:r>
            <a:r>
              <a:rPr lang="en-US" dirty="0"/>
              <a:t> cu </a:t>
            </a:r>
            <a:r>
              <a:rPr lang="en-US" dirty="0" err="1"/>
              <a:t>banci</a:t>
            </a:r>
            <a:r>
              <a:rPr lang="en-US" dirty="0"/>
              <a:t> </a:t>
            </a:r>
            <a:r>
              <a:rPr lang="en-US" dirty="0" err="1"/>
              <a:t>ergonomice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mese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jocuri</a:t>
            </a:r>
            <a:r>
              <a:rPr lang="en-US" dirty="0"/>
              <a:t> de </a:t>
            </a:r>
            <a:r>
              <a:rPr lang="en-US" dirty="0" err="1"/>
              <a:t>societate</a:t>
            </a:r>
            <a:r>
              <a:rPr lang="en-US" dirty="0"/>
              <a:t> ( </a:t>
            </a:r>
            <a:r>
              <a:rPr lang="en-US" dirty="0" err="1"/>
              <a:t>sah</a:t>
            </a:r>
            <a:r>
              <a:rPr lang="en-US" dirty="0"/>
              <a:t>, </a:t>
            </a:r>
            <a:r>
              <a:rPr lang="en-US" dirty="0" err="1"/>
              <a:t>carti</a:t>
            </a:r>
            <a:r>
              <a:rPr lang="en-US" dirty="0"/>
              <a:t>) ;</a:t>
            </a:r>
            <a:endParaRPr lang="en-GB" dirty="0"/>
          </a:p>
          <a:p>
            <a:pPr lvl="0" algn="just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94" y="3793549"/>
            <a:ext cx="3667050" cy="200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14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F</a:t>
            </a:r>
            <a:r>
              <a:rPr lang="ro-RO" dirty="0" smtClean="0">
                <a:solidFill>
                  <a:schemeClr val="bg1"/>
                </a:solidFill>
              </a:rPr>
              <a:t>acilitati </a:t>
            </a:r>
            <a:r>
              <a:rPr lang="ro-RO" dirty="0">
                <a:solidFill>
                  <a:schemeClr val="bg1"/>
                </a:solidFill>
              </a:rPr>
              <a:t>de  agrement si sport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Zone 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activitati</a:t>
            </a:r>
            <a:r>
              <a:rPr lang="en-US" dirty="0">
                <a:solidFill>
                  <a:schemeClr val="bg1"/>
                </a:solidFill>
              </a:rPr>
              <a:t> distractive  </a:t>
            </a:r>
            <a:r>
              <a:rPr lang="en-US" dirty="0" err="1">
                <a:solidFill>
                  <a:schemeClr val="bg1"/>
                </a:solidFill>
              </a:rPr>
              <a:t>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joaca</a:t>
            </a:r>
            <a:r>
              <a:rPr lang="en-US" dirty="0">
                <a:solidFill>
                  <a:schemeClr val="bg1"/>
                </a:solidFill>
              </a:rPr>
              <a:t>  a </a:t>
            </a:r>
            <a:r>
              <a:rPr lang="en-US" dirty="0" err="1">
                <a:solidFill>
                  <a:schemeClr val="bg1"/>
                </a:solidFill>
              </a:rPr>
              <a:t>copiilor</a:t>
            </a:r>
            <a:r>
              <a:rPr lang="en-US" dirty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alimentatie publica si </a:t>
            </a:r>
            <a:r>
              <a:rPr lang="ro-RO" dirty="0" smtClean="0">
                <a:solidFill>
                  <a:schemeClr val="bg1"/>
                </a:solidFill>
              </a:rPr>
              <a:t>terasa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ro-RO" dirty="0">
                <a:solidFill>
                  <a:schemeClr val="bg1"/>
                </a:solidFill>
              </a:rPr>
              <a:t>Zona de lectura si  relaxare pentru </a:t>
            </a:r>
            <a:r>
              <a:rPr lang="ro-RO" dirty="0" smtClean="0">
                <a:solidFill>
                  <a:schemeClr val="bg1"/>
                </a:solidFill>
              </a:rPr>
              <a:t>tineri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Zona de </a:t>
            </a:r>
            <a:r>
              <a:rPr lang="en-US" dirty="0" err="1">
                <a:solidFill>
                  <a:schemeClr val="bg1"/>
                </a:solidFill>
              </a:rPr>
              <a:t>recreere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pentru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seniori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b="1" dirty="0">
                <a:solidFill>
                  <a:schemeClr val="bg1"/>
                </a:solidFill>
              </a:rPr>
              <a:t>Zona </a:t>
            </a:r>
            <a:r>
              <a:rPr lang="en-US" b="1" dirty="0" err="1">
                <a:solidFill>
                  <a:schemeClr val="bg1"/>
                </a:solidFill>
              </a:rPr>
              <a:t>foisor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pentru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muzica</a:t>
            </a:r>
            <a:r>
              <a:rPr lang="en-US" b="1" dirty="0">
                <a:solidFill>
                  <a:schemeClr val="bg1"/>
                </a:solidFill>
              </a:rPr>
              <a:t> de </a:t>
            </a:r>
            <a:r>
              <a:rPr lang="en-US" b="1" dirty="0" err="1">
                <a:solidFill>
                  <a:schemeClr val="bg1"/>
                </a:solidFill>
              </a:rPr>
              <a:t>promenada</a:t>
            </a:r>
            <a:endParaRPr lang="en-US" b="1" dirty="0">
              <a:solidFill>
                <a:schemeClr val="bg1"/>
              </a:solidFill>
            </a:endParaRPr>
          </a:p>
          <a:p>
            <a:pPr marL="0" lvl="0" indent="0" eaLnBrk="1" hangingPunct="1">
              <a:buClr>
                <a:schemeClr val="bg1"/>
              </a:buClr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03971" y="4809362"/>
            <a:ext cx="2881312" cy="63586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106002" y="836712"/>
            <a:ext cx="6020668" cy="999728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>
              <a:buClr>
                <a:srgbClr val="C00000"/>
              </a:buClr>
              <a:buNone/>
            </a:pPr>
            <a:r>
              <a:rPr lang="en-US" sz="1800" b="1" dirty="0" smtClean="0"/>
              <a:t>ZONA FOISOR PENTRU MUZICA DE PROMENADA</a:t>
            </a:r>
            <a:endParaRPr lang="en-GB" sz="1800" b="1" dirty="0"/>
          </a:p>
        </p:txBody>
      </p:sp>
      <p:pic>
        <p:nvPicPr>
          <p:cNvPr id="7" name="Picture 6" descr="Related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92" y="2276872"/>
            <a:ext cx="5402102" cy="26765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06002" y="4809362"/>
            <a:ext cx="576214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ABORDARE POSIBILA</a:t>
            </a:r>
            <a:endParaRPr lang="en-GB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GB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1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https://www.royalparks.org.uk/parks/greenwich-park</a:t>
            </a:r>
            <a:endParaRPr lang="en-GB" sz="11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98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1587" y="117268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b="1" dirty="0" smtClean="0">
                <a:solidFill>
                  <a:schemeClr val="bg1"/>
                </a:solidFill>
              </a:rPr>
              <a:t>Zone  </a:t>
            </a:r>
            <a:r>
              <a:rPr lang="en-US" b="1" dirty="0" err="1" smtClean="0">
                <a:solidFill>
                  <a:schemeClr val="bg1"/>
                </a:solidFill>
              </a:rPr>
              <a:t>verzi</a:t>
            </a:r>
            <a:endParaRPr lang="en-US" b="1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Constructii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utilitare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decorative</a:t>
            </a: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Trasee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pietonale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carosabile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parcare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iluminat</a:t>
            </a:r>
            <a:r>
              <a:rPr lang="en-US" dirty="0" smtClean="0">
                <a:solidFill>
                  <a:schemeClr val="bg1"/>
                </a:solidFill>
              </a:rPr>
              <a:t> public</a:t>
            </a: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irigatii</a:t>
            </a: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178857" y="1647502"/>
            <a:ext cx="2881312" cy="331636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64704" y="827817"/>
            <a:ext cx="5975226" cy="864096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L</a:t>
            </a:r>
            <a:r>
              <a:rPr lang="ro-RO" sz="1800" b="1" dirty="0" smtClean="0"/>
              <a:t>UCRARI DE TOALETARE , IGIENIZARE</a:t>
            </a:r>
            <a:r>
              <a:rPr lang="ro-RO" sz="1400" dirty="0" smtClean="0"/>
              <a:t> </a:t>
            </a:r>
            <a:r>
              <a:rPr lang="ro-RO" sz="1400" dirty="0"/>
              <a:t>si echilibrare a arborilor viabili cu potential si valoare </a:t>
            </a:r>
            <a:r>
              <a:rPr lang="ro-RO" sz="1400" dirty="0" smtClean="0"/>
              <a:t>peisagistica</a:t>
            </a:r>
            <a:endParaRPr lang="en-GB" sz="1400" dirty="0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179512" y="1928439"/>
            <a:ext cx="5975226" cy="828856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800" b="1" dirty="0" smtClean="0"/>
              <a:t>DESFIINTAREA GARDURILOR VII FARA VALOARE UTILITARA SI ESTETICA</a:t>
            </a:r>
            <a:r>
              <a:rPr lang="ro-RO" sz="1400" dirty="0" smtClean="0"/>
              <a:t>, </a:t>
            </a:r>
            <a:r>
              <a:rPr lang="ro-RO" sz="1400" dirty="0"/>
              <a:t>a gruparilor arbustive crescute spontan sau fara valoare decorativa;</a:t>
            </a:r>
            <a:endParaRPr lang="en-GB" sz="1400" dirty="0"/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162156" y="2983578"/>
            <a:ext cx="5975226" cy="89084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800" b="1" dirty="0" smtClean="0"/>
              <a:t>INTERVENTII IN FONDUL PLANTAT EXISTENT PRIN LUCRARI DE TAIERE </a:t>
            </a:r>
            <a:r>
              <a:rPr lang="ro-RO" sz="1400" dirty="0" smtClean="0"/>
              <a:t>a </a:t>
            </a:r>
            <a:r>
              <a:rPr lang="ro-RO" sz="1400" dirty="0"/>
              <a:t>exemplarelor  </a:t>
            </a:r>
            <a:r>
              <a:rPr lang="en-US" sz="1400" dirty="0" err="1" smtClean="0"/>
              <a:t>uscate</a:t>
            </a:r>
            <a:r>
              <a:rPr lang="en-US" sz="1400" dirty="0" smtClean="0"/>
              <a:t> </a:t>
            </a:r>
            <a:r>
              <a:rPr lang="ro-RO" sz="1400" dirty="0" smtClean="0"/>
              <a:t>aflate </a:t>
            </a:r>
            <a:r>
              <a:rPr lang="ro-RO" sz="1400" dirty="0"/>
              <a:t>in declin fiziologic;</a:t>
            </a:r>
            <a:endParaRPr lang="en-GB" sz="1400" dirty="0"/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179512" y="4077072"/>
            <a:ext cx="5975226" cy="1122709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400" dirty="0"/>
              <a:t>Crearea unor </a:t>
            </a:r>
            <a:r>
              <a:rPr lang="ro-RO" sz="1800" b="1" dirty="0" smtClean="0"/>
              <a:t>PETE DE CULOARE DIN MIXURI DE PLANTE FLORALE ANUALE ( 20%) SI PERENE</a:t>
            </a:r>
            <a:r>
              <a:rPr lang="ro-RO" sz="1400" dirty="0" smtClean="0"/>
              <a:t>: </a:t>
            </a:r>
            <a:r>
              <a:rPr lang="ro-RO" sz="1400" dirty="0"/>
              <a:t>florale si graminee (80%) dispuse astfel incat sa sigure decor succesiv pe toata perioada anului</a:t>
            </a:r>
            <a:endParaRPr lang="en-GB" sz="1400" dirty="0"/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179512" y="5445224"/>
            <a:ext cx="5975226" cy="1266725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RECONFIGURAREA RABATELOR DE PE AXA STRAZII EMANUIL GOJDU</a:t>
            </a:r>
            <a:r>
              <a:rPr lang="en-US" sz="1400" dirty="0" smtClean="0"/>
              <a:t>,</a:t>
            </a:r>
            <a:r>
              <a:rPr lang="ro-RO" sz="1400" dirty="0" smtClean="0"/>
              <a:t> </a:t>
            </a:r>
            <a:r>
              <a:rPr lang="ro-RO" sz="1400" dirty="0"/>
              <a:t>amplasate de o parte si de alta a Statuii Ostasului Roman vor fi abordate prin prisma modificarii formei, compozitiei </a:t>
            </a:r>
            <a:r>
              <a:rPr lang="ro-RO" sz="1400" dirty="0" smtClean="0"/>
              <a:t>peisagere</a:t>
            </a:r>
            <a:r>
              <a:rPr lang="en-US" sz="1400" dirty="0" smtClean="0"/>
              <a:t> </a:t>
            </a:r>
            <a:r>
              <a:rPr lang="ro-RO" sz="1400" dirty="0"/>
              <a:t>si a introducerii in amenajare a unor  elemente de mobilier urban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34018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https://www.heringinternational.com/en</a:t>
            </a: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Zone  </a:t>
            </a:r>
            <a:r>
              <a:rPr lang="en-US" dirty="0" err="1" smtClean="0">
                <a:solidFill>
                  <a:schemeClr val="bg1"/>
                </a:solidFill>
              </a:rPr>
              <a:t>verzi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b="1" dirty="0" err="1" smtClean="0">
                <a:solidFill>
                  <a:schemeClr val="bg1"/>
                </a:solidFill>
              </a:rPr>
              <a:t>Constructii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utilitare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si</a:t>
            </a:r>
            <a:r>
              <a:rPr lang="en-US" b="1" dirty="0" smtClean="0">
                <a:solidFill>
                  <a:schemeClr val="bg1"/>
                </a:solidFill>
              </a:rPr>
              <a:t> decorative</a:t>
            </a: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Trasee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pietonale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carosabile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parcare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iluminat</a:t>
            </a:r>
            <a:r>
              <a:rPr lang="en-US" dirty="0" smtClean="0">
                <a:solidFill>
                  <a:schemeClr val="bg1"/>
                </a:solidFill>
              </a:rPr>
              <a:t> public</a:t>
            </a: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irigatii</a:t>
            </a: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07919" y="1988840"/>
            <a:ext cx="2881312" cy="59829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251743" y="476672"/>
            <a:ext cx="5975226" cy="93610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F</a:t>
            </a:r>
            <a:r>
              <a:rPr lang="ro-RO" sz="1800" b="1" dirty="0" smtClean="0"/>
              <a:t>ACILITATI MODERNE PENTRU TOALETELE PUBLICE </a:t>
            </a:r>
            <a:r>
              <a:rPr lang="ro-RO" sz="1400" dirty="0" smtClean="0"/>
              <a:t>( </a:t>
            </a:r>
            <a:r>
              <a:rPr lang="ro-RO" sz="1400" dirty="0"/>
              <a:t>automatizare interioara – sistem de auto-curatare, spalarea si uscarea pardoselii, etc</a:t>
            </a:r>
            <a:r>
              <a:rPr lang="ro-RO" sz="1400" dirty="0" smtClean="0"/>
              <a:t>)</a:t>
            </a:r>
            <a:endParaRPr lang="en-GB" sz="1400" dirty="0"/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153977" y="4780296"/>
            <a:ext cx="5975226" cy="683312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800" b="1" dirty="0" smtClean="0"/>
              <a:t>MOBILIER URBAN</a:t>
            </a:r>
            <a:r>
              <a:rPr lang="ro-RO" sz="1400" dirty="0" smtClean="0"/>
              <a:t>: </a:t>
            </a:r>
            <a:r>
              <a:rPr lang="ro-RO" sz="1400" dirty="0"/>
              <a:t>banci, mese si cosuri de gunoi design modern ,elemente </a:t>
            </a:r>
            <a:r>
              <a:rPr lang="ro-RO" sz="1400" dirty="0" smtClean="0"/>
              <a:t>modulare</a:t>
            </a:r>
            <a:r>
              <a:rPr lang="en-US" sz="1400" dirty="0" smtClean="0"/>
              <a:t> </a:t>
            </a:r>
            <a:r>
              <a:rPr lang="en-US" sz="1400" dirty="0" err="1" smtClean="0"/>
              <a:t>sau</a:t>
            </a:r>
            <a:r>
              <a:rPr lang="en-US" sz="1400" dirty="0" smtClean="0"/>
              <a:t> </a:t>
            </a:r>
            <a:r>
              <a:rPr lang="en-US" sz="1400" dirty="0" err="1" smtClean="0"/>
              <a:t>turnate</a:t>
            </a:r>
            <a:r>
              <a:rPr lang="en-US" sz="1400" dirty="0" smtClean="0"/>
              <a:t> .</a:t>
            </a:r>
            <a:r>
              <a:rPr lang="ro-RO" sz="1400" dirty="0" smtClean="0"/>
              <a:t> </a:t>
            </a:r>
            <a:endParaRPr lang="en-GB" sz="1400" dirty="0"/>
          </a:p>
        </p:txBody>
      </p:sp>
      <p:pic>
        <p:nvPicPr>
          <p:cNvPr id="12" name="Picture 11" descr="Image result for modern public toilet exterior desig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42" y="1844824"/>
            <a:ext cx="4680297" cy="201622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51742" y="4149080"/>
            <a:ext cx="541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Sursa</a:t>
            </a:r>
            <a:r>
              <a:rPr lang="en-US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GB" sz="1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www.heringinternational.com/en</a:t>
            </a:r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27384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Zone  </a:t>
            </a:r>
            <a:r>
              <a:rPr lang="en-US" dirty="0" err="1" smtClean="0">
                <a:solidFill>
                  <a:schemeClr val="bg1"/>
                </a:solidFill>
              </a:rPr>
              <a:t>verzi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Constructii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utilitare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decorative</a:t>
            </a:r>
          </a:p>
          <a:p>
            <a:pPr eaLnBrk="1" hangingPunct="1">
              <a:buClr>
                <a:schemeClr val="bg1"/>
              </a:buClr>
            </a:pPr>
            <a:r>
              <a:rPr lang="en-US" b="1" dirty="0" err="1" smtClean="0">
                <a:solidFill>
                  <a:schemeClr val="bg1"/>
                </a:solidFill>
              </a:rPr>
              <a:t>Trasee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pietonale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si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carosabile</a:t>
            </a:r>
            <a:r>
              <a:rPr lang="en-US" b="1" dirty="0" smtClean="0">
                <a:solidFill>
                  <a:schemeClr val="bg1"/>
                </a:solidFill>
              </a:rPr>
              <a:t>, </a:t>
            </a:r>
            <a:r>
              <a:rPr lang="en-US" b="1" dirty="0" err="1" smtClean="0">
                <a:solidFill>
                  <a:schemeClr val="bg1"/>
                </a:solidFill>
              </a:rPr>
              <a:t>parcare</a:t>
            </a:r>
            <a:endParaRPr lang="en-US" b="1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iluminat</a:t>
            </a:r>
            <a:r>
              <a:rPr lang="en-US" dirty="0" smtClean="0">
                <a:solidFill>
                  <a:schemeClr val="bg1"/>
                </a:solidFill>
              </a:rPr>
              <a:t> public</a:t>
            </a:r>
          </a:p>
          <a:p>
            <a:pPr lvl="0"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Retea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irigatii</a:t>
            </a: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44106" y="2564904"/>
            <a:ext cx="2881312" cy="59829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52111" y="1484784"/>
            <a:ext cx="5975226" cy="1152128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800" b="1" dirty="0" smtClean="0"/>
              <a:t>RECONFIGURARE TRASEE PIETONALE </a:t>
            </a:r>
            <a:r>
              <a:rPr lang="en-US" sz="1400" dirty="0" smtClean="0"/>
              <a:t>- </a:t>
            </a:r>
            <a:r>
              <a:rPr lang="ro-RO" sz="1400" dirty="0" smtClean="0"/>
              <a:t>eliminarea </a:t>
            </a:r>
            <a:r>
              <a:rPr lang="ro-RO" sz="1400" dirty="0"/>
              <a:t>traseelor care nu indeplinesc nevoile de tranzit, odihna, de legatura cu alte functiuni din parc ( suprafata estimata 950 mp) ; amenajarea traseelor pastrate prin asfaltare si atribuirea de utilizari suplimentare : acces </a:t>
            </a:r>
            <a:r>
              <a:rPr lang="ro-RO" sz="1400" dirty="0" smtClean="0"/>
              <a:t>biciclete</a:t>
            </a:r>
            <a:r>
              <a:rPr lang="en-US" sz="1400" dirty="0" smtClean="0"/>
              <a:t>, </a:t>
            </a:r>
            <a:r>
              <a:rPr lang="ro-RO" sz="1400" dirty="0" smtClean="0"/>
              <a:t>role </a:t>
            </a:r>
            <a:r>
              <a:rPr lang="ro-RO" sz="1400" dirty="0"/>
              <a:t>pe toate traseele mentinute .</a:t>
            </a:r>
            <a:endParaRPr lang="en-GB" sz="1400" dirty="0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149896" y="3025330"/>
            <a:ext cx="5975226" cy="807340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400" dirty="0"/>
              <a:t>Asfaltarea aleilor carosabile ce asigura accesul in zona Casei de Cultura si a parcarii existente;</a:t>
            </a:r>
            <a:endParaRPr lang="en-GB" sz="1400" dirty="0"/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161089" y="4201677"/>
            <a:ext cx="5975226" cy="683312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400" dirty="0"/>
              <a:t>Interventii punctuale minimale  ce privesc dalarea anumitor suprafete : doar in zona anumitor functiuni (ex: alimentatie publica).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0044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6154738" y="0"/>
            <a:ext cx="3025775" cy="6858000"/>
          </a:xfrm>
          <a:prstGeom prst="rect">
            <a:avLst/>
          </a:prstGeom>
          <a:solidFill>
            <a:srgbClr val="E83F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/>
          </a:p>
        </p:txBody>
      </p:sp>
      <p:sp>
        <p:nvSpPr>
          <p:cNvPr id="10244" name="Rectangle 13"/>
          <p:cNvSpPr>
            <a:spLocks noChangeArrowheads="1"/>
          </p:cNvSpPr>
          <p:nvPr/>
        </p:nvSpPr>
        <p:spPr bwMode="auto">
          <a:xfrm>
            <a:off x="6154738" y="1628800"/>
            <a:ext cx="298767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4638" indent="-274638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Fantana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oramentala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muzicala</a:t>
            </a:r>
            <a:r>
              <a:rPr lang="en-US" dirty="0" smtClean="0">
                <a:solidFill>
                  <a:schemeClr val="bg1"/>
                </a:solidFill>
              </a:rPr>
              <a:t> cu </a:t>
            </a:r>
            <a:r>
              <a:rPr lang="en-US" dirty="0" err="1" smtClean="0">
                <a:solidFill>
                  <a:schemeClr val="bg1"/>
                </a:solidFill>
              </a:rPr>
              <a:t>jocuri</a:t>
            </a:r>
            <a:r>
              <a:rPr lang="en-US" dirty="0" smtClean="0">
                <a:solidFill>
                  <a:schemeClr val="bg1"/>
                </a:solidFill>
              </a:rPr>
              <a:t> de </a:t>
            </a:r>
            <a:r>
              <a:rPr lang="en-US" dirty="0" err="1" smtClean="0">
                <a:solidFill>
                  <a:schemeClr val="bg1"/>
                </a:solidFill>
              </a:rPr>
              <a:t>apa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lumini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gradene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smtClean="0">
                <a:solidFill>
                  <a:schemeClr val="bg1"/>
                </a:solidFill>
              </a:rPr>
              <a:t>Zone  </a:t>
            </a:r>
            <a:r>
              <a:rPr lang="en-US" dirty="0" err="1" smtClean="0">
                <a:solidFill>
                  <a:schemeClr val="bg1"/>
                </a:solidFill>
              </a:rPr>
              <a:t>verzi</a:t>
            </a: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Constructii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utilitare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decorative</a:t>
            </a:r>
          </a:p>
          <a:p>
            <a:pPr eaLnBrk="1" hangingPunct="1">
              <a:buClr>
                <a:schemeClr val="bg1"/>
              </a:buClr>
            </a:pPr>
            <a:r>
              <a:rPr lang="en-US" dirty="0" err="1" smtClean="0">
                <a:solidFill>
                  <a:schemeClr val="bg1"/>
                </a:solidFill>
              </a:rPr>
              <a:t>Trasee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pietonale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carosabile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parcare</a:t>
            </a:r>
            <a:endParaRPr lang="en-US" dirty="0" smtClean="0">
              <a:solidFill>
                <a:schemeClr val="bg1"/>
              </a:solidFill>
            </a:endParaRPr>
          </a:p>
          <a:p>
            <a:pPr lvl="0" eaLnBrk="1" hangingPunct="1">
              <a:buClr>
                <a:schemeClr val="bg1"/>
              </a:buClr>
            </a:pPr>
            <a:r>
              <a:rPr lang="en-US" b="1" dirty="0" err="1" smtClean="0">
                <a:solidFill>
                  <a:schemeClr val="bg1"/>
                </a:solidFill>
              </a:rPr>
              <a:t>Retea</a:t>
            </a:r>
            <a:r>
              <a:rPr lang="en-US" b="1" dirty="0" smtClean="0">
                <a:solidFill>
                  <a:schemeClr val="bg1"/>
                </a:solidFill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</a:rPr>
              <a:t>iluminat</a:t>
            </a:r>
            <a:r>
              <a:rPr lang="en-US" b="1" dirty="0" smtClean="0">
                <a:solidFill>
                  <a:schemeClr val="bg1"/>
                </a:solidFill>
              </a:rPr>
              <a:t> public</a:t>
            </a:r>
          </a:p>
          <a:p>
            <a:pPr lvl="0" eaLnBrk="1" hangingPunct="1">
              <a:buClr>
                <a:schemeClr val="bg1"/>
              </a:buClr>
            </a:pPr>
            <a:r>
              <a:rPr lang="en-US" b="1" dirty="0" err="1" smtClean="0">
                <a:solidFill>
                  <a:schemeClr val="bg1"/>
                </a:solidFill>
              </a:rPr>
              <a:t>Retea</a:t>
            </a:r>
            <a:r>
              <a:rPr lang="en-US" b="1" dirty="0" smtClean="0">
                <a:solidFill>
                  <a:schemeClr val="bg1"/>
                </a:solidFill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</a:rPr>
              <a:t>irigatii</a:t>
            </a:r>
            <a:endParaRPr lang="en-GB" dirty="0">
              <a:solidFill>
                <a:schemeClr val="bg1"/>
              </a:solidFill>
            </a:endParaRPr>
          </a:p>
          <a:p>
            <a:pPr marL="0" indent="0" eaLnBrk="1" hangingPunct="1">
              <a:buClr>
                <a:schemeClr val="bg1"/>
              </a:buClr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61101" y="4015749"/>
            <a:ext cx="2881312" cy="59829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52111" y="1484784"/>
            <a:ext cx="5975226" cy="1080120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>
              <a:buNone/>
            </a:pPr>
            <a:r>
              <a:rPr lang="ro-RO" sz="1800" b="1" dirty="0" smtClean="0"/>
              <a:t>REABILITAREA SISTEMULUI DE ILUMINAT ARHITECTURAL-PIETONAL </a:t>
            </a:r>
            <a:r>
              <a:rPr lang="ro-RO" sz="1400" dirty="0" smtClean="0"/>
              <a:t>si </a:t>
            </a:r>
            <a:r>
              <a:rPr lang="ro-RO" sz="1400" dirty="0"/>
              <a:t>introducerea unor corpuri de iluminat care sa puna in valoare anumite puncte de interes si grupari de plante valoroase;</a:t>
            </a:r>
            <a:endParaRPr lang="en-GB" sz="1400" dirty="0"/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149896" y="2852936"/>
            <a:ext cx="5975226" cy="864096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ro-RO" sz="1800" b="1" dirty="0" smtClean="0"/>
              <a:t>REFACEREA INTEGRALA A SISTEMULUI DE IRIGATIE</a:t>
            </a:r>
            <a:r>
              <a:rPr lang="en-US" sz="1800" b="1" dirty="0" smtClean="0"/>
              <a:t> </a:t>
            </a:r>
            <a:r>
              <a:rPr lang="ro-RO" sz="1400" dirty="0" smtClean="0"/>
              <a:t>: </a:t>
            </a:r>
            <a:r>
              <a:rPr lang="en-US" sz="1400" dirty="0" err="1" smtClean="0"/>
              <a:t>prin</a:t>
            </a:r>
            <a:r>
              <a:rPr lang="en-US" sz="1400" dirty="0" smtClean="0"/>
              <a:t> </a:t>
            </a:r>
            <a:r>
              <a:rPr lang="ro-RO" sz="1400" dirty="0" smtClean="0"/>
              <a:t>aspersiune </a:t>
            </a:r>
            <a:r>
              <a:rPr lang="ro-RO" sz="1400" dirty="0"/>
              <a:t>pentru suprafetele gazonate  si prin picurare in zona amenajarilor florale;</a:t>
            </a:r>
            <a:endParaRPr lang="en-GB" sz="1400" dirty="0"/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149896" y="4015749"/>
            <a:ext cx="5975226" cy="485672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RACORDAREA LA UTILITATI </a:t>
            </a:r>
            <a:r>
              <a:rPr lang="ro-RO" sz="1400" dirty="0" smtClean="0"/>
              <a:t>;</a:t>
            </a:r>
            <a:endParaRPr lang="en-GB" sz="1400" dirty="0"/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149896" y="4871858"/>
            <a:ext cx="5975226" cy="64537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800" b="1" dirty="0" smtClean="0"/>
              <a:t>ELEMENTE DE TIP SMART </a:t>
            </a:r>
            <a:r>
              <a:rPr lang="en-US" sz="1400" dirty="0" smtClean="0"/>
              <a:t>: </a:t>
            </a:r>
            <a:r>
              <a:rPr lang="en-US" sz="1400" dirty="0" err="1" smtClean="0"/>
              <a:t>posibilitate</a:t>
            </a:r>
            <a:r>
              <a:rPr lang="en-US" sz="1400" dirty="0" smtClean="0"/>
              <a:t> </a:t>
            </a:r>
            <a:r>
              <a:rPr lang="en-US" sz="1400" dirty="0" err="1" smtClean="0"/>
              <a:t>incarcare</a:t>
            </a:r>
            <a:r>
              <a:rPr lang="en-US" sz="1400" dirty="0" smtClean="0"/>
              <a:t> </a:t>
            </a:r>
            <a:r>
              <a:rPr lang="en-US" sz="1400" dirty="0" err="1" smtClean="0"/>
              <a:t>telefoane</a:t>
            </a:r>
            <a:r>
              <a:rPr lang="en-US" sz="1400" dirty="0" smtClean="0"/>
              <a:t>, </a:t>
            </a:r>
            <a:r>
              <a:rPr lang="en-US" sz="1400" dirty="0" err="1" smtClean="0"/>
              <a:t>tablete</a:t>
            </a:r>
            <a:r>
              <a:rPr lang="en-US" sz="1400" dirty="0" smtClean="0"/>
              <a:t>, WI-FI;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de </a:t>
            </a:r>
            <a:r>
              <a:rPr lang="en-US" sz="1400" dirty="0" err="1" smtClean="0"/>
              <a:t>supraveghere</a:t>
            </a:r>
            <a:r>
              <a:rPr lang="en-US" sz="1400" dirty="0" smtClean="0"/>
              <a:t> video ;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35277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-1587" y="-16468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ltGray">
          <a:xfrm>
            <a:off x="6261101" y="4015749"/>
            <a:ext cx="2881312" cy="598292"/>
          </a:xfrm>
          <a:prstGeom prst="rect">
            <a:avLst/>
          </a:prstGeom>
          <a:noFill/>
          <a:ln w="254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eaLnBrk="1" hangingPunct="1">
              <a:buClr>
                <a:schemeClr val="bg1"/>
              </a:buClr>
              <a:buFontTx/>
              <a:buNone/>
            </a:pPr>
            <a:endParaRPr lang="en-GB" altLang="ro-RO"/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1475656" y="1020363"/>
            <a:ext cx="1816408" cy="648072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>
              <a:buNone/>
            </a:pPr>
            <a:r>
              <a:rPr lang="en-US" sz="1400" b="1" dirty="0" err="1" smtClean="0"/>
              <a:t>Decembrie</a:t>
            </a:r>
            <a:r>
              <a:rPr lang="en-US" sz="1400" b="1" dirty="0" smtClean="0"/>
              <a:t> – </a:t>
            </a:r>
            <a:r>
              <a:rPr lang="en-US" sz="1400" b="1" dirty="0" err="1" smtClean="0"/>
              <a:t>Februarie</a:t>
            </a:r>
            <a:r>
              <a:rPr lang="en-US" sz="1400" b="1" dirty="0" smtClean="0"/>
              <a:t>  2019</a:t>
            </a:r>
            <a:endParaRPr lang="en-GB" sz="1400" b="1" dirty="0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1473440" y="2282652"/>
            <a:ext cx="1818623" cy="663324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400" b="1" dirty="0" err="1" smtClean="0"/>
              <a:t>Februarie</a:t>
            </a:r>
            <a:r>
              <a:rPr lang="en-US" sz="1400" b="1" dirty="0" smtClean="0"/>
              <a:t> – </a:t>
            </a:r>
            <a:r>
              <a:rPr lang="en-US" sz="1400" b="1" dirty="0" err="1" smtClean="0"/>
              <a:t>Martie</a:t>
            </a:r>
            <a:r>
              <a:rPr lang="en-US" sz="1400" b="1" dirty="0" smtClean="0"/>
              <a:t>   2020</a:t>
            </a:r>
            <a:endParaRPr lang="en-GB" sz="1400" b="1" dirty="0"/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1484967" y="3412532"/>
            <a:ext cx="1829816" cy="683312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400" b="1" dirty="0" err="1" smtClean="0"/>
              <a:t>Aprilie</a:t>
            </a:r>
            <a:r>
              <a:rPr lang="en-US" sz="1400" b="1" dirty="0" smtClean="0"/>
              <a:t> 2020</a:t>
            </a:r>
            <a:endParaRPr lang="en-GB" sz="1400" b="1" dirty="0"/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1473440" y="4387936"/>
            <a:ext cx="1816407" cy="629688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400" b="1" dirty="0" smtClean="0"/>
              <a:t>Mai – </a:t>
            </a:r>
            <a:r>
              <a:rPr lang="en-US" sz="1400" b="1" dirty="0" err="1" smtClean="0"/>
              <a:t>iulie</a:t>
            </a:r>
            <a:r>
              <a:rPr lang="en-US" sz="1400" b="1" dirty="0" smtClean="0"/>
              <a:t>  2020</a:t>
            </a:r>
            <a:endParaRPr lang="en-GB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3354228" y="980728"/>
            <a:ext cx="5328592" cy="79208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Analiza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situatiei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facilitatilor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oferite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,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prezentarea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refunctionalizare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reabilitare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parcului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Decembrie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354228" y="1988840"/>
            <a:ext cx="5328592" cy="125094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dirty="0"/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Lansarea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mediul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online in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vederea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identificarii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nevoilor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comunitatii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cu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privire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spatiului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public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verde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,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preferintelor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activitati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recreationale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care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necesita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investitii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recreere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76947" y="3412532"/>
            <a:ext cx="532859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Pregatirea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conceptulale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temei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proiectare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vederea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elaborarii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fezabilitate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documentatiei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lucrarilor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64687" y="4382830"/>
            <a:ext cx="5328592" cy="634794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dirty="0"/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avizare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documentatiei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tehnico-economice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faze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proiectare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1484967" y="5451863"/>
            <a:ext cx="1816407" cy="629688"/>
          </a:xfrm>
          <a:prstGeom prst="homePlate">
            <a:avLst>
              <a:gd name="adj" fmla="val 65625"/>
            </a:avLst>
          </a:prstGeom>
          <a:solidFill>
            <a:schemeClr val="bg1"/>
          </a:solidFill>
          <a:ln w="19050" algn="ctr">
            <a:solidFill>
              <a:srgbClr val="E83F35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●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ct val="20000"/>
              </a:spcAft>
              <a:buClr>
                <a:srgbClr val="E83F35"/>
              </a:buClr>
              <a:buFont typeface="Arial" charset="0"/>
              <a:buChar char="□"/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0000"/>
              </a:spcBef>
              <a:spcAft>
                <a:spcPct val="10000"/>
              </a:spcAft>
              <a:buClr>
                <a:srgbClr val="E83F35"/>
              </a:buClr>
              <a:buChar char="•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25000"/>
              </a:lnSpc>
              <a:spcBef>
                <a:spcPct val="20000"/>
              </a:spcBef>
              <a:buClr>
                <a:srgbClr val="D90000"/>
              </a:buClr>
              <a:defRPr sz="1400">
                <a:solidFill>
                  <a:srgbClr val="333333"/>
                </a:solidFill>
                <a:latin typeface="Garamond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90000"/>
              </a:buClr>
              <a:buFont typeface="Wingdings" pitchFamily="2" charset="2"/>
              <a:defRPr sz="1600">
                <a:solidFill>
                  <a:srgbClr val="333333"/>
                </a:solidFill>
                <a:latin typeface="Garamond" pitchFamily="18" charset="0"/>
              </a:defRPr>
            </a:lvl9pPr>
          </a:lstStyle>
          <a:p>
            <a:pPr lvl="0">
              <a:buNone/>
            </a:pPr>
            <a:r>
              <a:rPr lang="en-US" sz="1400" b="1" dirty="0" smtClean="0"/>
              <a:t>August  2020-   </a:t>
            </a:r>
            <a:r>
              <a:rPr lang="en-US" sz="1400" b="1" dirty="0" err="1" smtClean="0"/>
              <a:t>septembrie</a:t>
            </a:r>
            <a:r>
              <a:rPr lang="en-US" sz="1400" b="1" smtClean="0"/>
              <a:t> 2021</a:t>
            </a:r>
            <a:endParaRPr lang="en-GB" sz="1400" b="1" dirty="0"/>
          </a:p>
        </p:txBody>
      </p:sp>
      <p:sp>
        <p:nvSpPr>
          <p:cNvPr id="18" name="Rectangle 17"/>
          <p:cNvSpPr/>
          <p:nvPr/>
        </p:nvSpPr>
        <p:spPr>
          <a:xfrm>
            <a:off x="3352694" y="5296102"/>
            <a:ext cx="5328592" cy="94121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propunerilor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refunctionalizare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reabilitare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parcului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Decembrie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lucrari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executie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realizate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etapizat</a:t>
            </a:r>
            <a:r>
              <a:rPr lang="en-U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include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atribuire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contractului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proiectare+executie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licitatie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publica</a:t>
            </a:r>
            <a:r>
              <a:rPr lang="en-US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en-GB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833" y="980727"/>
            <a:ext cx="678791" cy="5100823"/>
          </a:xfrm>
          <a:prstGeom prst="rect">
            <a:avLst/>
          </a:prstGeom>
          <a:solidFill>
            <a:schemeClr val="bg1"/>
          </a:solidFill>
          <a:ln>
            <a:solidFill>
              <a:srgbClr val="801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CALENDAR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96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1114</TotalTime>
  <Words>1213</Words>
  <Application>Microsoft Office PowerPoint</Application>
  <PresentationFormat>On-screen Show (4:3)</PresentationFormat>
  <Paragraphs>166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REABILITAREA  SI REFUNCTIONALIZAREA  PARCULUI 1 DECEMBRIE DIN  ORADEA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ANALIZA COST-BENEFICIU ÎN PROIECTELE  DE INVESTIŢII PUBLICE</dc:title>
  <dc:creator>user</dc:creator>
  <cp:lastModifiedBy>Adina Popa</cp:lastModifiedBy>
  <cp:revision>132</cp:revision>
  <dcterms:created xsi:type="dcterms:W3CDTF">2018-07-07T10:35:42Z</dcterms:created>
  <dcterms:modified xsi:type="dcterms:W3CDTF">2020-02-18T07:05:26Z</dcterms:modified>
</cp:coreProperties>
</file>