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4"/>
  </p:notesMasterIdLst>
  <p:sldIdLst>
    <p:sldId id="256" r:id="rId2"/>
    <p:sldId id="297" r:id="rId3"/>
    <p:sldId id="264" r:id="rId4"/>
    <p:sldId id="259" r:id="rId5"/>
    <p:sldId id="310" r:id="rId6"/>
    <p:sldId id="328" r:id="rId7"/>
    <p:sldId id="319" r:id="rId8"/>
    <p:sldId id="323" r:id="rId9"/>
    <p:sldId id="268" r:id="rId10"/>
    <p:sldId id="298" r:id="rId11"/>
    <p:sldId id="327" r:id="rId12"/>
    <p:sldId id="326" r:id="rId13"/>
    <p:sldId id="324" r:id="rId14"/>
    <p:sldId id="325" r:id="rId15"/>
    <p:sldId id="334" r:id="rId16"/>
    <p:sldId id="270" r:id="rId17"/>
    <p:sldId id="317" r:id="rId18"/>
    <p:sldId id="299" r:id="rId19"/>
    <p:sldId id="318" r:id="rId20"/>
    <p:sldId id="322" r:id="rId21"/>
    <p:sldId id="321" r:id="rId22"/>
    <p:sldId id="329" r:id="rId23"/>
    <p:sldId id="279" r:id="rId24"/>
    <p:sldId id="335" r:id="rId25"/>
    <p:sldId id="300" r:id="rId26"/>
    <p:sldId id="274" r:id="rId27"/>
    <p:sldId id="287" r:id="rId28"/>
    <p:sldId id="288" r:id="rId29"/>
    <p:sldId id="301" r:id="rId30"/>
    <p:sldId id="289" r:id="rId31"/>
    <p:sldId id="290" r:id="rId32"/>
    <p:sldId id="333" r:id="rId33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CC"/>
    <a:srgbClr val="1DFF8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067" autoAdjust="0"/>
  </p:normalViewPr>
  <p:slideViewPr>
    <p:cSldViewPr>
      <p:cViewPr>
        <p:scale>
          <a:sx n="108" d="100"/>
          <a:sy n="108" d="100"/>
        </p:scale>
        <p:origin x="-18" y="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o-RO"/>
  <c:chart>
    <c:autoTitleDeleted val="1"/>
    <c:view3D>
      <c:rotX val="30"/>
      <c:rotY val="50"/>
      <c:perspective val="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Soluții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o-RO" dirty="0" smtClean="0"/>
                      <a:t>759</a:t>
                    </a:r>
                    <a:r>
                      <a:rPr lang="en-US" dirty="0"/>
                      <a:t>
</a:t>
                    </a:r>
                    <a:r>
                      <a:rPr lang="ro-RO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  <c:separator>
</c:separator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o-RO" dirty="0" smtClean="0"/>
                      <a:t>5506</a:t>
                    </a:r>
                    <a:r>
                      <a:rPr lang="en-US" dirty="0"/>
                      <a:t>
</a:t>
                    </a:r>
                    <a:r>
                      <a:rPr lang="ro-RO" dirty="0" smtClean="0"/>
                      <a:t>87,8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  <c:separator>
</c:separator>
            </c:dLbl>
            <c:txPr>
              <a:bodyPr/>
              <a:lstStyle/>
              <a:p>
                <a:pPr>
                  <a:defRPr b="1"/>
                </a:pPr>
                <a:endParaRPr lang="ro-RO"/>
              </a:p>
            </c:txPr>
            <c:showVal val="1"/>
            <c:showPercent val="1"/>
            <c:separator>
</c:separator>
            <c:showLeaderLines val="1"/>
          </c:dLbls>
          <c:cat>
            <c:strRef>
              <c:f>Sheet1!$A$2:$A$3</c:f>
              <c:strCache>
                <c:ptCount val="2"/>
                <c:pt idx="0">
                  <c:v>Propuneri de TJ</c:v>
                </c:pt>
                <c:pt idx="1">
                  <c:v>Alte soluții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762</c:v>
                </c:pt>
                <c:pt idx="1">
                  <c:v>7686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66508907439490494"/>
          <c:y val="0.28157910476327186"/>
          <c:w val="0.27567931352271696"/>
          <c:h val="0.4216500394746287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o-RO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EFACA-C517-4B6B-B783-6F696C29F4BF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673BB-A204-4E25-9289-E905496B929C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873166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75671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61655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87923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5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879239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7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8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9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10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4129381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16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17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18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8468834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19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20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25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8281911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26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27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28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29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7197222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30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sz="1200" dirty="0" smtClean="0">
                <a:latin typeface="Calibri" panose="020F0502020204030204" pitchFamily="34" charset="0"/>
              </a:rPr>
              <a:t>SCJSEO: a finalizat procesul de implementare a mențiunilor de cazier judiciar în aplicația ROCRIS</a:t>
            </a:r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31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673BB-A204-4E25-9289-E905496B929C}" type="slidenum">
              <a:rPr lang="ro-RO" smtClean="0"/>
              <a:pPr/>
              <a:t>32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05388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47325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967724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39419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1738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517812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46506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839999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731936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4156340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748880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307857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2B9A6-8982-4900-B61F-32BF0A68B172}" type="datetimeFigureOut">
              <a:rPr lang="ro-RO" smtClean="0"/>
              <a:pPr/>
              <a:t>24.07.2017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FE079-21DE-40CD-8D0A-F2DBC04768E7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357362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568952" cy="518457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o-RO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  <a:t>Evaluarea activității</a:t>
            </a:r>
            <a:br>
              <a:rPr lang="ro-RO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</a:br>
            <a:r>
              <a:rPr lang="ro-RO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  <a:t>ȘI A REZULTATELOR OBȚINUTE DE Poliția bihoreană în semestrul I </a:t>
            </a:r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  <a:t>201</a:t>
            </a:r>
            <a:r>
              <a:rPr lang="ro-RO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  <a:t>7</a:t>
            </a:r>
            <a:endParaRPr lang="ro-RO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45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137323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ro-RO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RESURSELE INSPECTORATULUI DE POLIȚIE JUDEȚEAN BIHOR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28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168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RESURSE UMANE</a:t>
            </a:r>
            <a:endParaRPr lang="ro-RO" sz="28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40168597"/>
              </p:ext>
            </p:extLst>
          </p:nvPr>
        </p:nvGraphicFramePr>
        <p:xfrm>
          <a:off x="395536" y="2060846"/>
          <a:ext cx="8229600" cy="3337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502855"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6 luni 2016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6 luni 2017</a:t>
                      </a:r>
                      <a:endParaRPr lang="ro-RO" dirty="0"/>
                    </a:p>
                  </a:txBody>
                  <a:tcPr/>
                </a:tc>
              </a:tr>
              <a:tr h="50285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Ofițeri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183</a:t>
                      </a:r>
                      <a:endParaRPr lang="ro-RO" sz="2400" dirty="0"/>
                    </a:p>
                  </a:txBody>
                  <a:tcPr anchor="ctr"/>
                </a:tc>
              </a:tr>
              <a:tr h="50285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Agenți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1012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996</a:t>
                      </a:r>
                      <a:endParaRPr lang="ro-RO" sz="2400" dirty="0"/>
                    </a:p>
                  </a:txBody>
                  <a:tcPr anchor="ctr"/>
                </a:tc>
              </a:tr>
              <a:tr h="50285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Personal contractual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37</a:t>
                      </a:r>
                      <a:endParaRPr lang="ro-RO" sz="2400" dirty="0"/>
                    </a:p>
                  </a:txBody>
                  <a:tcPr anchor="ctr"/>
                </a:tc>
              </a:tr>
              <a:tr h="50285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1262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1216</a:t>
                      </a:r>
                      <a:endParaRPr lang="ro-RO" sz="2400" dirty="0"/>
                    </a:p>
                  </a:txBody>
                  <a:tcPr anchor="ctr"/>
                </a:tc>
              </a:tr>
              <a:tr h="50285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Grad de</a:t>
                      </a:r>
                      <a:r>
                        <a:rPr lang="ro-RO" sz="2400" baseline="0" dirty="0" smtClean="0"/>
                        <a:t> ocupare stat </a:t>
                      </a:r>
                      <a:r>
                        <a:rPr lang="en-US" sz="2400" baseline="0" dirty="0" smtClean="0"/>
                        <a:t>de </a:t>
                      </a:r>
                      <a:r>
                        <a:rPr lang="en-US" sz="2400" baseline="0" dirty="0" err="1" smtClean="0"/>
                        <a:t>organizare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9</a:t>
                      </a:r>
                      <a:r>
                        <a:rPr lang="en-US" sz="2400" dirty="0" smtClean="0"/>
                        <a:t>0,01</a:t>
                      </a:r>
                      <a:r>
                        <a:rPr lang="ro-RO" sz="2400" dirty="0" smtClean="0"/>
                        <a:t>%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86,85%</a:t>
                      </a:r>
                      <a:endParaRPr lang="ro-RO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Down Arrow 4"/>
          <p:cNvSpPr/>
          <p:nvPr/>
        </p:nvSpPr>
        <p:spPr>
          <a:xfrm rot="18078424">
            <a:off x="5716936" y="4523749"/>
            <a:ext cx="374424" cy="1036477"/>
          </a:xfrm>
          <a:prstGeom prst="downArrow">
            <a:avLst>
              <a:gd name="adj1" fmla="val 69851"/>
              <a:gd name="adj2" fmla="val 50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6" name="TextBox 5"/>
          <p:cNvSpPr txBox="1"/>
          <p:nvPr/>
        </p:nvSpPr>
        <p:spPr>
          <a:xfrm rot="1853791">
            <a:off x="5508104" y="482876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3,16%</a:t>
            </a:r>
            <a:endParaRPr lang="ro-RO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508104" y="3645024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0799" y="4157464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508104" y="2708920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499667" y="3140968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3473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RESURSE FINANCIARE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32458470"/>
              </p:ext>
            </p:extLst>
          </p:nvPr>
        </p:nvGraphicFramePr>
        <p:xfrm>
          <a:off x="827585" y="2276872"/>
          <a:ext cx="7416822" cy="273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2274"/>
                <a:gridCol w="2472274"/>
                <a:gridCol w="2472274"/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o-RO" sz="2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Cheltuieli (mii lei)</a:t>
                      </a:r>
                      <a:endParaRPr lang="ro-RO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910952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Buget aprobat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41.841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41.990</a:t>
                      </a:r>
                      <a:endParaRPr lang="ro-RO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Personal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40.446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39.959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Bunuri și servicii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1.395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1.712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Investiții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0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23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Straight Arrow Connector 11"/>
          <p:cNvCxnSpPr/>
          <p:nvPr/>
        </p:nvCxnSpPr>
        <p:spPr>
          <a:xfrm>
            <a:off x="5436096" y="3717032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436096" y="4221088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5445224" y="3068960"/>
            <a:ext cx="782960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7798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RESURSE LOGISTICE</a:t>
            </a:r>
            <a:endParaRPr lang="ro-RO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o-RO" sz="2400" dirty="0" smtClean="0"/>
              <a:t>În cursul semestrului I 2017 nu au fost achiziționate autospeciale.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243072"/>
              </p:ext>
            </p:extLst>
          </p:nvPr>
        </p:nvGraphicFramePr>
        <p:xfrm>
          <a:off x="683568" y="2555653"/>
          <a:ext cx="7560840" cy="3332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448571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r>
                        <a:rPr lang="ro-RO" sz="2400" baseline="0" dirty="0" smtClean="0"/>
                        <a:t> rulaj</a:t>
                      </a:r>
                      <a:r>
                        <a:rPr lang="en-US" sz="2400" baseline="0" dirty="0" smtClean="0"/>
                        <a:t> (km)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2.543.390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2.741.002</a:t>
                      </a:r>
                      <a:endParaRPr lang="ro-RO" sz="24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consum</a:t>
                      </a:r>
                      <a:r>
                        <a:rPr lang="en-US" sz="2400" dirty="0" smtClean="0"/>
                        <a:t> (l)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2400" dirty="0" smtClean="0"/>
                        <a:t>213.248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229.796</a:t>
                      </a:r>
                      <a:endParaRPr lang="ro-RO" sz="24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>
                          <a:solidFill>
                            <a:schemeClr val="bg1"/>
                          </a:solidFill>
                        </a:rPr>
                        <a:t>Vechime</a:t>
                      </a:r>
                      <a:r>
                        <a:rPr lang="ro-RO" sz="2400" baseline="0" dirty="0" smtClean="0">
                          <a:solidFill>
                            <a:schemeClr val="bg1"/>
                          </a:solidFill>
                        </a:rPr>
                        <a:t> parc auto</a:t>
                      </a:r>
                      <a:endParaRPr lang="ro-RO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o-RO" sz="2400" b="1" dirty="0" smtClean="0">
                          <a:solidFill>
                            <a:schemeClr val="bg1"/>
                          </a:solidFill>
                        </a:rPr>
                        <a:t>78,33 % </a:t>
                      </a:r>
                      <a:r>
                        <a:rPr lang="ro-RO" sz="2400" dirty="0" smtClean="0">
                          <a:solidFill>
                            <a:schemeClr val="bg1"/>
                          </a:solidFill>
                        </a:rPr>
                        <a:t>durata de utilizare depășită</a:t>
                      </a:r>
                      <a:endParaRPr lang="ro-RO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o-RO" sz="20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          până în 5 ani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64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64</a:t>
                      </a:r>
                      <a:endParaRPr lang="ro-RO" sz="24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          5</a:t>
                      </a:r>
                      <a:r>
                        <a:rPr lang="ro-RO" sz="2400" baseline="0" dirty="0" smtClean="0"/>
                        <a:t> – 10 ani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219</a:t>
                      </a:r>
                      <a:endParaRPr lang="ro-RO" sz="2400" dirty="0"/>
                    </a:p>
                  </a:txBody>
                  <a:tcPr/>
                </a:tc>
              </a:tr>
              <a:tr h="479295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          peste 10 ani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40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40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5427205" y="3159387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5436096" y="3613584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385791" y="4653136"/>
            <a:ext cx="737002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407296" y="5157192"/>
            <a:ext cx="6939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414590" y="5661248"/>
            <a:ext cx="686697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9281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3078135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o-RO" sz="48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Evoluția situației operative</a:t>
            </a:r>
            <a:endParaRPr lang="ro-RO" sz="48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333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EVOLUȚIA INFRACȚIONALITĂȚII SESIZATE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44996259"/>
              </p:ext>
            </p:extLst>
          </p:nvPr>
        </p:nvGraphicFramePr>
        <p:xfrm>
          <a:off x="457200" y="1600200"/>
          <a:ext cx="8229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22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SITUAŢIA STATISTICĂ A INFRACȚIUNILOR</a:t>
                      </a:r>
                      <a:r>
                        <a:rPr lang="ro-RO" sz="24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o-RO" sz="2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SESIZATE </a:t>
                      </a:r>
                      <a:endParaRPr lang="ro-RO" sz="2400" b="0" dirty="0" smtClean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o-RO" sz="2400" b="0" dirty="0" smtClean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(%)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Național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283.559</a:t>
                      </a:r>
                      <a:endParaRPr lang="ro-RO" sz="2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256.555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-9,5%</a:t>
                      </a:r>
                      <a:endParaRPr lang="ro-RO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I.P.J. Bihor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5.920</a:t>
                      </a:r>
                      <a:endParaRPr lang="ro-RO" sz="2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5.639</a:t>
                      </a:r>
                      <a:endParaRPr lang="ro-RO" dirty="0">
                        <a:solidFill>
                          <a:schemeClr val="tx1"/>
                        </a:solidFill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- 4,7%</a:t>
                      </a:r>
                      <a:endParaRPr lang="ro-RO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71" marR="7671" marT="7671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64203074"/>
              </p:ext>
            </p:extLst>
          </p:nvPr>
        </p:nvGraphicFramePr>
        <p:xfrm>
          <a:off x="467544" y="3861048"/>
          <a:ext cx="820891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/>
                <a:gridCol w="2052228"/>
                <a:gridCol w="2052228"/>
                <a:gridCol w="2052228"/>
              </a:tblGrid>
              <a:tr h="37084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22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SITUAŢIA STATISTICĂ A INFRACȚIUNILOR </a:t>
                      </a:r>
                      <a:r>
                        <a:rPr lang="ro-RO" sz="22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o-RO" sz="2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STRADALE </a:t>
                      </a:r>
                      <a:r>
                        <a:rPr lang="en-US" sz="2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o-RO" sz="22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SESIZATE </a:t>
                      </a:r>
                      <a:endParaRPr lang="ro-RO" sz="2200" b="0" dirty="0" smtClean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o-RO" sz="2200" b="0" dirty="0" smtClean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>
                          <a:latin typeface="+mn-lt"/>
                        </a:rPr>
                        <a:t>Total</a:t>
                      </a:r>
                      <a:endParaRPr lang="ro-RO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latin typeface="+mn-lt"/>
                        </a:rPr>
                        <a:t>6 luni 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latin typeface="+mn-lt"/>
                        </a:rPr>
                        <a:t>6 luni 2017</a:t>
                      </a:r>
                      <a:endParaRPr lang="ro-RO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2400" dirty="0" smtClean="0"/>
                        <a:t>(%)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>
                          <a:latin typeface="+mn-lt"/>
                        </a:rPr>
                        <a:t>Național</a:t>
                      </a:r>
                      <a:endParaRPr lang="ro-RO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effectLst/>
                          <a:latin typeface="+mn-lt"/>
                        </a:rPr>
                        <a:t>15.662</a:t>
                      </a:r>
                      <a:endParaRPr lang="ro-RO" sz="2400" b="0" i="0" u="none" strike="noStrike" dirty="0">
                        <a:effectLst/>
                        <a:latin typeface="+mn-lt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14.396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- 8%</a:t>
                      </a:r>
                      <a:endParaRPr lang="ro-RO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71" marR="7671" marT="7671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>
                          <a:latin typeface="+mn-lt"/>
                        </a:rPr>
                        <a:t>I.P.J. Bihor</a:t>
                      </a:r>
                      <a:endParaRPr lang="ro-RO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effectLst/>
                          <a:latin typeface="+mn-lt"/>
                        </a:rPr>
                        <a:t>408</a:t>
                      </a:r>
                      <a:endParaRPr lang="ro-RO" sz="2400" b="0" i="0" u="none" strike="noStrike" dirty="0">
                        <a:effectLst/>
                        <a:latin typeface="+mn-lt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396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-2,9%</a:t>
                      </a:r>
                      <a:endParaRPr lang="ro-RO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71" marR="7671" marT="767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0732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cs typeface="Times New Roman" panose="02020603050405020304" pitchFamily="18" charset="0"/>
              </a:rPr>
              <a:t>PRINCIPALELE INFRACȚIUNI SESIZATE</a:t>
            </a:r>
          </a:p>
          <a:p>
            <a:r>
              <a:rPr lang="ro-RO" sz="2400" dirty="0" smtClean="0">
                <a:cs typeface="Times New Roman" panose="02020603050405020304" pitchFamily="18" charset="0"/>
              </a:rPr>
              <a:t>EVOLUȚII SEMNIFICATIVE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00744368"/>
              </p:ext>
            </p:extLst>
          </p:nvPr>
        </p:nvGraphicFramePr>
        <p:xfrm>
          <a:off x="755576" y="1628800"/>
          <a:ext cx="770486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656184"/>
                <a:gridCol w="1584176"/>
                <a:gridCol w="936108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Tâlhărie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+1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r>
                        <a:rPr lang="ro-RO" sz="2400" dirty="0" smtClean="0"/>
                        <a:t>.</a:t>
                      </a:r>
                      <a:r>
                        <a:rPr lang="en-US" sz="2400" dirty="0" smtClean="0"/>
                        <a:t>794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1754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baseline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SC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272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265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</a:t>
                      </a:r>
                      <a:r>
                        <a:rPr lang="ro-RO" sz="2400" baseline="0" dirty="0" smtClean="0"/>
                        <a:t> din SC – Efracție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buzunare, poșete, genți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86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+27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de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25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205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173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Loviri sau alte violențe și vătămare corporală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980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887</a:t>
                      </a:r>
                      <a:endParaRPr lang="ro-R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-93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578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DOSARE PENALE</a:t>
            </a:r>
            <a:endParaRPr lang="ro-RO" sz="28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xmlns="" val="2260953935"/>
              </p:ext>
            </p:extLst>
          </p:nvPr>
        </p:nvGraphicFramePr>
        <p:xfrm>
          <a:off x="1043608" y="3734741"/>
          <a:ext cx="6432376" cy="1671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1560" y="3356992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/>
              <a:t>Soluții propuse în dosarele penale – semestrul I 2017</a:t>
            </a:r>
            <a:endParaRPr lang="ro-RO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93018164"/>
              </p:ext>
            </p:extLst>
          </p:nvPr>
        </p:nvGraphicFramePr>
        <p:xfrm>
          <a:off x="457200" y="1600200"/>
          <a:ext cx="82296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Înregistrate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6219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6023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Soluționate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6391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6265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5580112" y="2132856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580111" y="2564904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9004" y="5630089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/>
              <a:t>A fost începută urmărirea penală față de 1.615 de persoane, </a:t>
            </a:r>
          </a:p>
          <a:p>
            <a:pPr algn="ctr"/>
            <a:r>
              <a:rPr lang="ro-RO" b="1" dirty="0" smtClean="0"/>
              <a:t>propunându-se trimiterea </a:t>
            </a:r>
            <a:r>
              <a:rPr lang="ro-RO" b="1" dirty="0"/>
              <a:t>în </a:t>
            </a:r>
            <a:r>
              <a:rPr lang="ro-RO" b="1" dirty="0" smtClean="0"/>
              <a:t>judecată a 889(55%).</a:t>
            </a:r>
          </a:p>
          <a:p>
            <a:pPr algn="ctr"/>
            <a:r>
              <a:rPr lang="ro-RO" b="1" dirty="0" smtClean="0"/>
              <a:t>Față de 120 (7,4%) s-au dispus măsuri preventive.</a:t>
            </a:r>
          </a:p>
        </p:txBody>
      </p:sp>
    </p:spTree>
    <p:extLst>
      <p:ext uri="{BB962C8B-B14F-4D97-AF65-F5344CB8AC3E}">
        <p14:creationId xmlns:p14="http://schemas.microsoft.com/office/powerpoint/2010/main" xmlns="" val="83690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9188" y="2348880"/>
            <a:ext cx="6667210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</a:pPr>
            <a:r>
              <a:rPr lang="en-US" sz="6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POLI</a:t>
            </a:r>
            <a:r>
              <a:rPr lang="ro-RO" sz="6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Ț</a:t>
            </a:r>
            <a:r>
              <a:rPr lang="en-US" sz="6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IA</a:t>
            </a:r>
            <a:endParaRPr lang="ro-RO" sz="6000" b="1" cap="all" dirty="0" smtClean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spcBef>
                <a:spcPct val="20000"/>
              </a:spcBef>
            </a:pPr>
            <a:r>
              <a:rPr lang="ro-RO" sz="6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DE </a:t>
            </a:r>
            <a:r>
              <a:rPr lang="ro-RO" sz="6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ORDINE PUBLICĂ</a:t>
            </a:r>
          </a:p>
        </p:txBody>
      </p:sp>
    </p:spTree>
    <p:extLst>
      <p:ext uri="{BB962C8B-B14F-4D97-AF65-F5344CB8AC3E}">
        <p14:creationId xmlns:p14="http://schemas.microsoft.com/office/powerpoint/2010/main" xmlns="" val="313650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>
                <a:cs typeface="Times New Roman" panose="02020603050405020304" pitchFamily="18" charset="0"/>
              </a:rPr>
              <a:t>EVOLUȚIA INFRACȚIONALITĂȚII</a:t>
            </a:r>
          </a:p>
          <a:p>
            <a:r>
              <a:rPr lang="ro-RO" sz="2800" dirty="0" smtClean="0">
                <a:cs typeface="Times New Roman" panose="02020603050405020304" pitchFamily="18" charset="0"/>
              </a:rPr>
              <a:t>SESIZATE ÎN MEDIUL URBAN</a:t>
            </a:r>
            <a:endParaRPr lang="ro-RO" sz="2800" dirty="0"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51110597"/>
              </p:ext>
            </p:extLst>
          </p:nvPr>
        </p:nvGraphicFramePr>
        <p:xfrm>
          <a:off x="755576" y="1484784"/>
          <a:ext cx="770486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656184"/>
                <a:gridCol w="1584176"/>
                <a:gridCol w="936108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3.498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3.438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Omor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Tâlhărie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1.250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1.243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SC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241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locuințe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132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159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144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Loviri sau alte violențe și vătămare corporală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498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467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-31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921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>
                <a:cs typeface="Times New Roman" panose="02020603050405020304" pitchFamily="18" charset="0"/>
              </a:rPr>
              <a:t>EVOLUȚIA INFRACȚIONALITĂȚII</a:t>
            </a:r>
          </a:p>
          <a:p>
            <a:r>
              <a:rPr lang="ro-RO" sz="2800" dirty="0" smtClean="0">
                <a:cs typeface="Times New Roman" panose="02020603050405020304" pitchFamily="18" charset="0"/>
              </a:rPr>
              <a:t>SESIZATE ÎN MEDIUL RURAL</a:t>
            </a:r>
            <a:endParaRPr lang="ro-RO" sz="2800" dirty="0"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63825529"/>
              </p:ext>
            </p:extLst>
          </p:nvPr>
        </p:nvGraphicFramePr>
        <p:xfrm>
          <a:off x="755576" y="1484784"/>
          <a:ext cx="7704860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656184"/>
                <a:gridCol w="1584176"/>
                <a:gridCol w="936108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2.400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2189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-211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Omor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Tâlhărie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539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511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SC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locuințe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131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de animale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16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Loviri sau alte violențe și vătămare corporală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482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418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-64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514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cs typeface="Times New Roman" panose="02020603050405020304" pitchFamily="18" charset="0"/>
              </a:rPr>
              <a:t>EVOLUȚIA INFRACȚIONALITĂȚII</a:t>
            </a:r>
          </a:p>
          <a:p>
            <a:r>
              <a:rPr lang="ro-RO" sz="2800" dirty="0" smtClean="0">
                <a:cs typeface="Times New Roman" panose="02020603050405020304" pitchFamily="18" charset="0"/>
              </a:rPr>
              <a:t>STRADALE SESIZATE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42934812"/>
              </p:ext>
            </p:extLst>
          </p:nvPr>
        </p:nvGraphicFramePr>
        <p:xfrm>
          <a:off x="755576" y="1628800"/>
          <a:ext cx="770486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656184"/>
                <a:gridCol w="1584176"/>
                <a:gridCol w="936108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408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396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Tâlhărie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– Total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377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-5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165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137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SC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Furt din buzunare, poșete, genți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607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cs typeface="Times New Roman" panose="02020603050405020304" pitchFamily="18" charset="0"/>
              </a:rPr>
              <a:t>INFRACȚIONALITATEA ÎN ȘCOLI</a:t>
            </a:r>
          </a:p>
          <a:p>
            <a:r>
              <a:rPr lang="ro-RO" sz="2800" dirty="0" smtClean="0">
                <a:cs typeface="Times New Roman" panose="02020603050405020304" pitchFamily="18" charset="0"/>
              </a:rPr>
              <a:t>ȘI ZONELE ADIACENTE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34696429"/>
              </p:ext>
            </p:extLst>
          </p:nvPr>
        </p:nvGraphicFramePr>
        <p:xfrm>
          <a:off x="755576" y="1628800"/>
          <a:ext cx="770486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656184"/>
                <a:gridCol w="1584176"/>
                <a:gridCol w="936108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</a:t>
                      </a:r>
                      <a:r>
                        <a:rPr lang="ro-RO" sz="2400" baseline="0" dirty="0" smtClean="0"/>
                        <a:t> infracțiuni sesizate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36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Sesizate în incintă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-14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Sesizate în zonele adiacente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comise de elevi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22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15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Elevi</a:t>
                      </a:r>
                      <a:r>
                        <a:rPr lang="ro-RO" sz="2400" baseline="0" dirty="0" smtClean="0"/>
                        <a:t> victime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8612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DELICTE SILVICE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2200" dirty="0"/>
              <a:t>17 acţiuni pe linia combaterii transportului ilegal şi comercializării de material lemnos</a:t>
            </a:r>
            <a:r>
              <a:rPr lang="ro-RO" sz="2200" dirty="0"/>
              <a:t>;</a:t>
            </a:r>
          </a:p>
          <a:p>
            <a:r>
              <a:rPr lang="vi-VN" sz="2200" dirty="0"/>
              <a:t>s-a</a:t>
            </a:r>
            <a:r>
              <a:rPr lang="ro-RO" sz="2200" dirty="0"/>
              <a:t>u</a:t>
            </a:r>
            <a:r>
              <a:rPr lang="vi-VN" sz="2200" dirty="0"/>
              <a:t> confiscat 384,51 m3 material lemnos</a:t>
            </a:r>
            <a:r>
              <a:rPr lang="ro-RO" sz="2200" dirty="0"/>
              <a:t> </a:t>
            </a:r>
            <a:r>
              <a:rPr lang="vi-VN" sz="2200" dirty="0"/>
              <a:t>cu o valoare de 57.669,75 lei</a:t>
            </a:r>
            <a:r>
              <a:rPr lang="ro-RO" sz="2200" dirty="0"/>
              <a:t>;</a:t>
            </a:r>
            <a:r>
              <a:rPr lang="vi-VN" sz="2200" dirty="0"/>
              <a:t> </a:t>
            </a:r>
            <a:endParaRPr lang="ro-RO" sz="2200" dirty="0"/>
          </a:p>
          <a:p>
            <a:r>
              <a:rPr lang="vi-VN" sz="2200" dirty="0"/>
              <a:t>au fost aplicate un număr de 57 sancţiuni contravenţionale, conform Legii 171/2010, în valoare de 173.000 lei</a:t>
            </a:r>
            <a:r>
              <a:rPr lang="ro-RO" sz="2200" dirty="0"/>
              <a:t>;</a:t>
            </a:r>
          </a:p>
          <a:p>
            <a:r>
              <a:rPr lang="vi-VN" sz="2200" dirty="0"/>
              <a:t>au fost înregistrate 6 cauze penale privind infracţiuni de fals intelectual săvârșite de personalul silvic, tăieri şi sustrageri de arbori</a:t>
            </a:r>
            <a:r>
              <a:rPr lang="ro-RO" sz="2200" dirty="0"/>
              <a:t>;</a:t>
            </a:r>
          </a:p>
          <a:p>
            <a:r>
              <a:rPr lang="vi-VN" sz="2200" dirty="0"/>
              <a:t>a</a:t>
            </a:r>
            <a:r>
              <a:rPr lang="ro-RO" sz="2200" dirty="0"/>
              <a:t>u</a:t>
            </a:r>
            <a:r>
              <a:rPr lang="vi-VN" sz="2200" dirty="0"/>
              <a:t> fost soluționat</a:t>
            </a:r>
            <a:r>
              <a:rPr lang="ro-RO" sz="2200" dirty="0"/>
              <a:t>e</a:t>
            </a:r>
            <a:r>
              <a:rPr lang="vi-VN" sz="2200" dirty="0"/>
              <a:t> un număr de 10 </a:t>
            </a:r>
            <a:r>
              <a:rPr lang="ro-RO" sz="2200" dirty="0">
                <a:latin typeface="Arial" panose="020B0604020202020204" pitchFamily="34" charset="0"/>
                <a:cs typeface="Arial" panose="020B0604020202020204" pitchFamily="34" charset="0"/>
              </a:rPr>
              <a:t>dosare penale </a:t>
            </a:r>
            <a:r>
              <a:rPr lang="vi-VN" sz="2200" dirty="0"/>
              <a:t>(3</a:t>
            </a:r>
            <a:r>
              <a:rPr lang="ro-RO" sz="2200" dirty="0"/>
              <a:t> </a:t>
            </a:r>
            <a:r>
              <a:rPr lang="vi-VN" sz="2200" dirty="0"/>
              <a:t>-</a:t>
            </a:r>
            <a:r>
              <a:rPr lang="ro-RO" sz="2200" dirty="0"/>
              <a:t> </a:t>
            </a:r>
            <a:r>
              <a:rPr lang="vi-VN" sz="2200" dirty="0"/>
              <a:t>RTUP, 1-</a:t>
            </a:r>
            <a:r>
              <a:rPr lang="ro-RO" sz="2200" dirty="0"/>
              <a:t> </a:t>
            </a:r>
            <a:r>
              <a:rPr lang="vi-VN" sz="2200" dirty="0"/>
              <a:t>RUP, 5</a:t>
            </a:r>
            <a:r>
              <a:rPr lang="ro-RO" sz="2200" dirty="0"/>
              <a:t> </a:t>
            </a:r>
            <a:r>
              <a:rPr lang="vi-VN" sz="2200" dirty="0"/>
              <a:t>-Clasare, 1-Trecere la alt organ)</a:t>
            </a:r>
          </a:p>
          <a:p>
            <a:endParaRPr lang="vi-VN" sz="1900" dirty="0"/>
          </a:p>
          <a:p>
            <a:endParaRPr lang="vi-VN" sz="1900" dirty="0" smtClean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xmlns="" val="46292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ORDINE ȘI SIGURANȚĂ PUBLICĂ</a:t>
            </a:r>
            <a:endParaRPr lang="ro-RO" sz="28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o-RO" b="1" dirty="0" smtClean="0"/>
              <a:t>Apeluri 112</a:t>
            </a:r>
          </a:p>
          <a:p>
            <a:endParaRPr lang="ro-RO" dirty="0" smtClean="0"/>
          </a:p>
          <a:p>
            <a:endParaRPr lang="ro-RO" dirty="0"/>
          </a:p>
          <a:p>
            <a:endParaRPr lang="ro-RO" dirty="0" smtClean="0"/>
          </a:p>
          <a:p>
            <a:r>
              <a:rPr lang="ro-RO" sz="2800" dirty="0" smtClean="0"/>
              <a:t>2.861 apeluri non-urgente</a:t>
            </a:r>
          </a:p>
          <a:p>
            <a:r>
              <a:rPr lang="ro-RO" sz="2800" dirty="0" smtClean="0"/>
              <a:t>Rezultă </a:t>
            </a:r>
            <a:r>
              <a:rPr lang="ro-RO" sz="2800" dirty="0"/>
              <a:t>o medie de </a:t>
            </a:r>
            <a:r>
              <a:rPr lang="ro-RO" sz="2800" dirty="0" smtClean="0"/>
              <a:t>56 de </a:t>
            </a:r>
            <a:r>
              <a:rPr lang="ro-RO" sz="2800" dirty="0"/>
              <a:t>intervenții pe </a:t>
            </a:r>
            <a:r>
              <a:rPr lang="ro-RO" sz="2800" dirty="0" smtClean="0"/>
              <a:t>zi, </a:t>
            </a:r>
          </a:p>
          <a:p>
            <a:pPr marL="0" indent="0">
              <a:buNone/>
            </a:pPr>
            <a:r>
              <a:rPr lang="ro-RO" sz="2800" dirty="0" smtClean="0"/>
              <a:t>    respectiv o </a:t>
            </a:r>
            <a:r>
              <a:rPr lang="ro-RO" sz="2800" dirty="0"/>
              <a:t>intervenție la </a:t>
            </a:r>
            <a:r>
              <a:rPr lang="ro-RO" sz="2800" dirty="0" smtClean="0"/>
              <a:t>26 de </a:t>
            </a:r>
            <a:r>
              <a:rPr lang="ro-RO" sz="2800" dirty="0"/>
              <a:t>minute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3301117"/>
              </p:ext>
            </p:extLst>
          </p:nvPr>
        </p:nvGraphicFramePr>
        <p:xfrm>
          <a:off x="1763688" y="2348880"/>
          <a:ext cx="5256584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292"/>
                <a:gridCol w="26282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6.047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10.201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V="1">
            <a:off x="4084635" y="2924944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9938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SIGURANȚA TRAFICULUI RUTIER</a:t>
            </a:r>
            <a:endParaRPr lang="ro-RO" sz="28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96748390"/>
              </p:ext>
            </p:extLst>
          </p:nvPr>
        </p:nvGraphicFramePr>
        <p:xfrm>
          <a:off x="467545" y="3356992"/>
          <a:ext cx="8208912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2736304"/>
                <a:gridCol w="2736304"/>
              </a:tblGrid>
              <a:tr h="432048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accidente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278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Accidente grave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77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80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Morți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16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Răniți grav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77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Răniți ușor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31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Straight Arrow Connector 9"/>
          <p:cNvCxnSpPr/>
          <p:nvPr/>
        </p:nvCxnSpPr>
        <p:spPr>
          <a:xfrm flipV="1">
            <a:off x="5580112" y="5301208"/>
            <a:ext cx="671605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554894" y="3933056"/>
            <a:ext cx="711915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565020" y="4365104"/>
            <a:ext cx="701789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80112" y="4797152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5565020" y="5805264"/>
            <a:ext cx="701789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62108137"/>
              </p:ext>
            </p:extLst>
          </p:nvPr>
        </p:nvGraphicFramePr>
        <p:xfrm>
          <a:off x="467544" y="1240074"/>
          <a:ext cx="8208912" cy="183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2736304"/>
                <a:gridCol w="2736304"/>
              </a:tblGrid>
              <a:tr h="432048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1800" dirty="0" smtClean="0"/>
                        <a:t>Infracțiuni constatate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520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584</a:t>
                      </a:r>
                      <a:endParaRPr lang="ro-RO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1800" dirty="0" smtClean="0"/>
                        <a:t>Sancțiuni contravenționale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33.718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32.869</a:t>
                      </a:r>
                      <a:endParaRPr lang="ro-RO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1800" dirty="0" smtClean="0"/>
                        <a:t>Permise de conducere reținute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1.878</a:t>
                      </a:r>
                      <a:endParaRPr lang="ro-RO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 smtClean="0"/>
                        <a:t>1.766</a:t>
                      </a:r>
                      <a:endParaRPr lang="ro-RO" sz="18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0" name="Straight Arrow Connector 19"/>
          <p:cNvCxnSpPr/>
          <p:nvPr/>
        </p:nvCxnSpPr>
        <p:spPr>
          <a:xfrm>
            <a:off x="5580112" y="2564904"/>
            <a:ext cx="686697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580112" y="2132856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5580112" y="1772816"/>
            <a:ext cx="686697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1407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535" y="2492896"/>
            <a:ext cx="629851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</a:pPr>
            <a:r>
              <a:rPr lang="en-US" sz="6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POLI</a:t>
            </a:r>
            <a:r>
              <a:rPr lang="ro-RO" sz="6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Ț</a:t>
            </a:r>
            <a:r>
              <a:rPr lang="en-US" sz="6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IA</a:t>
            </a:r>
            <a:r>
              <a:rPr lang="ro-RO" sz="60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JUDICIARĂ</a:t>
            </a:r>
          </a:p>
        </p:txBody>
      </p:sp>
    </p:spTree>
    <p:extLst>
      <p:ext uri="{BB962C8B-B14F-4D97-AF65-F5344CB8AC3E}">
        <p14:creationId xmlns:p14="http://schemas.microsoft.com/office/powerpoint/2010/main" xmlns="" val="335269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INVESTIGAREA CRIMINALITĂȚII ECONOMICE</a:t>
            </a:r>
          </a:p>
          <a:p>
            <a:r>
              <a:rPr lang="ro-RO" sz="2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Dosare penale - soluții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6452581"/>
              </p:ext>
            </p:extLst>
          </p:nvPr>
        </p:nvGraphicFramePr>
        <p:xfrm>
          <a:off x="457200" y="1600200"/>
          <a:ext cx="8229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noProof="0" dirty="0" smtClean="0"/>
                        <a:t>6 luni 2016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noProof="0" dirty="0" smtClean="0"/>
                        <a:t>6 luni 2017</a:t>
                      </a:r>
                      <a:endParaRPr lang="ro-RO" sz="24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noProof="0" dirty="0" smtClean="0"/>
                        <a:t>RTUP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dirty="0" smtClean="0"/>
                        <a:t>41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32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noProof="0" dirty="0" smtClean="0"/>
                        <a:t>Alte soluții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dirty="0" smtClean="0"/>
                        <a:t>632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458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noProof="0" dirty="0" smtClean="0"/>
                        <a:t>TOTAL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noProof="0" dirty="0" smtClean="0"/>
                        <a:t>673</a:t>
                      </a:r>
                      <a:endParaRPr lang="ro-RO" sz="2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490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2480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INVESTIGAREA CRIMINALITĂȚII ECONOMICE</a:t>
            </a:r>
          </a:p>
          <a:p>
            <a:r>
              <a:rPr lang="ro-RO" sz="2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Evaziune fiscală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67084371"/>
              </p:ext>
            </p:extLst>
          </p:nvPr>
        </p:nvGraphicFramePr>
        <p:xfrm>
          <a:off x="457200" y="1600200"/>
          <a:ext cx="822960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744"/>
                <a:gridCol w="2376264"/>
                <a:gridCol w="2242592"/>
              </a:tblGrid>
              <a:tr h="370840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cauze penale instrumentate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522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538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Soluționate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147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122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Alte soluții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124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95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T.J.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20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Declinări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7</a:t>
                      </a:r>
                      <a:endParaRPr lang="ro-RO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</a:t>
                      </a:r>
                      <a:r>
                        <a:rPr lang="en-US" sz="2400" dirty="0" err="1" smtClean="0"/>
                        <a:t>comise</a:t>
                      </a:r>
                      <a:r>
                        <a:rPr lang="en-US" sz="2400" dirty="0" smtClean="0"/>
                        <a:t> de suspect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63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Persoane cercetate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141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75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Reținuți/arestați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5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8771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INVESTIGAREA CRIMINALITĂȚII ECONOMICE</a:t>
            </a:r>
          </a:p>
          <a:p>
            <a:r>
              <a:rPr lang="ro-RO" sz="2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Combaterea corupției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11120812"/>
              </p:ext>
            </p:extLst>
          </p:nvPr>
        </p:nvGraphicFramePr>
        <p:xfrm>
          <a:off x="457200" y="1556793"/>
          <a:ext cx="8229600" cy="2695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4680"/>
                <a:gridCol w="2592288"/>
                <a:gridCol w="2602632"/>
              </a:tblGrid>
              <a:tr h="464684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</a:tr>
              <a:tr h="836431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Dosare penale declinate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49</a:t>
                      </a:r>
                      <a:endParaRPr lang="ro-RO" sz="2400" dirty="0"/>
                    </a:p>
                  </a:txBody>
                  <a:tcPr/>
                </a:tc>
              </a:tr>
              <a:tr h="464684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declinate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98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128</a:t>
                      </a:r>
                      <a:endParaRPr lang="ro-RO" sz="2400" dirty="0"/>
                    </a:p>
                  </a:txBody>
                  <a:tcPr/>
                </a:tc>
              </a:tr>
              <a:tr h="464684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Persoane cercetate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121</a:t>
                      </a:r>
                      <a:endParaRPr lang="ro-RO" sz="2400" dirty="0"/>
                    </a:p>
                  </a:txBody>
                  <a:tcPr/>
                </a:tc>
              </a:tr>
              <a:tr h="464684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Măsuri preventive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</a:t>
                      </a:r>
                      <a:endParaRPr lang="ro-RO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1334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cs typeface="Times New Roman" panose="02020603050405020304" pitchFamily="18" charset="0"/>
              </a:rPr>
              <a:t>SITUAȚIA OPERATIVĂ PE LINIE JUDICIARĂ</a:t>
            </a:r>
            <a:endParaRPr lang="ro-RO" sz="2800" dirty="0"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58425502"/>
              </p:ext>
            </p:extLst>
          </p:nvPr>
        </p:nvGraphicFramePr>
        <p:xfrm>
          <a:off x="755576" y="1484784"/>
          <a:ext cx="770486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  <a:gridCol w="1656184"/>
                <a:gridCol w="1584176"/>
                <a:gridCol w="1080124"/>
              </a:tblGrid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Gen</a:t>
                      </a:r>
                      <a:r>
                        <a:rPr lang="ro-RO" sz="2400" baseline="0" dirty="0" smtClean="0"/>
                        <a:t>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+/-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infracțiuni de natură judiciară sesizate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3.699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3.587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-112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contra persoanei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1.577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1.494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-83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contra vieții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Omor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3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Tentativă de omor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ro-RO" sz="2400" dirty="0" smtClean="0"/>
                        <a:t>LCM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0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Infracțiuni contra patrimoniului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2.729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2.679</a:t>
                      </a:r>
                      <a:endParaRPr lang="ro-RO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-50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9758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INFRACȚIONALITATEA JUDICIARĂ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30710751"/>
              </p:ext>
            </p:extLst>
          </p:nvPr>
        </p:nvGraphicFramePr>
        <p:xfrm>
          <a:off x="374848" y="2420888"/>
          <a:ext cx="82296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4984"/>
                <a:gridCol w="2088232"/>
                <a:gridCol w="2016224"/>
                <a:gridCol w="1440160"/>
              </a:tblGrid>
              <a:tr h="370840">
                <a:tc>
                  <a:txBody>
                    <a:bodyPr/>
                    <a:lstStyle/>
                    <a:p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2016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 luni 2017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(+/-)</a:t>
                      </a:r>
                      <a:endParaRPr lang="ro-RO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TOTAL infracțiuni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2.729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2.679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din locuințe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274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290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din societăți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272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265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/>
                        <a:t>Furt din/de pe auto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293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210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-83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Alte</a:t>
                      </a:r>
                      <a:r>
                        <a:rPr lang="ro-RO" sz="2400" baseline="0" dirty="0" smtClean="0">
                          <a:solidFill>
                            <a:schemeClr val="tx1"/>
                          </a:solidFill>
                        </a:rPr>
                        <a:t> furturi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615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651</a:t>
                      </a:r>
                      <a:endParaRPr lang="ro-R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o-RO" sz="240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ro-RO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5536" y="1844824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/>
              <a:t>Infracțiuni contra patrimoniului</a:t>
            </a:r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xmlns="" val="142816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smtClean="0"/>
              <a:t>ARME, EXPLOZIVI ȘI </a:t>
            </a:r>
            <a:br>
              <a:rPr lang="ro-RO" dirty="0" smtClean="0"/>
            </a:br>
            <a:r>
              <a:rPr lang="ro-RO" dirty="0" smtClean="0"/>
              <a:t>SUBSTANȚE PERICULOASE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vi-VN" sz="2100" dirty="0"/>
              <a:t>au fost eliberate un număr de 121 permise de armă, au fost anulate un număr de 75, iar </a:t>
            </a:r>
            <a:r>
              <a:rPr lang="vi-VN" sz="2100" dirty="0" smtClean="0"/>
              <a:t>în </a:t>
            </a:r>
            <a:r>
              <a:rPr lang="vi-VN" sz="2100" dirty="0"/>
              <a:t>2  cazuri s-a dispus suspendarea. De asemenea, unui număr de 135 permise de armă le-a fost prelungit termenul de </a:t>
            </a:r>
            <a:r>
              <a:rPr lang="vi-VN" sz="2100" dirty="0" smtClean="0"/>
              <a:t>valabilitate</a:t>
            </a:r>
            <a:r>
              <a:rPr lang="ro-RO" sz="2100" dirty="0" smtClean="0"/>
              <a:t>;</a:t>
            </a:r>
          </a:p>
          <a:p>
            <a:pPr algn="just"/>
            <a:r>
              <a:rPr lang="vi-VN" sz="2100" dirty="0"/>
              <a:t>au fost eliberate un număr de 299 autorizații pentru procurarea armelor letale</a:t>
            </a:r>
            <a:r>
              <a:rPr lang="vi-VN" sz="2100" dirty="0" smtClean="0"/>
              <a:t>, </a:t>
            </a:r>
            <a:r>
              <a:rPr lang="vi-VN" sz="2100" dirty="0"/>
              <a:t>39 de </a:t>
            </a:r>
            <a:r>
              <a:rPr lang="vi-VN" sz="2100" dirty="0" smtClean="0"/>
              <a:t>autorizații</a:t>
            </a:r>
            <a:r>
              <a:rPr lang="ro-RO" sz="2100" dirty="0" smtClean="0"/>
              <a:t> </a:t>
            </a:r>
            <a:r>
              <a:rPr lang="vi-VN" sz="2100" dirty="0" smtClean="0"/>
              <a:t>pentru </a:t>
            </a:r>
            <a:r>
              <a:rPr lang="vi-VN" sz="2100" dirty="0"/>
              <a:t>procurarea de arme </a:t>
            </a:r>
            <a:r>
              <a:rPr lang="vi-VN" sz="2100" dirty="0" smtClean="0"/>
              <a:t>neletale</a:t>
            </a:r>
            <a:r>
              <a:rPr lang="ro-RO" sz="2100" dirty="0" smtClean="0"/>
              <a:t>;</a:t>
            </a:r>
            <a:r>
              <a:rPr lang="vi-VN" sz="2100" dirty="0" smtClean="0"/>
              <a:t> </a:t>
            </a:r>
            <a:endParaRPr lang="ro-RO" sz="2100" dirty="0" smtClean="0"/>
          </a:p>
          <a:p>
            <a:pPr algn="just"/>
            <a:r>
              <a:rPr lang="vi-VN" sz="2100" dirty="0" smtClean="0"/>
              <a:t>65 fapt</a:t>
            </a:r>
            <a:r>
              <a:rPr lang="ro-RO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ro-RO" sz="2100" dirty="0" smtClean="0"/>
              <a:t> </a:t>
            </a:r>
            <a:r>
              <a:rPr lang="ro-RO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penale</a:t>
            </a:r>
            <a:r>
              <a:rPr lang="vi-VN" sz="2100" dirty="0" smtClean="0"/>
              <a:t> sesizate</a:t>
            </a:r>
            <a:r>
              <a:rPr lang="ro-RO" sz="2100" dirty="0" smtClean="0"/>
              <a:t> </a:t>
            </a:r>
            <a:r>
              <a:rPr lang="ro-RO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ro-RO" sz="2100" dirty="0" smtClean="0"/>
              <a:t> </a:t>
            </a:r>
            <a:r>
              <a:rPr lang="ro-RO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care</a:t>
            </a:r>
            <a:r>
              <a:rPr lang="vi-VN" sz="2100" dirty="0" smtClean="0"/>
              <a:t> 41 </a:t>
            </a:r>
            <a:r>
              <a:rPr lang="vi-VN" sz="2100" dirty="0"/>
              <a:t>reprezentând infracțiuni de nerespectarea regimului armelor și </a:t>
            </a:r>
            <a:r>
              <a:rPr lang="vi-VN" sz="2100" dirty="0" smtClean="0"/>
              <a:t>munițiilor</a:t>
            </a:r>
            <a:r>
              <a:rPr lang="ro-RO" sz="2100" dirty="0" smtClean="0"/>
              <a:t>;</a:t>
            </a:r>
          </a:p>
          <a:p>
            <a:pPr algn="just"/>
            <a:r>
              <a:rPr lang="vi-VN" sz="2100" dirty="0"/>
              <a:t>au fost luate măsuri preventive de reținere pentru 24 de ore față </a:t>
            </a:r>
            <a:r>
              <a:rPr lang="vi-VN" sz="2100" dirty="0" smtClean="0"/>
              <a:t>2 </a:t>
            </a:r>
            <a:r>
              <a:rPr lang="vi-VN" sz="2100" dirty="0"/>
              <a:t>suspecți la infracțiuni privind  protecția </a:t>
            </a:r>
            <a:r>
              <a:rPr lang="vi-VN" sz="2100" dirty="0" smtClean="0"/>
              <a:t>mediului</a:t>
            </a:r>
            <a:r>
              <a:rPr lang="ro-RO" sz="2100" dirty="0" smtClean="0"/>
              <a:t>,</a:t>
            </a:r>
            <a:r>
              <a:rPr lang="vi-VN" sz="2100" dirty="0" smtClean="0"/>
              <a:t> </a:t>
            </a:r>
            <a:r>
              <a:rPr lang="vi-VN" sz="2100" dirty="0"/>
              <a:t>iar </a:t>
            </a:r>
            <a:r>
              <a:rPr lang="vi-VN" sz="2100" dirty="0" smtClean="0"/>
              <a:t>pentru </a:t>
            </a:r>
            <a:r>
              <a:rPr lang="vi-VN" sz="2100" dirty="0"/>
              <a:t>comiterea infracțiuni de braconaj cinegetic a fost luată măsura controlului judiciar pentru 1 </a:t>
            </a:r>
            <a:r>
              <a:rPr lang="vi-VN" sz="2100" dirty="0" smtClean="0"/>
              <a:t>suspect</a:t>
            </a:r>
            <a:r>
              <a:rPr lang="ro-RO" sz="2100" dirty="0" smtClean="0"/>
              <a:t>.</a:t>
            </a:r>
            <a:endParaRPr lang="vi-VN" sz="2100" dirty="0"/>
          </a:p>
          <a:p>
            <a:pPr algn="just"/>
            <a:endParaRPr lang="vi-VN" sz="2000" dirty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xmlns="" val="1299355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492896"/>
            <a:ext cx="8640960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</a:pPr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STRUCTURI </a:t>
            </a:r>
            <a:r>
              <a:rPr lang="en-US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DE </a:t>
            </a:r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SUPORT</a:t>
            </a:r>
            <a:endParaRPr lang="ro-RO" sz="6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>
              <a:spcBef>
                <a:spcPct val="20000"/>
              </a:spcBef>
            </a:pPr>
            <a:r>
              <a:rPr lang="ro-RO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</a:t>
            </a:r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PERATIV </a:t>
            </a:r>
            <a:endParaRPr lang="ro-RO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216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SERVICIUL DE ACȚIUNI SPECIALE</a:t>
            </a:r>
            <a:endParaRPr lang="ro-RO" sz="28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o-RO" sz="1800" b="1" dirty="0">
                <a:latin typeface="Calibri" panose="020F0502020204030204" pitchFamily="34" charset="0"/>
              </a:rPr>
              <a:t>413 </a:t>
            </a:r>
            <a:r>
              <a:rPr lang="ro-RO" sz="1800" dirty="0">
                <a:latin typeface="Calibri" panose="020F0502020204030204" pitchFamily="34" charset="0"/>
              </a:rPr>
              <a:t>misiuni  cu grad ridicat de periculozitate:</a:t>
            </a:r>
          </a:p>
          <a:p>
            <a:pPr lvl="1"/>
            <a:r>
              <a:rPr lang="ro-RO" sz="1800" dirty="0">
                <a:latin typeface="Calibri" panose="020F0502020204030204" pitchFamily="34" charset="0"/>
              </a:rPr>
              <a:t>199</a:t>
            </a:r>
            <a:r>
              <a:rPr lang="vi-VN" sz="1800" dirty="0">
                <a:latin typeface="Calibri" panose="020F0502020204030204" pitchFamily="34" charset="0"/>
              </a:rPr>
              <a:t> misiuni de patrulare și rezerve de intervenție</a:t>
            </a:r>
            <a:endParaRPr lang="ro-RO" sz="1800" dirty="0">
              <a:latin typeface="Calibri" panose="020F0502020204030204" pitchFamily="34" charset="0"/>
            </a:endParaRPr>
          </a:p>
          <a:p>
            <a:pPr lvl="1"/>
            <a:r>
              <a:rPr lang="ro-RO" sz="1800" dirty="0"/>
              <a:t>12 instructaje de prevenire ameninţări cu bombe</a:t>
            </a:r>
          </a:p>
          <a:p>
            <a:pPr lvl="1"/>
            <a:r>
              <a:rPr lang="ro-RO" sz="1800" dirty="0"/>
              <a:t>23 misiuni de întărire a dispozitivului la C.R.A.P.</a:t>
            </a:r>
            <a:endParaRPr lang="ro-RO" sz="1800" dirty="0">
              <a:latin typeface="Calibri" panose="020F0502020204030204" pitchFamily="34" charset="0"/>
            </a:endParaRPr>
          </a:p>
          <a:p>
            <a:pPr lvl="1"/>
            <a:r>
              <a:rPr lang="ro-RO" sz="1800" dirty="0"/>
              <a:t>23 activități de menținere a ordinii publice</a:t>
            </a:r>
          </a:p>
          <a:p>
            <a:pPr lvl="1"/>
            <a:r>
              <a:rPr lang="ro-RO" sz="1800" dirty="0"/>
              <a:t>29 controale pirotehnice executate</a:t>
            </a:r>
          </a:p>
          <a:p>
            <a:pPr lvl="1"/>
            <a:r>
              <a:rPr lang="ro-RO" sz="1800" dirty="0"/>
              <a:t>2 bolnavi psihic periculoși internați</a:t>
            </a:r>
          </a:p>
          <a:p>
            <a:pPr lvl="1"/>
            <a:r>
              <a:rPr lang="ro-RO" sz="1800" dirty="0"/>
              <a:t>7 urmăriți dați în consemn prinși</a:t>
            </a:r>
          </a:p>
          <a:p>
            <a:pPr lvl="1"/>
            <a:r>
              <a:rPr lang="ro-RO" sz="1800" dirty="0"/>
              <a:t>121 arestaţi periculoşi escortați</a:t>
            </a:r>
          </a:p>
          <a:p>
            <a:pPr lvl="1"/>
            <a:r>
              <a:rPr lang="ro-RO" sz="1800" dirty="0"/>
              <a:t>9 infractori prinși în flagrant</a:t>
            </a:r>
          </a:p>
          <a:p>
            <a:pPr lvl="1"/>
            <a:r>
              <a:rPr lang="ro-RO" sz="1800" dirty="0"/>
              <a:t>12 mandate executate</a:t>
            </a:r>
          </a:p>
          <a:p>
            <a:pPr lvl="1"/>
            <a:r>
              <a:rPr lang="ro-RO" sz="1800" dirty="0"/>
              <a:t>30 percheziţii</a:t>
            </a:r>
          </a:p>
          <a:p>
            <a:pPr lvl="1"/>
            <a:r>
              <a:rPr lang="ro-RO" sz="1800" dirty="0"/>
              <a:t>13 razii</a:t>
            </a:r>
          </a:p>
          <a:p>
            <a:pPr marL="457200" lvl="1" indent="0">
              <a:buNone/>
            </a:pPr>
            <a:endParaRPr lang="ro-RO" sz="1800" dirty="0" smtClean="0">
              <a:latin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Grp="1"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933056"/>
            <a:ext cx="424847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982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SERVICIUL CRIMINALISTIC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3861048"/>
            <a:ext cx="7776864" cy="2265115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vi-VN" sz="1800" dirty="0"/>
              <a:t>Au asigurat cercetarea la fața locului la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1.970</a:t>
            </a:r>
            <a:r>
              <a:rPr lang="ro-RO" sz="1800" dirty="0"/>
              <a:t> </a:t>
            </a:r>
            <a:r>
              <a:rPr lang="vi-VN" sz="1800" dirty="0"/>
              <a:t>evenimente (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vi-VN" sz="1800" dirty="0"/>
              <a:t>/zi) ridicând și analizând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9.097</a:t>
            </a:r>
            <a:r>
              <a:rPr lang="vi-VN" sz="1800" dirty="0"/>
              <a:t> diferite probe</a:t>
            </a:r>
          </a:p>
          <a:p>
            <a:pPr algn="just">
              <a:spcBef>
                <a:spcPts val="0"/>
              </a:spcBef>
            </a:pPr>
            <a:r>
              <a:rPr lang="vi-VN" sz="1800" dirty="0"/>
              <a:t>Prin sistemul AFIS au fost identificați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r>
              <a:rPr lang="vi-VN" sz="1800" dirty="0"/>
              <a:t> de autori în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125</a:t>
            </a:r>
            <a:r>
              <a:rPr lang="vi-VN" sz="1800" dirty="0"/>
              <a:t> de dosare penale</a:t>
            </a:r>
          </a:p>
          <a:p>
            <a:pPr algn="just">
              <a:spcBef>
                <a:spcPts val="0"/>
              </a:spcBef>
            </a:pPr>
            <a:r>
              <a:rPr lang="vi-VN" sz="1800" dirty="0"/>
              <a:t>Specialistul structurii a întocmit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vi-VN" sz="1800" dirty="0"/>
              <a:t> de portrete-robot, fiind identificate</a:t>
            </a:r>
            <a:r>
              <a:rPr lang="en-US" sz="1800" dirty="0"/>
              <a:t>      </a:t>
            </a:r>
            <a:r>
              <a:rPr lang="vi-VN" sz="1800" dirty="0"/>
              <a:t>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vi-VN" sz="1800" dirty="0"/>
              <a:t> persoane </a:t>
            </a:r>
            <a:endParaRPr lang="ro-RO" sz="1800" dirty="0"/>
          </a:p>
          <a:p>
            <a:pPr algn="just">
              <a:spcBef>
                <a:spcPts val="0"/>
              </a:spcBef>
            </a:pPr>
            <a:r>
              <a:rPr lang="vi-VN" sz="1800" dirty="0"/>
              <a:t>Au efectuat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162</a:t>
            </a:r>
            <a:r>
              <a:rPr lang="vi-VN" sz="1800" dirty="0"/>
              <a:t> expertize și constatări criminalistice, stabilind vinovăția a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56</a:t>
            </a:r>
            <a:r>
              <a:rPr lang="vi-VN" sz="1800" dirty="0"/>
              <a:t> persoane în 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51</a:t>
            </a:r>
            <a:r>
              <a:rPr lang="vi-VN" sz="1800" dirty="0"/>
              <a:t> dosare penale</a:t>
            </a:r>
            <a:endParaRPr lang="ro-RO" sz="1800" dirty="0"/>
          </a:p>
          <a:p>
            <a:pPr marL="0" indent="0" algn="just">
              <a:spcBef>
                <a:spcPts val="0"/>
              </a:spcBef>
              <a:buNone/>
            </a:pPr>
            <a:endParaRPr lang="vi-VN" sz="1800" dirty="0"/>
          </a:p>
        </p:txBody>
      </p:sp>
      <p:pic>
        <p:nvPicPr>
          <p:cNvPr id="5" name="Picture 5" descr="F:\bilant 2013\`POZE pt Bilant\New folder\DSC_2945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52450"/>
            <a:ext cx="3510028" cy="2636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bilant 2013\`POZE pt Bilant\New folder\DSC_2955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22168"/>
            <a:ext cx="3399342" cy="26450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495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STRUCTURI DE SUPORT OPERATIV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411760" y="3448398"/>
            <a:ext cx="4320480" cy="14927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1600" b="1" dirty="0" smtClean="0">
                <a:latin typeface="Calibri" panose="020F0502020204030204" pitchFamily="34" charset="0"/>
              </a:rPr>
              <a:t>CENTRUL DE REȚINERE</a:t>
            </a:r>
            <a:r>
              <a:rPr lang="ro-RO" sz="1600" b="1" dirty="0" smtClean="0">
                <a:latin typeface="Calibri" panose="020F0502020204030204" pitchFamily="34" charset="0"/>
              </a:rPr>
              <a:t> </a:t>
            </a:r>
            <a:r>
              <a:rPr lang="vi-VN" sz="1600" b="1" dirty="0" smtClean="0">
                <a:latin typeface="Calibri" panose="020F0502020204030204" pitchFamily="34" charset="0"/>
              </a:rPr>
              <a:t>ȘI AREST</a:t>
            </a:r>
            <a:r>
              <a:rPr lang="ro-RO" sz="1600" b="1" dirty="0" smtClean="0">
                <a:latin typeface="Calibri" panose="020F0502020204030204" pitchFamily="34" charset="0"/>
              </a:rPr>
              <a:t>ARE</a:t>
            </a:r>
            <a:r>
              <a:rPr lang="vi-VN" sz="1600" b="1" dirty="0" smtClean="0">
                <a:latin typeface="Calibri" panose="020F0502020204030204" pitchFamily="34" charset="0"/>
              </a:rPr>
              <a:t> PREVENTIV</a:t>
            </a:r>
            <a:r>
              <a:rPr lang="ro-RO" sz="1600" b="1" dirty="0" smtClean="0">
                <a:latin typeface="Calibri" panose="020F0502020204030204" pitchFamily="34" charset="0"/>
              </a:rPr>
              <a:t>Ă</a:t>
            </a:r>
            <a:endParaRPr lang="vi-VN" sz="1600" b="1" dirty="0" smtClean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</a:pPr>
            <a:r>
              <a:rPr lang="ro-RO" sz="1600" dirty="0" smtClean="0">
                <a:latin typeface="Calibri" panose="020F0502020204030204" pitchFamily="34" charset="0"/>
              </a:rPr>
              <a:t>187 </a:t>
            </a:r>
            <a:r>
              <a:rPr lang="vi-VN" sz="1600" dirty="0" smtClean="0">
                <a:latin typeface="Calibri" panose="020F0502020204030204" pitchFamily="34" charset="0"/>
              </a:rPr>
              <a:t>persoane încarcerate</a:t>
            </a:r>
            <a:endParaRPr lang="ro-RO" sz="1600" dirty="0" smtClean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</a:pPr>
            <a:r>
              <a:rPr lang="ro-RO" sz="1600" dirty="0" smtClean="0">
                <a:latin typeface="Calibri" panose="020F0502020204030204" pitchFamily="34" charset="0"/>
              </a:rPr>
              <a:t>401 </a:t>
            </a:r>
            <a:r>
              <a:rPr lang="vi-VN" sz="1600" dirty="0" smtClean="0">
                <a:latin typeface="Calibri" panose="020F0502020204030204" pitchFamily="34" charset="0"/>
              </a:rPr>
              <a:t>escorte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</a:pPr>
            <a:r>
              <a:rPr lang="ro-RO" sz="1600" dirty="0" smtClean="0">
                <a:latin typeface="Calibri" panose="020F0502020204030204" pitchFamily="34" charset="0"/>
              </a:rPr>
              <a:t>184 </a:t>
            </a:r>
            <a:r>
              <a:rPr lang="vi-VN" sz="1600" dirty="0" smtClean="0">
                <a:latin typeface="Calibri" panose="020F0502020204030204" pitchFamily="34" charset="0"/>
              </a:rPr>
              <a:t>vizite </a:t>
            </a:r>
            <a:r>
              <a:rPr lang="vi-VN" sz="1600" dirty="0">
                <a:latin typeface="Calibri" panose="020F0502020204030204" pitchFamily="34" charset="0"/>
              </a:rPr>
              <a:t>ale familiilor </a:t>
            </a:r>
          </a:p>
          <a:p>
            <a:pPr marL="180000" indent="-180000">
              <a:lnSpc>
                <a:spcPct val="90000"/>
              </a:lnSpc>
            </a:pPr>
            <a:r>
              <a:rPr lang="ro-RO" sz="1600" dirty="0" smtClean="0">
                <a:latin typeface="Calibri" panose="020F0502020204030204" pitchFamily="34" charset="0"/>
              </a:rPr>
              <a:t>113 </a:t>
            </a:r>
            <a:r>
              <a:rPr lang="vi-VN" sz="1600" dirty="0" smtClean="0">
                <a:latin typeface="Calibri" panose="020F0502020204030204" pitchFamily="34" charset="0"/>
              </a:rPr>
              <a:t>vizite </a:t>
            </a:r>
            <a:r>
              <a:rPr lang="vi-VN" sz="1600" dirty="0">
                <a:latin typeface="Calibri" panose="020F0502020204030204" pitchFamily="34" charset="0"/>
              </a:rPr>
              <a:t>ale avocaţilor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95736" y="1052736"/>
            <a:ext cx="5040560" cy="2357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8900" algn="ctr"/>
            <a:r>
              <a:rPr lang="ro-RO" sz="1600" b="1" dirty="0" smtClean="0"/>
              <a:t>CAZIER JUDICIAR, STATISTICĂ ŞI EVIDENŢE OPERATIVE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1.420 </a:t>
            </a:r>
            <a:r>
              <a:rPr lang="ro-RO" sz="1600" dirty="0">
                <a:latin typeface="Calibri" panose="020F0502020204030204" pitchFamily="34" charset="0"/>
              </a:rPr>
              <a:t>situații statistice </a:t>
            </a:r>
            <a:r>
              <a:rPr lang="ro-RO" sz="1600" dirty="0" smtClean="0">
                <a:latin typeface="Calibri" panose="020F0502020204030204" pitchFamily="34" charset="0"/>
              </a:rPr>
              <a:t>întocmite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37.015 certificate de cazier judiciar eliberate la ghișeul de deservire a publicului</a:t>
            </a:r>
            <a:endParaRPr lang="ro-RO" sz="1600" dirty="0">
              <a:latin typeface="Calibri" panose="020F0502020204030204" pitchFamily="34" charset="0"/>
            </a:endParaRP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42260 documente eliberate </a:t>
            </a:r>
            <a:r>
              <a:rPr lang="ro-RO" sz="1600" dirty="0">
                <a:latin typeface="Calibri" panose="020F0502020204030204" pitchFamily="34" charset="0"/>
              </a:rPr>
              <a:t>prin aplicația ROCRIS </a:t>
            </a:r>
            <a:endParaRPr lang="en-US" sz="1600" dirty="0">
              <a:latin typeface="Calibri" panose="020F0502020204030204" pitchFamily="34" charset="0"/>
            </a:endParaRP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2625 comunicări de la instanțe(puneri în mișcare a acțiunilor penale,arestări,eliberări,clasări,sentințe/decizii)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2.466 de dovezi bunuri comune, 22 de dovezi auto și 32 de dovezi arme și muniție gestionate</a:t>
            </a:r>
            <a:endParaRPr lang="ro-RO" sz="16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75756" y="4940840"/>
            <a:ext cx="4104456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vi-VN" sz="1600" b="1" dirty="0" smtClean="0">
                <a:latin typeface="Calibri" panose="020F0502020204030204" pitchFamily="34" charset="0"/>
              </a:rPr>
              <a:t>CENTRUL OPERAŢIONAL</a:t>
            </a: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10.201 </a:t>
            </a:r>
            <a:r>
              <a:rPr lang="vi-VN" sz="1600" dirty="0" smtClean="0">
                <a:latin typeface="Calibri" panose="020F0502020204030204" pitchFamily="34" charset="0"/>
              </a:rPr>
              <a:t>apeluri </a:t>
            </a:r>
            <a:r>
              <a:rPr lang="vi-VN" sz="1600" dirty="0">
                <a:latin typeface="Calibri" panose="020F0502020204030204" pitchFamily="34" charset="0"/>
              </a:rPr>
              <a:t>112 , din care </a:t>
            </a:r>
            <a:r>
              <a:rPr lang="en-US" sz="1600" dirty="0" smtClean="0">
                <a:latin typeface="Calibri" panose="020F0502020204030204" pitchFamily="34" charset="0"/>
              </a:rPr>
              <a:t>60,23</a:t>
            </a:r>
            <a:r>
              <a:rPr lang="vi-VN" sz="1600" dirty="0" smtClean="0">
                <a:latin typeface="Calibri" panose="020F0502020204030204" pitchFamily="34" charset="0"/>
              </a:rPr>
              <a:t>%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interven</a:t>
            </a:r>
            <a:r>
              <a:rPr lang="ro-RO" sz="1600" dirty="0" smtClean="0">
                <a:latin typeface="Calibri" panose="020F0502020204030204" pitchFamily="34" charset="0"/>
              </a:rPr>
              <a:t>ție sub 10 minute</a:t>
            </a:r>
            <a:r>
              <a:rPr lang="vi-VN" sz="1600" dirty="0" smtClean="0">
                <a:latin typeface="Calibri" panose="020F0502020204030204" pitchFamily="34" charset="0"/>
              </a:rPr>
              <a:t>.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1.976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verificări în bazele de date</a:t>
            </a: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4.589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radiograme</a:t>
            </a: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897 </a:t>
            </a:r>
            <a:r>
              <a:rPr lang="vi-VN" sz="1600" dirty="0" smtClean="0">
                <a:latin typeface="Calibri" panose="020F0502020204030204" pitchFamily="34" charset="0"/>
              </a:rPr>
              <a:t>telexuri transmise</a:t>
            </a:r>
            <a:endParaRPr lang="ro-RO" sz="1600" dirty="0" smtClean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535 implementări în SIMEOP</a:t>
            </a:r>
            <a:endParaRPr lang="vi-VN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13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324" y="2492896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STRUCTURI DE SUPORT</a:t>
            </a:r>
            <a:endParaRPr lang="ro-RO" sz="6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en-US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NEOPERATIV </a:t>
            </a:r>
            <a:endParaRPr lang="ro-RO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216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ACTIVITATEA DE PREVENIRE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12776"/>
            <a:ext cx="7776864" cy="485740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vi-VN" sz="1800" dirty="0"/>
              <a:t>În unităţile de învăţământ – 184 </a:t>
            </a:r>
          </a:p>
          <a:p>
            <a:pPr>
              <a:spcBef>
                <a:spcPts val="0"/>
              </a:spcBef>
            </a:pPr>
            <a:r>
              <a:rPr lang="vi-VN" sz="1800" dirty="0"/>
              <a:t>Programe/Proiecte/</a:t>
            </a:r>
            <a:r>
              <a:rPr lang="ro-RO" sz="1800" dirty="0"/>
              <a:t>C</a:t>
            </a:r>
            <a:r>
              <a:rPr lang="vi-VN" sz="1800" dirty="0"/>
              <a:t>ampanii/Planuri de măsuri – </a:t>
            </a:r>
            <a:r>
              <a:rPr lang="en-US" sz="1800" dirty="0"/>
              <a:t>8</a:t>
            </a:r>
            <a:endParaRPr lang="vi-VN" sz="1800" dirty="0"/>
          </a:p>
          <a:p>
            <a:pPr>
              <a:spcBef>
                <a:spcPts val="0"/>
              </a:spcBef>
            </a:pPr>
            <a:r>
              <a:rPr lang="vi-VN" sz="1800" dirty="0"/>
              <a:t>Numărul activităţilor în domeniul cercetărilor criminologice - </a:t>
            </a:r>
            <a:r>
              <a:rPr lang="en-US" sz="1800" dirty="0"/>
              <a:t>5</a:t>
            </a:r>
            <a:endParaRPr lang="vi-VN" sz="1800" dirty="0"/>
          </a:p>
          <a:p>
            <a:pPr>
              <a:spcBef>
                <a:spcPts val="0"/>
              </a:spcBef>
            </a:pPr>
            <a:r>
              <a:rPr lang="vi-VN" sz="1800" dirty="0"/>
              <a:t>Număr de activităţi preventive desfăşurate în comun cu alte instituţii sau organizaţii neguvernamentale – 84</a:t>
            </a:r>
          </a:p>
          <a:p>
            <a:pPr>
              <a:spcBef>
                <a:spcPts val="0"/>
              </a:spcBef>
            </a:pPr>
            <a:r>
              <a:rPr lang="vi-VN" sz="1800" dirty="0"/>
              <a:t>Activități de distribuire de materiale preventive – 1</a:t>
            </a:r>
            <a:r>
              <a:rPr lang="en-US" sz="1800" dirty="0"/>
              <a:t>0</a:t>
            </a:r>
            <a:endParaRPr lang="vi-VN" sz="1800" dirty="0"/>
          </a:p>
          <a:p>
            <a:pPr>
              <a:spcBef>
                <a:spcPts val="0"/>
              </a:spcBef>
            </a:pPr>
            <a:r>
              <a:rPr lang="vi-VN" sz="1800" dirty="0"/>
              <a:t>Protocoale de colaborare – </a:t>
            </a:r>
            <a:r>
              <a:rPr lang="en-US" sz="1800" dirty="0"/>
              <a:t>23</a:t>
            </a:r>
            <a:endParaRPr lang="vi-VN" sz="1800" dirty="0"/>
          </a:p>
          <a:p>
            <a:pPr>
              <a:spcBef>
                <a:spcPts val="0"/>
              </a:spcBef>
            </a:pPr>
            <a:r>
              <a:rPr lang="vi-VN" sz="1800" dirty="0"/>
              <a:t>Concursuri preventive</a:t>
            </a:r>
            <a:r>
              <a:rPr lang="ro-RO" sz="1800" dirty="0"/>
              <a:t> </a:t>
            </a:r>
            <a:r>
              <a:rPr lang="vi-VN" sz="1800" dirty="0"/>
              <a:t>– </a:t>
            </a:r>
            <a:r>
              <a:rPr lang="en-US" sz="1800" dirty="0"/>
              <a:t>8</a:t>
            </a:r>
            <a:endParaRPr lang="ro-RO" sz="1800" dirty="0"/>
          </a:p>
          <a:p>
            <a:pPr>
              <a:spcBef>
                <a:spcPts val="0"/>
              </a:spcBef>
            </a:pPr>
            <a:r>
              <a:rPr lang="vi-VN" sz="1800" dirty="0"/>
              <a:t>Număr de emisiuni radio – 18</a:t>
            </a:r>
          </a:p>
          <a:p>
            <a:pPr>
              <a:spcBef>
                <a:spcPts val="0"/>
              </a:spcBef>
            </a:pPr>
            <a:r>
              <a:rPr lang="vi-VN" sz="1800" dirty="0"/>
              <a:t>Număr de emisiuni T.V. – </a:t>
            </a:r>
            <a:r>
              <a:rPr lang="en-US" sz="1800" dirty="0"/>
              <a:t>8</a:t>
            </a:r>
            <a:endParaRPr lang="vi-VN" sz="1800" dirty="0"/>
          </a:p>
          <a:p>
            <a:pPr>
              <a:spcBef>
                <a:spcPts val="0"/>
              </a:spcBef>
            </a:pPr>
            <a:r>
              <a:rPr lang="vi-VN" sz="1800" dirty="0"/>
              <a:t>Număr de articole în presa scrisă – </a:t>
            </a:r>
            <a:r>
              <a:rPr lang="en-US" sz="1800" dirty="0"/>
              <a:t>70</a:t>
            </a:r>
            <a:endParaRPr lang="vi-VN" sz="1800" dirty="0"/>
          </a:p>
          <a:p>
            <a:pPr marL="0" indent="0" algn="just">
              <a:spcBef>
                <a:spcPts val="0"/>
              </a:spcBef>
              <a:buNone/>
            </a:pPr>
            <a:endParaRPr lang="vi-VN" sz="1800" dirty="0">
              <a:solidFill>
                <a:srgbClr val="FF0000"/>
              </a:solidFill>
            </a:endParaRPr>
          </a:p>
        </p:txBody>
      </p:sp>
      <p:pic>
        <p:nvPicPr>
          <p:cNvPr id="11" name="Picture 2" descr="D:\Poze\2015\ZIUA POLITIEI\SAM_72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594781"/>
            <a:ext cx="2345940" cy="2074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8" descr="T:\15-CAPC          - Compartimentul de Analiza si Prevenirea Criminalitatii\univ,Or.COp, Sanmartin\100PHOTO\SAM_283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394796" y="4594780"/>
            <a:ext cx="2545356" cy="2074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4" descr="D:\Poze\2014\IMPREUNA IMPOTRIVA VIOLENTEI\10.12.2014- Concurs scenete\SAM_610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56176" y="4594781"/>
            <a:ext cx="2429790" cy="2041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1788" y="2563986"/>
            <a:ext cx="2552700" cy="2089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890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STRUCTURI DE SUPORT NEOPERATIV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17567" y="3501008"/>
            <a:ext cx="3600400" cy="288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1600" b="1" dirty="0" smtClean="0">
                <a:latin typeface="Calibri" panose="020F0502020204030204" pitchFamily="34" charset="0"/>
              </a:rPr>
              <a:t>Compartimentele </a:t>
            </a:r>
            <a:r>
              <a:rPr lang="ro-RO" sz="1600" b="1" dirty="0" smtClean="0">
                <a:latin typeface="Calibri" panose="020F0502020204030204" pitchFamily="34" charset="0"/>
              </a:rPr>
              <a:t>de s</a:t>
            </a:r>
            <a:r>
              <a:rPr lang="vi-VN" sz="1600" b="1" dirty="0" smtClean="0">
                <a:latin typeface="Calibri" panose="020F0502020204030204" pitchFamily="34" charset="0"/>
              </a:rPr>
              <a:t>ecretariat</a:t>
            </a:r>
          </a:p>
          <a:p>
            <a:pPr marL="180000" indent="-180000"/>
            <a:r>
              <a:rPr lang="vi-VN" sz="1600" dirty="0" smtClean="0">
                <a:latin typeface="Calibri" panose="020F0502020204030204" pitchFamily="34" charset="0"/>
              </a:rPr>
              <a:t>peste </a:t>
            </a:r>
            <a:r>
              <a:rPr lang="ro-RO" sz="1600" dirty="0" smtClean="0">
                <a:latin typeface="Calibri" panose="020F0502020204030204" pitchFamily="34" charset="0"/>
              </a:rPr>
              <a:t>11.000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de  lucrări </a:t>
            </a:r>
            <a:r>
              <a:rPr lang="en-US" sz="1600" dirty="0" err="1" smtClean="0">
                <a:latin typeface="Calibri" panose="020F0502020204030204" pitchFamily="34" charset="0"/>
              </a:rPr>
              <a:t>neclasificate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/>
            <a:r>
              <a:rPr lang="ro-RO" sz="1600" dirty="0">
                <a:latin typeface="Calibri" panose="020F0502020204030204" pitchFamily="34" charset="0"/>
              </a:rPr>
              <a:t>p</a:t>
            </a:r>
            <a:r>
              <a:rPr lang="ro-RO" sz="1600" dirty="0" smtClean="0">
                <a:latin typeface="Calibri" panose="020F0502020204030204" pitchFamily="34" charset="0"/>
              </a:rPr>
              <a:t>este 500 </a:t>
            </a:r>
            <a:r>
              <a:rPr lang="vi-VN" sz="1600" dirty="0" smtClean="0">
                <a:latin typeface="Calibri" panose="020F0502020204030204" pitchFamily="34" charset="0"/>
              </a:rPr>
              <a:t>de  </a:t>
            </a:r>
            <a:r>
              <a:rPr lang="vi-VN" sz="1600" dirty="0">
                <a:latin typeface="Calibri" panose="020F0502020204030204" pitchFamily="34" charset="0"/>
              </a:rPr>
              <a:t>lucrări clasificate</a:t>
            </a:r>
          </a:p>
          <a:p>
            <a:pPr marL="180000" indent="-180000"/>
            <a:r>
              <a:rPr lang="ro-RO" sz="1600" dirty="0" smtClean="0">
                <a:latin typeface="Calibri" panose="020F0502020204030204" pitchFamily="34" charset="0"/>
              </a:rPr>
              <a:t>436 </a:t>
            </a:r>
            <a:r>
              <a:rPr lang="vi-VN" sz="1600" dirty="0" smtClean="0">
                <a:latin typeface="Calibri" panose="020F0502020204030204" pitchFamily="34" charset="0"/>
              </a:rPr>
              <a:t>de </a:t>
            </a:r>
            <a:r>
              <a:rPr lang="vi-VN" sz="1600" dirty="0">
                <a:latin typeface="Calibri" panose="020F0502020204030204" pitchFamily="34" charset="0"/>
              </a:rPr>
              <a:t>dispoziţii emise de şeful inspectoratului</a:t>
            </a:r>
          </a:p>
          <a:p>
            <a:pPr marL="180000" indent="-180000"/>
            <a:r>
              <a:rPr lang="ro-RO" sz="1600" dirty="0" smtClean="0">
                <a:latin typeface="Calibri" panose="020F0502020204030204" pitchFamily="34" charset="0"/>
              </a:rPr>
              <a:t>26 </a:t>
            </a:r>
            <a:r>
              <a:rPr lang="vi-VN" sz="1600" dirty="0" smtClean="0">
                <a:latin typeface="Calibri" panose="020F0502020204030204" pitchFamily="34" charset="0"/>
              </a:rPr>
              <a:t>de </a:t>
            </a:r>
            <a:r>
              <a:rPr lang="vi-VN" sz="1600" dirty="0">
                <a:latin typeface="Calibri" panose="020F0502020204030204" pitchFamily="34" charset="0"/>
              </a:rPr>
              <a:t>documente multiplicate </a:t>
            </a:r>
          </a:p>
          <a:p>
            <a:pPr marL="180000" indent="-180000"/>
            <a:r>
              <a:rPr lang="ro-RO" sz="1600" dirty="0" smtClean="0">
                <a:latin typeface="Calibri" panose="020F0502020204030204" pitchFamily="34" charset="0"/>
              </a:rPr>
              <a:t>peste 500 </a:t>
            </a:r>
            <a:r>
              <a:rPr lang="vi-VN" sz="1600" dirty="0" smtClean="0">
                <a:latin typeface="Calibri" panose="020F0502020204030204" pitchFamily="34" charset="0"/>
              </a:rPr>
              <a:t>reclamaţii </a:t>
            </a:r>
            <a:r>
              <a:rPr lang="vi-VN" sz="1600" dirty="0">
                <a:latin typeface="Calibri" panose="020F0502020204030204" pitchFamily="34" charset="0"/>
              </a:rPr>
              <a:t>înregistrate </a:t>
            </a:r>
          </a:p>
          <a:p>
            <a:pPr marL="180000" indent="-180000"/>
            <a:r>
              <a:rPr lang="ro-RO" sz="1600" dirty="0" smtClean="0">
                <a:latin typeface="Calibri" panose="020F0502020204030204" pitchFamily="34" charset="0"/>
              </a:rPr>
              <a:t>peste 200 de </a:t>
            </a:r>
            <a:r>
              <a:rPr lang="vi-VN" sz="1600" dirty="0" smtClean="0">
                <a:latin typeface="Calibri" panose="020F0502020204030204" pitchFamily="34" charset="0"/>
              </a:rPr>
              <a:t>persoane </a:t>
            </a:r>
            <a:r>
              <a:rPr lang="vi-VN" sz="1600" dirty="0">
                <a:latin typeface="Calibri" panose="020F0502020204030204" pitchFamily="34" charset="0"/>
              </a:rPr>
              <a:t>consiliate sau primite în audiență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1495236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8900"/>
            <a:r>
              <a:rPr lang="vi-VN" sz="1600" b="1" dirty="0" smtClean="0">
                <a:latin typeface="Calibri" panose="020F0502020204030204" pitchFamily="34" charset="0"/>
              </a:rPr>
              <a:t>Structura de Securitate 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135</a:t>
            </a:r>
            <a:r>
              <a:rPr lang="vi-VN" sz="1600" dirty="0" smtClean="0">
                <a:latin typeface="Calibri" panose="020F0502020204030204" pitchFamily="34" charset="0"/>
              </a:rPr>
              <a:t> autorizări</a:t>
            </a:r>
            <a:r>
              <a:rPr lang="ro-RO" sz="1600" dirty="0" smtClean="0">
                <a:latin typeface="Calibri" panose="020F0502020204030204" pitchFamily="34" charset="0"/>
              </a:rPr>
              <a:t>/</a:t>
            </a:r>
            <a:r>
              <a:rPr lang="vi-VN" sz="1600" dirty="0" smtClean="0">
                <a:latin typeface="Calibri" panose="020F0502020204030204" pitchFamily="34" charset="0"/>
              </a:rPr>
              <a:t>reautorizări </a:t>
            </a:r>
            <a:r>
              <a:rPr lang="vi-VN" sz="1600" dirty="0">
                <a:latin typeface="Calibri" panose="020F0502020204030204" pitchFamily="34" charset="0"/>
              </a:rPr>
              <a:t>ale personalului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 incident de securitate soluționat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endParaRPr lang="ro-RO" sz="1600" dirty="0" smtClean="0">
              <a:latin typeface="Calibri" panose="020F0502020204030204" pitchFamily="34" charset="0"/>
            </a:endParaRP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 control de fond și 4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ro-RO" sz="1600" dirty="0" smtClean="0">
                <a:latin typeface="Calibri" panose="020F0502020204030204" pitchFamily="34" charset="0"/>
              </a:rPr>
              <a:t>tematice (INFOSEC)</a:t>
            </a:r>
            <a:endParaRPr lang="vi-VN" sz="1600" dirty="0" smtClean="0">
              <a:latin typeface="Calibri" panose="020F0502020204030204" pitchFamily="34" charset="0"/>
            </a:endParaRP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111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ro-RO" sz="1600" dirty="0" smtClean="0">
                <a:latin typeface="Calibri" panose="020F0502020204030204" pitchFamily="34" charset="0"/>
              </a:rPr>
              <a:t>procesări de </a:t>
            </a:r>
            <a:r>
              <a:rPr lang="vi-VN" sz="1600" dirty="0" smtClean="0">
                <a:latin typeface="Calibri" panose="020F0502020204030204" pitchFamily="34" charset="0"/>
              </a:rPr>
              <a:t>conturi </a:t>
            </a:r>
            <a:r>
              <a:rPr lang="ro-RO" sz="1600" dirty="0" smtClean="0">
                <a:latin typeface="Calibri" panose="020F0502020204030204" pitchFamily="34" charset="0"/>
              </a:rPr>
              <a:t>utilizator </a:t>
            </a:r>
            <a:r>
              <a:rPr lang="vi-VN" sz="1600" dirty="0" smtClean="0">
                <a:latin typeface="Calibri" panose="020F0502020204030204" pitchFamily="34" charset="0"/>
              </a:rPr>
              <a:t>noi</a:t>
            </a:r>
            <a:r>
              <a:rPr lang="ro-RO" sz="1600" dirty="0" smtClean="0">
                <a:latin typeface="Calibri" panose="020F0502020204030204" pitchFamily="34" charset="0"/>
              </a:rPr>
              <a:t>/plecați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127</a:t>
            </a:r>
            <a:r>
              <a:rPr lang="vi-VN" sz="1600" dirty="0" smtClean="0">
                <a:latin typeface="Calibri" panose="020F0502020204030204" pitchFamily="34" charset="0"/>
              </a:rPr>
              <a:t> formular</a:t>
            </a:r>
            <a:r>
              <a:rPr lang="ro-RO" sz="1600" dirty="0" smtClean="0">
                <a:latin typeface="Calibri" panose="020F0502020204030204" pitchFamily="34" charset="0"/>
              </a:rPr>
              <a:t>e de acces procesate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</a:t>
            </a:r>
            <a:r>
              <a:rPr lang="vi-VN" sz="1600" dirty="0" smtClean="0">
                <a:latin typeface="Calibri" panose="020F0502020204030204" pitchFamily="34" charset="0"/>
              </a:rPr>
              <a:t> instruir</a:t>
            </a:r>
            <a:r>
              <a:rPr lang="ro-RO" sz="1600" dirty="0" smtClean="0">
                <a:latin typeface="Calibri" panose="020F0502020204030204" pitchFamily="34" charset="0"/>
              </a:rPr>
              <a:t>e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pentru </a:t>
            </a:r>
            <a:r>
              <a:rPr lang="ro-RO" sz="1600" dirty="0" smtClean="0">
                <a:latin typeface="Calibri" panose="020F0502020204030204" pitchFamily="34" charset="0"/>
              </a:rPr>
              <a:t>28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de </a:t>
            </a:r>
            <a:r>
              <a:rPr lang="ro-RO" sz="1600" dirty="0" smtClean="0">
                <a:latin typeface="Calibri" panose="020F0502020204030204" pitchFamily="34" charset="0"/>
              </a:rPr>
              <a:t>persoane</a:t>
            </a:r>
            <a:endParaRPr lang="vi-VN" sz="16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4048" y="3861048"/>
            <a:ext cx="3240360" cy="1471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vi-VN" sz="1600" b="1" dirty="0" smtClean="0">
                <a:latin typeface="Calibri" panose="020F0502020204030204" pitchFamily="34" charset="0"/>
              </a:rPr>
              <a:t>Biroul  Control Intern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94 </a:t>
            </a:r>
            <a:r>
              <a:rPr lang="vi-VN" sz="1600" dirty="0" smtClean="0">
                <a:latin typeface="Calibri" panose="020F0502020204030204" pitchFamily="34" charset="0"/>
              </a:rPr>
              <a:t>petiţii </a:t>
            </a:r>
            <a:r>
              <a:rPr lang="vi-VN" sz="1600" dirty="0">
                <a:latin typeface="Calibri" panose="020F0502020204030204" pitchFamily="34" charset="0"/>
              </a:rPr>
              <a:t>şi sesizări </a:t>
            </a:r>
            <a:r>
              <a:rPr lang="vi-VN" sz="1600" dirty="0" smtClean="0">
                <a:latin typeface="Calibri" panose="020F0502020204030204" pitchFamily="34" charset="0"/>
              </a:rPr>
              <a:t>privind</a:t>
            </a:r>
            <a:r>
              <a:rPr lang="ro-RO" sz="1600" dirty="0" smtClean="0">
                <a:latin typeface="Calibri" panose="020F0502020204030204" pitchFamily="34" charset="0"/>
              </a:rPr>
              <a:t> 98 de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poliţiştii din care </a:t>
            </a:r>
            <a:r>
              <a:rPr lang="ro-RO" sz="1600" dirty="0" smtClean="0">
                <a:latin typeface="Calibri" panose="020F0502020204030204" pitchFamily="34" charset="0"/>
              </a:rPr>
              <a:t>13 </a:t>
            </a:r>
            <a:r>
              <a:rPr lang="vi-VN" sz="1600" dirty="0" smtClean="0">
                <a:latin typeface="Calibri" panose="020F0502020204030204" pitchFamily="34" charset="0"/>
              </a:rPr>
              <a:t>s-au </a:t>
            </a:r>
            <a:r>
              <a:rPr lang="vi-VN" sz="1600" dirty="0">
                <a:latin typeface="Calibri" panose="020F0502020204030204" pitchFamily="34" charset="0"/>
              </a:rPr>
              <a:t>confirmat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2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controale tematice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36</a:t>
            </a:r>
            <a:r>
              <a:rPr lang="vi-VN" sz="1600" dirty="0" smtClean="0">
                <a:latin typeface="Calibri" panose="020F0502020204030204" pitchFamily="34" charset="0"/>
              </a:rPr>
              <a:t> </a:t>
            </a:r>
            <a:r>
              <a:rPr lang="vi-VN" sz="1600" dirty="0">
                <a:latin typeface="Calibri" panose="020F0502020204030204" pitchFamily="34" charset="0"/>
              </a:rPr>
              <a:t>dosare penale</a:t>
            </a:r>
          </a:p>
          <a:p>
            <a:pPr marL="180000" indent="-1800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22 </a:t>
            </a:r>
            <a:r>
              <a:rPr lang="vi-VN" sz="1600" dirty="0" smtClean="0">
                <a:latin typeface="Calibri" panose="020F0502020204030204" pitchFamily="34" charset="0"/>
              </a:rPr>
              <a:t>dosare </a:t>
            </a:r>
            <a:r>
              <a:rPr lang="vi-VN" sz="1600" dirty="0">
                <a:latin typeface="Calibri" panose="020F0502020204030204" pitchFamily="34" charset="0"/>
              </a:rPr>
              <a:t>penale cu delegare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560" y="1556792"/>
            <a:ext cx="417646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8900"/>
            <a:r>
              <a:rPr lang="vi-VN" sz="1600" b="1" dirty="0" smtClean="0">
                <a:latin typeface="Calibri" panose="020F0502020204030204" pitchFamily="34" charset="0"/>
              </a:rPr>
              <a:t>Compartimentul psihologie</a:t>
            </a: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649 evaluări</a:t>
            </a:r>
            <a:r>
              <a:rPr lang="vi-VN" sz="1600" dirty="0" smtClean="0">
                <a:latin typeface="Calibri" panose="020F0502020204030204" pitchFamily="34" charset="0"/>
              </a:rPr>
              <a:t> psihologice</a:t>
            </a:r>
            <a:r>
              <a:rPr lang="ro-RO" sz="1600" dirty="0" smtClean="0">
                <a:latin typeface="Calibri" panose="020F0502020204030204" pitchFamily="34" charset="0"/>
              </a:rPr>
              <a:t> periodice</a:t>
            </a:r>
            <a:r>
              <a:rPr lang="vi-VN" sz="1600" dirty="0" smtClean="0">
                <a:latin typeface="Calibri" panose="020F0502020204030204" pitchFamily="34" charset="0"/>
              </a:rPr>
              <a:t>,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</a:t>
            </a:r>
            <a:r>
              <a:rPr lang="vi-VN" sz="1600" dirty="0" smtClean="0">
                <a:latin typeface="Calibri" panose="020F0502020204030204" pitchFamily="34" charset="0"/>
              </a:rPr>
              <a:t>4 intervenți</a:t>
            </a:r>
            <a:r>
              <a:rPr lang="ro-RO" sz="1600" dirty="0" smtClean="0">
                <a:latin typeface="Calibri" panose="020F0502020204030204" pitchFamily="34" charset="0"/>
              </a:rPr>
              <a:t>i</a:t>
            </a:r>
            <a:r>
              <a:rPr lang="vi-VN" sz="1600" dirty="0" smtClean="0">
                <a:latin typeface="Calibri" panose="020F0502020204030204" pitchFamily="34" charset="0"/>
              </a:rPr>
              <a:t> psihologic</a:t>
            </a:r>
            <a:r>
              <a:rPr lang="ro-RO" sz="1600" dirty="0" smtClean="0">
                <a:latin typeface="Calibri" panose="020F0502020204030204" pitchFamily="34" charset="0"/>
              </a:rPr>
              <a:t>e primare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4</a:t>
            </a:r>
            <a:r>
              <a:rPr lang="vi-VN" sz="1600" dirty="0" smtClean="0">
                <a:latin typeface="Calibri" panose="020F0502020204030204" pitchFamily="34" charset="0"/>
              </a:rPr>
              <a:t>evaluări</a:t>
            </a:r>
            <a:r>
              <a:rPr lang="ro-RO" sz="1600" dirty="0" smtClean="0">
                <a:latin typeface="Calibri" panose="020F0502020204030204" pitchFamily="34" charset="0"/>
              </a:rPr>
              <a:t> în situații speciale</a:t>
            </a:r>
            <a:endParaRPr lang="vi-VN" sz="1600" dirty="0">
              <a:latin typeface="Calibri" panose="020F0502020204030204" pitchFamily="34" charset="0"/>
            </a:endParaRP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11intervenții în cazul persoanelor încarcerate</a:t>
            </a:r>
          </a:p>
          <a:p>
            <a:pPr marL="180000" indent="-1800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o-RO" sz="1600" dirty="0" smtClean="0">
                <a:latin typeface="Calibri" panose="020F0502020204030204" pitchFamily="34" charset="0"/>
              </a:rPr>
              <a:t>3 analize de climat</a:t>
            </a:r>
            <a:endParaRPr lang="vi-VN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34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35328"/>
            <a:ext cx="6768752" cy="1224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latin typeface="Calibri" panose="020F0502020204030204" pitchFamily="34" charset="0"/>
              </a:rPr>
              <a:t>COMPARTIMENTUL JURIDIC</a:t>
            </a:r>
            <a:endParaRPr lang="it-IT" sz="2800" b="1" dirty="0" smtClean="0">
              <a:latin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8612091"/>
              </p:ext>
            </p:extLst>
          </p:nvPr>
        </p:nvGraphicFramePr>
        <p:xfrm>
          <a:off x="457200" y="1592263"/>
          <a:ext cx="8229595" cy="3675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94"/>
                <a:gridCol w="419754"/>
                <a:gridCol w="622662"/>
                <a:gridCol w="526694"/>
                <a:gridCol w="318211"/>
                <a:gridCol w="526694"/>
                <a:gridCol w="526694"/>
                <a:gridCol w="526694"/>
                <a:gridCol w="526694"/>
                <a:gridCol w="526694"/>
                <a:gridCol w="526694"/>
                <a:gridCol w="537667"/>
                <a:gridCol w="537667"/>
                <a:gridCol w="526694"/>
                <a:gridCol w="526694"/>
                <a:gridCol w="526694"/>
              </a:tblGrid>
              <a:tr h="502676">
                <a:tc>
                  <a:txBody>
                    <a:bodyPr/>
                    <a:lstStyle/>
                    <a:p>
                      <a:pPr algn="l" fontAlgn="b"/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EXIST.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INREG.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SOL.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CASTIG</a:t>
                      </a:r>
                      <a:r>
                        <a:rPr lang="ro-RO" sz="1000" b="1" u="none" strike="noStrike" dirty="0" smtClean="0">
                          <a:effectLst/>
                          <a:latin typeface="+mn-lt"/>
                        </a:rPr>
                        <a:t>. (+)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%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PIERD.  </a:t>
                      </a:r>
                      <a:br>
                        <a:rPr lang="ro-RO" sz="1000" b="1" u="none" strike="noStrike" dirty="0">
                          <a:effectLst/>
                          <a:latin typeface="+mn-lt"/>
                        </a:rPr>
                      </a:br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(-)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%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ADMIS</a:t>
                      </a:r>
                      <a:br>
                        <a:rPr lang="ro-RO" sz="1000" b="1" u="none" strike="noStrike" dirty="0">
                          <a:effectLst/>
                          <a:latin typeface="+mn-lt"/>
                        </a:rPr>
                      </a:br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in parte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%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Alta</a:t>
                      </a:r>
                      <a:br>
                        <a:rPr lang="ro-RO" sz="1000" b="1" u="none" strike="noStrike" dirty="0">
                          <a:effectLst/>
                          <a:latin typeface="+mn-lt"/>
                        </a:rPr>
                      </a:br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Solutie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%</a:t>
                      </a:r>
                      <a:endParaRPr lang="ro-RO" sz="10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>
                  <a:txBody>
                    <a:bodyPr/>
                    <a:lstStyle/>
                    <a:p>
                      <a:pPr algn="l" fontAlgn="t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Civil</a:t>
                      </a:r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Total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14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9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8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88,9%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0,0%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11,1%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0,0%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>
                  <a:txBody>
                    <a:bodyPr/>
                    <a:lstStyle/>
                    <a:p>
                      <a:pPr algn="l" fontAlgn="t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Contencios-admin.</a:t>
                      </a:r>
                      <a:endParaRPr lang="ro-RO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Total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80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54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34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26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76,5%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11,8%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2,9%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3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8,8%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403789">
                <a:tc rowSpan="5" gridSpan="2">
                  <a:txBody>
                    <a:bodyPr/>
                    <a:lstStyle/>
                    <a:p>
                      <a:pPr algn="l" rtl="0" fontAlgn="t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Contravențional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rowSpan="5"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l" rtl="0" fontAlgn="t"/>
                      <a:r>
                        <a:rPr lang="vi-VN" sz="1000" u="none" strike="noStrike" dirty="0">
                          <a:effectLst/>
                          <a:latin typeface="+mn-lt"/>
                        </a:rPr>
                        <a:t>Plângere </a:t>
                      </a:r>
                      <a:r>
                        <a:rPr lang="vi-VN" sz="1000" u="none" strike="noStrike" dirty="0" smtClean="0">
                          <a:effectLst/>
                          <a:latin typeface="+mn-lt"/>
                        </a:rPr>
                        <a:t>contraven</a:t>
                      </a:r>
                      <a:r>
                        <a:rPr lang="ro-RO" sz="1000" u="none" strike="noStrike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vi-VN" sz="1000" u="none" strike="noStrike" dirty="0" smtClean="0">
                          <a:effectLst/>
                          <a:latin typeface="+mn-lt"/>
                        </a:rPr>
                        <a:t>țională</a:t>
                      </a:r>
                      <a:endParaRPr lang="vi-VN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Altele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251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86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125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67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53,6%</a:t>
                      </a:r>
                      <a:endParaRPr lang="ro-RO" sz="1000" b="1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29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23,2%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25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20,0%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4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3,2%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Arme și muniții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100,0%</a:t>
                      </a:r>
                      <a:endParaRPr lang="ro-RO" sz="1000" b="1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0,0%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0,0%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0,0%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Circulație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1854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472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974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617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63,3%</a:t>
                      </a:r>
                      <a:endParaRPr lang="ro-RO" sz="1000" b="1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142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14,6%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203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20,8%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12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1,2%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vi-VN" sz="1000" u="none" strike="noStrike" dirty="0">
                          <a:effectLst/>
                          <a:latin typeface="+mn-lt"/>
                        </a:rPr>
                        <a:t>Ordine publică</a:t>
                      </a:r>
                      <a:endParaRPr lang="vi-VN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467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87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255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103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40,4%</a:t>
                      </a:r>
                      <a:endParaRPr lang="ro-RO" sz="1000" b="1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64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25,1%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78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30,6%</a:t>
                      </a:r>
                      <a:endParaRPr lang="ro-RO" sz="1000" b="0" i="0" u="none" strike="noStrike" dirty="0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10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3,9%</a:t>
                      </a:r>
                      <a:endParaRPr lang="ro-RO" sz="1000" b="0" i="0" u="none" strike="noStrike">
                        <a:solidFill>
                          <a:srgbClr val="4D4D4D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Total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2576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649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1355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788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58,2%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235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17,3%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306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22,6%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26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1,9%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  <a:tr h="395548">
                <a:tc gridSpan="2">
                  <a:txBody>
                    <a:bodyPr/>
                    <a:lstStyle/>
                    <a:p>
                      <a:pPr algn="l" fontAlgn="t"/>
                      <a:r>
                        <a:rPr lang="vi-VN" sz="1000" b="1" u="none" strike="noStrike" dirty="0">
                          <a:effectLst/>
                          <a:latin typeface="Calibri" panose="020F0502020204030204" pitchFamily="34" charset="0"/>
                        </a:rPr>
                        <a:t>Ordonanță președințială</a:t>
                      </a:r>
                      <a:endParaRPr lang="vi-VN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Total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gridSpan="2">
                  <a:txBody>
                    <a:bodyPr/>
                    <a:lstStyle/>
                    <a:p>
                      <a:pPr algn="l" rtl="0" fontAlgn="t"/>
                      <a:r>
                        <a:rPr lang="ro-RO" sz="1000" u="none" strike="noStrike">
                          <a:effectLst/>
                          <a:latin typeface="+mn-lt"/>
                        </a:rPr>
                        <a:t> 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/>
                </a:tc>
                <a:tc hMerge="1"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4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11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2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b="1" u="none" strike="noStrike" dirty="0">
                          <a:effectLst/>
                          <a:latin typeface="+mn-lt"/>
                        </a:rPr>
                        <a:t>50,0%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1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50,0%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>
                          <a:effectLst/>
                          <a:latin typeface="+mn-lt"/>
                        </a:rPr>
                        <a:t>0,0%</a:t>
                      </a:r>
                      <a:endParaRPr lang="ro-RO" sz="1000" b="1" i="0" u="none" strike="noStrike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o-RO" sz="1000" u="none" strike="noStrike" dirty="0">
                          <a:effectLst/>
                          <a:latin typeface="+mn-lt"/>
                        </a:rPr>
                        <a:t>0,0%</a:t>
                      </a:r>
                      <a:endParaRPr lang="ro-RO" sz="1000" b="1" i="0" u="none" strike="noStrike" dirty="0">
                        <a:solidFill>
                          <a:srgbClr val="4C68A2"/>
                        </a:solidFill>
                        <a:effectLst/>
                        <a:latin typeface="+mn-lt"/>
                      </a:endParaRPr>
                    </a:p>
                  </a:txBody>
                  <a:tcPr marL="8241" marR="8241" marT="824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0289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1813</TotalTime>
  <Words>1778</Words>
  <Application>Microsoft Office PowerPoint</Application>
  <PresentationFormat>On-screen Show (4:3)</PresentationFormat>
  <Paragraphs>670</Paragraphs>
  <Slides>32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Evaluarea activității ȘI A REZULTATELOR OBȚINUTE DE Poliția bihoreană în semestrul I 2017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DELICTE SILVICE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ARME, EXPLOZIVI ȘI  SUBSTANȚE PERICULOASE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Evaluarea activității din anul 2014 a POLIȚIEI BIHORENE</dc:title>
  <dc:creator>salajan alexandru BH</dc:creator>
  <cp:lastModifiedBy>borsa_simona_bh</cp:lastModifiedBy>
  <cp:revision>343</cp:revision>
  <cp:lastPrinted>2015-08-11T13:54:09Z</cp:lastPrinted>
  <dcterms:created xsi:type="dcterms:W3CDTF">2015-01-15T10:13:41Z</dcterms:created>
  <dcterms:modified xsi:type="dcterms:W3CDTF">2017-07-24T08:18:03Z</dcterms:modified>
</cp:coreProperties>
</file>