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7"/>
    <p:restoredTop sz="94666"/>
  </p:normalViewPr>
  <p:slideViewPr>
    <p:cSldViewPr snapToGrid="0" snapToObjects="1">
      <p:cViewPr varScale="1">
        <p:scale>
          <a:sx n="72" d="100"/>
          <a:sy n="72" d="100"/>
        </p:scale>
        <p:origin x="140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1606550" y="635000"/>
            <a:ext cx="9779000" cy="652272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2717800" y="635000"/>
            <a:ext cx="12357100" cy="82380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idx="13"/>
          </p:nvPr>
        </p:nvSpPr>
        <p:spPr>
          <a:xfrm>
            <a:off x="4533900" y="2603500"/>
            <a:ext cx="942975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680200" y="5026947"/>
            <a:ext cx="6057901" cy="404070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502400" y="886747"/>
            <a:ext cx="5867400" cy="39116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2374900" y="889000"/>
            <a:ext cx="11976100" cy="79840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-812800" y="0"/>
            <a:ext cx="15232066" cy="10160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fundalPNLppt.png" descr="fundalPNLpp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934" y="0"/>
            <a:ext cx="13004801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120" name="Cornel Popa"/>
          <p:cNvSpPr txBox="1">
            <a:spLocks noGrp="1"/>
          </p:cNvSpPr>
          <p:nvPr>
            <p:ph type="ctrTitle"/>
          </p:nvPr>
        </p:nvSpPr>
        <p:spPr>
          <a:xfrm>
            <a:off x="2286000" y="65252"/>
            <a:ext cx="10464800" cy="1517519"/>
          </a:xfrm>
          <a:prstGeom prst="rect">
            <a:avLst/>
          </a:prstGeom>
        </p:spPr>
        <p:txBody>
          <a:bodyPr anchor="ctr"/>
          <a:lstStyle>
            <a:lvl1pPr>
              <a:defRPr sz="7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8000" dirty="0"/>
              <a:t>Cornel Popa</a:t>
            </a:r>
            <a:endParaRPr dirty="0"/>
          </a:p>
        </p:txBody>
      </p:sp>
      <p:pic>
        <p:nvPicPr>
          <p:cNvPr id="121" name="PNL sigla corecta.jpg" descr="PNL sigla corec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66" y="281152"/>
            <a:ext cx="1640087" cy="1640087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Raport de activitate…"/>
          <p:cNvSpPr txBox="1">
            <a:spLocks noGrp="1"/>
          </p:cNvSpPr>
          <p:nvPr>
            <p:ph type="subTitle" idx="1"/>
          </p:nvPr>
        </p:nvSpPr>
        <p:spPr>
          <a:xfrm>
            <a:off x="2286000" y="1396460"/>
            <a:ext cx="10464800" cy="7901650"/>
          </a:xfrm>
          <a:prstGeom prst="rect">
            <a:avLst/>
          </a:prstGeom>
        </p:spPr>
        <p:txBody>
          <a:bodyPr/>
          <a:lstStyle/>
          <a:p>
            <a:pPr>
              <a:defRPr sz="3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lang="ro-RO" dirty="0"/>
              <a:t>20 de ani în slujba Bihorului</a:t>
            </a:r>
            <a:endParaRPr dirty="0"/>
          </a:p>
          <a:p>
            <a:pPr algn="just">
              <a:defRPr sz="2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algn="just">
              <a:defRPr sz="2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algn="just">
              <a:defRPr sz="2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algn="just">
              <a:defRPr sz="2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marL="0" lvl="8" indent="1828800" algn="just">
              <a:spcBef>
                <a:spcPts val="0"/>
              </a:spcBef>
              <a:buSzTx/>
              <a:buNone/>
              <a:defRPr sz="2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algn="just">
              <a:defRPr sz="2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algn="just">
              <a:defRPr sz="2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algn="just">
              <a:defRPr sz="2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algn="just">
              <a:defRPr sz="2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algn="just">
              <a:defRPr sz="2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algn="just">
              <a:defRPr sz="2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algn="just">
              <a:defRPr sz="2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algn="just">
              <a:defRPr sz="2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algn="just">
              <a:defRPr sz="25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 err="1"/>
              <a:t>Președinte</a:t>
            </a:r>
            <a:r>
              <a:rPr dirty="0"/>
              <a:t> PNL Bihor 2001 - 2016</a:t>
            </a:r>
          </a:p>
          <a:p>
            <a:pPr algn="just">
              <a:defRPr sz="2500">
                <a:solidFill>
                  <a:srgbClr val="FFFFFF"/>
                </a:solidFill>
              </a:defRPr>
            </a:pPr>
            <a:endParaRPr sz="2000" dirty="0"/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dirty="0" err="1"/>
              <a:t>Deputat</a:t>
            </a:r>
            <a:r>
              <a:rPr dirty="0"/>
              <a:t> de Bihor 2000 - 2008</a:t>
            </a:r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dirty="0"/>
              <a:t>Senator de Bihor 2008 - 2012</a:t>
            </a:r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dirty="0" err="1"/>
              <a:t>Președinte</a:t>
            </a:r>
            <a:r>
              <a:rPr dirty="0"/>
              <a:t> al </a:t>
            </a:r>
            <a:r>
              <a:rPr dirty="0" err="1"/>
              <a:t>Consiliului</a:t>
            </a:r>
            <a:r>
              <a:rPr dirty="0"/>
              <a:t> </a:t>
            </a:r>
            <a:r>
              <a:rPr dirty="0" err="1"/>
              <a:t>Județean</a:t>
            </a:r>
            <a:r>
              <a:rPr dirty="0"/>
              <a:t> Bihor 2012 - 2016</a:t>
            </a:r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dirty="0"/>
              <a:t>Senator de Bihor 2016 - 2020</a:t>
            </a:r>
          </a:p>
        </p:txBody>
      </p:sp>
      <p:pic>
        <p:nvPicPr>
          <p:cNvPr id="123" name="13529029_1196061627133064_4869294872621436719_n.png" descr="13529029_1196061627133064_4869294872621436719_n.png"/>
          <p:cNvPicPr>
            <a:picLocks noChangeAspect="1"/>
          </p:cNvPicPr>
          <p:nvPr/>
        </p:nvPicPr>
        <p:blipFill>
          <a:blip r:embed="rId4"/>
          <a:srcRect t="12503"/>
          <a:stretch>
            <a:fillRect/>
          </a:stretch>
        </p:blipFill>
        <p:spPr>
          <a:xfrm>
            <a:off x="4978339" y="2168712"/>
            <a:ext cx="5080121" cy="4444922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extBox 5">
            <a:extLst>
              <a:ext uri="{FF2B5EF4-FFF2-40B4-BE49-F238E27FC236}">
                <a16:creationId xmlns:a16="http://schemas.microsoft.com/office/drawing/2014/main" id="{6BA9B860-546A-5B45-9822-8539994EC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9396343"/>
            <a:ext cx="104648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sz="1600" dirty="0">
                <a:solidFill>
                  <a:srgbClr val="FFFFFF"/>
                </a:solidFill>
              </a:rPr>
              <a:t>contact: cornel.popa@pnl.ro   www.facebook.com/CornelPopaBH</a:t>
            </a:r>
            <a:endParaRPr lang="en-US" alt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fundalPNLppt.png" descr="fundalPNLpp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934" y="0"/>
            <a:ext cx="13004801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126" name="Activitate politică"/>
          <p:cNvSpPr txBox="1">
            <a:spLocks noGrp="1"/>
          </p:cNvSpPr>
          <p:nvPr>
            <p:ph type="ctrTitle"/>
          </p:nvPr>
        </p:nvSpPr>
        <p:spPr>
          <a:xfrm>
            <a:off x="2286000" y="52552"/>
            <a:ext cx="10464800" cy="1517519"/>
          </a:xfrm>
          <a:prstGeom prst="rect">
            <a:avLst/>
          </a:prstGeom>
        </p:spPr>
        <p:txBody>
          <a:bodyPr anchor="ctr"/>
          <a:lstStyle>
            <a:lvl1pPr>
              <a:defRPr sz="7500">
                <a:solidFill>
                  <a:srgbClr val="FFFFFF"/>
                </a:solidFill>
              </a:defRPr>
            </a:lvl1pPr>
          </a:lstStyle>
          <a:p>
            <a:r>
              <a:t>Activitate politică</a:t>
            </a:r>
          </a:p>
        </p:txBody>
      </p:sp>
      <p:sp>
        <p:nvSpPr>
          <p:cNvPr id="127" name="Am condus filiala PNL Bihor, în calitate de președinte din septembrie 2001 până în iulie 2016.…"/>
          <p:cNvSpPr txBox="1">
            <a:spLocks noGrp="1"/>
          </p:cNvSpPr>
          <p:nvPr>
            <p:ph type="subTitle" sz="half" idx="1"/>
          </p:nvPr>
        </p:nvSpPr>
        <p:spPr>
          <a:xfrm>
            <a:off x="2286000" y="1600261"/>
            <a:ext cx="10464800" cy="3263371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algn="just">
              <a:defRPr sz="2500">
                <a:solidFill>
                  <a:srgbClr val="FFFFFF"/>
                </a:solidFill>
              </a:defRPr>
            </a:pPr>
            <a:r>
              <a:rPr dirty="0"/>
              <a:t>Am </a:t>
            </a:r>
            <a:r>
              <a:rPr dirty="0" err="1"/>
              <a:t>condus</a:t>
            </a:r>
            <a:r>
              <a:rPr dirty="0"/>
              <a:t> </a:t>
            </a:r>
            <a:r>
              <a:rPr dirty="0" err="1"/>
              <a:t>filiala</a:t>
            </a:r>
            <a:r>
              <a:rPr dirty="0"/>
              <a:t> PNL Bihor, </a:t>
            </a:r>
            <a:r>
              <a:rPr dirty="0" err="1"/>
              <a:t>în</a:t>
            </a:r>
            <a:r>
              <a:rPr dirty="0"/>
              <a:t> </a:t>
            </a:r>
            <a:r>
              <a:rPr dirty="0" err="1"/>
              <a:t>calitate</a:t>
            </a:r>
            <a:r>
              <a:rPr dirty="0"/>
              <a:t> de </a:t>
            </a:r>
            <a:r>
              <a:rPr dirty="0" err="1"/>
              <a:t>președinte</a:t>
            </a:r>
            <a:r>
              <a:rPr dirty="0"/>
              <a:t> din </a:t>
            </a:r>
            <a:r>
              <a:rPr dirty="0" err="1"/>
              <a:t>septembrie</a:t>
            </a:r>
            <a:r>
              <a:rPr dirty="0"/>
              <a:t> 2001 </a:t>
            </a:r>
            <a:r>
              <a:rPr dirty="0" err="1"/>
              <a:t>până</a:t>
            </a:r>
            <a:r>
              <a:rPr dirty="0"/>
              <a:t> </a:t>
            </a:r>
            <a:r>
              <a:rPr dirty="0" err="1"/>
              <a:t>în</a:t>
            </a:r>
            <a:r>
              <a:rPr dirty="0"/>
              <a:t> </a:t>
            </a:r>
            <a:r>
              <a:rPr dirty="0" err="1"/>
              <a:t>iulie</a:t>
            </a:r>
            <a:r>
              <a:rPr dirty="0"/>
              <a:t> 2016.</a:t>
            </a:r>
          </a:p>
          <a:p>
            <a:pPr algn="just">
              <a:defRPr sz="2500">
                <a:solidFill>
                  <a:srgbClr val="FFFFFF"/>
                </a:solidFill>
              </a:defRPr>
            </a:pPr>
            <a:r>
              <a:rPr dirty="0"/>
              <a:t>Am </a:t>
            </a:r>
            <a:r>
              <a:rPr dirty="0" err="1"/>
              <a:t>crescut</a:t>
            </a:r>
            <a:r>
              <a:rPr dirty="0"/>
              <a:t> </a:t>
            </a:r>
            <a:r>
              <a:rPr dirty="0" err="1"/>
              <a:t>numărul</a:t>
            </a:r>
            <a:r>
              <a:rPr dirty="0"/>
              <a:t> </a:t>
            </a:r>
            <a:r>
              <a:rPr dirty="0" err="1"/>
              <a:t>membrilor</a:t>
            </a:r>
            <a:r>
              <a:rPr dirty="0"/>
              <a:t> PNL Bihor de la 600, </a:t>
            </a:r>
            <a:r>
              <a:rPr dirty="0" err="1"/>
              <a:t>câți</a:t>
            </a:r>
            <a:r>
              <a:rPr dirty="0"/>
              <a:t> </a:t>
            </a:r>
            <a:r>
              <a:rPr dirty="0" err="1"/>
              <a:t>erau</a:t>
            </a:r>
            <a:r>
              <a:rPr dirty="0"/>
              <a:t> </a:t>
            </a:r>
            <a:r>
              <a:rPr dirty="0" err="1"/>
              <a:t>în</a:t>
            </a:r>
            <a:r>
              <a:rPr dirty="0"/>
              <a:t> 2000, la 7.332 </a:t>
            </a:r>
            <a:r>
              <a:rPr dirty="0" err="1"/>
              <a:t>în</a:t>
            </a:r>
            <a:r>
              <a:rPr dirty="0"/>
              <a:t> 2007 </a:t>
            </a:r>
            <a:r>
              <a:rPr dirty="0" err="1"/>
              <a:t>și</a:t>
            </a:r>
            <a:r>
              <a:rPr dirty="0"/>
              <a:t> </a:t>
            </a:r>
            <a:r>
              <a:rPr lang="ro-RO" dirty="0"/>
              <a:t>8.449</a:t>
            </a:r>
            <a:r>
              <a:rPr dirty="0"/>
              <a:t> </a:t>
            </a:r>
            <a:r>
              <a:rPr dirty="0" err="1"/>
              <a:t>în</a:t>
            </a:r>
            <a:r>
              <a:rPr dirty="0"/>
              <a:t> 2015.</a:t>
            </a:r>
          </a:p>
          <a:p>
            <a:pPr algn="just">
              <a:defRPr sz="2500">
                <a:solidFill>
                  <a:srgbClr val="FFFFFF"/>
                </a:solidFill>
              </a:defRPr>
            </a:pPr>
            <a:r>
              <a:rPr dirty="0"/>
              <a:t>Am </a:t>
            </a:r>
            <a:r>
              <a:rPr dirty="0" err="1"/>
              <a:t>crescut</a:t>
            </a:r>
            <a:r>
              <a:rPr dirty="0"/>
              <a:t> </a:t>
            </a:r>
            <a:r>
              <a:rPr dirty="0" err="1"/>
              <a:t>numărul</a:t>
            </a:r>
            <a:r>
              <a:rPr dirty="0"/>
              <a:t> </a:t>
            </a:r>
            <a:r>
              <a:rPr dirty="0" err="1"/>
              <a:t>organizațiilor</a:t>
            </a:r>
            <a:r>
              <a:rPr dirty="0"/>
              <a:t> PNL Bihor de la 58, </a:t>
            </a:r>
            <a:r>
              <a:rPr dirty="0" err="1"/>
              <a:t>câte</a:t>
            </a:r>
            <a:r>
              <a:rPr dirty="0"/>
              <a:t> </a:t>
            </a:r>
            <a:r>
              <a:rPr dirty="0" err="1"/>
              <a:t>erau</a:t>
            </a:r>
            <a:r>
              <a:rPr dirty="0"/>
              <a:t> </a:t>
            </a:r>
            <a:r>
              <a:rPr dirty="0" err="1"/>
              <a:t>în</a:t>
            </a:r>
            <a:r>
              <a:rPr dirty="0"/>
              <a:t> 2000, la 94 </a:t>
            </a:r>
            <a:r>
              <a:rPr dirty="0" err="1"/>
              <a:t>în</a:t>
            </a:r>
            <a:r>
              <a:rPr dirty="0"/>
              <a:t> 2007 </a:t>
            </a:r>
            <a:r>
              <a:rPr dirty="0" err="1"/>
              <a:t>și</a:t>
            </a:r>
            <a:r>
              <a:rPr dirty="0"/>
              <a:t> </a:t>
            </a:r>
            <a:r>
              <a:rPr lang="ro-RO" dirty="0"/>
              <a:t>95</a:t>
            </a:r>
            <a:r>
              <a:rPr dirty="0"/>
              <a:t> </a:t>
            </a:r>
            <a:r>
              <a:rPr dirty="0" err="1"/>
              <a:t>în</a:t>
            </a:r>
            <a:r>
              <a:rPr dirty="0"/>
              <a:t> 2015.</a:t>
            </a:r>
          </a:p>
          <a:p>
            <a:pPr algn="just">
              <a:defRPr sz="2500">
                <a:solidFill>
                  <a:srgbClr val="FFFFFF"/>
                </a:solidFill>
              </a:defRPr>
            </a:pPr>
            <a:r>
              <a:rPr dirty="0"/>
              <a:t>Am </a:t>
            </a:r>
            <a:r>
              <a:rPr dirty="0" err="1"/>
              <a:t>adus</a:t>
            </a:r>
            <a:r>
              <a:rPr dirty="0"/>
              <a:t> </a:t>
            </a:r>
            <a:r>
              <a:rPr dirty="0" err="1"/>
              <a:t>filiala</a:t>
            </a:r>
            <a:r>
              <a:rPr dirty="0"/>
              <a:t> PNL Bihor de la </a:t>
            </a:r>
            <a:r>
              <a:rPr lang="ro-RO" dirty="0"/>
              <a:t>5</a:t>
            </a:r>
            <a:r>
              <a:rPr dirty="0"/>
              <a:t>,</a:t>
            </a:r>
            <a:r>
              <a:rPr lang="ro-RO" dirty="0"/>
              <a:t>36</a:t>
            </a:r>
            <a:r>
              <a:rPr dirty="0"/>
              <a:t>%, </a:t>
            </a:r>
            <a:r>
              <a:rPr dirty="0" err="1"/>
              <a:t>cât</a:t>
            </a:r>
            <a:r>
              <a:rPr dirty="0"/>
              <a:t> </a:t>
            </a:r>
            <a:r>
              <a:rPr dirty="0" err="1"/>
              <a:t>obținuse</a:t>
            </a:r>
            <a:r>
              <a:rPr dirty="0"/>
              <a:t> la </a:t>
            </a:r>
            <a:r>
              <a:rPr dirty="0" err="1"/>
              <a:t>alegerile</a:t>
            </a:r>
            <a:r>
              <a:rPr dirty="0"/>
              <a:t> locale din 2000, la 18,</a:t>
            </a:r>
            <a:r>
              <a:rPr lang="ro-RO" dirty="0"/>
              <a:t>14</a:t>
            </a:r>
            <a:r>
              <a:rPr dirty="0"/>
              <a:t>% </a:t>
            </a:r>
            <a:r>
              <a:rPr dirty="0" err="1"/>
              <a:t>în</a:t>
            </a:r>
            <a:r>
              <a:rPr dirty="0"/>
              <a:t> 200</a:t>
            </a:r>
            <a:r>
              <a:rPr lang="ro-RO" dirty="0"/>
              <a:t>4, 27,9% în 2008,</a:t>
            </a:r>
            <a:r>
              <a:rPr dirty="0"/>
              <a:t> 48,37% </a:t>
            </a:r>
            <a:r>
              <a:rPr lang="ro-RO" dirty="0"/>
              <a:t>în 2012 și 44,54% </a:t>
            </a:r>
            <a:r>
              <a:rPr dirty="0"/>
              <a:t>la </a:t>
            </a:r>
            <a:r>
              <a:rPr dirty="0" err="1"/>
              <a:t>alegerile</a:t>
            </a:r>
            <a:r>
              <a:rPr dirty="0"/>
              <a:t> locale din 201</a:t>
            </a:r>
            <a:r>
              <a:rPr lang="ro-RO" dirty="0"/>
              <a:t>6</a:t>
            </a:r>
            <a:r>
              <a:rPr dirty="0"/>
              <a:t>.</a:t>
            </a:r>
          </a:p>
        </p:txBody>
      </p:sp>
      <p:sp>
        <p:nvSpPr>
          <p:cNvPr id="128" name="Activitate parlamentară"/>
          <p:cNvSpPr txBox="1"/>
          <p:nvPr/>
        </p:nvSpPr>
        <p:spPr>
          <a:xfrm>
            <a:off x="2286000" y="5144828"/>
            <a:ext cx="10464800" cy="15175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>
            <a:lvl1pPr>
              <a:defRPr sz="7500">
                <a:solidFill>
                  <a:srgbClr val="FFFFFF"/>
                </a:solidFill>
              </a:defRPr>
            </a:lvl1pPr>
          </a:lstStyle>
          <a:p>
            <a:r>
              <a:rPr dirty="0" err="1"/>
              <a:t>Activitate</a:t>
            </a:r>
            <a:r>
              <a:rPr dirty="0"/>
              <a:t> </a:t>
            </a:r>
            <a:r>
              <a:rPr dirty="0" err="1"/>
              <a:t>parlamentară</a:t>
            </a:r>
            <a:endParaRPr dirty="0"/>
          </a:p>
        </p:txBody>
      </p:sp>
      <p:sp>
        <p:nvSpPr>
          <p:cNvPr id="129" name="În cele 4 mandate de parlamentar (2000 - 2012 și 2016-2020), am avut:…"/>
          <p:cNvSpPr txBox="1"/>
          <p:nvPr/>
        </p:nvSpPr>
        <p:spPr>
          <a:xfrm>
            <a:off x="2286000" y="6889755"/>
            <a:ext cx="10464800" cy="24138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 lnSpcReduction="10000"/>
          </a:bodyPr>
          <a:lstStyle/>
          <a:p>
            <a:pPr algn="just" defTabSz="525779">
              <a:defRPr sz="2250">
                <a:solidFill>
                  <a:srgbClr val="FFFFFF"/>
                </a:solidFill>
              </a:defRPr>
            </a:pPr>
            <a:r>
              <a:rPr dirty="0" err="1"/>
              <a:t>În</a:t>
            </a:r>
            <a:r>
              <a:rPr dirty="0"/>
              <a:t> </a:t>
            </a:r>
            <a:r>
              <a:rPr dirty="0" err="1"/>
              <a:t>cele</a:t>
            </a:r>
            <a:r>
              <a:rPr dirty="0"/>
              <a:t> 4 mandate de </a:t>
            </a:r>
            <a:r>
              <a:rPr dirty="0" err="1"/>
              <a:t>parlamentar</a:t>
            </a:r>
            <a:r>
              <a:rPr dirty="0"/>
              <a:t> (2000 - 2012 </a:t>
            </a:r>
            <a:r>
              <a:rPr dirty="0" err="1"/>
              <a:t>și</a:t>
            </a:r>
            <a:r>
              <a:rPr dirty="0"/>
              <a:t> 2016-2020), am </a:t>
            </a:r>
            <a:r>
              <a:rPr dirty="0" err="1"/>
              <a:t>avut</a:t>
            </a:r>
            <a:r>
              <a:rPr dirty="0"/>
              <a:t>:</a:t>
            </a:r>
          </a:p>
          <a:p>
            <a:pPr marL="205739" indent="-205739" algn="just" defTabSz="525779">
              <a:buSzPct val="100000"/>
              <a:buChar char="•"/>
              <a:defRPr sz="2250">
                <a:solidFill>
                  <a:srgbClr val="FFFFFF"/>
                </a:solidFill>
              </a:defRPr>
            </a:pPr>
            <a:r>
              <a:rPr dirty="0"/>
              <a:t>1</a:t>
            </a:r>
            <a:r>
              <a:rPr lang="ro-RO" dirty="0"/>
              <a:t>31</a:t>
            </a:r>
            <a:r>
              <a:rPr dirty="0"/>
              <a:t> de </a:t>
            </a:r>
            <a:r>
              <a:rPr dirty="0" err="1"/>
              <a:t>inițiative</a:t>
            </a:r>
            <a:r>
              <a:rPr dirty="0"/>
              <a:t> legislative;</a:t>
            </a:r>
          </a:p>
          <a:p>
            <a:pPr marL="205739" indent="-205739" algn="just" defTabSz="525779">
              <a:buSzPct val="100000"/>
              <a:buChar char="•"/>
              <a:defRPr sz="2250">
                <a:solidFill>
                  <a:srgbClr val="FFFFFF"/>
                </a:solidFill>
              </a:defRPr>
            </a:pPr>
            <a:r>
              <a:rPr lang="ro-RO" dirty="0"/>
              <a:t> </a:t>
            </a:r>
            <a:r>
              <a:rPr dirty="0"/>
              <a:t>2</a:t>
            </a:r>
            <a:r>
              <a:rPr lang="ro-RO" dirty="0"/>
              <a:t>9</a:t>
            </a:r>
            <a:r>
              <a:rPr dirty="0"/>
              <a:t> </a:t>
            </a:r>
            <a:r>
              <a:rPr dirty="0" err="1"/>
              <a:t>legi</a:t>
            </a:r>
            <a:r>
              <a:rPr dirty="0"/>
              <a:t> promulgate;</a:t>
            </a:r>
          </a:p>
          <a:p>
            <a:pPr marL="205739" indent="-205739" algn="just" defTabSz="525779">
              <a:buSzPct val="100000"/>
              <a:buChar char="•"/>
              <a:defRPr sz="2250">
                <a:solidFill>
                  <a:srgbClr val="FFFFFF"/>
                </a:solidFill>
              </a:defRPr>
            </a:pPr>
            <a:r>
              <a:rPr lang="ro-RO" dirty="0"/>
              <a:t> 208</a:t>
            </a:r>
            <a:r>
              <a:rPr dirty="0"/>
              <a:t> de </a:t>
            </a:r>
            <a:r>
              <a:rPr dirty="0" err="1"/>
              <a:t>declarații</a:t>
            </a:r>
            <a:r>
              <a:rPr dirty="0"/>
              <a:t> </a:t>
            </a:r>
            <a:r>
              <a:rPr dirty="0" err="1"/>
              <a:t>politice</a:t>
            </a:r>
            <a:r>
              <a:rPr dirty="0"/>
              <a:t>;</a:t>
            </a:r>
          </a:p>
          <a:p>
            <a:pPr marL="205739" indent="-205739" algn="just" defTabSz="525779">
              <a:buSzPct val="100000"/>
              <a:buChar char="•"/>
              <a:defRPr sz="2250">
                <a:solidFill>
                  <a:srgbClr val="FFFFFF"/>
                </a:solidFill>
              </a:defRPr>
            </a:pPr>
            <a:r>
              <a:rPr lang="ro-RO" dirty="0"/>
              <a:t> 229</a:t>
            </a:r>
            <a:r>
              <a:rPr dirty="0"/>
              <a:t> de </a:t>
            </a:r>
            <a:r>
              <a:rPr dirty="0" err="1"/>
              <a:t>luări</a:t>
            </a:r>
            <a:r>
              <a:rPr dirty="0"/>
              <a:t> de </a:t>
            </a:r>
            <a:r>
              <a:rPr dirty="0" err="1"/>
              <a:t>cuvânt</a:t>
            </a:r>
            <a:r>
              <a:rPr dirty="0"/>
              <a:t> </a:t>
            </a:r>
            <a:r>
              <a:rPr dirty="0" err="1"/>
              <a:t>în</a:t>
            </a:r>
            <a:r>
              <a:rPr dirty="0"/>
              <a:t> </a:t>
            </a:r>
            <a:r>
              <a:rPr dirty="0" err="1"/>
              <a:t>plen</a:t>
            </a:r>
            <a:r>
              <a:rPr dirty="0"/>
              <a:t>;</a:t>
            </a:r>
          </a:p>
          <a:p>
            <a:pPr marL="205739" indent="-205739" algn="just" defTabSz="525779">
              <a:buSzPct val="100000"/>
              <a:buChar char="•"/>
              <a:defRPr sz="2250">
                <a:solidFill>
                  <a:srgbClr val="FFFFFF"/>
                </a:solidFill>
              </a:defRPr>
            </a:pPr>
            <a:r>
              <a:rPr lang="ro-RO" dirty="0"/>
              <a:t> 399</a:t>
            </a:r>
            <a:r>
              <a:rPr dirty="0"/>
              <a:t> de </a:t>
            </a:r>
            <a:r>
              <a:rPr dirty="0" err="1"/>
              <a:t>întrebări</a:t>
            </a:r>
            <a:r>
              <a:rPr dirty="0"/>
              <a:t> </a:t>
            </a:r>
            <a:r>
              <a:rPr dirty="0" err="1"/>
              <a:t>sau</a:t>
            </a:r>
            <a:r>
              <a:rPr dirty="0"/>
              <a:t> </a:t>
            </a:r>
            <a:r>
              <a:rPr dirty="0" err="1"/>
              <a:t>interpelări</a:t>
            </a:r>
            <a:r>
              <a:rPr dirty="0"/>
              <a:t>;</a:t>
            </a:r>
          </a:p>
          <a:p>
            <a:pPr marL="205739" indent="-205739" algn="just" defTabSz="525779">
              <a:buSzPct val="100000"/>
              <a:buChar char="•"/>
              <a:defRPr sz="2250">
                <a:solidFill>
                  <a:srgbClr val="FFFFFF"/>
                </a:solidFill>
              </a:defRPr>
            </a:pPr>
            <a:r>
              <a:rPr lang="ro-RO" dirty="0"/>
              <a:t> </a:t>
            </a:r>
            <a:r>
              <a:rPr dirty="0"/>
              <a:t>30 </a:t>
            </a:r>
            <a:r>
              <a:rPr dirty="0" err="1"/>
              <a:t>moțiuni</a:t>
            </a:r>
            <a:r>
              <a:rPr dirty="0"/>
              <a:t> </a:t>
            </a:r>
            <a:r>
              <a:rPr dirty="0" err="1"/>
              <a:t>depuse</a:t>
            </a:r>
            <a:r>
              <a:rPr dirty="0"/>
              <a:t>.</a:t>
            </a:r>
          </a:p>
        </p:txBody>
      </p:sp>
      <p:pic>
        <p:nvPicPr>
          <p:cNvPr id="130" name="PNL sigla corecta.jpg" descr="PNL sigla corec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66" y="281152"/>
            <a:ext cx="1640087" cy="1640087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5">
            <a:extLst>
              <a:ext uri="{FF2B5EF4-FFF2-40B4-BE49-F238E27FC236}">
                <a16:creationId xmlns:a16="http://schemas.microsoft.com/office/drawing/2014/main" id="{7F1EA02F-CC59-C346-904D-CF28E343B3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9396343"/>
            <a:ext cx="104648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sz="1600" dirty="0">
                <a:solidFill>
                  <a:srgbClr val="FFFFFF"/>
                </a:solidFill>
              </a:rPr>
              <a:t>contact: cornel.popa@pnl.ro   www.facebook.com/CornelPopaBH</a:t>
            </a:r>
            <a:endParaRPr lang="en-US" alt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fundalPNLppt.png" descr="fundalPNLpp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934" y="0"/>
            <a:ext cx="13004801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133" name="Activitate administrativă"/>
          <p:cNvSpPr txBox="1">
            <a:spLocks noGrp="1"/>
          </p:cNvSpPr>
          <p:nvPr>
            <p:ph type="ctrTitle"/>
          </p:nvPr>
        </p:nvSpPr>
        <p:spPr>
          <a:xfrm>
            <a:off x="2286000" y="52552"/>
            <a:ext cx="10464800" cy="1517519"/>
          </a:xfrm>
          <a:prstGeom prst="rect">
            <a:avLst/>
          </a:prstGeom>
        </p:spPr>
        <p:txBody>
          <a:bodyPr anchor="ctr"/>
          <a:lstStyle>
            <a:lvl1pPr>
              <a:defRPr sz="7500">
                <a:solidFill>
                  <a:srgbClr val="FFFFFF"/>
                </a:solidFill>
              </a:defRPr>
            </a:lvl1pPr>
          </a:lstStyle>
          <a:p>
            <a:r>
              <a:t>Activitate administrativă</a:t>
            </a:r>
          </a:p>
        </p:txBody>
      </p:sp>
      <p:sp>
        <p:nvSpPr>
          <p:cNvPr id="134" name="Am crescut în 4 ani, cât în 17!…"/>
          <p:cNvSpPr txBox="1">
            <a:spLocks noGrp="1"/>
          </p:cNvSpPr>
          <p:nvPr>
            <p:ph type="subTitle" idx="1"/>
          </p:nvPr>
        </p:nvSpPr>
        <p:spPr>
          <a:xfrm>
            <a:off x="2286000" y="1556437"/>
            <a:ext cx="10464800" cy="7606441"/>
          </a:xfrm>
          <a:prstGeom prst="rect">
            <a:avLst/>
          </a:prstGeom>
        </p:spPr>
        <p:txBody>
          <a:bodyPr/>
          <a:lstStyle/>
          <a:p>
            <a:pPr algn="just">
              <a:defRPr sz="2500">
                <a:solidFill>
                  <a:srgbClr val="FFFFFF"/>
                </a:solidFill>
              </a:defRPr>
            </a:pPr>
            <a:r>
              <a:rPr dirty="0"/>
              <a:t>Am </a:t>
            </a:r>
            <a:r>
              <a:rPr dirty="0" err="1"/>
              <a:t>crescut</a:t>
            </a:r>
            <a:r>
              <a:rPr dirty="0"/>
              <a:t> </a:t>
            </a:r>
            <a:r>
              <a:rPr dirty="0" err="1"/>
              <a:t>în</a:t>
            </a:r>
            <a:r>
              <a:rPr dirty="0"/>
              <a:t> 4 ani, </a:t>
            </a:r>
            <a:r>
              <a:rPr dirty="0" err="1"/>
              <a:t>cât</a:t>
            </a:r>
            <a:r>
              <a:rPr dirty="0"/>
              <a:t> </a:t>
            </a:r>
            <a:r>
              <a:rPr dirty="0" err="1"/>
              <a:t>în</a:t>
            </a:r>
            <a:r>
              <a:rPr dirty="0"/>
              <a:t> 17! </a:t>
            </a:r>
          </a:p>
          <a:p>
            <a:pPr algn="just">
              <a:defRPr sz="2500">
                <a:solidFill>
                  <a:srgbClr val="FFFFFF"/>
                </a:solidFill>
              </a:defRPr>
            </a:pPr>
            <a:r>
              <a:rPr dirty="0" err="1"/>
              <a:t>Între</a:t>
            </a:r>
            <a:r>
              <a:rPr dirty="0"/>
              <a:t> 2013 </a:t>
            </a:r>
            <a:r>
              <a:rPr dirty="0" err="1"/>
              <a:t>și</a:t>
            </a:r>
            <a:r>
              <a:rPr dirty="0"/>
              <a:t> 2016, la </a:t>
            </a:r>
            <a:r>
              <a:rPr dirty="0" err="1"/>
              <a:t>Consiliul</a:t>
            </a:r>
            <a:r>
              <a:rPr dirty="0"/>
              <a:t> Judeţean Bihor am </a:t>
            </a:r>
            <a:r>
              <a:rPr dirty="0" err="1"/>
              <a:t>implementat</a:t>
            </a:r>
            <a:r>
              <a:rPr dirty="0"/>
              <a:t> 22 de </a:t>
            </a:r>
            <a:r>
              <a:rPr dirty="0" err="1"/>
              <a:t>proiecte</a:t>
            </a:r>
            <a:r>
              <a:rPr dirty="0"/>
              <a:t> pe </a:t>
            </a:r>
            <a:r>
              <a:rPr dirty="0" err="1"/>
              <a:t>fonduri</a:t>
            </a:r>
            <a:r>
              <a:rPr dirty="0"/>
              <a:t> </a:t>
            </a:r>
            <a:r>
              <a:rPr dirty="0" err="1"/>
              <a:t>europene</a:t>
            </a:r>
            <a:r>
              <a:rPr dirty="0"/>
              <a:t> care au </a:t>
            </a:r>
            <a:r>
              <a:rPr dirty="0" err="1"/>
              <a:t>însumat</a:t>
            </a:r>
            <a:r>
              <a:rPr dirty="0"/>
              <a:t> </a:t>
            </a:r>
            <a:r>
              <a:rPr dirty="0" err="1"/>
              <a:t>peste</a:t>
            </a:r>
            <a:r>
              <a:rPr dirty="0"/>
              <a:t> 108 </a:t>
            </a:r>
            <a:r>
              <a:rPr dirty="0" err="1"/>
              <a:t>milioane</a:t>
            </a:r>
            <a:r>
              <a:rPr dirty="0"/>
              <a:t> de euro, </a:t>
            </a:r>
            <a:r>
              <a:rPr dirty="0" err="1"/>
              <a:t>ceea</a:t>
            </a:r>
            <a:r>
              <a:rPr dirty="0"/>
              <a:t> </a:t>
            </a:r>
            <a:r>
              <a:rPr dirty="0" err="1"/>
              <a:t>ce</a:t>
            </a:r>
            <a:r>
              <a:rPr dirty="0"/>
              <a:t> </a:t>
            </a:r>
            <a:r>
              <a:rPr dirty="0" err="1"/>
              <a:t>reprezintă</a:t>
            </a:r>
            <a:r>
              <a:rPr dirty="0"/>
              <a:t> de 17,5 </a:t>
            </a:r>
            <a:r>
              <a:rPr dirty="0" err="1"/>
              <a:t>ori</a:t>
            </a:r>
            <a:r>
              <a:rPr dirty="0"/>
              <a:t> </a:t>
            </a:r>
            <a:r>
              <a:rPr dirty="0" err="1"/>
              <a:t>bugetul</a:t>
            </a:r>
            <a:r>
              <a:rPr dirty="0"/>
              <a:t> </a:t>
            </a:r>
            <a:r>
              <a:rPr dirty="0" err="1"/>
              <a:t>mediu</a:t>
            </a:r>
            <a:r>
              <a:rPr dirty="0"/>
              <a:t> de </a:t>
            </a:r>
            <a:r>
              <a:rPr dirty="0" err="1"/>
              <a:t>investiții</a:t>
            </a:r>
            <a:r>
              <a:rPr dirty="0"/>
              <a:t> </a:t>
            </a:r>
            <a:r>
              <a:rPr dirty="0" err="1"/>
              <a:t>anual</a:t>
            </a:r>
            <a:r>
              <a:rPr dirty="0"/>
              <a:t>.</a:t>
            </a:r>
          </a:p>
          <a:p>
            <a:pPr algn="just">
              <a:defRPr sz="2500">
                <a:solidFill>
                  <a:srgbClr val="FFFFFF"/>
                </a:solidFill>
              </a:defRPr>
            </a:pPr>
            <a:endParaRPr dirty="0"/>
          </a:p>
          <a:p>
            <a:pPr algn="just">
              <a:defRPr sz="2500">
                <a:solidFill>
                  <a:srgbClr val="FFFFFF"/>
                </a:solidFill>
              </a:defRPr>
            </a:pPr>
            <a:r>
              <a:rPr dirty="0" err="1"/>
              <a:t>Atât</a:t>
            </a:r>
            <a:r>
              <a:rPr dirty="0"/>
              <a:t> </a:t>
            </a:r>
            <a:r>
              <a:rPr dirty="0" err="1"/>
              <a:t>Consiliul</a:t>
            </a:r>
            <a:r>
              <a:rPr dirty="0"/>
              <a:t> Judeţean Bihor </a:t>
            </a:r>
            <a:r>
              <a:rPr dirty="0" err="1"/>
              <a:t>cât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</a:t>
            </a:r>
            <a:r>
              <a:rPr dirty="0" err="1"/>
              <a:t>Județul</a:t>
            </a:r>
            <a:r>
              <a:rPr dirty="0"/>
              <a:t> Bihor au </a:t>
            </a:r>
            <a:r>
              <a:rPr dirty="0" err="1"/>
              <a:t>performat</a:t>
            </a:r>
            <a:r>
              <a:rPr dirty="0"/>
              <a:t> </a:t>
            </a:r>
            <a:r>
              <a:rPr dirty="0" err="1"/>
              <a:t>cel</a:t>
            </a:r>
            <a:r>
              <a:rPr dirty="0"/>
              <a:t> mai bine </a:t>
            </a:r>
            <a:r>
              <a:rPr dirty="0" err="1"/>
              <a:t>între</a:t>
            </a:r>
            <a:r>
              <a:rPr dirty="0"/>
              <a:t> </a:t>
            </a:r>
            <a:r>
              <a:rPr dirty="0" err="1"/>
              <a:t>cele</a:t>
            </a:r>
            <a:r>
              <a:rPr dirty="0"/>
              <a:t> 6 ale </a:t>
            </a:r>
            <a:r>
              <a:rPr dirty="0" err="1"/>
              <a:t>Regiunii</a:t>
            </a:r>
            <a:r>
              <a:rPr dirty="0"/>
              <a:t> de Nord-Vest (Cluj, </a:t>
            </a:r>
            <a:r>
              <a:rPr dirty="0" err="1"/>
              <a:t>Sălaj</a:t>
            </a:r>
            <a:r>
              <a:rPr dirty="0"/>
              <a:t>, Satu Mare, </a:t>
            </a:r>
            <a:r>
              <a:rPr dirty="0" err="1"/>
              <a:t>Maramureș</a:t>
            </a:r>
            <a:r>
              <a:rPr dirty="0"/>
              <a:t>, Bistrița - </a:t>
            </a:r>
            <a:r>
              <a:rPr dirty="0" err="1"/>
              <a:t>Năsăud</a:t>
            </a:r>
            <a:r>
              <a:rPr dirty="0"/>
              <a:t>) la </a:t>
            </a:r>
            <a:r>
              <a:rPr dirty="0" err="1"/>
              <a:t>capitolul</a:t>
            </a:r>
            <a:r>
              <a:rPr dirty="0"/>
              <a:t> </a:t>
            </a:r>
            <a:r>
              <a:rPr dirty="0" err="1"/>
              <a:t>fonduri</a:t>
            </a:r>
            <a:r>
              <a:rPr dirty="0"/>
              <a:t> </a:t>
            </a:r>
            <a:r>
              <a:rPr dirty="0" err="1"/>
              <a:t>atrase</a:t>
            </a:r>
            <a:r>
              <a:rPr dirty="0"/>
              <a:t> </a:t>
            </a:r>
            <a:r>
              <a:rPr dirty="0" err="1"/>
              <a:t>prin</a:t>
            </a:r>
            <a:r>
              <a:rPr dirty="0"/>
              <a:t> </a:t>
            </a:r>
            <a:r>
              <a:rPr dirty="0" err="1"/>
              <a:t>Programul</a:t>
            </a:r>
            <a:r>
              <a:rPr dirty="0"/>
              <a:t> </a:t>
            </a:r>
            <a:r>
              <a:rPr dirty="0" err="1"/>
              <a:t>Operațional</a:t>
            </a:r>
            <a:r>
              <a:rPr dirty="0"/>
              <a:t> Regional - ADR NV.</a:t>
            </a:r>
          </a:p>
          <a:p>
            <a:pPr algn="just">
              <a:defRPr sz="2500">
                <a:solidFill>
                  <a:srgbClr val="FFFFFF"/>
                </a:solidFill>
              </a:defRPr>
            </a:pPr>
            <a:endParaRPr dirty="0"/>
          </a:p>
        </p:txBody>
      </p:sp>
      <p:pic>
        <p:nvPicPr>
          <p:cNvPr id="135" name="1.jpg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315941"/>
            <a:ext cx="10464800" cy="38735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36" name="PNL sigla corecta.jpg" descr="PNL sigla corect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966" y="281152"/>
            <a:ext cx="1640087" cy="1640087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extBox 5">
            <a:extLst>
              <a:ext uri="{FF2B5EF4-FFF2-40B4-BE49-F238E27FC236}">
                <a16:creationId xmlns:a16="http://schemas.microsoft.com/office/drawing/2014/main" id="{FDC29A93-ED53-1443-AC91-82DE82C98F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9396343"/>
            <a:ext cx="104648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sz="1600" dirty="0">
                <a:solidFill>
                  <a:srgbClr val="FFFFFF"/>
                </a:solidFill>
              </a:rPr>
              <a:t>contact: cornel.popa@pnl.ro   www.facebook.com/CornelPopaBH</a:t>
            </a:r>
            <a:endParaRPr lang="en-US" alt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fundalPNLppt.png" descr="fundalPNLpp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934" y="0"/>
            <a:ext cx="13004801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139" name="Activitate administrativă"/>
          <p:cNvSpPr txBox="1">
            <a:spLocks noGrp="1"/>
          </p:cNvSpPr>
          <p:nvPr>
            <p:ph type="ctrTitle"/>
          </p:nvPr>
        </p:nvSpPr>
        <p:spPr>
          <a:xfrm>
            <a:off x="2286000" y="52552"/>
            <a:ext cx="10464800" cy="1517519"/>
          </a:xfrm>
          <a:prstGeom prst="rect">
            <a:avLst/>
          </a:prstGeom>
        </p:spPr>
        <p:txBody>
          <a:bodyPr anchor="ctr"/>
          <a:lstStyle>
            <a:lvl1pPr>
              <a:defRPr sz="7500">
                <a:solidFill>
                  <a:srgbClr val="FFFFFF"/>
                </a:solidFill>
              </a:defRPr>
            </a:lvl1pPr>
          </a:lstStyle>
          <a:p>
            <a:r>
              <a:t>Activitate administrativă</a:t>
            </a:r>
          </a:p>
        </p:txBody>
      </p:sp>
      <p:sp>
        <p:nvSpPr>
          <p:cNvPr id="140" name="am extins și modernizat suprafața aeroportului internațional Oradea: am construit o pistă nouă, am modernizat terminalul și am pregătit proiectul pentru un terminal nou, am negociat curse externe și am semnat drafturi de contracte pentru Londra, Milano, Barcelona și Torino;…"/>
          <p:cNvSpPr txBox="1">
            <a:spLocks noGrp="1"/>
          </p:cNvSpPr>
          <p:nvPr>
            <p:ph type="subTitle" idx="1"/>
          </p:nvPr>
        </p:nvSpPr>
        <p:spPr>
          <a:xfrm>
            <a:off x="2286000" y="1966813"/>
            <a:ext cx="10464800" cy="7267774"/>
          </a:xfrm>
          <a:prstGeom prst="rect">
            <a:avLst/>
          </a:prstGeom>
        </p:spPr>
        <p:txBody>
          <a:bodyPr/>
          <a:lstStyle/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dirty="0"/>
              <a:t>am </a:t>
            </a:r>
            <a:r>
              <a:rPr dirty="0" err="1"/>
              <a:t>extins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</a:t>
            </a:r>
            <a:r>
              <a:rPr dirty="0" err="1"/>
              <a:t>modernizat</a:t>
            </a:r>
            <a:r>
              <a:rPr dirty="0"/>
              <a:t> </a:t>
            </a:r>
            <a:r>
              <a:rPr dirty="0" err="1"/>
              <a:t>suprafața</a:t>
            </a:r>
            <a:r>
              <a:rPr dirty="0"/>
              <a:t> </a:t>
            </a:r>
            <a:r>
              <a:rPr dirty="0" err="1"/>
              <a:t>aeroportului</a:t>
            </a:r>
            <a:r>
              <a:rPr dirty="0"/>
              <a:t> </a:t>
            </a:r>
            <a:r>
              <a:rPr dirty="0" err="1"/>
              <a:t>internațional</a:t>
            </a:r>
            <a:r>
              <a:rPr dirty="0"/>
              <a:t> Oradea: am </a:t>
            </a:r>
            <a:r>
              <a:rPr dirty="0" err="1"/>
              <a:t>construit</a:t>
            </a:r>
            <a:r>
              <a:rPr dirty="0"/>
              <a:t> o </a:t>
            </a:r>
            <a:r>
              <a:rPr dirty="0" err="1"/>
              <a:t>pistă</a:t>
            </a:r>
            <a:r>
              <a:rPr dirty="0"/>
              <a:t> </a:t>
            </a:r>
            <a:r>
              <a:rPr dirty="0" err="1"/>
              <a:t>nouă</a:t>
            </a:r>
            <a:r>
              <a:rPr dirty="0"/>
              <a:t>, am </a:t>
            </a:r>
            <a:r>
              <a:rPr dirty="0" err="1"/>
              <a:t>modernizat</a:t>
            </a:r>
            <a:r>
              <a:rPr dirty="0"/>
              <a:t> </a:t>
            </a:r>
            <a:r>
              <a:rPr dirty="0" err="1"/>
              <a:t>terminalul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am </a:t>
            </a:r>
            <a:r>
              <a:rPr dirty="0" err="1"/>
              <a:t>pregătit</a:t>
            </a:r>
            <a:r>
              <a:rPr dirty="0"/>
              <a:t> </a:t>
            </a:r>
            <a:r>
              <a:rPr dirty="0" err="1"/>
              <a:t>proiectul</a:t>
            </a:r>
            <a:r>
              <a:rPr dirty="0"/>
              <a:t> </a:t>
            </a:r>
            <a:r>
              <a:rPr dirty="0" err="1"/>
              <a:t>pentru</a:t>
            </a:r>
            <a:r>
              <a:rPr dirty="0"/>
              <a:t> un terminal </a:t>
            </a:r>
            <a:r>
              <a:rPr dirty="0" err="1"/>
              <a:t>nou</a:t>
            </a:r>
            <a:r>
              <a:rPr dirty="0"/>
              <a:t>, am </a:t>
            </a:r>
            <a:r>
              <a:rPr dirty="0" err="1"/>
              <a:t>negociat</a:t>
            </a:r>
            <a:r>
              <a:rPr dirty="0"/>
              <a:t> curse </a:t>
            </a:r>
            <a:r>
              <a:rPr dirty="0" err="1"/>
              <a:t>externe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am </a:t>
            </a:r>
            <a:r>
              <a:rPr dirty="0" err="1"/>
              <a:t>semnat</a:t>
            </a:r>
            <a:r>
              <a:rPr dirty="0"/>
              <a:t> drafturi de </a:t>
            </a:r>
            <a:r>
              <a:rPr dirty="0" err="1"/>
              <a:t>contracte</a:t>
            </a:r>
            <a:r>
              <a:rPr dirty="0"/>
              <a:t> </a:t>
            </a:r>
            <a:r>
              <a:rPr dirty="0" err="1"/>
              <a:t>pentru</a:t>
            </a:r>
            <a:r>
              <a:rPr dirty="0"/>
              <a:t> </a:t>
            </a:r>
            <a:r>
              <a:rPr dirty="0" err="1"/>
              <a:t>Londra</a:t>
            </a:r>
            <a:r>
              <a:rPr dirty="0"/>
              <a:t>, Milano, Barcelona</a:t>
            </a:r>
            <a:r>
              <a:rPr lang="ro-RO" dirty="0"/>
              <a:t>, </a:t>
            </a:r>
            <a:r>
              <a:rPr dirty="0"/>
              <a:t>Torino</a:t>
            </a:r>
            <a:r>
              <a:rPr lang="ro-RO" dirty="0"/>
              <a:t> și </a:t>
            </a:r>
            <a:r>
              <a:rPr lang="ro-RO" dirty="0" err="1"/>
              <a:t>Dusseldorf</a:t>
            </a:r>
            <a:r>
              <a:rPr dirty="0"/>
              <a:t>;</a:t>
            </a:r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dirty="0"/>
              <a:t>am </a:t>
            </a:r>
            <a:r>
              <a:rPr dirty="0" err="1"/>
              <a:t>conceput</a:t>
            </a:r>
            <a:r>
              <a:rPr dirty="0"/>
              <a:t> un </a:t>
            </a:r>
            <a:r>
              <a:rPr dirty="0" err="1"/>
              <a:t>sistem</a:t>
            </a:r>
            <a:r>
              <a:rPr dirty="0"/>
              <a:t> de management </a:t>
            </a:r>
            <a:r>
              <a:rPr dirty="0" err="1"/>
              <a:t>integrat</a:t>
            </a:r>
            <a:r>
              <a:rPr dirty="0"/>
              <a:t> al </a:t>
            </a:r>
            <a:r>
              <a:rPr dirty="0" err="1"/>
              <a:t>deșeurilor</a:t>
            </a:r>
            <a:r>
              <a:rPr dirty="0"/>
              <a:t> </a:t>
            </a:r>
            <a:r>
              <a:rPr dirty="0" err="1"/>
              <a:t>solide</a:t>
            </a:r>
            <a:r>
              <a:rPr dirty="0"/>
              <a:t> </a:t>
            </a:r>
            <a:r>
              <a:rPr dirty="0" err="1"/>
              <a:t>în</a:t>
            </a:r>
            <a:r>
              <a:rPr dirty="0"/>
              <a:t> </a:t>
            </a:r>
            <a:r>
              <a:rPr dirty="0" err="1"/>
              <a:t>județul</a:t>
            </a:r>
            <a:r>
              <a:rPr dirty="0"/>
              <a:t> Bihor: am </a:t>
            </a:r>
            <a:r>
              <a:rPr dirty="0" err="1"/>
              <a:t>realizat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</a:t>
            </a:r>
            <a:r>
              <a:rPr dirty="0" err="1"/>
              <a:t>dotat</a:t>
            </a:r>
            <a:r>
              <a:rPr dirty="0"/>
              <a:t> 4 </a:t>
            </a:r>
            <a:r>
              <a:rPr dirty="0" err="1"/>
              <a:t>stații</a:t>
            </a:r>
            <a:r>
              <a:rPr dirty="0"/>
              <a:t> de transfer </a:t>
            </a:r>
            <a:r>
              <a:rPr dirty="0" err="1"/>
              <a:t>noi</a:t>
            </a:r>
            <a:r>
              <a:rPr dirty="0"/>
              <a:t>, am </a:t>
            </a:r>
            <a:r>
              <a:rPr dirty="0" err="1"/>
              <a:t>realizat</a:t>
            </a:r>
            <a:r>
              <a:rPr dirty="0"/>
              <a:t> 3 </a:t>
            </a:r>
            <a:r>
              <a:rPr dirty="0" err="1"/>
              <a:t>stații</a:t>
            </a:r>
            <a:r>
              <a:rPr dirty="0"/>
              <a:t> </a:t>
            </a:r>
            <a:r>
              <a:rPr dirty="0" err="1"/>
              <a:t>noi</a:t>
            </a:r>
            <a:r>
              <a:rPr dirty="0"/>
              <a:t> de </a:t>
            </a:r>
            <a:r>
              <a:rPr dirty="0" err="1"/>
              <a:t>sortare</a:t>
            </a:r>
            <a:r>
              <a:rPr dirty="0"/>
              <a:t>, o </a:t>
            </a:r>
            <a:r>
              <a:rPr dirty="0" err="1"/>
              <a:t>staţie</a:t>
            </a:r>
            <a:r>
              <a:rPr dirty="0"/>
              <a:t> de </a:t>
            </a:r>
            <a:r>
              <a:rPr dirty="0" err="1"/>
              <a:t>tratare</a:t>
            </a:r>
            <a:r>
              <a:rPr dirty="0"/>
              <a:t> mecano-</a:t>
            </a:r>
            <a:r>
              <a:rPr dirty="0" err="1"/>
              <a:t>biologică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</a:t>
            </a:r>
            <a:r>
              <a:rPr dirty="0" err="1"/>
              <a:t>platforme</a:t>
            </a:r>
            <a:r>
              <a:rPr dirty="0"/>
              <a:t> de </a:t>
            </a:r>
            <a:r>
              <a:rPr dirty="0" err="1"/>
              <a:t>stocare</a:t>
            </a:r>
            <a:r>
              <a:rPr dirty="0"/>
              <a:t> </a:t>
            </a:r>
            <a:r>
              <a:rPr dirty="0" err="1"/>
              <a:t>temporară</a:t>
            </a:r>
            <a:r>
              <a:rPr dirty="0"/>
              <a:t>;</a:t>
            </a:r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dirty="0"/>
              <a:t>am </a:t>
            </a:r>
            <a:r>
              <a:rPr dirty="0" err="1"/>
              <a:t>dotat</a:t>
            </a:r>
            <a:r>
              <a:rPr dirty="0"/>
              <a:t> ISU </a:t>
            </a:r>
            <a:r>
              <a:rPr dirty="0" err="1"/>
              <a:t>Crișana</a:t>
            </a:r>
            <a:r>
              <a:rPr dirty="0"/>
              <a:t> cu: 1 </a:t>
            </a:r>
            <a:r>
              <a:rPr dirty="0" err="1"/>
              <a:t>autospecială</a:t>
            </a:r>
            <a:r>
              <a:rPr dirty="0"/>
              <a:t> </a:t>
            </a:r>
            <a:r>
              <a:rPr dirty="0" err="1"/>
              <a:t>pentru</a:t>
            </a:r>
            <a:r>
              <a:rPr dirty="0"/>
              <a:t> </a:t>
            </a:r>
            <a:r>
              <a:rPr dirty="0" err="1"/>
              <a:t>lucru</a:t>
            </a:r>
            <a:r>
              <a:rPr dirty="0"/>
              <a:t> cu </a:t>
            </a:r>
            <a:r>
              <a:rPr dirty="0" err="1"/>
              <a:t>apă</a:t>
            </a:r>
            <a:r>
              <a:rPr dirty="0"/>
              <a:t> şi </a:t>
            </a:r>
            <a:r>
              <a:rPr dirty="0" err="1"/>
              <a:t>spumă</a:t>
            </a:r>
            <a:r>
              <a:rPr dirty="0"/>
              <a:t>, 1 </a:t>
            </a:r>
            <a:r>
              <a:rPr dirty="0" err="1"/>
              <a:t>autospecială</a:t>
            </a:r>
            <a:r>
              <a:rPr dirty="0"/>
              <a:t> </a:t>
            </a:r>
            <a:r>
              <a:rPr dirty="0" err="1"/>
              <a:t>complexă</a:t>
            </a:r>
            <a:r>
              <a:rPr dirty="0"/>
              <a:t> de </a:t>
            </a:r>
            <a:r>
              <a:rPr dirty="0" err="1"/>
              <a:t>intervenţie</a:t>
            </a:r>
            <a:r>
              <a:rPr dirty="0"/>
              <a:t>, </a:t>
            </a:r>
            <a:r>
              <a:rPr dirty="0" err="1"/>
              <a:t>descarcerare</a:t>
            </a:r>
            <a:r>
              <a:rPr dirty="0"/>
              <a:t> şi </a:t>
            </a:r>
            <a:r>
              <a:rPr dirty="0" err="1"/>
              <a:t>acordarea</a:t>
            </a:r>
            <a:r>
              <a:rPr dirty="0"/>
              <a:t> </a:t>
            </a:r>
            <a:r>
              <a:rPr dirty="0" err="1"/>
              <a:t>asistenţei</a:t>
            </a:r>
            <a:r>
              <a:rPr dirty="0"/>
              <a:t> </a:t>
            </a:r>
            <a:r>
              <a:rPr dirty="0" err="1"/>
              <a:t>medicale</a:t>
            </a:r>
            <a:r>
              <a:rPr dirty="0"/>
              <a:t> de </a:t>
            </a:r>
            <a:r>
              <a:rPr dirty="0" err="1"/>
              <a:t>urgenţă</a:t>
            </a:r>
            <a:r>
              <a:rPr dirty="0"/>
              <a:t>, 1 </a:t>
            </a:r>
            <a:r>
              <a:rPr dirty="0" err="1"/>
              <a:t>autospeciale</a:t>
            </a:r>
            <a:r>
              <a:rPr dirty="0"/>
              <a:t> de </a:t>
            </a:r>
            <a:r>
              <a:rPr dirty="0" err="1"/>
              <a:t>intervenţie</a:t>
            </a:r>
            <a:r>
              <a:rPr dirty="0"/>
              <a:t> şi </a:t>
            </a:r>
            <a:r>
              <a:rPr dirty="0" err="1"/>
              <a:t>salvare</a:t>
            </a:r>
            <a:r>
              <a:rPr dirty="0"/>
              <a:t> de la </a:t>
            </a:r>
            <a:r>
              <a:rPr dirty="0" err="1"/>
              <a:t>înălţime</a:t>
            </a:r>
            <a:r>
              <a:rPr dirty="0"/>
              <a:t>, 5 </a:t>
            </a:r>
            <a:r>
              <a:rPr dirty="0" err="1"/>
              <a:t>autospeciale</a:t>
            </a:r>
            <a:r>
              <a:rPr dirty="0"/>
              <a:t> </a:t>
            </a:r>
            <a:r>
              <a:rPr dirty="0" err="1"/>
              <a:t>pentru</a:t>
            </a:r>
            <a:r>
              <a:rPr dirty="0"/>
              <a:t> </a:t>
            </a:r>
            <a:r>
              <a:rPr dirty="0" err="1"/>
              <a:t>lucrul</a:t>
            </a:r>
            <a:r>
              <a:rPr dirty="0"/>
              <a:t> cu </a:t>
            </a:r>
            <a:r>
              <a:rPr dirty="0" err="1"/>
              <a:t>apă</a:t>
            </a:r>
            <a:r>
              <a:rPr dirty="0"/>
              <a:t> şi </a:t>
            </a:r>
            <a:r>
              <a:rPr dirty="0" err="1"/>
              <a:t>spumă</a:t>
            </a:r>
            <a:r>
              <a:rPr dirty="0"/>
              <a:t>, 1 </a:t>
            </a:r>
            <a:r>
              <a:rPr dirty="0" err="1"/>
              <a:t>autospecială</a:t>
            </a:r>
            <a:r>
              <a:rPr dirty="0"/>
              <a:t> de </a:t>
            </a:r>
            <a:r>
              <a:rPr dirty="0" err="1"/>
              <a:t>cercetare</a:t>
            </a:r>
            <a:r>
              <a:rPr dirty="0"/>
              <a:t> n.b.c.r., 1 </a:t>
            </a:r>
            <a:r>
              <a:rPr dirty="0" err="1"/>
              <a:t>autospecială</a:t>
            </a:r>
            <a:r>
              <a:rPr dirty="0"/>
              <a:t> </a:t>
            </a:r>
            <a:r>
              <a:rPr dirty="0" err="1"/>
              <a:t>pentru</a:t>
            </a:r>
            <a:r>
              <a:rPr dirty="0"/>
              <a:t> </a:t>
            </a:r>
            <a:r>
              <a:rPr dirty="0" err="1"/>
              <a:t>descarcerări</a:t>
            </a:r>
            <a:r>
              <a:rPr dirty="0"/>
              <a:t> </a:t>
            </a:r>
            <a:r>
              <a:rPr dirty="0" err="1"/>
              <a:t>grele</a:t>
            </a:r>
            <a:r>
              <a:rPr dirty="0"/>
              <a:t>, 3 </a:t>
            </a:r>
            <a:r>
              <a:rPr dirty="0" err="1"/>
              <a:t>ambulanţe</a:t>
            </a:r>
            <a:r>
              <a:rPr dirty="0"/>
              <a:t> de prim </a:t>
            </a:r>
            <a:r>
              <a:rPr dirty="0" err="1"/>
              <a:t>ajutor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1 </a:t>
            </a:r>
            <a:r>
              <a:rPr dirty="0" err="1"/>
              <a:t>ambulanţă</a:t>
            </a:r>
            <a:r>
              <a:rPr dirty="0"/>
              <a:t> de </a:t>
            </a:r>
            <a:r>
              <a:rPr dirty="0" err="1"/>
              <a:t>reanimare</a:t>
            </a:r>
            <a:r>
              <a:rPr dirty="0"/>
              <a:t>;</a:t>
            </a:r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dirty="0"/>
              <a:t>am </a:t>
            </a:r>
            <a:r>
              <a:rPr dirty="0" err="1"/>
              <a:t>reabilitat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</a:t>
            </a:r>
            <a:r>
              <a:rPr dirty="0" err="1"/>
              <a:t>modernizat</a:t>
            </a:r>
            <a:r>
              <a:rPr dirty="0"/>
              <a:t> DJ 763 Sudrigiu - </a:t>
            </a:r>
            <a:r>
              <a:rPr dirty="0" err="1"/>
              <a:t>Padiș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DJ 191 </a:t>
            </a:r>
            <a:r>
              <a:rPr dirty="0" err="1"/>
              <a:t>Marghita</a:t>
            </a:r>
            <a:r>
              <a:rPr dirty="0"/>
              <a:t> - </a:t>
            </a:r>
            <a:r>
              <a:rPr dirty="0" err="1"/>
              <a:t>Tășnad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</a:t>
            </a:r>
            <a:r>
              <a:rPr dirty="0" err="1"/>
              <a:t>în</a:t>
            </a:r>
            <a:r>
              <a:rPr dirty="0"/>
              <a:t> total am </a:t>
            </a:r>
            <a:r>
              <a:rPr dirty="0" err="1"/>
              <a:t>reabilitat</a:t>
            </a:r>
            <a:r>
              <a:rPr dirty="0"/>
              <a:t> 225,48 km de </a:t>
            </a:r>
            <a:r>
              <a:rPr dirty="0" err="1"/>
              <a:t>drumuri</a:t>
            </a:r>
            <a:r>
              <a:rPr dirty="0"/>
              <a:t> </a:t>
            </a:r>
            <a:r>
              <a:rPr dirty="0" err="1"/>
              <a:t>județene</a:t>
            </a:r>
            <a:r>
              <a:rPr dirty="0"/>
              <a:t>;</a:t>
            </a:r>
          </a:p>
        </p:txBody>
      </p:sp>
      <p:pic>
        <p:nvPicPr>
          <p:cNvPr id="141" name="PNL sigla corecta.jpg" descr="PNL sigla corec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66" y="281152"/>
            <a:ext cx="1640087" cy="1640087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78ED518-8922-FE40-B999-68B527FE6E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9396343"/>
            <a:ext cx="104648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sz="1600" dirty="0">
                <a:solidFill>
                  <a:srgbClr val="FFFFFF"/>
                </a:solidFill>
              </a:rPr>
              <a:t>contact: cornel.popa@pnl.ro   www.facebook.com/CornelPopaBH</a:t>
            </a:r>
            <a:endParaRPr lang="en-US" alt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fundalPNLppt.png" descr="fundalPNLpp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934" y="0"/>
            <a:ext cx="13004801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144" name="Activitate administrativă"/>
          <p:cNvSpPr txBox="1">
            <a:spLocks noGrp="1"/>
          </p:cNvSpPr>
          <p:nvPr>
            <p:ph type="ctrTitle"/>
          </p:nvPr>
        </p:nvSpPr>
        <p:spPr>
          <a:xfrm>
            <a:off x="2286000" y="52552"/>
            <a:ext cx="10464800" cy="1517519"/>
          </a:xfrm>
          <a:prstGeom prst="rect">
            <a:avLst/>
          </a:prstGeom>
        </p:spPr>
        <p:txBody>
          <a:bodyPr anchor="ctr"/>
          <a:lstStyle>
            <a:lvl1pPr>
              <a:defRPr sz="7500">
                <a:solidFill>
                  <a:srgbClr val="FFFFFF"/>
                </a:solidFill>
              </a:defRPr>
            </a:lvl1pPr>
          </a:lstStyle>
          <a:p>
            <a:r>
              <a:t>Activitate administrativă</a:t>
            </a:r>
          </a:p>
        </p:txBody>
      </p:sp>
      <p:sp>
        <p:nvSpPr>
          <p:cNvPr id="145" name="am amenajat infrastructura de mediu din ariile protejate din Bihor, am promovat județul prin proiectul Călător prin Bihor și am înființat Centrul Național de Informare și Promovare Bihor;…"/>
          <p:cNvSpPr txBox="1">
            <a:spLocks noGrp="1"/>
          </p:cNvSpPr>
          <p:nvPr>
            <p:ph type="subTitle" idx="1"/>
          </p:nvPr>
        </p:nvSpPr>
        <p:spPr>
          <a:xfrm>
            <a:off x="2286000" y="1704848"/>
            <a:ext cx="10464800" cy="7504841"/>
          </a:xfrm>
          <a:prstGeom prst="rect">
            <a:avLst/>
          </a:prstGeom>
        </p:spPr>
        <p:txBody>
          <a:bodyPr/>
          <a:lstStyle/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dirty="0"/>
              <a:t>am </a:t>
            </a:r>
            <a:r>
              <a:rPr dirty="0" err="1"/>
              <a:t>amenajat</a:t>
            </a:r>
            <a:r>
              <a:rPr dirty="0"/>
              <a:t> </a:t>
            </a:r>
            <a:r>
              <a:rPr dirty="0" err="1"/>
              <a:t>infrastructura</a:t>
            </a:r>
            <a:r>
              <a:rPr dirty="0"/>
              <a:t> de </a:t>
            </a:r>
            <a:r>
              <a:rPr dirty="0" err="1"/>
              <a:t>mediu</a:t>
            </a:r>
            <a:r>
              <a:rPr dirty="0"/>
              <a:t> din </a:t>
            </a:r>
            <a:r>
              <a:rPr dirty="0" err="1"/>
              <a:t>ariile</a:t>
            </a:r>
            <a:r>
              <a:rPr dirty="0"/>
              <a:t> </a:t>
            </a:r>
            <a:r>
              <a:rPr dirty="0" err="1"/>
              <a:t>protejate</a:t>
            </a:r>
            <a:r>
              <a:rPr dirty="0"/>
              <a:t> din Bihor, am </a:t>
            </a:r>
            <a:r>
              <a:rPr dirty="0" err="1"/>
              <a:t>promovat</a:t>
            </a:r>
            <a:r>
              <a:rPr dirty="0"/>
              <a:t> </a:t>
            </a:r>
            <a:r>
              <a:rPr dirty="0" err="1"/>
              <a:t>județul</a:t>
            </a:r>
            <a:r>
              <a:rPr dirty="0"/>
              <a:t> </a:t>
            </a:r>
            <a:r>
              <a:rPr dirty="0" err="1"/>
              <a:t>prin</a:t>
            </a:r>
            <a:r>
              <a:rPr dirty="0"/>
              <a:t> </a:t>
            </a:r>
            <a:r>
              <a:rPr dirty="0" err="1"/>
              <a:t>proiectul</a:t>
            </a:r>
            <a:r>
              <a:rPr dirty="0"/>
              <a:t> </a:t>
            </a:r>
            <a:r>
              <a:rPr dirty="0" err="1"/>
              <a:t>Călător</a:t>
            </a:r>
            <a:r>
              <a:rPr dirty="0"/>
              <a:t> </a:t>
            </a:r>
            <a:r>
              <a:rPr dirty="0" err="1"/>
              <a:t>prin</a:t>
            </a:r>
            <a:r>
              <a:rPr dirty="0"/>
              <a:t> Bihor </a:t>
            </a:r>
            <a:r>
              <a:rPr dirty="0" err="1"/>
              <a:t>și</a:t>
            </a:r>
            <a:r>
              <a:rPr dirty="0"/>
              <a:t> am </a:t>
            </a:r>
            <a:r>
              <a:rPr dirty="0" err="1"/>
              <a:t>înființat</a:t>
            </a:r>
            <a:r>
              <a:rPr dirty="0"/>
              <a:t> </a:t>
            </a:r>
            <a:r>
              <a:rPr dirty="0" err="1"/>
              <a:t>Centrul</a:t>
            </a:r>
            <a:r>
              <a:rPr dirty="0"/>
              <a:t> </a:t>
            </a:r>
            <a:r>
              <a:rPr dirty="0" err="1"/>
              <a:t>Național</a:t>
            </a:r>
            <a:r>
              <a:rPr dirty="0"/>
              <a:t> de </a:t>
            </a:r>
            <a:r>
              <a:rPr dirty="0" err="1"/>
              <a:t>Informare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</a:t>
            </a:r>
            <a:r>
              <a:rPr dirty="0" err="1"/>
              <a:t>Promovare</a:t>
            </a:r>
            <a:r>
              <a:rPr dirty="0"/>
              <a:t> Bihor;</a:t>
            </a:r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dirty="0"/>
              <a:t>am </a:t>
            </a:r>
            <a:r>
              <a:rPr dirty="0" err="1"/>
              <a:t>construit</a:t>
            </a:r>
            <a:r>
              <a:rPr dirty="0"/>
              <a:t> o </a:t>
            </a:r>
            <a:r>
              <a:rPr dirty="0" err="1"/>
              <a:t>instalația</a:t>
            </a:r>
            <a:r>
              <a:rPr dirty="0"/>
              <a:t> de </a:t>
            </a:r>
            <a:r>
              <a:rPr dirty="0" err="1"/>
              <a:t>biogaz</a:t>
            </a:r>
            <a:r>
              <a:rPr dirty="0"/>
              <a:t> </a:t>
            </a:r>
            <a:r>
              <a:rPr dirty="0" err="1"/>
              <a:t>în</a:t>
            </a:r>
            <a:r>
              <a:rPr dirty="0"/>
              <a:t> </a:t>
            </a:r>
            <a:r>
              <a:rPr dirty="0" err="1"/>
              <a:t>Săcuieni</a:t>
            </a:r>
            <a:r>
              <a:rPr dirty="0"/>
              <a:t>, care </a:t>
            </a:r>
            <a:r>
              <a:rPr dirty="0" err="1"/>
              <a:t>va</a:t>
            </a:r>
            <a:r>
              <a:rPr dirty="0"/>
              <a:t> produce 548 kW, </a:t>
            </a:r>
            <a:r>
              <a:rPr dirty="0" err="1"/>
              <a:t>descongestionând</a:t>
            </a:r>
            <a:r>
              <a:rPr dirty="0"/>
              <a:t> 5.440 tone </a:t>
            </a:r>
            <a:r>
              <a:rPr dirty="0" err="1"/>
              <a:t>dejecții</a:t>
            </a:r>
            <a:r>
              <a:rPr dirty="0"/>
              <a:t> </a:t>
            </a:r>
            <a:r>
              <a:rPr dirty="0" err="1"/>
              <a:t>animaliere</a:t>
            </a:r>
            <a:r>
              <a:rPr dirty="0"/>
              <a:t> </a:t>
            </a:r>
            <a:r>
              <a:rPr dirty="0" err="1"/>
              <a:t>anual</a:t>
            </a:r>
            <a:r>
              <a:rPr dirty="0"/>
              <a:t> din </a:t>
            </a:r>
            <a:r>
              <a:rPr dirty="0" err="1"/>
              <a:t>fermele</a:t>
            </a:r>
            <a:r>
              <a:rPr dirty="0"/>
              <a:t> </a:t>
            </a:r>
            <a:r>
              <a:rPr dirty="0" err="1"/>
              <a:t>zootehnice</a:t>
            </a:r>
            <a:r>
              <a:rPr dirty="0"/>
              <a:t> precum </a:t>
            </a:r>
            <a:r>
              <a:rPr dirty="0" err="1"/>
              <a:t>și</a:t>
            </a:r>
            <a:r>
              <a:rPr dirty="0"/>
              <a:t> din </a:t>
            </a:r>
            <a:r>
              <a:rPr dirty="0" err="1"/>
              <a:t>gospodăriile</a:t>
            </a:r>
            <a:r>
              <a:rPr dirty="0"/>
              <a:t> </a:t>
            </a:r>
            <a:r>
              <a:rPr dirty="0" err="1"/>
              <a:t>populației</a:t>
            </a:r>
            <a:r>
              <a:rPr dirty="0"/>
              <a:t> din </a:t>
            </a:r>
            <a:r>
              <a:rPr dirty="0" err="1"/>
              <a:t>zonă</a:t>
            </a:r>
            <a:r>
              <a:rPr dirty="0"/>
              <a:t>;</a:t>
            </a:r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dirty="0"/>
              <a:t>am </a:t>
            </a:r>
            <a:r>
              <a:rPr dirty="0" err="1"/>
              <a:t>dotat</a:t>
            </a:r>
            <a:r>
              <a:rPr dirty="0"/>
              <a:t> </a:t>
            </a:r>
            <a:r>
              <a:rPr dirty="0" err="1"/>
              <a:t>Spitalul</a:t>
            </a:r>
            <a:r>
              <a:rPr dirty="0"/>
              <a:t> Judeţean de </a:t>
            </a:r>
            <a:r>
              <a:rPr dirty="0" err="1"/>
              <a:t>Urgenţă</a:t>
            </a:r>
            <a:r>
              <a:rPr dirty="0"/>
              <a:t> din Oradea cu un CT (computer </a:t>
            </a:r>
            <a:r>
              <a:rPr dirty="0" err="1"/>
              <a:t>tomograf</a:t>
            </a:r>
            <a:r>
              <a:rPr dirty="0"/>
              <a:t>), un </a:t>
            </a:r>
            <a:r>
              <a:rPr dirty="0" err="1"/>
              <a:t>aparat</a:t>
            </a:r>
            <a:r>
              <a:rPr dirty="0"/>
              <a:t> Dexa </a:t>
            </a:r>
            <a:r>
              <a:rPr dirty="0" err="1"/>
              <a:t>pentru</a:t>
            </a:r>
            <a:r>
              <a:rPr dirty="0"/>
              <a:t> </a:t>
            </a:r>
            <a:r>
              <a:rPr dirty="0" err="1"/>
              <a:t>stabilirea</a:t>
            </a:r>
            <a:r>
              <a:rPr dirty="0"/>
              <a:t> </a:t>
            </a:r>
            <a:r>
              <a:rPr dirty="0" err="1"/>
              <a:t>densităţii</a:t>
            </a:r>
            <a:r>
              <a:rPr dirty="0"/>
              <a:t> </a:t>
            </a:r>
            <a:r>
              <a:rPr dirty="0" err="1"/>
              <a:t>osoase</a:t>
            </a:r>
            <a:r>
              <a:rPr dirty="0"/>
              <a:t>, o </a:t>
            </a:r>
            <a:r>
              <a:rPr dirty="0" err="1"/>
              <a:t>masă</a:t>
            </a:r>
            <a:r>
              <a:rPr dirty="0"/>
              <a:t> de </a:t>
            </a:r>
            <a:r>
              <a:rPr dirty="0" err="1"/>
              <a:t>operaţie</a:t>
            </a:r>
            <a:r>
              <a:rPr dirty="0"/>
              <a:t> cu </a:t>
            </a:r>
            <a:r>
              <a:rPr dirty="0" err="1"/>
              <a:t>extensie</a:t>
            </a:r>
            <a:r>
              <a:rPr dirty="0"/>
              <a:t> </a:t>
            </a:r>
            <a:r>
              <a:rPr dirty="0" err="1"/>
              <a:t>ortopedică</a:t>
            </a:r>
            <a:r>
              <a:rPr dirty="0"/>
              <a:t> şi un </a:t>
            </a:r>
            <a:r>
              <a:rPr dirty="0" err="1"/>
              <a:t>aparat</a:t>
            </a:r>
            <a:r>
              <a:rPr dirty="0"/>
              <a:t> Rx cu </a:t>
            </a:r>
            <a:r>
              <a:rPr dirty="0" err="1"/>
              <a:t>braţ</a:t>
            </a:r>
            <a:r>
              <a:rPr dirty="0"/>
              <a:t> C </a:t>
            </a:r>
            <a:r>
              <a:rPr dirty="0" err="1"/>
              <a:t>pentru</a:t>
            </a:r>
            <a:r>
              <a:rPr dirty="0"/>
              <a:t> </a:t>
            </a:r>
            <a:r>
              <a:rPr dirty="0" err="1"/>
              <a:t>utilizare</a:t>
            </a:r>
            <a:r>
              <a:rPr dirty="0"/>
              <a:t> </a:t>
            </a:r>
            <a:r>
              <a:rPr dirty="0" err="1"/>
              <a:t>în</a:t>
            </a:r>
            <a:r>
              <a:rPr dirty="0"/>
              <a:t> </a:t>
            </a:r>
            <a:r>
              <a:rPr dirty="0" err="1"/>
              <a:t>sala</a:t>
            </a:r>
            <a:r>
              <a:rPr dirty="0"/>
              <a:t> de </a:t>
            </a:r>
            <a:r>
              <a:rPr dirty="0" err="1"/>
              <a:t>operaţie-ortopedie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</a:t>
            </a:r>
            <a:r>
              <a:rPr dirty="0" err="1"/>
              <a:t>Spitalul</a:t>
            </a:r>
            <a:r>
              <a:rPr dirty="0"/>
              <a:t> de </a:t>
            </a:r>
            <a:r>
              <a:rPr dirty="0" err="1"/>
              <a:t>Recuperare</a:t>
            </a:r>
            <a:r>
              <a:rPr dirty="0"/>
              <a:t> din </a:t>
            </a:r>
            <a:r>
              <a:rPr dirty="0" err="1"/>
              <a:t>Băile</a:t>
            </a:r>
            <a:r>
              <a:rPr dirty="0"/>
              <a:t> Felix cu un </a:t>
            </a:r>
            <a:r>
              <a:rPr dirty="0" err="1"/>
              <a:t>aparat</a:t>
            </a:r>
            <a:r>
              <a:rPr dirty="0"/>
              <a:t> Lokomat (</a:t>
            </a:r>
            <a:r>
              <a:rPr dirty="0" err="1"/>
              <a:t>echipament</a:t>
            </a:r>
            <a:r>
              <a:rPr dirty="0"/>
              <a:t> </a:t>
            </a:r>
            <a:r>
              <a:rPr dirty="0" err="1"/>
              <a:t>robotizat</a:t>
            </a:r>
            <a:r>
              <a:rPr dirty="0"/>
              <a:t> </a:t>
            </a:r>
            <a:r>
              <a:rPr dirty="0" err="1"/>
              <a:t>pentru</a:t>
            </a:r>
            <a:r>
              <a:rPr dirty="0"/>
              <a:t> </a:t>
            </a:r>
            <a:r>
              <a:rPr dirty="0" err="1"/>
              <a:t>reabilitarea</a:t>
            </a:r>
            <a:r>
              <a:rPr dirty="0"/>
              <a:t> </a:t>
            </a:r>
            <a:r>
              <a:rPr dirty="0" err="1"/>
              <a:t>locomoţiei</a:t>
            </a:r>
            <a:r>
              <a:rPr dirty="0"/>
              <a:t>);</a:t>
            </a:r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dirty="0"/>
              <a:t>am </a:t>
            </a:r>
            <a:r>
              <a:rPr dirty="0" err="1"/>
              <a:t>implementat</a:t>
            </a:r>
            <a:r>
              <a:rPr dirty="0"/>
              <a:t> </a:t>
            </a:r>
            <a:r>
              <a:rPr dirty="0" err="1"/>
              <a:t>sistemul</a:t>
            </a:r>
            <a:r>
              <a:rPr dirty="0"/>
              <a:t> de </a:t>
            </a:r>
            <a:r>
              <a:rPr dirty="0" err="1"/>
              <a:t>Telemedicină</a:t>
            </a:r>
            <a:r>
              <a:rPr dirty="0"/>
              <a:t>, </a:t>
            </a:r>
            <a:r>
              <a:rPr dirty="0" err="1"/>
              <a:t>prin</a:t>
            </a:r>
            <a:r>
              <a:rPr dirty="0"/>
              <a:t> care se pot </a:t>
            </a:r>
            <a:r>
              <a:rPr dirty="0" err="1"/>
              <a:t>transmite</a:t>
            </a:r>
            <a:r>
              <a:rPr dirty="0"/>
              <a:t> </a:t>
            </a:r>
            <a:r>
              <a:rPr dirty="0" err="1"/>
              <a:t>între</a:t>
            </a:r>
            <a:r>
              <a:rPr dirty="0"/>
              <a:t> </a:t>
            </a:r>
            <a:r>
              <a:rPr dirty="0" err="1"/>
              <a:t>spitalele</a:t>
            </a:r>
            <a:r>
              <a:rPr dirty="0"/>
              <a:t> </a:t>
            </a:r>
            <a:r>
              <a:rPr dirty="0" err="1"/>
              <a:t>partenere</a:t>
            </a:r>
            <a:r>
              <a:rPr dirty="0"/>
              <a:t> </a:t>
            </a:r>
            <a:r>
              <a:rPr dirty="0" err="1"/>
              <a:t>imagini</a:t>
            </a:r>
            <a:r>
              <a:rPr dirty="0"/>
              <a:t> precum </a:t>
            </a:r>
            <a:r>
              <a:rPr dirty="0" err="1"/>
              <a:t>radiografii</a:t>
            </a:r>
            <a:r>
              <a:rPr dirty="0"/>
              <a:t> </a:t>
            </a:r>
            <a:r>
              <a:rPr dirty="0" err="1"/>
              <a:t>electronice</a:t>
            </a:r>
            <a:r>
              <a:rPr dirty="0"/>
              <a:t>, </a:t>
            </a:r>
            <a:r>
              <a:rPr dirty="0" err="1"/>
              <a:t>imagini</a:t>
            </a:r>
            <a:r>
              <a:rPr dirty="0"/>
              <a:t> computer </a:t>
            </a:r>
            <a:r>
              <a:rPr dirty="0" err="1"/>
              <a:t>tomograf</a:t>
            </a:r>
            <a:r>
              <a:rPr dirty="0"/>
              <a:t> </a:t>
            </a:r>
            <a:r>
              <a:rPr dirty="0" err="1"/>
              <a:t>sau</a:t>
            </a:r>
            <a:r>
              <a:rPr dirty="0"/>
              <a:t> de </a:t>
            </a:r>
            <a:r>
              <a:rPr dirty="0" err="1"/>
              <a:t>rezonanţă</a:t>
            </a:r>
            <a:r>
              <a:rPr dirty="0"/>
              <a:t> </a:t>
            </a:r>
            <a:r>
              <a:rPr dirty="0" err="1"/>
              <a:t>magnetică</a:t>
            </a:r>
            <a:r>
              <a:rPr dirty="0"/>
              <a:t>, </a:t>
            </a:r>
            <a:r>
              <a:rPr dirty="0" err="1"/>
              <a:t>facilitând</a:t>
            </a:r>
            <a:r>
              <a:rPr dirty="0"/>
              <a:t> </a:t>
            </a:r>
            <a:r>
              <a:rPr dirty="0" err="1"/>
              <a:t>asftel</a:t>
            </a:r>
            <a:r>
              <a:rPr dirty="0"/>
              <a:t> </a:t>
            </a:r>
            <a:r>
              <a:rPr dirty="0" err="1"/>
              <a:t>consultanţa</a:t>
            </a:r>
            <a:r>
              <a:rPr dirty="0"/>
              <a:t> şi </a:t>
            </a:r>
            <a:r>
              <a:rPr dirty="0" err="1"/>
              <a:t>interpretarea</a:t>
            </a:r>
            <a:r>
              <a:rPr dirty="0"/>
              <a:t> </a:t>
            </a:r>
            <a:r>
              <a:rPr dirty="0" err="1"/>
              <a:t>reciprocă</a:t>
            </a:r>
            <a:r>
              <a:rPr dirty="0"/>
              <a:t>;</a:t>
            </a:r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dirty="0"/>
              <a:t>am </a:t>
            </a:r>
            <a:r>
              <a:rPr dirty="0" err="1"/>
              <a:t>înființat</a:t>
            </a:r>
            <a:r>
              <a:rPr dirty="0"/>
              <a:t> </a:t>
            </a:r>
            <a:r>
              <a:rPr dirty="0" err="1"/>
              <a:t>Centrul</a:t>
            </a:r>
            <a:r>
              <a:rPr dirty="0"/>
              <a:t> de </a:t>
            </a:r>
            <a:r>
              <a:rPr dirty="0" err="1"/>
              <a:t>Salvare</a:t>
            </a:r>
            <a:r>
              <a:rPr dirty="0"/>
              <a:t> </a:t>
            </a:r>
            <a:r>
              <a:rPr dirty="0" err="1"/>
              <a:t>Montană</a:t>
            </a:r>
            <a:r>
              <a:rPr dirty="0"/>
              <a:t> Bihor - un </a:t>
            </a:r>
            <a:r>
              <a:rPr dirty="0" err="1"/>
              <a:t>centru</a:t>
            </a:r>
            <a:r>
              <a:rPr dirty="0"/>
              <a:t> de </a:t>
            </a:r>
            <a:r>
              <a:rPr dirty="0" err="1"/>
              <a:t>pregătire</a:t>
            </a:r>
            <a:r>
              <a:rPr dirty="0"/>
              <a:t> </a:t>
            </a:r>
            <a:r>
              <a:rPr dirty="0" err="1"/>
              <a:t>pentru</a:t>
            </a:r>
            <a:r>
              <a:rPr dirty="0"/>
              <a:t> </a:t>
            </a:r>
            <a:r>
              <a:rPr dirty="0" err="1"/>
              <a:t>salvatorii</a:t>
            </a:r>
            <a:r>
              <a:rPr dirty="0"/>
              <a:t> </a:t>
            </a:r>
            <a:r>
              <a:rPr dirty="0" err="1"/>
              <a:t>montani</a:t>
            </a:r>
            <a:r>
              <a:rPr dirty="0"/>
              <a:t>, la </a:t>
            </a:r>
            <a:r>
              <a:rPr dirty="0" err="1"/>
              <a:t>Vârtop</a:t>
            </a:r>
            <a:r>
              <a:rPr dirty="0"/>
              <a:t>, </a:t>
            </a:r>
            <a:r>
              <a:rPr dirty="0" err="1"/>
              <a:t>beneficiind</a:t>
            </a:r>
            <a:r>
              <a:rPr dirty="0"/>
              <a:t> de </a:t>
            </a:r>
            <a:r>
              <a:rPr dirty="0" err="1"/>
              <a:t>experiența</a:t>
            </a:r>
            <a:r>
              <a:rPr dirty="0"/>
              <a:t> </a:t>
            </a:r>
            <a:r>
              <a:rPr dirty="0" err="1"/>
              <a:t>elvețiană</a:t>
            </a:r>
            <a:r>
              <a:rPr dirty="0"/>
              <a:t> din St. Gallen. </a:t>
            </a:r>
            <a:r>
              <a:rPr dirty="0" err="1"/>
              <a:t>Primul</a:t>
            </a:r>
            <a:r>
              <a:rPr dirty="0"/>
              <a:t> </a:t>
            </a:r>
            <a:r>
              <a:rPr dirty="0" err="1"/>
              <a:t>astfel</a:t>
            </a:r>
            <a:r>
              <a:rPr dirty="0"/>
              <a:t> de </a:t>
            </a:r>
            <a:r>
              <a:rPr dirty="0" err="1"/>
              <a:t>centru</a:t>
            </a:r>
            <a:r>
              <a:rPr dirty="0"/>
              <a:t> din </a:t>
            </a:r>
            <a:r>
              <a:rPr dirty="0" err="1"/>
              <a:t>România</a:t>
            </a:r>
            <a:r>
              <a:rPr dirty="0"/>
              <a:t>.</a:t>
            </a:r>
          </a:p>
        </p:txBody>
      </p:sp>
      <p:pic>
        <p:nvPicPr>
          <p:cNvPr id="146" name="PNL sigla corecta.jpg" descr="PNL sigla corec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66" y="281152"/>
            <a:ext cx="1640087" cy="1640087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F2F0C7-DC8E-474B-928B-2954A9FB8A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9396343"/>
            <a:ext cx="104648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sz="1600" dirty="0">
                <a:solidFill>
                  <a:srgbClr val="FFFFFF"/>
                </a:solidFill>
              </a:rPr>
              <a:t>contact: cornel.popa@pnl.ro   www.facebook.com/CornelPopaBH</a:t>
            </a:r>
            <a:endParaRPr lang="en-US" alt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fundalPNLppt.png" descr="fundalPNLpp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934" y="0"/>
            <a:ext cx="13004801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144" name="Activitate administrativă"/>
          <p:cNvSpPr txBox="1">
            <a:spLocks noGrp="1"/>
          </p:cNvSpPr>
          <p:nvPr>
            <p:ph type="ctrTitle"/>
          </p:nvPr>
        </p:nvSpPr>
        <p:spPr>
          <a:xfrm>
            <a:off x="2286000" y="52552"/>
            <a:ext cx="10464800" cy="1517519"/>
          </a:xfrm>
          <a:prstGeom prst="rect">
            <a:avLst/>
          </a:prstGeom>
        </p:spPr>
        <p:txBody>
          <a:bodyPr anchor="ctr"/>
          <a:lstStyle>
            <a:lvl1pPr>
              <a:defRPr sz="7500">
                <a:solidFill>
                  <a:srgbClr val="FFFFFF"/>
                </a:solidFill>
              </a:defRPr>
            </a:lvl1pPr>
          </a:lstStyle>
          <a:p>
            <a:r>
              <a:t>Activitate administrativă</a:t>
            </a:r>
          </a:p>
        </p:txBody>
      </p:sp>
      <p:sp>
        <p:nvSpPr>
          <p:cNvPr id="145" name="am amenajat infrastructura de mediu din ariile protejate din Bihor, am promovat județul prin proiectul Călător prin Bihor și am înființat Centrul Național de Informare și Promovare Bihor;…"/>
          <p:cNvSpPr txBox="1">
            <a:spLocks noGrp="1"/>
          </p:cNvSpPr>
          <p:nvPr>
            <p:ph type="subTitle" idx="1"/>
          </p:nvPr>
        </p:nvSpPr>
        <p:spPr>
          <a:xfrm>
            <a:off x="2286000" y="1704848"/>
            <a:ext cx="10464800" cy="769149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lang="en-GB" sz="2500" dirty="0" err="1"/>
              <a:t>în</a:t>
            </a:r>
            <a:r>
              <a:rPr lang="en-GB" sz="2500" dirty="0"/>
              <a:t> 2016 am </a:t>
            </a:r>
            <a:r>
              <a:rPr lang="en-GB" sz="2500" dirty="0" err="1"/>
              <a:t>inițiat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am </a:t>
            </a:r>
            <a:r>
              <a:rPr lang="en-GB" sz="2500" dirty="0" err="1"/>
              <a:t>obținut</a:t>
            </a:r>
            <a:r>
              <a:rPr lang="en-GB" sz="2500" dirty="0"/>
              <a:t> </a:t>
            </a:r>
            <a:r>
              <a:rPr lang="en-GB" sz="2500" dirty="0" err="1"/>
              <a:t>finanțare</a:t>
            </a:r>
            <a:r>
              <a:rPr lang="en-GB" sz="2500" dirty="0"/>
              <a:t>, din </a:t>
            </a:r>
            <a:r>
              <a:rPr lang="en-GB" sz="2500" dirty="0" err="1"/>
              <a:t>bani</a:t>
            </a:r>
            <a:r>
              <a:rPr lang="en-GB" sz="2500" dirty="0"/>
              <a:t> </a:t>
            </a:r>
            <a:r>
              <a:rPr lang="en-GB" sz="2500" dirty="0" err="1"/>
              <a:t>europeni</a:t>
            </a:r>
            <a:r>
              <a:rPr lang="en-GB" sz="2500" dirty="0"/>
              <a:t> </a:t>
            </a:r>
            <a:r>
              <a:rPr lang="en-GB" sz="2500" dirty="0" err="1"/>
              <a:t>nerambursabili</a:t>
            </a:r>
            <a:r>
              <a:rPr lang="en-GB" sz="2500" dirty="0"/>
              <a:t>, </a:t>
            </a:r>
            <a:r>
              <a:rPr lang="en-GB" sz="2500" dirty="0" err="1"/>
              <a:t>pentru</a:t>
            </a:r>
            <a:r>
              <a:rPr lang="en-GB" sz="2500" dirty="0"/>
              <a:t> </a:t>
            </a:r>
            <a:r>
              <a:rPr lang="en-GB" sz="2500" dirty="0" err="1"/>
              <a:t>proiectul</a:t>
            </a:r>
            <a:r>
              <a:rPr lang="en-GB" sz="2500" dirty="0"/>
              <a:t> strategic de </a:t>
            </a:r>
            <a:r>
              <a:rPr lang="en-GB" sz="2500" dirty="0" err="1"/>
              <a:t>modernizare</a:t>
            </a:r>
            <a:r>
              <a:rPr lang="en-GB" sz="2500" dirty="0"/>
              <a:t> a </a:t>
            </a:r>
            <a:r>
              <a:rPr lang="en-GB" sz="2500" dirty="0" err="1"/>
              <a:t>unor</a:t>
            </a:r>
            <a:r>
              <a:rPr lang="en-GB" sz="2500" dirty="0"/>
              <a:t> </a:t>
            </a:r>
            <a:r>
              <a:rPr lang="en-GB" sz="2500" dirty="0" err="1"/>
              <a:t>drumuri</a:t>
            </a:r>
            <a:r>
              <a:rPr lang="en-GB" sz="2500" dirty="0"/>
              <a:t> din 6 </a:t>
            </a:r>
            <a:r>
              <a:rPr lang="en-GB" sz="2500" dirty="0" err="1"/>
              <a:t>județe</a:t>
            </a:r>
            <a:r>
              <a:rPr lang="en-GB" sz="2500" dirty="0"/>
              <a:t> din </a:t>
            </a:r>
            <a:r>
              <a:rPr lang="en-GB" sz="2500" dirty="0" err="1"/>
              <a:t>Transilvania</a:t>
            </a:r>
            <a:r>
              <a:rPr lang="en-GB" sz="2500" dirty="0"/>
              <a:t> de Nord (</a:t>
            </a:r>
            <a:r>
              <a:rPr lang="en-GB" sz="2500" dirty="0" err="1"/>
              <a:t>Bihorul</a:t>
            </a:r>
            <a:r>
              <a:rPr lang="en-GB" sz="2500" dirty="0"/>
              <a:t> are </a:t>
            </a:r>
            <a:r>
              <a:rPr lang="en-GB" sz="2500" dirty="0" err="1"/>
              <a:t>inclus</a:t>
            </a:r>
            <a:r>
              <a:rPr lang="en-GB" sz="2500" dirty="0"/>
              <a:t> </a:t>
            </a:r>
            <a:r>
              <a:rPr lang="en-GB" sz="2500" dirty="0" err="1"/>
              <a:t>drumul</a:t>
            </a:r>
            <a:r>
              <a:rPr lang="en-GB" sz="2500" dirty="0"/>
              <a:t> </a:t>
            </a:r>
            <a:r>
              <a:rPr lang="en-GB" sz="2500" dirty="0" err="1"/>
              <a:t>Salonta</a:t>
            </a:r>
            <a:r>
              <a:rPr lang="en-GB" sz="2500" dirty="0"/>
              <a:t> - </a:t>
            </a:r>
            <a:r>
              <a:rPr lang="en-GB" sz="2500" dirty="0" err="1"/>
              <a:t>Beiuș</a:t>
            </a:r>
            <a:r>
              <a:rPr lang="en-GB" sz="2500" dirty="0"/>
              <a:t> - </a:t>
            </a:r>
            <a:r>
              <a:rPr lang="en-GB" sz="2500" dirty="0" err="1"/>
              <a:t>Stâna</a:t>
            </a:r>
            <a:r>
              <a:rPr lang="en-GB" sz="2500" dirty="0"/>
              <a:t> de Vale - </a:t>
            </a:r>
            <a:r>
              <a:rPr lang="en-GB" sz="2500" dirty="0" err="1"/>
              <a:t>Leș</a:t>
            </a:r>
            <a:r>
              <a:rPr lang="en-GB" sz="2500" dirty="0"/>
              <a:t> - </a:t>
            </a:r>
            <a:r>
              <a:rPr lang="en-GB" sz="2500" dirty="0" err="1"/>
              <a:t>Valea</a:t>
            </a:r>
            <a:r>
              <a:rPr lang="en-GB" sz="2500" dirty="0"/>
              <a:t> </a:t>
            </a:r>
            <a:r>
              <a:rPr lang="en-GB" sz="2500" dirty="0" err="1"/>
              <a:t>Drăganului</a:t>
            </a:r>
            <a:r>
              <a:rPr lang="en-GB" sz="2500" dirty="0"/>
              <a:t>);</a:t>
            </a:r>
          </a:p>
          <a:p>
            <a:pPr marL="228600" indent="-228600" algn="just">
              <a:buSzPct val="100000"/>
              <a:buFontTx/>
              <a:buChar char="•"/>
              <a:defRPr sz="2500">
                <a:solidFill>
                  <a:srgbClr val="FFFFFF"/>
                </a:solidFill>
              </a:defRPr>
            </a:pPr>
            <a:r>
              <a:rPr lang="en-GB" sz="2500" dirty="0"/>
              <a:t>am </a:t>
            </a:r>
            <a:r>
              <a:rPr lang="en-GB" sz="2500" dirty="0" err="1"/>
              <a:t>contribuit</a:t>
            </a:r>
            <a:r>
              <a:rPr lang="en-GB" sz="2500" dirty="0"/>
              <a:t> la </a:t>
            </a:r>
            <a:r>
              <a:rPr lang="en-GB" sz="2500" dirty="0" err="1"/>
              <a:t>modernizarea</a:t>
            </a:r>
            <a:r>
              <a:rPr lang="en-GB" sz="2500" dirty="0"/>
              <a:t> </a:t>
            </a:r>
            <a:r>
              <a:rPr lang="en-GB" sz="2500" dirty="0" err="1"/>
              <a:t>unor</a:t>
            </a:r>
            <a:r>
              <a:rPr lang="en-GB" sz="2500" dirty="0"/>
              <a:t> </a:t>
            </a:r>
            <a:r>
              <a:rPr lang="en-GB" sz="2500" dirty="0" err="1"/>
              <a:t>drumuri</a:t>
            </a:r>
            <a:r>
              <a:rPr lang="en-GB" sz="2500" dirty="0"/>
              <a:t> </a:t>
            </a:r>
            <a:r>
              <a:rPr lang="en-GB" sz="2500" dirty="0" err="1"/>
              <a:t>comunale</a:t>
            </a:r>
            <a:r>
              <a:rPr lang="en-GB" sz="2500" dirty="0"/>
              <a:t>: DC 115 </a:t>
            </a:r>
            <a:r>
              <a:rPr lang="en-GB" sz="2500" dirty="0" err="1"/>
              <a:t>Derna-Tria</a:t>
            </a:r>
            <a:r>
              <a:rPr lang="en-GB" sz="2500" dirty="0"/>
              <a:t>, DC 167 Gheghie-</a:t>
            </a:r>
            <a:r>
              <a:rPr lang="en-GB" sz="2500" dirty="0" err="1"/>
              <a:t>Luncșoara</a:t>
            </a:r>
            <a:r>
              <a:rPr lang="en-GB" sz="2500" dirty="0"/>
              <a:t>, DC 231 Totoreni-</a:t>
            </a:r>
            <a:r>
              <a:rPr lang="en-GB" sz="2500" dirty="0" err="1"/>
              <a:t>Băleni</a:t>
            </a:r>
            <a:r>
              <a:rPr lang="en-GB" sz="2500" dirty="0"/>
              <a:t>-Cusuiș-Cucuceni, DC 237 </a:t>
            </a:r>
            <a:r>
              <a:rPr lang="en-GB" sz="2500" dirty="0" err="1"/>
              <a:t>Băleni-Hinchiriș</a:t>
            </a:r>
            <a:r>
              <a:rPr lang="en-GB" sz="2500" dirty="0"/>
              <a:t>, DC 143 </a:t>
            </a:r>
            <a:r>
              <a:rPr lang="en-GB" sz="2500" dirty="0" err="1"/>
              <a:t>Câmpani-Hârsești</a:t>
            </a:r>
            <a:r>
              <a:rPr lang="en-GB" sz="2500" dirty="0"/>
              <a:t>, DC 257 </a:t>
            </a:r>
            <a:r>
              <a:rPr lang="en-GB" sz="2500" dirty="0" err="1"/>
              <a:t>CâmpaniSighiștel</a:t>
            </a:r>
            <a:r>
              <a:rPr lang="en-GB" sz="2500" dirty="0"/>
              <a:t>, DC 77 </a:t>
            </a:r>
            <a:r>
              <a:rPr lang="en-GB" sz="2500" dirty="0" err="1"/>
              <a:t>Nojorid-Livada</a:t>
            </a:r>
            <a:r>
              <a:rPr lang="en-GB" sz="2500" dirty="0"/>
              <a:t>, DC 78 </a:t>
            </a:r>
            <a:r>
              <a:rPr lang="en-GB" sz="2500" dirty="0" err="1"/>
              <a:t>Nojorid-Chișirid</a:t>
            </a:r>
            <a:r>
              <a:rPr lang="en-GB" sz="2500" dirty="0"/>
              <a:t>, DC 87 </a:t>
            </a:r>
            <a:r>
              <a:rPr lang="en-GB" sz="2500" dirty="0" err="1"/>
              <a:t>Păușa-Șauaieu</a:t>
            </a:r>
            <a:r>
              <a:rPr lang="en-GB" sz="2500" dirty="0"/>
              <a:t>, DC 64 </a:t>
            </a:r>
            <a:r>
              <a:rPr lang="en-GB" sz="2500" dirty="0" err="1"/>
              <a:t>Nojorid-Apateu</a:t>
            </a:r>
            <a:r>
              <a:rPr lang="en-GB" sz="2500" dirty="0"/>
              <a:t>, DC49 </a:t>
            </a:r>
            <a:r>
              <a:rPr lang="en-GB" sz="2500" dirty="0" err="1"/>
              <a:t>Brusturi</a:t>
            </a:r>
            <a:r>
              <a:rPr lang="en-GB" sz="2500" dirty="0"/>
              <a:t> – </a:t>
            </a:r>
            <a:r>
              <a:rPr lang="en-GB" sz="2500" dirty="0" err="1"/>
              <a:t>Orvișele</a:t>
            </a:r>
            <a:r>
              <a:rPr lang="en-GB" sz="2500" dirty="0"/>
              <a:t>, DC 244 </a:t>
            </a:r>
            <a:r>
              <a:rPr lang="en-GB" sz="2500" dirty="0" err="1"/>
              <a:t>Vașcău</a:t>
            </a:r>
            <a:r>
              <a:rPr lang="en-GB" sz="2500" dirty="0"/>
              <a:t> – </a:t>
            </a:r>
            <a:r>
              <a:rPr lang="en-GB" sz="2500" dirty="0" err="1"/>
              <a:t>Câmp</a:t>
            </a:r>
            <a:r>
              <a:rPr lang="en-GB" sz="2500" dirty="0"/>
              <a:t>;</a:t>
            </a:r>
          </a:p>
          <a:p>
            <a:pPr marL="228600" indent="-228600" algn="just">
              <a:buSzPct val="100000"/>
              <a:buFontTx/>
              <a:buChar char="•"/>
              <a:defRPr sz="2500">
                <a:solidFill>
                  <a:srgbClr val="FFFFFF"/>
                </a:solidFill>
              </a:defRPr>
            </a:pPr>
            <a:r>
              <a:rPr lang="en-GB" sz="2500" dirty="0"/>
              <a:t>am </a:t>
            </a:r>
            <a:r>
              <a:rPr lang="en-GB" sz="2500" dirty="0" err="1"/>
              <a:t>obținut</a:t>
            </a:r>
            <a:r>
              <a:rPr lang="en-GB" sz="2500" dirty="0"/>
              <a:t> 164.000.000 lei </a:t>
            </a:r>
            <a:r>
              <a:rPr lang="en-GB" sz="2500" dirty="0" err="1"/>
              <a:t>pentru</a:t>
            </a:r>
            <a:r>
              <a:rPr lang="en-GB" sz="2500" dirty="0"/>
              <a:t> DJ 764 </a:t>
            </a:r>
            <a:r>
              <a:rPr lang="en-GB" sz="2500" dirty="0" err="1"/>
              <a:t>Bratca-Damiș-Roșia-Beiuș</a:t>
            </a:r>
            <a:r>
              <a:rPr lang="en-GB" sz="2500" dirty="0"/>
              <a:t>;</a:t>
            </a:r>
          </a:p>
          <a:p>
            <a:pPr marL="228600" indent="-228600" algn="just">
              <a:buSzPct val="100000"/>
              <a:buFontTx/>
              <a:buChar char="•"/>
              <a:defRPr sz="2500">
                <a:solidFill>
                  <a:srgbClr val="FFFFFF"/>
                </a:solidFill>
              </a:defRPr>
            </a:pPr>
            <a:r>
              <a:rPr lang="en-GB" sz="2500" dirty="0"/>
              <a:t>am </a:t>
            </a:r>
            <a:r>
              <a:rPr lang="en-GB" sz="2500" dirty="0" err="1"/>
              <a:t>obținut</a:t>
            </a:r>
            <a:r>
              <a:rPr lang="en-GB" sz="2500" dirty="0"/>
              <a:t> 13.000.000 lei </a:t>
            </a:r>
            <a:r>
              <a:rPr lang="en-GB" sz="2500" dirty="0" err="1"/>
              <a:t>pentru</a:t>
            </a:r>
            <a:r>
              <a:rPr lang="en-GB" sz="2500" dirty="0"/>
              <a:t> </a:t>
            </a:r>
            <a:r>
              <a:rPr lang="en-GB" sz="2500" dirty="0" err="1"/>
              <a:t>subtraversarea</a:t>
            </a:r>
            <a:r>
              <a:rPr lang="en-GB" sz="2500" dirty="0"/>
              <a:t> </a:t>
            </a:r>
            <a:r>
              <a:rPr lang="en-GB" sz="2500" dirty="0" err="1"/>
              <a:t>căii</a:t>
            </a:r>
            <a:r>
              <a:rPr lang="en-GB" sz="2500" dirty="0"/>
              <a:t> </a:t>
            </a:r>
            <a:r>
              <a:rPr lang="en-GB" sz="2500" dirty="0" err="1"/>
              <a:t>ferate</a:t>
            </a:r>
            <a:r>
              <a:rPr lang="en-GB" sz="2500" dirty="0"/>
              <a:t> la Sudrigiu, cu </a:t>
            </a:r>
            <a:r>
              <a:rPr lang="en-GB" sz="2500" dirty="0" err="1"/>
              <a:t>ieșire</a:t>
            </a:r>
            <a:r>
              <a:rPr lang="en-GB" sz="2500" dirty="0"/>
              <a:t> la </a:t>
            </a:r>
            <a:r>
              <a:rPr lang="en-GB" sz="2500" dirty="0" err="1"/>
              <a:t>intersecția</a:t>
            </a:r>
            <a:r>
              <a:rPr lang="en-GB" sz="2500" dirty="0"/>
              <a:t> DN76 Sudrigiu – </a:t>
            </a:r>
            <a:r>
              <a:rPr lang="en-GB" sz="2500" dirty="0" err="1"/>
              <a:t>Pietroasa</a:t>
            </a:r>
            <a:r>
              <a:rPr lang="en-GB" sz="2500" dirty="0"/>
              <a:t>;</a:t>
            </a:r>
          </a:p>
          <a:p>
            <a:pPr marL="228600" indent="-228600" algn="just">
              <a:buSzPct val="100000"/>
              <a:buFontTx/>
              <a:buChar char="•"/>
              <a:defRPr sz="2500">
                <a:solidFill>
                  <a:srgbClr val="FFFFFF"/>
                </a:solidFill>
              </a:defRPr>
            </a:pPr>
            <a:r>
              <a:rPr lang="en-GB" sz="2500" dirty="0"/>
              <a:t>am </a:t>
            </a:r>
            <a:r>
              <a:rPr lang="en-GB" sz="2500" dirty="0" err="1"/>
              <a:t>modernizat</a:t>
            </a:r>
            <a:r>
              <a:rPr lang="en-GB" sz="2500" dirty="0"/>
              <a:t> </a:t>
            </a:r>
            <a:r>
              <a:rPr lang="en-US" sz="2500" dirty="0"/>
              <a:t>DJ</a:t>
            </a:r>
            <a:r>
              <a:rPr lang="ro-RO" sz="2500" dirty="0"/>
              <a:t>795A Husasău de Tinca – Mierlău, </a:t>
            </a:r>
            <a:r>
              <a:rPr lang="en-US" sz="2500" dirty="0"/>
              <a:t>DJ</a:t>
            </a:r>
            <a:r>
              <a:rPr lang="ro-RO" sz="2500" dirty="0"/>
              <a:t>768A Căpâlna – Ginta</a:t>
            </a:r>
            <a:r>
              <a:rPr lang="en-RO" sz="2500" dirty="0"/>
              <a:t>,</a:t>
            </a:r>
            <a:r>
              <a:rPr lang="ro-RO" sz="2500" dirty="0"/>
              <a:t> reabilitat </a:t>
            </a:r>
            <a:r>
              <a:rPr lang="en-US" sz="2500" dirty="0"/>
              <a:t>DJ</a:t>
            </a:r>
            <a:r>
              <a:rPr lang="ro-RO" sz="2500" dirty="0"/>
              <a:t>792A Beliu – Tinca - Leș</a:t>
            </a:r>
            <a:r>
              <a:rPr lang="en-RO" sz="2500" dirty="0"/>
              <a:t>, </a:t>
            </a:r>
            <a:r>
              <a:rPr lang="en-US" sz="2500" dirty="0"/>
              <a:t>DJ</a:t>
            </a:r>
            <a:r>
              <a:rPr lang="ro-RO" sz="2500" dirty="0"/>
              <a:t>109I Bucea – Bulz – Vadu Crișului</a:t>
            </a:r>
            <a:r>
              <a:rPr lang="en-RO" sz="2500" dirty="0"/>
              <a:t> și </a:t>
            </a:r>
            <a:r>
              <a:rPr lang="en-US" sz="2500" dirty="0"/>
              <a:t>DJ</a:t>
            </a:r>
            <a:r>
              <a:rPr lang="ro-RO" sz="2500" dirty="0"/>
              <a:t>767A Uileacu de Criș – Bălaia – Burzuc – Sârbi</a:t>
            </a:r>
            <a:r>
              <a:rPr lang="en-RO" sz="2500" dirty="0"/>
              <a:t>;</a:t>
            </a:r>
          </a:p>
          <a:p>
            <a:pPr marL="228600" indent="-228600" algn="just">
              <a:buSzPct val="100000"/>
              <a:buFontTx/>
              <a:buChar char="•"/>
              <a:defRPr sz="2500">
                <a:solidFill>
                  <a:srgbClr val="FFFFFF"/>
                </a:solidFill>
              </a:defRPr>
            </a:pPr>
            <a:r>
              <a:rPr lang="en-RO" sz="2500" dirty="0"/>
              <a:t>am înființat Centrul Național de Informare și Promovare Turistică Bihor;</a:t>
            </a:r>
          </a:p>
          <a:p>
            <a:pPr marL="228600" indent="-228600" algn="just">
              <a:buSzPct val="100000"/>
              <a:buFontTx/>
              <a:buChar char="•"/>
              <a:defRPr sz="2500">
                <a:solidFill>
                  <a:srgbClr val="FFFFFF"/>
                </a:solidFill>
              </a:defRPr>
            </a:pPr>
            <a:r>
              <a:rPr lang="en-GB" sz="2500" dirty="0"/>
              <a:t>a</a:t>
            </a:r>
            <a:r>
              <a:rPr lang="en-RO" sz="2500" dirty="0"/>
              <a:t>m inventariat și promovat atracțiile turistice din județul Bihor, </a:t>
            </a:r>
            <a:r>
              <a:rPr lang="en-US" sz="2500" dirty="0"/>
              <a:t>pe 4 axe </a:t>
            </a:r>
            <a:r>
              <a:rPr lang="en-US" sz="2500" dirty="0" err="1"/>
              <a:t>prioritare</a:t>
            </a:r>
            <a:r>
              <a:rPr lang="en-RO" sz="2500" dirty="0"/>
              <a:t>: </a:t>
            </a:r>
            <a:r>
              <a:rPr lang="en-US" sz="2500" dirty="0" err="1"/>
              <a:t>peșteri</a:t>
            </a:r>
            <a:r>
              <a:rPr lang="en-US" sz="2500" dirty="0"/>
              <a:t> </a:t>
            </a:r>
            <a:r>
              <a:rPr lang="en-US" sz="2500" dirty="0" err="1"/>
              <a:t>amenajate</a:t>
            </a:r>
            <a:r>
              <a:rPr lang="en-RO" sz="2500" dirty="0"/>
              <a:t>, </a:t>
            </a:r>
            <a:r>
              <a:rPr lang="en-US" sz="2500" dirty="0" err="1"/>
              <a:t>peisaj</a:t>
            </a:r>
            <a:r>
              <a:rPr lang="en-US" sz="2500" dirty="0"/>
              <a:t> </a:t>
            </a:r>
            <a:r>
              <a:rPr lang="en-US" sz="2500" dirty="0" err="1"/>
              <a:t>carstic</a:t>
            </a:r>
            <a:r>
              <a:rPr lang="en-RO" sz="2500" dirty="0"/>
              <a:t>, biserici de lemn și artă;</a:t>
            </a:r>
          </a:p>
          <a:p>
            <a:pPr marL="228600" indent="-228600" algn="just">
              <a:buSzPct val="100000"/>
              <a:buFontTx/>
              <a:buChar char="•"/>
              <a:defRPr sz="2500">
                <a:solidFill>
                  <a:srgbClr val="FFFFFF"/>
                </a:solidFill>
              </a:defRPr>
            </a:pPr>
            <a:r>
              <a:rPr lang="en-GB" sz="2500" dirty="0"/>
              <a:t>a</a:t>
            </a:r>
            <a:r>
              <a:rPr lang="en-RO" sz="2500" dirty="0"/>
              <a:t>m realizat reparații capitale la </a:t>
            </a:r>
            <a:r>
              <a:rPr lang="ro-RO" sz="2500" dirty="0"/>
              <a:t>Muzeul Iosif Vulcan din Oradea</a:t>
            </a:r>
            <a:r>
              <a:rPr lang="en-RO" sz="2500" dirty="0"/>
              <a:t>;</a:t>
            </a:r>
          </a:p>
        </p:txBody>
      </p:sp>
      <p:pic>
        <p:nvPicPr>
          <p:cNvPr id="146" name="PNL sigla corecta.jpg" descr="PNL sigla corec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66" y="281152"/>
            <a:ext cx="1640087" cy="1640087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F2F0C7-DC8E-474B-928B-2954A9FB8A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9396343"/>
            <a:ext cx="104648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sz="1600" dirty="0">
                <a:solidFill>
                  <a:srgbClr val="FFFFFF"/>
                </a:solidFill>
              </a:rPr>
              <a:t>contact: cornel.popa@pnl.ro   www.facebook.com/CornelPopaBH</a:t>
            </a:r>
            <a:endParaRPr lang="en-US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117129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fundalPNLppt.png" descr="fundalPNLpp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934" y="0"/>
            <a:ext cx="13004801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144" name="Activitate administrativă"/>
          <p:cNvSpPr txBox="1">
            <a:spLocks noGrp="1"/>
          </p:cNvSpPr>
          <p:nvPr>
            <p:ph type="ctrTitle"/>
          </p:nvPr>
        </p:nvSpPr>
        <p:spPr>
          <a:xfrm>
            <a:off x="2286000" y="52552"/>
            <a:ext cx="10464800" cy="1517519"/>
          </a:xfrm>
          <a:prstGeom prst="rect">
            <a:avLst/>
          </a:prstGeom>
        </p:spPr>
        <p:txBody>
          <a:bodyPr anchor="ctr"/>
          <a:lstStyle>
            <a:lvl1pPr>
              <a:defRPr sz="7500">
                <a:solidFill>
                  <a:srgbClr val="FFFFFF"/>
                </a:solidFill>
              </a:defRPr>
            </a:lvl1pPr>
          </a:lstStyle>
          <a:p>
            <a:r>
              <a:t>Activitate administrativă</a:t>
            </a:r>
          </a:p>
        </p:txBody>
      </p:sp>
      <p:sp>
        <p:nvSpPr>
          <p:cNvPr id="145" name="am amenajat infrastructura de mediu din ariile protejate din Bihor, am promovat județul prin proiectul Călător prin Bihor și am înființat Centrul Național de Informare și Promovare Bihor;…"/>
          <p:cNvSpPr txBox="1">
            <a:spLocks noGrp="1"/>
          </p:cNvSpPr>
          <p:nvPr>
            <p:ph type="subTitle" idx="1"/>
          </p:nvPr>
        </p:nvSpPr>
        <p:spPr>
          <a:xfrm>
            <a:off x="2286000" y="1704848"/>
            <a:ext cx="10464800" cy="769149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lang="en-GB" sz="2500" dirty="0"/>
              <a:t>am </a:t>
            </a:r>
            <a:r>
              <a:rPr lang="en-GB" sz="2500" dirty="0" err="1"/>
              <a:t>contribuit</a:t>
            </a:r>
            <a:r>
              <a:rPr lang="en-GB" sz="2500" dirty="0"/>
              <a:t> la </a:t>
            </a:r>
            <a:r>
              <a:rPr lang="en-GB" sz="2500" dirty="0" err="1"/>
              <a:t>amenajarea</a:t>
            </a:r>
            <a:r>
              <a:rPr lang="en-GB" sz="2500" dirty="0"/>
              <a:t> </a:t>
            </a:r>
            <a:r>
              <a:rPr lang="en-GB" sz="2500" dirty="0" err="1"/>
              <a:t>Văii</a:t>
            </a:r>
            <a:r>
              <a:rPr lang="en-GB" sz="2500" dirty="0"/>
              <a:t> </a:t>
            </a:r>
            <a:r>
              <a:rPr lang="en-GB" sz="2500" dirty="0" err="1"/>
              <a:t>Gepișului</a:t>
            </a:r>
            <a:r>
              <a:rPr lang="en-GB" sz="2500" dirty="0"/>
              <a:t> (</a:t>
            </a:r>
            <a:r>
              <a:rPr lang="en-GB" sz="2500" dirty="0" err="1"/>
              <a:t>în</a:t>
            </a:r>
            <a:r>
              <a:rPr lang="en-GB" sz="2500" dirty="0"/>
              <a:t> </a:t>
            </a:r>
            <a:r>
              <a:rPr lang="en-GB" sz="2500" dirty="0" err="1"/>
              <a:t>satul</a:t>
            </a:r>
            <a:r>
              <a:rPr lang="en-GB" sz="2500" dirty="0"/>
              <a:t> </a:t>
            </a:r>
            <a:r>
              <a:rPr lang="en-GB" sz="2500" dirty="0" err="1"/>
              <a:t>Groși</a:t>
            </a:r>
            <a:r>
              <a:rPr lang="en-GB" sz="2500" dirty="0"/>
              <a:t>), a </a:t>
            </a:r>
            <a:r>
              <a:rPr lang="en-GB" sz="2500" dirty="0" err="1"/>
              <a:t>Văii</a:t>
            </a:r>
            <a:r>
              <a:rPr lang="en-GB" sz="2500" dirty="0"/>
              <a:t> </a:t>
            </a:r>
            <a:r>
              <a:rPr lang="en-GB" sz="2500" dirty="0" err="1"/>
              <a:t>Crăiasa</a:t>
            </a:r>
            <a:r>
              <a:rPr lang="en-GB" sz="2500" dirty="0"/>
              <a:t> (la Sudrigiu), a </a:t>
            </a:r>
            <a:r>
              <a:rPr lang="en-GB" sz="2500" dirty="0" err="1"/>
              <a:t>Crișului</a:t>
            </a:r>
            <a:r>
              <a:rPr lang="en-GB" sz="2500" dirty="0"/>
              <a:t> </a:t>
            </a:r>
            <a:r>
              <a:rPr lang="en-GB" sz="2500" dirty="0" err="1"/>
              <a:t>Băița</a:t>
            </a:r>
            <a:r>
              <a:rPr lang="en-GB" sz="2500" dirty="0"/>
              <a:t> (la </a:t>
            </a:r>
            <a:r>
              <a:rPr lang="en-GB" sz="2500" dirty="0" err="1"/>
              <a:t>Fânațe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</a:t>
            </a:r>
            <a:r>
              <a:rPr lang="en-GB" sz="2500" dirty="0" err="1"/>
              <a:t>Câmpani</a:t>
            </a:r>
            <a:r>
              <a:rPr lang="en-GB" sz="2500" dirty="0"/>
              <a:t>), </a:t>
            </a:r>
            <a:r>
              <a:rPr lang="en-GB" sz="2500" dirty="0" err="1"/>
              <a:t>unde</a:t>
            </a:r>
            <a:r>
              <a:rPr lang="en-GB" sz="2500" dirty="0"/>
              <a:t> s-au </a:t>
            </a:r>
            <a:r>
              <a:rPr lang="en-GB" sz="2500" dirty="0" err="1"/>
              <a:t>construit</a:t>
            </a:r>
            <a:r>
              <a:rPr lang="en-GB" sz="2500" dirty="0"/>
              <a:t> 3 </a:t>
            </a:r>
            <a:r>
              <a:rPr lang="en-GB" sz="2500" dirty="0" err="1"/>
              <a:t>poduri</a:t>
            </a:r>
            <a:r>
              <a:rPr lang="en-GB" sz="2500" dirty="0"/>
              <a:t>, a </a:t>
            </a:r>
            <a:r>
              <a:rPr lang="en-GB" sz="2500" dirty="0" err="1"/>
              <a:t>Văii</a:t>
            </a:r>
            <a:r>
              <a:rPr lang="en-GB" sz="2500" dirty="0"/>
              <a:t> </a:t>
            </a:r>
            <a:r>
              <a:rPr lang="en-GB" sz="2500" dirty="0" err="1"/>
              <a:t>Nimăieștilor</a:t>
            </a:r>
            <a:r>
              <a:rPr lang="en-GB" sz="2500" dirty="0"/>
              <a:t> </a:t>
            </a:r>
            <a:r>
              <a:rPr lang="en-GB" sz="2500" dirty="0" err="1"/>
              <a:t>în</a:t>
            </a:r>
            <a:r>
              <a:rPr lang="en-GB" sz="2500" dirty="0"/>
              <a:t> zona </a:t>
            </a:r>
            <a:r>
              <a:rPr lang="en-GB" sz="2500" dirty="0" err="1"/>
              <a:t>municipiului</a:t>
            </a:r>
            <a:r>
              <a:rPr lang="en-GB" sz="2500" dirty="0"/>
              <a:t> </a:t>
            </a:r>
            <a:r>
              <a:rPr lang="en-GB" sz="2500" dirty="0" err="1"/>
              <a:t>Beiuș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a </a:t>
            </a:r>
            <a:r>
              <a:rPr lang="en-GB" sz="2500" dirty="0" err="1"/>
              <a:t>pârâului</a:t>
            </a:r>
            <a:r>
              <a:rPr lang="en-GB" sz="2500" dirty="0"/>
              <a:t> </a:t>
            </a:r>
            <a:r>
              <a:rPr lang="en-GB" sz="2500" dirty="0" err="1"/>
              <a:t>Hotărel</a:t>
            </a:r>
            <a:r>
              <a:rPr lang="en-GB" sz="2500" dirty="0"/>
              <a:t> (</a:t>
            </a:r>
            <a:r>
              <a:rPr lang="en-GB" sz="2500" dirty="0" err="1"/>
              <a:t>aici</a:t>
            </a:r>
            <a:r>
              <a:rPr lang="en-GB" sz="2500" dirty="0"/>
              <a:t>, </a:t>
            </a:r>
            <a:r>
              <a:rPr lang="en-GB" sz="2500" dirty="0" err="1"/>
              <a:t>unicat</a:t>
            </a:r>
            <a:r>
              <a:rPr lang="en-GB" sz="2500" dirty="0"/>
              <a:t> </a:t>
            </a:r>
            <a:r>
              <a:rPr lang="en-GB" sz="2500" dirty="0" err="1"/>
              <a:t>în</a:t>
            </a:r>
            <a:r>
              <a:rPr lang="en-GB" sz="2500" dirty="0"/>
              <a:t> </a:t>
            </a:r>
            <a:r>
              <a:rPr lang="en-GB" sz="2500" dirty="0" err="1"/>
              <a:t>România</a:t>
            </a:r>
            <a:r>
              <a:rPr lang="en-GB" sz="2500" dirty="0"/>
              <a:t>, </a:t>
            </a:r>
            <a:r>
              <a:rPr lang="en-GB" sz="2500" dirty="0" err="1"/>
              <a:t>apa</a:t>
            </a:r>
            <a:r>
              <a:rPr lang="en-GB" sz="2500" dirty="0"/>
              <a:t> a </a:t>
            </a:r>
            <a:r>
              <a:rPr lang="en-GB" sz="2500" dirty="0" err="1"/>
              <a:t>fost</a:t>
            </a:r>
            <a:r>
              <a:rPr lang="en-GB" sz="2500" dirty="0"/>
              <a:t> </a:t>
            </a:r>
            <a:r>
              <a:rPr lang="en-GB" sz="2500" dirty="0" err="1"/>
              <a:t>întubată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</a:t>
            </a:r>
            <a:r>
              <a:rPr lang="en-GB" sz="2500" dirty="0" err="1"/>
              <a:t>ulița</a:t>
            </a:r>
            <a:r>
              <a:rPr lang="en-GB" sz="2500" dirty="0"/>
              <a:t> pe care </a:t>
            </a:r>
            <a:r>
              <a:rPr lang="en-GB" sz="2500" dirty="0" err="1"/>
              <a:t>curgea</a:t>
            </a:r>
            <a:r>
              <a:rPr lang="en-GB" sz="2500" dirty="0"/>
              <a:t> </a:t>
            </a:r>
            <a:r>
              <a:rPr lang="en-GB" sz="2500" dirty="0" err="1"/>
              <a:t>aceasta</a:t>
            </a:r>
            <a:r>
              <a:rPr lang="en-GB" sz="2500" dirty="0"/>
              <a:t> a </a:t>
            </a:r>
            <a:r>
              <a:rPr lang="en-GB" sz="2500" dirty="0" err="1"/>
              <a:t>fost</a:t>
            </a:r>
            <a:r>
              <a:rPr lang="en-GB" sz="2500" dirty="0"/>
              <a:t> </a:t>
            </a:r>
            <a:r>
              <a:rPr lang="en-GB" sz="2500" dirty="0" err="1"/>
              <a:t>asfaltată</a:t>
            </a:r>
            <a:r>
              <a:rPr lang="en-GB" sz="2500" dirty="0"/>
              <a:t>);</a:t>
            </a:r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lang="en-GB" sz="2500" dirty="0" err="1"/>
              <a:t>rețele</a:t>
            </a:r>
            <a:r>
              <a:rPr lang="en-GB" sz="2500" dirty="0"/>
              <a:t> de </a:t>
            </a:r>
            <a:r>
              <a:rPr lang="en-GB" sz="2500" dirty="0" err="1"/>
              <a:t>apă</a:t>
            </a:r>
            <a:r>
              <a:rPr lang="en-GB" sz="2500" dirty="0"/>
              <a:t> </a:t>
            </a:r>
            <a:r>
              <a:rPr lang="en-GB" sz="2500" dirty="0" err="1"/>
              <a:t>potabilă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de </a:t>
            </a:r>
            <a:r>
              <a:rPr lang="en-GB" sz="2500" dirty="0" err="1"/>
              <a:t>canalizare</a:t>
            </a:r>
            <a:r>
              <a:rPr lang="en-GB" sz="2500" dirty="0"/>
              <a:t> s-au </a:t>
            </a:r>
            <a:r>
              <a:rPr lang="en-GB" sz="2500" dirty="0" err="1"/>
              <a:t>construit</a:t>
            </a:r>
            <a:r>
              <a:rPr lang="en-GB" sz="2500" dirty="0"/>
              <a:t>, de </a:t>
            </a:r>
            <a:r>
              <a:rPr lang="en-GB" sz="2500" dirty="0" err="1"/>
              <a:t>altfel</a:t>
            </a:r>
            <a:r>
              <a:rPr lang="en-GB" sz="2500" dirty="0"/>
              <a:t>, la </a:t>
            </a:r>
            <a:r>
              <a:rPr lang="en-GB" sz="2500" dirty="0" err="1"/>
              <a:t>Pomezău</a:t>
            </a:r>
            <a:r>
              <a:rPr lang="en-GB" sz="2500" dirty="0"/>
              <a:t>, </a:t>
            </a:r>
            <a:r>
              <a:rPr lang="en-GB" sz="2500" dirty="0" err="1"/>
              <a:t>Răbăgani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</a:t>
            </a:r>
            <a:r>
              <a:rPr lang="en-GB" sz="2500" dirty="0" err="1"/>
              <a:t>în</a:t>
            </a:r>
            <a:r>
              <a:rPr lang="en-GB" sz="2500" dirty="0"/>
              <a:t> </a:t>
            </a:r>
            <a:r>
              <a:rPr lang="en-GB" sz="2500" dirty="0" err="1"/>
              <a:t>întreaga</a:t>
            </a:r>
            <a:r>
              <a:rPr lang="en-GB" sz="2500" dirty="0"/>
              <a:t> </a:t>
            </a:r>
            <a:r>
              <a:rPr lang="en-GB" sz="2500" dirty="0" err="1"/>
              <a:t>zonă</a:t>
            </a:r>
            <a:r>
              <a:rPr lang="en-GB" sz="2500" dirty="0"/>
              <a:t> </a:t>
            </a:r>
            <a:r>
              <a:rPr lang="en-GB" sz="2500" dirty="0" err="1"/>
              <a:t>Beiuș-Ștei-Vașcău-NucetBăița-Vârtop</a:t>
            </a:r>
            <a:r>
              <a:rPr lang="en-GB" sz="2500" dirty="0"/>
              <a:t> (</a:t>
            </a:r>
            <a:r>
              <a:rPr lang="en-GB" sz="2500" dirty="0" err="1"/>
              <a:t>printr</a:t>
            </a:r>
            <a:r>
              <a:rPr lang="en-GB" sz="2500" dirty="0"/>
              <a:t>-un </a:t>
            </a:r>
            <a:r>
              <a:rPr lang="en-GB" sz="2500" dirty="0" err="1"/>
              <a:t>proiect</a:t>
            </a:r>
            <a:r>
              <a:rPr lang="en-GB" sz="2500" dirty="0"/>
              <a:t> </a:t>
            </a:r>
            <a:r>
              <a:rPr lang="en-GB" sz="2500" dirty="0" err="1"/>
              <a:t>în</a:t>
            </a:r>
            <a:r>
              <a:rPr lang="en-GB" sz="2500" dirty="0"/>
              <a:t> care au </a:t>
            </a:r>
            <a:r>
              <a:rPr lang="en-GB" sz="2500" dirty="0" err="1"/>
              <a:t>fost</a:t>
            </a:r>
            <a:r>
              <a:rPr lang="en-GB" sz="2500" dirty="0"/>
              <a:t> </a:t>
            </a:r>
            <a:r>
              <a:rPr lang="en-GB" sz="2500" dirty="0" err="1"/>
              <a:t>atrași</a:t>
            </a:r>
            <a:r>
              <a:rPr lang="en-GB" sz="2500" dirty="0"/>
              <a:t> 150 de </a:t>
            </a:r>
            <a:r>
              <a:rPr lang="en-GB" sz="2500" dirty="0" err="1"/>
              <a:t>milioane</a:t>
            </a:r>
            <a:r>
              <a:rPr lang="en-GB" sz="2500" dirty="0"/>
              <a:t> euro);</a:t>
            </a:r>
          </a:p>
          <a:p>
            <a:pPr marL="228600" indent="-228600" algn="just">
              <a:buSzPct val="100000"/>
              <a:buFontTx/>
              <a:buChar char="•"/>
              <a:defRPr sz="2500">
                <a:solidFill>
                  <a:srgbClr val="FFFFFF"/>
                </a:solidFill>
              </a:defRPr>
            </a:pPr>
            <a:r>
              <a:rPr lang="en-GB" sz="2500" dirty="0"/>
              <a:t>am </a:t>
            </a:r>
            <a:r>
              <a:rPr lang="en-GB" sz="2500" dirty="0" err="1"/>
              <a:t>contribuit</a:t>
            </a:r>
            <a:r>
              <a:rPr lang="en-GB" sz="2500" dirty="0"/>
              <a:t> la </a:t>
            </a:r>
            <a:r>
              <a:rPr lang="en-GB" sz="2500" dirty="0" err="1"/>
              <a:t>dotarea</a:t>
            </a:r>
            <a:r>
              <a:rPr lang="en-GB" sz="2500" dirty="0"/>
              <a:t> </a:t>
            </a:r>
            <a:r>
              <a:rPr lang="en-GB" sz="2500" dirty="0" err="1"/>
              <a:t>spitalului</a:t>
            </a:r>
            <a:r>
              <a:rPr lang="en-GB" sz="2500" dirty="0"/>
              <a:t> din </a:t>
            </a:r>
            <a:r>
              <a:rPr lang="en-GB" sz="2500" dirty="0" err="1"/>
              <a:t>Beiuș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s-a </a:t>
            </a:r>
            <a:r>
              <a:rPr lang="en-GB" sz="2500" dirty="0" err="1"/>
              <a:t>redeschiderea</a:t>
            </a:r>
            <a:r>
              <a:rPr lang="en-GB" sz="2500" dirty="0"/>
              <a:t> </a:t>
            </a:r>
            <a:r>
              <a:rPr lang="en-GB" sz="2500" dirty="0" err="1"/>
              <a:t>spitalului</a:t>
            </a:r>
            <a:r>
              <a:rPr lang="en-GB" sz="2500" dirty="0"/>
              <a:t> din </a:t>
            </a:r>
            <a:r>
              <a:rPr lang="en-GB" sz="2500" dirty="0" err="1"/>
              <a:t>Ștei</a:t>
            </a:r>
            <a:r>
              <a:rPr lang="en-GB" sz="2500" dirty="0"/>
              <a:t> (</a:t>
            </a:r>
            <a:r>
              <a:rPr lang="en-GB" sz="2500" dirty="0" err="1"/>
              <a:t>unde</a:t>
            </a:r>
            <a:r>
              <a:rPr lang="en-GB" sz="2500" dirty="0"/>
              <a:t> s-a </a:t>
            </a:r>
            <a:r>
              <a:rPr lang="en-GB" sz="2500" dirty="0" err="1"/>
              <a:t>realizat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</a:t>
            </a:r>
            <a:r>
              <a:rPr lang="en-GB" sz="2500" dirty="0" err="1"/>
              <a:t>echipat</a:t>
            </a:r>
            <a:r>
              <a:rPr lang="en-GB" sz="2500" dirty="0"/>
              <a:t> o </a:t>
            </a:r>
            <a:r>
              <a:rPr lang="en-GB" sz="2500" dirty="0" err="1"/>
              <a:t>Stație</a:t>
            </a:r>
            <a:r>
              <a:rPr lang="en-GB" sz="2500" dirty="0"/>
              <a:t> de </a:t>
            </a:r>
            <a:r>
              <a:rPr lang="en-GB" sz="2500" dirty="0" err="1"/>
              <a:t>Dializă</a:t>
            </a:r>
            <a:r>
              <a:rPr lang="en-GB" sz="2500" dirty="0"/>
              <a:t>). Am </a:t>
            </a:r>
            <a:r>
              <a:rPr lang="en-GB" sz="2500" dirty="0" err="1"/>
              <a:t>contribuit</a:t>
            </a:r>
            <a:r>
              <a:rPr lang="en-GB" sz="2500" dirty="0"/>
              <a:t> la </a:t>
            </a:r>
            <a:r>
              <a:rPr lang="en-GB" sz="2500" dirty="0" err="1"/>
              <a:t>îmbunătățirea</a:t>
            </a:r>
            <a:r>
              <a:rPr lang="en-GB" sz="2500" dirty="0"/>
              <a:t> </a:t>
            </a:r>
            <a:r>
              <a:rPr lang="en-GB" sz="2500" dirty="0" err="1"/>
              <a:t>dotării</a:t>
            </a:r>
            <a:r>
              <a:rPr lang="en-GB" sz="2500" dirty="0"/>
              <a:t> cu </a:t>
            </a:r>
            <a:r>
              <a:rPr lang="en-GB" sz="2500" dirty="0" err="1"/>
              <a:t>echipamente</a:t>
            </a:r>
            <a:r>
              <a:rPr lang="en-GB" sz="2500" dirty="0"/>
              <a:t> a </a:t>
            </a:r>
            <a:r>
              <a:rPr lang="en-GB" sz="2500" dirty="0" err="1"/>
              <a:t>bazelor</a:t>
            </a:r>
            <a:r>
              <a:rPr lang="en-GB" sz="2500" dirty="0"/>
              <a:t> </a:t>
            </a:r>
            <a:r>
              <a:rPr lang="en-GB" sz="2500" dirty="0" err="1"/>
              <a:t>operaționale</a:t>
            </a:r>
            <a:r>
              <a:rPr lang="en-GB" sz="2500" dirty="0"/>
              <a:t> </a:t>
            </a:r>
            <a:r>
              <a:rPr lang="en-GB" sz="2500" dirty="0" err="1"/>
              <a:t>pentru</a:t>
            </a:r>
            <a:r>
              <a:rPr lang="en-GB" sz="2500" dirty="0"/>
              <a:t> </a:t>
            </a:r>
            <a:r>
              <a:rPr lang="en-GB" sz="2500" dirty="0" err="1"/>
              <a:t>intervenții</a:t>
            </a:r>
            <a:r>
              <a:rPr lang="en-GB" sz="2500" dirty="0"/>
              <a:t> </a:t>
            </a:r>
            <a:r>
              <a:rPr lang="en-GB" sz="2500" dirty="0" err="1"/>
              <a:t>în</a:t>
            </a:r>
            <a:r>
              <a:rPr lang="en-GB" sz="2500" dirty="0"/>
              <a:t> </a:t>
            </a:r>
            <a:r>
              <a:rPr lang="en-GB" sz="2500" dirty="0" err="1"/>
              <a:t>situații</a:t>
            </a:r>
            <a:r>
              <a:rPr lang="en-GB" sz="2500" dirty="0"/>
              <a:t> de </a:t>
            </a:r>
            <a:r>
              <a:rPr lang="en-GB" sz="2500" dirty="0" err="1"/>
              <a:t>urgență</a:t>
            </a:r>
            <a:r>
              <a:rPr lang="en-GB" sz="2500" dirty="0"/>
              <a:t> din Oradea, la </a:t>
            </a:r>
            <a:r>
              <a:rPr lang="en-GB" sz="2500" dirty="0" err="1"/>
              <a:t>asigurarea</a:t>
            </a:r>
            <a:r>
              <a:rPr lang="en-GB" sz="2500" dirty="0"/>
              <a:t> </a:t>
            </a:r>
            <a:r>
              <a:rPr lang="en-GB" sz="2500" dirty="0" err="1"/>
              <a:t>unui</a:t>
            </a:r>
            <a:r>
              <a:rPr lang="en-GB" sz="2500" dirty="0"/>
              <a:t> angiograf </a:t>
            </a:r>
            <a:r>
              <a:rPr lang="en-GB" sz="2500" dirty="0" err="1"/>
              <a:t>și</a:t>
            </a:r>
            <a:r>
              <a:rPr lang="en-GB" sz="2500" dirty="0"/>
              <a:t> a </a:t>
            </a:r>
            <a:r>
              <a:rPr lang="en-GB" sz="2500" dirty="0" err="1"/>
              <a:t>unui</a:t>
            </a:r>
            <a:r>
              <a:rPr lang="en-GB" sz="2500" dirty="0"/>
              <a:t> computer-</a:t>
            </a:r>
            <a:r>
              <a:rPr lang="en-GB" sz="2500" dirty="0" err="1"/>
              <a:t>tomograf</a:t>
            </a:r>
            <a:r>
              <a:rPr lang="en-GB" sz="2500" dirty="0"/>
              <a:t> </a:t>
            </a:r>
            <a:r>
              <a:rPr lang="en-GB" sz="2500" dirty="0" err="1"/>
              <a:t>pentru</a:t>
            </a:r>
            <a:r>
              <a:rPr lang="en-GB" sz="2500" dirty="0"/>
              <a:t> </a:t>
            </a:r>
            <a:r>
              <a:rPr lang="en-GB" sz="2500" dirty="0" err="1"/>
              <a:t>Spitalul</a:t>
            </a:r>
            <a:r>
              <a:rPr lang="en-GB" sz="2500" dirty="0"/>
              <a:t> Clinic </a:t>
            </a:r>
            <a:r>
              <a:rPr lang="en-GB" sz="2500" dirty="0" err="1"/>
              <a:t>Județean</a:t>
            </a:r>
            <a:r>
              <a:rPr lang="en-GB" sz="2500" dirty="0"/>
              <a:t> de </a:t>
            </a:r>
            <a:r>
              <a:rPr lang="en-GB" sz="2500" dirty="0" err="1"/>
              <a:t>Urgențe</a:t>
            </a:r>
            <a:r>
              <a:rPr lang="en-GB" sz="2500" dirty="0"/>
              <a:t> din Oradea etc. </a:t>
            </a:r>
            <a:r>
              <a:rPr lang="en-GB" sz="2500" dirty="0" err="1"/>
              <a:t>În</a:t>
            </a:r>
            <a:r>
              <a:rPr lang="en-GB" sz="2500" dirty="0"/>
              <a:t> 2007 </a:t>
            </a:r>
            <a:r>
              <a:rPr lang="en-GB" sz="2500" dirty="0" err="1"/>
              <a:t>împreună</a:t>
            </a:r>
            <a:r>
              <a:rPr lang="en-GB" sz="2500" dirty="0"/>
              <a:t> cu </a:t>
            </a:r>
            <a:r>
              <a:rPr lang="en-GB" sz="2500" dirty="0" err="1"/>
              <a:t>ministrul</a:t>
            </a:r>
            <a:r>
              <a:rPr lang="en-GB" sz="2500" dirty="0"/>
              <a:t> </a:t>
            </a:r>
            <a:r>
              <a:rPr lang="en-GB" sz="2500" dirty="0" err="1"/>
              <a:t>sănătății</a:t>
            </a:r>
            <a:r>
              <a:rPr lang="en-GB" sz="2500" dirty="0"/>
              <a:t>, Eugen Nicolaescu, am </a:t>
            </a:r>
            <a:r>
              <a:rPr lang="en-GB" sz="2500" dirty="0" err="1"/>
              <a:t>înființat</a:t>
            </a:r>
            <a:r>
              <a:rPr lang="en-GB" sz="2500" dirty="0"/>
              <a:t> la Oradea </a:t>
            </a:r>
            <a:r>
              <a:rPr lang="en-GB" sz="2500" dirty="0" err="1"/>
              <a:t>două</a:t>
            </a:r>
            <a:r>
              <a:rPr lang="en-GB" sz="2500" dirty="0"/>
              <a:t> centre </a:t>
            </a:r>
            <a:r>
              <a:rPr lang="en-GB" sz="2500" dirty="0" err="1"/>
              <a:t>medicale</a:t>
            </a:r>
            <a:r>
              <a:rPr lang="en-GB" sz="2500" dirty="0"/>
              <a:t>: </a:t>
            </a:r>
            <a:r>
              <a:rPr lang="en-GB" sz="2500" dirty="0" err="1"/>
              <a:t>unul</a:t>
            </a:r>
            <a:r>
              <a:rPr lang="en-GB" sz="2500" dirty="0"/>
              <a:t> de </a:t>
            </a:r>
            <a:r>
              <a:rPr lang="en-GB" sz="2500" dirty="0" err="1"/>
              <a:t>oncologie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</a:t>
            </a:r>
            <a:r>
              <a:rPr lang="en-GB" sz="2500" dirty="0" err="1"/>
              <a:t>unul</a:t>
            </a:r>
            <a:r>
              <a:rPr lang="en-GB" sz="2500" dirty="0"/>
              <a:t> de </a:t>
            </a:r>
            <a:r>
              <a:rPr lang="en-GB" sz="2500" dirty="0" err="1"/>
              <a:t>boli</a:t>
            </a:r>
            <a:r>
              <a:rPr lang="en-GB" sz="2500" dirty="0"/>
              <a:t> cardio-</a:t>
            </a:r>
            <a:r>
              <a:rPr lang="en-GB" sz="2500" dirty="0" err="1"/>
              <a:t>vasculare</a:t>
            </a:r>
            <a:r>
              <a:rPr lang="en-GB" sz="2500" dirty="0"/>
              <a:t>.</a:t>
            </a:r>
            <a:endParaRPr lang="en-GB" dirty="0"/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lang="en-GB" sz="2500" dirty="0" err="1"/>
              <a:t>în</a:t>
            </a:r>
            <a:r>
              <a:rPr lang="en-GB" sz="2500" dirty="0"/>
              <a:t> </a:t>
            </a:r>
            <a:r>
              <a:rPr lang="en-GB" sz="2500" dirty="0" err="1"/>
              <a:t>perioada</a:t>
            </a:r>
            <a:r>
              <a:rPr lang="en-GB" sz="2500" dirty="0"/>
              <a:t> 2006-2009 am </a:t>
            </a:r>
            <a:r>
              <a:rPr lang="en-GB" sz="2500" dirty="0" err="1"/>
              <a:t>obținut</a:t>
            </a:r>
            <a:r>
              <a:rPr lang="en-GB" sz="2500" dirty="0"/>
              <a:t> 3.000.000 lei plus TVA </a:t>
            </a:r>
            <a:r>
              <a:rPr lang="en-GB" sz="2500" dirty="0" err="1"/>
              <a:t>pentru</a:t>
            </a:r>
            <a:r>
              <a:rPr lang="en-GB" sz="2500" dirty="0"/>
              <a:t> </a:t>
            </a:r>
            <a:r>
              <a:rPr lang="en-GB" sz="2500" dirty="0" err="1"/>
              <a:t>construcția</a:t>
            </a:r>
            <a:r>
              <a:rPr lang="en-GB" sz="2500" dirty="0"/>
              <a:t> </a:t>
            </a:r>
            <a:r>
              <a:rPr lang="en-GB" sz="2500" dirty="0" err="1"/>
              <a:t>unui</a:t>
            </a:r>
            <a:r>
              <a:rPr lang="en-GB" sz="2500" dirty="0"/>
              <a:t> </a:t>
            </a:r>
            <a:r>
              <a:rPr lang="en-GB" sz="2500" dirty="0" err="1"/>
              <a:t>nou</a:t>
            </a:r>
            <a:r>
              <a:rPr lang="en-GB" sz="2500" dirty="0"/>
              <a:t> </a:t>
            </a:r>
            <a:r>
              <a:rPr lang="en-GB" sz="2500" dirty="0" err="1"/>
              <a:t>corp</a:t>
            </a:r>
            <a:r>
              <a:rPr lang="en-GB" sz="2500" dirty="0"/>
              <a:t> la </a:t>
            </a:r>
            <a:r>
              <a:rPr lang="en-GB" sz="2500" dirty="0" err="1"/>
              <a:t>spitalul</a:t>
            </a:r>
            <a:r>
              <a:rPr lang="en-GB" sz="2500" dirty="0"/>
              <a:t> </a:t>
            </a:r>
            <a:r>
              <a:rPr lang="en-GB" sz="2500" dirty="0" err="1"/>
              <a:t>Aleșd</a:t>
            </a:r>
            <a:r>
              <a:rPr lang="en-GB" sz="2500" dirty="0"/>
              <a:t>;</a:t>
            </a:r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lang="en-GB" sz="2500" dirty="0"/>
              <a:t>am </a:t>
            </a:r>
            <a:r>
              <a:rPr lang="en-GB" sz="2500" dirty="0" err="1"/>
              <a:t>obținut</a:t>
            </a:r>
            <a:r>
              <a:rPr lang="en-GB" sz="2500" dirty="0"/>
              <a:t> </a:t>
            </a:r>
            <a:r>
              <a:rPr lang="en-GB" sz="2500" dirty="0" err="1"/>
              <a:t>extinderea</a:t>
            </a:r>
            <a:r>
              <a:rPr lang="en-GB" sz="2500" dirty="0"/>
              <a:t> de la 2 la 4 </a:t>
            </a:r>
            <a:r>
              <a:rPr lang="en-GB" sz="2500" dirty="0" err="1"/>
              <a:t>benzi</a:t>
            </a:r>
            <a:r>
              <a:rPr lang="en-GB" sz="2500" dirty="0"/>
              <a:t> a </a:t>
            </a:r>
            <a:r>
              <a:rPr lang="en-GB" sz="2500" dirty="0" err="1"/>
              <a:t>centurii</a:t>
            </a:r>
            <a:r>
              <a:rPr lang="en-GB" sz="2500" dirty="0"/>
              <a:t> </a:t>
            </a:r>
            <a:r>
              <a:rPr lang="en-GB" sz="2500" dirty="0" err="1"/>
              <a:t>municipiului</a:t>
            </a:r>
            <a:r>
              <a:rPr lang="en-GB" sz="2500" dirty="0"/>
              <a:t> Oradea;</a:t>
            </a:r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endParaRPr lang="en-GB" sz="2500" dirty="0"/>
          </a:p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endParaRPr lang="en-GB" sz="2500" dirty="0"/>
          </a:p>
        </p:txBody>
      </p:sp>
      <p:pic>
        <p:nvPicPr>
          <p:cNvPr id="146" name="PNL sigla corecta.jpg" descr="PNL sigla corec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66" y="281152"/>
            <a:ext cx="1640087" cy="1640087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F2F0C7-DC8E-474B-928B-2954A9FB8A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9396343"/>
            <a:ext cx="104648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sz="1600" dirty="0">
                <a:solidFill>
                  <a:srgbClr val="FFFFFF"/>
                </a:solidFill>
              </a:rPr>
              <a:t>contact: cornel.popa@pnl.ro   www.facebook.com/CornelPopaBH</a:t>
            </a:r>
            <a:endParaRPr lang="en-US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367453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fundalPNLppt.png" descr="fundalPNLpp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3004801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144" name="Activitate administrativă"/>
          <p:cNvSpPr txBox="1">
            <a:spLocks noGrp="1"/>
          </p:cNvSpPr>
          <p:nvPr>
            <p:ph type="ctrTitle"/>
          </p:nvPr>
        </p:nvSpPr>
        <p:spPr>
          <a:xfrm>
            <a:off x="2072020" y="52552"/>
            <a:ext cx="10932780" cy="1517519"/>
          </a:xfrm>
          <a:prstGeom prst="rect">
            <a:avLst/>
          </a:prstGeom>
        </p:spPr>
        <p:txBody>
          <a:bodyPr anchor="ctr">
            <a:normAutofit fontScale="90000"/>
          </a:bodyPr>
          <a:lstStyle>
            <a:lvl1pPr>
              <a:defRPr sz="7500">
                <a:solidFill>
                  <a:srgbClr val="FFFFFF"/>
                </a:solidFill>
              </a:defRPr>
            </a:lvl1pPr>
          </a:lstStyle>
          <a:p>
            <a:r>
              <a:rPr dirty="0" err="1"/>
              <a:t>Activitate</a:t>
            </a:r>
            <a:r>
              <a:rPr dirty="0"/>
              <a:t> </a:t>
            </a:r>
            <a:r>
              <a:rPr lang="ro-RO" dirty="0"/>
              <a:t>social-comunitară</a:t>
            </a:r>
            <a:endParaRPr dirty="0"/>
          </a:p>
        </p:txBody>
      </p:sp>
      <p:sp>
        <p:nvSpPr>
          <p:cNvPr id="145" name="am amenajat infrastructura de mediu din ariile protejate din Bihor, am promovat județul prin proiectul Călător prin Bihor și am înființat Centrul Național de Informare și Promovare Bihor;…"/>
          <p:cNvSpPr txBox="1">
            <a:spLocks noGrp="1"/>
          </p:cNvSpPr>
          <p:nvPr>
            <p:ph type="subTitle" idx="1"/>
          </p:nvPr>
        </p:nvSpPr>
        <p:spPr>
          <a:xfrm>
            <a:off x="2286000" y="1704848"/>
            <a:ext cx="10464800" cy="769149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28600" indent="-228600" algn="just">
              <a:buSzPct val="100000"/>
              <a:buChar char="•"/>
              <a:defRPr sz="2500">
                <a:solidFill>
                  <a:srgbClr val="FFFFFF"/>
                </a:solidFill>
              </a:defRPr>
            </a:pPr>
            <a:r>
              <a:rPr lang="en-GB" sz="2500" dirty="0"/>
              <a:t>am </a:t>
            </a:r>
            <a:r>
              <a:rPr lang="en-GB" sz="2500" dirty="0" err="1"/>
              <a:t>ctitorit</a:t>
            </a:r>
            <a:r>
              <a:rPr lang="en-GB" sz="2500" dirty="0"/>
              <a:t> </a:t>
            </a:r>
            <a:r>
              <a:rPr lang="en-GB" sz="2500" dirty="0" err="1"/>
              <a:t>sau</a:t>
            </a:r>
            <a:r>
              <a:rPr lang="en-GB" sz="2500" dirty="0"/>
              <a:t> </a:t>
            </a:r>
            <a:r>
              <a:rPr lang="en-GB" sz="2500" dirty="0" err="1"/>
              <a:t>sprijinit</a:t>
            </a:r>
            <a:r>
              <a:rPr lang="en-GB" sz="2500" dirty="0"/>
              <a:t> mai </a:t>
            </a:r>
            <a:r>
              <a:rPr lang="en-GB" sz="2500" dirty="0" err="1"/>
              <a:t>multe</a:t>
            </a:r>
            <a:r>
              <a:rPr lang="en-GB" sz="2500" dirty="0"/>
              <a:t> </a:t>
            </a:r>
            <a:r>
              <a:rPr lang="en-GB" sz="2500" dirty="0" err="1"/>
              <a:t>biserici</a:t>
            </a:r>
            <a:r>
              <a:rPr lang="en-GB" sz="2500" dirty="0"/>
              <a:t> </a:t>
            </a:r>
            <a:r>
              <a:rPr lang="en-GB" sz="2500" dirty="0" err="1"/>
              <a:t>ortodoxe</a:t>
            </a:r>
            <a:r>
              <a:rPr lang="en-GB" sz="2500" dirty="0"/>
              <a:t> din Oradea </a:t>
            </a:r>
            <a:r>
              <a:rPr lang="en-GB" sz="2500" dirty="0" err="1"/>
              <a:t>și</a:t>
            </a:r>
            <a:r>
              <a:rPr lang="en-GB" sz="2500" dirty="0"/>
              <a:t> din </a:t>
            </a:r>
            <a:r>
              <a:rPr lang="en-GB" sz="2500" dirty="0" err="1"/>
              <a:t>județul</a:t>
            </a:r>
            <a:r>
              <a:rPr lang="en-GB" sz="2500" dirty="0"/>
              <a:t> Bihor: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Sfântul</a:t>
            </a:r>
            <a:r>
              <a:rPr lang="en-GB" sz="2500" dirty="0"/>
              <a:t> Apostol Andrei,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Sfântul</a:t>
            </a:r>
            <a:r>
              <a:rPr lang="en-GB" sz="2500" dirty="0"/>
              <a:t> </a:t>
            </a:r>
            <a:r>
              <a:rPr lang="en-GB" sz="2500" dirty="0" err="1"/>
              <a:t>Dimitrie</a:t>
            </a:r>
            <a:r>
              <a:rPr lang="en-GB" sz="2500" dirty="0"/>
              <a:t> </a:t>
            </a:r>
            <a:r>
              <a:rPr lang="en-GB" sz="2500" dirty="0" err="1"/>
              <a:t>Izvorâtorul</a:t>
            </a:r>
            <a:r>
              <a:rPr lang="en-GB" sz="2500" dirty="0"/>
              <a:t> de Mir,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Sfântul</a:t>
            </a:r>
            <a:r>
              <a:rPr lang="en-GB" sz="2500" dirty="0"/>
              <a:t> Sebastian,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Nașterea</a:t>
            </a:r>
            <a:r>
              <a:rPr lang="en-GB" sz="2500" dirty="0"/>
              <a:t> </a:t>
            </a:r>
            <a:r>
              <a:rPr lang="en-GB" sz="2500" dirty="0" err="1"/>
              <a:t>Maicii</a:t>
            </a:r>
            <a:r>
              <a:rPr lang="en-GB" sz="2500" dirty="0"/>
              <a:t> </a:t>
            </a:r>
            <a:r>
              <a:rPr lang="en-GB" sz="2500" dirty="0" err="1"/>
              <a:t>Domnului</a:t>
            </a:r>
            <a:r>
              <a:rPr lang="en-GB" sz="2500" dirty="0"/>
              <a:t>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Sfântul</a:t>
            </a:r>
            <a:r>
              <a:rPr lang="en-GB" sz="2500" dirty="0"/>
              <a:t> </a:t>
            </a:r>
            <a:r>
              <a:rPr lang="en-GB" sz="2500" dirty="0" err="1"/>
              <a:t>Ioan</a:t>
            </a:r>
            <a:r>
              <a:rPr lang="en-GB" sz="2500" dirty="0"/>
              <a:t> </a:t>
            </a:r>
            <a:r>
              <a:rPr lang="en-GB" sz="2500" dirty="0" err="1"/>
              <a:t>Iacob</a:t>
            </a:r>
            <a:r>
              <a:rPr lang="en-GB" sz="2500" dirty="0"/>
              <a:t> </a:t>
            </a:r>
            <a:r>
              <a:rPr lang="en-GB" sz="2500" dirty="0" err="1"/>
              <a:t>Românul</a:t>
            </a:r>
            <a:r>
              <a:rPr lang="en-GB" sz="2500" dirty="0"/>
              <a:t> (</a:t>
            </a:r>
            <a:r>
              <a:rPr lang="en-GB" sz="2500" dirty="0" err="1"/>
              <a:t>toate</a:t>
            </a:r>
            <a:r>
              <a:rPr lang="en-GB" sz="2500" dirty="0"/>
              <a:t> din Oradea);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Sfântul</a:t>
            </a:r>
            <a:r>
              <a:rPr lang="en-GB" sz="2500" dirty="0"/>
              <a:t> Nicolae din Sudrigiu,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Sfânta</a:t>
            </a:r>
            <a:r>
              <a:rPr lang="en-GB" sz="2500" dirty="0"/>
              <a:t> Maria Mare de la </a:t>
            </a:r>
            <a:r>
              <a:rPr lang="en-GB" sz="2500" dirty="0" err="1"/>
              <a:t>Izbuc</a:t>
            </a:r>
            <a:r>
              <a:rPr lang="en-GB" sz="2500" dirty="0"/>
              <a:t>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Sfântul</a:t>
            </a:r>
            <a:r>
              <a:rPr lang="en-GB" sz="2500" dirty="0"/>
              <a:t> </a:t>
            </a:r>
            <a:r>
              <a:rPr lang="en-GB" sz="2500" dirty="0" err="1"/>
              <a:t>Dimitrie</a:t>
            </a:r>
            <a:r>
              <a:rPr lang="en-GB" sz="2500" dirty="0"/>
              <a:t> de la </a:t>
            </a:r>
            <a:r>
              <a:rPr lang="en-GB" sz="2500" dirty="0" err="1"/>
              <a:t>Fânațe</a:t>
            </a:r>
            <a:r>
              <a:rPr lang="en-GB" sz="2500" dirty="0"/>
              <a:t>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Sfinții</a:t>
            </a:r>
            <a:r>
              <a:rPr lang="en-GB" sz="2500" dirty="0"/>
              <a:t> </a:t>
            </a:r>
            <a:r>
              <a:rPr lang="en-GB" sz="2500" dirty="0" err="1"/>
              <a:t>Arhangheli</a:t>
            </a:r>
            <a:r>
              <a:rPr lang="en-GB" sz="2500" dirty="0"/>
              <a:t> </a:t>
            </a:r>
            <a:r>
              <a:rPr lang="en-GB" sz="2500" dirty="0" err="1"/>
              <a:t>Mihail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Gavriil de la </a:t>
            </a:r>
            <a:r>
              <a:rPr lang="en-GB" sz="2500" dirty="0" err="1"/>
              <a:t>Câmpani</a:t>
            </a:r>
            <a:r>
              <a:rPr lang="en-GB" sz="2500" dirty="0"/>
              <a:t>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Sfânta</a:t>
            </a:r>
            <a:r>
              <a:rPr lang="en-GB" sz="2500" dirty="0"/>
              <a:t> </a:t>
            </a:r>
            <a:r>
              <a:rPr lang="en-GB" sz="2500" dirty="0" err="1"/>
              <a:t>Treime</a:t>
            </a:r>
            <a:r>
              <a:rPr lang="en-GB" sz="2500" dirty="0"/>
              <a:t> din Cucuceni,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Sfinții</a:t>
            </a:r>
            <a:r>
              <a:rPr lang="en-GB" sz="2500" dirty="0"/>
              <a:t> </a:t>
            </a:r>
            <a:r>
              <a:rPr lang="en-GB" sz="2500" dirty="0" err="1"/>
              <a:t>Arhangheli</a:t>
            </a:r>
            <a:r>
              <a:rPr lang="en-GB" sz="2500" dirty="0"/>
              <a:t> din </a:t>
            </a:r>
            <a:r>
              <a:rPr lang="en-GB" sz="2500" dirty="0" err="1"/>
              <a:t>Șebiș</a:t>
            </a:r>
            <a:r>
              <a:rPr lang="en-GB" sz="2500" dirty="0"/>
              <a:t>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Adormirea</a:t>
            </a:r>
            <a:r>
              <a:rPr lang="en-GB" sz="2500" dirty="0"/>
              <a:t> </a:t>
            </a:r>
            <a:r>
              <a:rPr lang="en-GB" sz="2500" dirty="0" err="1"/>
              <a:t>Preasfintei</a:t>
            </a:r>
            <a:r>
              <a:rPr lang="en-GB" sz="2500" dirty="0"/>
              <a:t> </a:t>
            </a:r>
            <a:r>
              <a:rPr lang="en-GB" sz="2500" dirty="0" err="1"/>
              <a:t>Născătoare</a:t>
            </a:r>
            <a:r>
              <a:rPr lang="en-GB" sz="2500" dirty="0"/>
              <a:t> de </a:t>
            </a:r>
            <a:r>
              <a:rPr lang="en-GB" sz="2500" dirty="0" err="1"/>
              <a:t>Dumnezeu</a:t>
            </a:r>
            <a:r>
              <a:rPr lang="en-GB" sz="2500" dirty="0"/>
              <a:t> din </a:t>
            </a:r>
            <a:r>
              <a:rPr lang="en-GB" sz="2500" dirty="0" err="1"/>
              <a:t>Belejeni</a:t>
            </a:r>
            <a:r>
              <a:rPr lang="en-GB" sz="2500" dirty="0"/>
              <a:t>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Sfinții</a:t>
            </a:r>
            <a:r>
              <a:rPr lang="en-GB" sz="2500" dirty="0"/>
              <a:t> </a:t>
            </a:r>
            <a:r>
              <a:rPr lang="en-GB" sz="2500" dirty="0" err="1"/>
              <a:t>Arhangheli</a:t>
            </a:r>
            <a:r>
              <a:rPr lang="en-GB" sz="2500" dirty="0"/>
              <a:t> </a:t>
            </a:r>
            <a:r>
              <a:rPr lang="en-GB" sz="2500" dirty="0" err="1"/>
              <a:t>Mihail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Gavriil din </a:t>
            </a:r>
            <a:r>
              <a:rPr lang="en-GB" sz="2500" dirty="0" err="1"/>
              <a:t>Tria</a:t>
            </a:r>
            <a:r>
              <a:rPr lang="en-GB" sz="2500" dirty="0"/>
              <a:t>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Sfântul</a:t>
            </a:r>
            <a:r>
              <a:rPr lang="en-GB" sz="2500" dirty="0"/>
              <a:t> Nicolae din </a:t>
            </a:r>
            <a:r>
              <a:rPr lang="en-GB" sz="2500" dirty="0" err="1"/>
              <a:t>Sânnicolau</a:t>
            </a:r>
            <a:r>
              <a:rPr lang="en-GB" sz="2500" dirty="0"/>
              <a:t> </a:t>
            </a:r>
            <a:r>
              <a:rPr lang="en-GB" sz="2500" dirty="0" err="1"/>
              <a:t>Român</a:t>
            </a:r>
            <a:r>
              <a:rPr lang="en-GB" sz="2500" dirty="0"/>
              <a:t>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Sfântul</a:t>
            </a:r>
            <a:r>
              <a:rPr lang="en-GB" sz="2500" dirty="0"/>
              <a:t> </a:t>
            </a:r>
            <a:r>
              <a:rPr lang="en-GB" sz="2500" dirty="0" err="1"/>
              <a:t>Ierarh</a:t>
            </a:r>
            <a:r>
              <a:rPr lang="en-GB" sz="2500" dirty="0"/>
              <a:t> Nicolae de la </a:t>
            </a:r>
            <a:r>
              <a:rPr lang="en-GB" sz="2500" dirty="0" err="1"/>
              <a:t>Maternitatea</a:t>
            </a:r>
            <a:r>
              <a:rPr lang="en-GB" sz="2500" dirty="0"/>
              <a:t> din </a:t>
            </a:r>
            <a:r>
              <a:rPr lang="en-GB" sz="2500" dirty="0" err="1"/>
              <a:t>Beiuș</a:t>
            </a:r>
            <a:r>
              <a:rPr lang="en-GB" sz="2500" dirty="0"/>
              <a:t>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Sfânta</a:t>
            </a:r>
            <a:r>
              <a:rPr lang="en-GB" sz="2500" dirty="0"/>
              <a:t> </a:t>
            </a:r>
            <a:r>
              <a:rPr lang="en-GB" sz="2500" dirty="0" err="1"/>
              <a:t>Treime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Sfinții</a:t>
            </a:r>
            <a:r>
              <a:rPr lang="en-GB" sz="2500" dirty="0"/>
              <a:t> Apostoli </a:t>
            </a:r>
            <a:r>
              <a:rPr lang="en-GB" sz="2500" dirty="0" err="1"/>
              <a:t>Petru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Pavel din </a:t>
            </a:r>
            <a:r>
              <a:rPr lang="en-GB" sz="2500" dirty="0" err="1"/>
              <a:t>Ștei</a:t>
            </a:r>
            <a:r>
              <a:rPr lang="en-GB" sz="2500" dirty="0"/>
              <a:t>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Pogorârea</a:t>
            </a:r>
            <a:r>
              <a:rPr lang="en-GB" sz="2500" dirty="0"/>
              <a:t> </a:t>
            </a:r>
            <a:r>
              <a:rPr lang="en-GB" sz="2500" dirty="0" err="1"/>
              <a:t>Sfântului</a:t>
            </a:r>
            <a:r>
              <a:rPr lang="en-GB" sz="2500" dirty="0"/>
              <a:t> Duh din </a:t>
            </a:r>
            <a:r>
              <a:rPr lang="en-GB" sz="2500" dirty="0" err="1"/>
              <a:t>Salonta</a:t>
            </a:r>
            <a:r>
              <a:rPr lang="en-GB" sz="2500" dirty="0"/>
              <a:t>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Cuvioasa</a:t>
            </a:r>
            <a:r>
              <a:rPr lang="en-GB" sz="2500" dirty="0"/>
              <a:t> </a:t>
            </a:r>
            <a:r>
              <a:rPr lang="en-GB" sz="2500" dirty="0" err="1"/>
              <a:t>Parascheva</a:t>
            </a:r>
            <a:r>
              <a:rPr lang="en-GB" sz="2500" dirty="0"/>
              <a:t> din </a:t>
            </a:r>
            <a:r>
              <a:rPr lang="en-GB" sz="2500" dirty="0" err="1"/>
              <a:t>Marghita</a:t>
            </a:r>
            <a:r>
              <a:rPr lang="en-GB" sz="2500" dirty="0"/>
              <a:t>, </a:t>
            </a:r>
            <a:r>
              <a:rPr lang="en-GB" sz="2500" dirty="0" err="1"/>
              <a:t>Biserica</a:t>
            </a:r>
            <a:r>
              <a:rPr lang="en-GB" sz="2500" dirty="0"/>
              <a:t> </a:t>
            </a:r>
            <a:r>
              <a:rPr lang="en-GB" sz="2500" dirty="0" err="1"/>
              <a:t>Sfinții</a:t>
            </a:r>
            <a:r>
              <a:rPr lang="en-GB" sz="2500" dirty="0"/>
              <a:t> </a:t>
            </a:r>
            <a:r>
              <a:rPr lang="en-GB" sz="2500" dirty="0" err="1"/>
              <a:t>Arhangheli</a:t>
            </a:r>
            <a:r>
              <a:rPr lang="en-GB" sz="2500" dirty="0"/>
              <a:t> </a:t>
            </a:r>
            <a:r>
              <a:rPr lang="en-GB" sz="2500" dirty="0" err="1"/>
              <a:t>Mihail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Gavriil din </a:t>
            </a:r>
            <a:r>
              <a:rPr lang="en-GB" sz="2500" dirty="0" err="1"/>
              <a:t>Boianu</a:t>
            </a:r>
            <a:r>
              <a:rPr lang="en-GB" sz="2500" dirty="0"/>
              <a:t> Mare;</a:t>
            </a:r>
          </a:p>
          <a:p>
            <a:pPr marL="228600" indent="-228600" algn="just">
              <a:buSzPct val="100000"/>
              <a:buFontTx/>
              <a:buChar char="•"/>
              <a:defRPr sz="2500">
                <a:solidFill>
                  <a:srgbClr val="FFFFFF"/>
                </a:solidFill>
              </a:defRPr>
            </a:pPr>
            <a:r>
              <a:rPr lang="en-GB" sz="2500" dirty="0" err="1"/>
              <a:t>reparațiile</a:t>
            </a:r>
            <a:r>
              <a:rPr lang="en-GB" sz="2500" dirty="0"/>
              <a:t> </a:t>
            </a:r>
            <a:r>
              <a:rPr lang="en-GB" sz="2500" dirty="0" err="1"/>
              <a:t>capitale</a:t>
            </a:r>
            <a:r>
              <a:rPr lang="en-GB" sz="2500" dirty="0"/>
              <a:t> ale </a:t>
            </a:r>
            <a:r>
              <a:rPr lang="en-GB" sz="2500" dirty="0" err="1"/>
              <a:t>Căminelor</a:t>
            </a:r>
            <a:r>
              <a:rPr lang="en-GB" sz="2500" dirty="0"/>
              <a:t> </a:t>
            </a:r>
            <a:r>
              <a:rPr lang="en-GB" sz="2500" dirty="0" err="1"/>
              <a:t>Culturale</a:t>
            </a:r>
            <a:r>
              <a:rPr lang="en-GB" sz="2500" dirty="0"/>
              <a:t> din Sudrigiu, </a:t>
            </a:r>
            <a:r>
              <a:rPr lang="en-GB" sz="2500" dirty="0" err="1"/>
              <a:t>Lazuri</a:t>
            </a:r>
            <a:r>
              <a:rPr lang="en-GB" sz="2500" dirty="0"/>
              <a:t> de </a:t>
            </a:r>
            <a:r>
              <a:rPr lang="en-GB" sz="2500" dirty="0" err="1"/>
              <a:t>Beiuș</a:t>
            </a:r>
            <a:r>
              <a:rPr lang="en-GB" sz="2500" dirty="0"/>
              <a:t>, </a:t>
            </a:r>
            <a:r>
              <a:rPr lang="en-GB" sz="2500" dirty="0" err="1"/>
              <a:t>Hinchiriș</a:t>
            </a:r>
            <a:r>
              <a:rPr lang="en-GB" sz="2500" dirty="0"/>
              <a:t>, </a:t>
            </a:r>
            <a:r>
              <a:rPr lang="en-GB" sz="2500" dirty="0" err="1"/>
              <a:t>Câmpani</a:t>
            </a:r>
            <a:r>
              <a:rPr lang="en-GB" sz="2500" dirty="0"/>
              <a:t>, </a:t>
            </a:r>
            <a:r>
              <a:rPr lang="en-GB" sz="2500" dirty="0" err="1"/>
              <a:t>Fânațe</a:t>
            </a:r>
            <a:r>
              <a:rPr lang="en-GB" sz="2500" dirty="0"/>
              <a:t>;</a:t>
            </a:r>
          </a:p>
          <a:p>
            <a:pPr marL="228600" indent="-228600" algn="just">
              <a:buSzPct val="100000"/>
              <a:buFontTx/>
              <a:buChar char="•"/>
              <a:defRPr sz="2500">
                <a:solidFill>
                  <a:srgbClr val="FFFFFF"/>
                </a:solidFill>
              </a:defRPr>
            </a:pPr>
            <a:r>
              <a:rPr lang="en-GB" sz="2500" dirty="0" err="1"/>
              <a:t>cetățean</a:t>
            </a:r>
            <a:r>
              <a:rPr lang="en-GB" sz="2500" dirty="0"/>
              <a:t> de </a:t>
            </a:r>
            <a:r>
              <a:rPr lang="en-GB" sz="2500" dirty="0" err="1"/>
              <a:t>onoare</a:t>
            </a:r>
            <a:r>
              <a:rPr lang="en-GB" sz="2500" b="1" dirty="0"/>
              <a:t> </a:t>
            </a:r>
            <a:r>
              <a:rPr lang="en-GB" sz="2500" dirty="0"/>
              <a:t>al </a:t>
            </a:r>
            <a:r>
              <a:rPr lang="en-GB" sz="2500" dirty="0" err="1"/>
              <a:t>municipiilor</a:t>
            </a:r>
            <a:r>
              <a:rPr lang="en-GB" sz="2500" dirty="0"/>
              <a:t> </a:t>
            </a:r>
            <a:r>
              <a:rPr lang="en-GB" sz="2500" dirty="0" err="1"/>
              <a:t>Beiuș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</a:t>
            </a:r>
            <a:r>
              <a:rPr lang="en-GB" sz="2500" dirty="0" err="1"/>
              <a:t>Marghita</a:t>
            </a:r>
            <a:r>
              <a:rPr lang="en-GB" sz="2500" dirty="0"/>
              <a:t>, al </a:t>
            </a:r>
            <a:r>
              <a:rPr lang="en-GB" sz="2500" dirty="0" err="1"/>
              <a:t>orașelor</a:t>
            </a:r>
            <a:r>
              <a:rPr lang="en-GB" sz="2500" dirty="0"/>
              <a:t> </a:t>
            </a:r>
            <a:r>
              <a:rPr lang="en-GB" sz="2500" dirty="0" err="1"/>
              <a:t>Ștei</a:t>
            </a:r>
            <a:r>
              <a:rPr lang="en-GB" sz="2500" dirty="0"/>
              <a:t>, </a:t>
            </a:r>
            <a:r>
              <a:rPr lang="en-GB" sz="2500" dirty="0" err="1"/>
              <a:t>Aleșd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</a:t>
            </a:r>
            <a:r>
              <a:rPr lang="en-GB" sz="2500" dirty="0" err="1"/>
              <a:t>Vașcău</a:t>
            </a:r>
            <a:r>
              <a:rPr lang="en-GB" sz="2500" dirty="0"/>
              <a:t>, al </a:t>
            </a:r>
            <a:r>
              <a:rPr lang="en-GB" sz="2500" dirty="0" err="1"/>
              <a:t>comunelor</a:t>
            </a:r>
            <a:r>
              <a:rPr lang="en-GB" sz="2500" dirty="0"/>
              <a:t> </a:t>
            </a:r>
            <a:r>
              <a:rPr lang="en-GB" sz="2500" dirty="0" err="1"/>
              <a:t>Rieni</a:t>
            </a:r>
            <a:r>
              <a:rPr lang="en-GB" sz="2500" dirty="0"/>
              <a:t>, </a:t>
            </a:r>
            <a:r>
              <a:rPr lang="en-GB" sz="2500" dirty="0" err="1"/>
              <a:t>Lazuri</a:t>
            </a:r>
            <a:r>
              <a:rPr lang="en-GB" sz="2500" dirty="0"/>
              <a:t> de </a:t>
            </a:r>
            <a:r>
              <a:rPr lang="en-GB" sz="2500" dirty="0" err="1"/>
              <a:t>Beiuș</a:t>
            </a:r>
            <a:r>
              <a:rPr lang="en-GB" sz="2500" dirty="0"/>
              <a:t> </a:t>
            </a:r>
            <a:r>
              <a:rPr lang="en-GB" sz="2500" dirty="0" err="1"/>
              <a:t>și</a:t>
            </a:r>
            <a:r>
              <a:rPr lang="en-GB" sz="2500" dirty="0"/>
              <a:t> </a:t>
            </a:r>
            <a:r>
              <a:rPr lang="en-GB" sz="2500" dirty="0" err="1"/>
              <a:t>Pomezeu</a:t>
            </a:r>
            <a:r>
              <a:rPr lang="en-GB" sz="2500" dirty="0"/>
              <a:t>. </a:t>
            </a:r>
          </a:p>
          <a:p>
            <a:pPr algn="just">
              <a:buSzPct val="100000"/>
              <a:defRPr sz="2500">
                <a:solidFill>
                  <a:srgbClr val="FFFFFF"/>
                </a:solidFill>
              </a:defRPr>
            </a:pPr>
            <a:endParaRPr lang="en-GB" sz="2500" dirty="0"/>
          </a:p>
        </p:txBody>
      </p:sp>
      <p:pic>
        <p:nvPicPr>
          <p:cNvPr id="146" name="PNL sigla corecta.jpg" descr="PNL sigla corec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66" y="281152"/>
            <a:ext cx="1640087" cy="1640087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F2F0C7-DC8E-474B-928B-2954A9FB8A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9396343"/>
            <a:ext cx="104648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sz="1600" dirty="0">
                <a:solidFill>
                  <a:srgbClr val="FFFFFF"/>
                </a:solidFill>
              </a:rPr>
              <a:t>contact: cornel.popa@pnl.ro   www.facebook.com/CornelPopaBH</a:t>
            </a:r>
            <a:endParaRPr lang="en-US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728645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1488</Words>
  <Application>Microsoft Macintosh PowerPoint</Application>
  <PresentationFormat>Custom</PresentationFormat>
  <Paragraphs>77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Helvetica</vt:lpstr>
      <vt:lpstr>Helvetica Light</vt:lpstr>
      <vt:lpstr>Helvetica Neue</vt:lpstr>
      <vt:lpstr>White</vt:lpstr>
      <vt:lpstr>Cornel Popa</vt:lpstr>
      <vt:lpstr>Activitate politică</vt:lpstr>
      <vt:lpstr>Activitate administrativă</vt:lpstr>
      <vt:lpstr>Activitate administrativă</vt:lpstr>
      <vt:lpstr>Activitate administrativă</vt:lpstr>
      <vt:lpstr>Activitate administrativă</vt:lpstr>
      <vt:lpstr>Activitate administrativă</vt:lpstr>
      <vt:lpstr>Activitate social-comunitară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Cornel Popa</dc:title>
  <cp:lastModifiedBy>Microsoft Office User</cp:lastModifiedBy>
  <cp:revision>15</cp:revision>
  <dcterms:modified xsi:type="dcterms:W3CDTF">2021-02-23T12:07:05Z</dcterms:modified>
</cp:coreProperties>
</file>