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1"/>
  </p:sldMasterIdLst>
  <p:notesMasterIdLst>
    <p:notesMasterId r:id="rId64"/>
  </p:notesMasterIdLst>
  <p:sldIdLst>
    <p:sldId id="256" r:id="rId2"/>
    <p:sldId id="433" r:id="rId3"/>
    <p:sldId id="434" r:id="rId4"/>
    <p:sldId id="435" r:id="rId5"/>
    <p:sldId id="437" r:id="rId6"/>
    <p:sldId id="438" r:id="rId7"/>
    <p:sldId id="439" r:id="rId8"/>
    <p:sldId id="416" r:id="rId9"/>
    <p:sldId id="265" r:id="rId10"/>
    <p:sldId id="367" r:id="rId11"/>
    <p:sldId id="279" r:id="rId12"/>
    <p:sldId id="280" r:id="rId13"/>
    <p:sldId id="299" r:id="rId14"/>
    <p:sldId id="300" r:id="rId15"/>
    <p:sldId id="302" r:id="rId16"/>
    <p:sldId id="303" r:id="rId17"/>
    <p:sldId id="417" r:id="rId18"/>
    <p:sldId id="420" r:id="rId19"/>
    <p:sldId id="493" r:id="rId20"/>
    <p:sldId id="424" r:id="rId21"/>
    <p:sldId id="425" r:id="rId22"/>
    <p:sldId id="464" r:id="rId23"/>
    <p:sldId id="465" r:id="rId24"/>
    <p:sldId id="466" r:id="rId25"/>
    <p:sldId id="467" r:id="rId26"/>
    <p:sldId id="468" r:id="rId27"/>
    <p:sldId id="494" r:id="rId28"/>
    <p:sldId id="473" r:id="rId29"/>
    <p:sldId id="474" r:id="rId30"/>
    <p:sldId id="475" r:id="rId31"/>
    <p:sldId id="476" r:id="rId32"/>
    <p:sldId id="477" r:id="rId33"/>
    <p:sldId id="478" r:id="rId34"/>
    <p:sldId id="479" r:id="rId35"/>
    <p:sldId id="480" r:id="rId36"/>
    <p:sldId id="481" r:id="rId37"/>
    <p:sldId id="482" r:id="rId38"/>
    <p:sldId id="483" r:id="rId39"/>
    <p:sldId id="484" r:id="rId40"/>
    <p:sldId id="485" r:id="rId41"/>
    <p:sldId id="487" r:id="rId42"/>
    <p:sldId id="488" r:id="rId43"/>
    <p:sldId id="489" r:id="rId44"/>
    <p:sldId id="490" r:id="rId45"/>
    <p:sldId id="491" r:id="rId46"/>
    <p:sldId id="441" r:id="rId47"/>
    <p:sldId id="442" r:id="rId48"/>
    <p:sldId id="443" r:id="rId49"/>
    <p:sldId id="444" r:id="rId50"/>
    <p:sldId id="452" r:id="rId51"/>
    <p:sldId id="453" r:id="rId52"/>
    <p:sldId id="454" r:id="rId53"/>
    <p:sldId id="455" r:id="rId54"/>
    <p:sldId id="456" r:id="rId55"/>
    <p:sldId id="457" r:id="rId56"/>
    <p:sldId id="458" r:id="rId57"/>
    <p:sldId id="459" r:id="rId58"/>
    <p:sldId id="460" r:id="rId59"/>
    <p:sldId id="461" r:id="rId60"/>
    <p:sldId id="462" r:id="rId61"/>
    <p:sldId id="463" r:id="rId62"/>
    <p:sldId id="372" r:id="rId63"/>
  </p:sldIdLst>
  <p:sldSz cx="9144000" cy="6858000" type="screen4x3"/>
  <p:notesSz cx="6808788" cy="9940925"/>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A3FFFF"/>
    <a:srgbClr val="66FFFF"/>
    <a:srgbClr val="FFCC00"/>
    <a:srgbClr val="D2B752"/>
    <a:srgbClr val="ECE4BE"/>
    <a:srgbClr val="CDB957"/>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385" autoAdjust="0"/>
    <p:restoredTop sz="88962" autoAdjust="0"/>
  </p:normalViewPr>
  <p:slideViewPr>
    <p:cSldViewPr>
      <p:cViewPr varScale="1">
        <p:scale>
          <a:sx n="65" d="100"/>
          <a:sy n="65" d="100"/>
        </p:scale>
        <p:origin x="-1542"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7.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1163" cy="496888"/>
          </a:xfrm>
          <a:prstGeom prst="rect">
            <a:avLst/>
          </a:prstGeom>
        </p:spPr>
        <p:txBody>
          <a:bodyPr vert="horz" lIns="91559" tIns="45779" rIns="91559" bIns="45779" rtlCol="0"/>
          <a:lstStyle>
            <a:lvl1pPr algn="l" eaLnBrk="1" fontAlgn="auto" hangingPunct="1">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56038" y="0"/>
            <a:ext cx="2951162" cy="496888"/>
          </a:xfrm>
          <a:prstGeom prst="rect">
            <a:avLst/>
          </a:prstGeom>
        </p:spPr>
        <p:txBody>
          <a:bodyPr vert="horz" lIns="91559" tIns="45779" rIns="91559" bIns="45779" rtlCol="0"/>
          <a:lstStyle>
            <a:lvl1pPr algn="r" eaLnBrk="1" fontAlgn="auto" hangingPunct="1">
              <a:spcBef>
                <a:spcPts val="0"/>
              </a:spcBef>
              <a:spcAft>
                <a:spcPts val="0"/>
              </a:spcAft>
              <a:defRPr sz="1200">
                <a:latin typeface="+mn-lt"/>
                <a:cs typeface="+mn-cs"/>
              </a:defRPr>
            </a:lvl1pPr>
          </a:lstStyle>
          <a:p>
            <a:pPr>
              <a:defRPr/>
            </a:pPr>
            <a:fld id="{B36D9C08-2621-42C3-95A8-D417E735DB53}" type="datetimeFigureOut">
              <a:rPr lang="en-US"/>
              <a:pPr>
                <a:defRPr/>
              </a:pPr>
              <a:t>3/26/2018</a:t>
            </a:fld>
            <a:endParaRPr lang="en-US" dirty="0"/>
          </a:p>
        </p:txBody>
      </p:sp>
      <p:sp>
        <p:nvSpPr>
          <p:cNvPr id="4" name="Slide Image Placeholder 3"/>
          <p:cNvSpPr>
            <a:spLocks noGrp="1" noRot="1" noChangeAspect="1"/>
          </p:cNvSpPr>
          <p:nvPr>
            <p:ph type="sldImg" idx="2"/>
          </p:nvPr>
        </p:nvSpPr>
        <p:spPr>
          <a:xfrm>
            <a:off x="919163" y="746125"/>
            <a:ext cx="4970462" cy="3727450"/>
          </a:xfrm>
          <a:prstGeom prst="rect">
            <a:avLst/>
          </a:prstGeom>
          <a:noFill/>
          <a:ln w="12700">
            <a:solidFill>
              <a:prstClr val="black"/>
            </a:solidFill>
          </a:ln>
        </p:spPr>
        <p:txBody>
          <a:bodyPr vert="horz" lIns="91559" tIns="45779" rIns="91559" bIns="45779" rtlCol="0" anchor="ctr"/>
          <a:lstStyle/>
          <a:p>
            <a:pPr lvl="0"/>
            <a:endParaRPr lang="en-US" noProof="0" dirty="0"/>
          </a:p>
        </p:txBody>
      </p:sp>
      <p:sp>
        <p:nvSpPr>
          <p:cNvPr id="5" name="Notes Placeholder 4"/>
          <p:cNvSpPr>
            <a:spLocks noGrp="1"/>
          </p:cNvSpPr>
          <p:nvPr>
            <p:ph type="body" sz="quarter" idx="3"/>
          </p:nvPr>
        </p:nvSpPr>
        <p:spPr>
          <a:xfrm>
            <a:off x="681038" y="4721225"/>
            <a:ext cx="5446712" cy="4473575"/>
          </a:xfrm>
          <a:prstGeom prst="rect">
            <a:avLst/>
          </a:prstGeom>
        </p:spPr>
        <p:txBody>
          <a:bodyPr vert="horz" lIns="91559" tIns="45779" rIns="91559" bIns="45779"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9442450"/>
            <a:ext cx="2951163" cy="496888"/>
          </a:xfrm>
          <a:prstGeom prst="rect">
            <a:avLst/>
          </a:prstGeom>
        </p:spPr>
        <p:txBody>
          <a:bodyPr vert="horz" lIns="91559" tIns="45779" rIns="91559" bIns="45779" rtlCol="0" anchor="b"/>
          <a:lstStyle>
            <a:lvl1pPr algn="l" eaLnBrk="1" fontAlgn="auto" hangingPunct="1">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56038" y="9442450"/>
            <a:ext cx="2951162" cy="496888"/>
          </a:xfrm>
          <a:prstGeom prst="rect">
            <a:avLst/>
          </a:prstGeom>
        </p:spPr>
        <p:txBody>
          <a:bodyPr vert="horz" wrap="square" lIns="91559" tIns="45779" rIns="91559" bIns="45779"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D83B22C3-DE14-4170-AF6D-74EEBEE02D46}" type="slidenum">
              <a:rPr lang="en-US" altLang="en-US"/>
              <a:pPr>
                <a:defRPr/>
              </a:pPr>
              <a:t>‹#›</a:t>
            </a:fld>
            <a:endParaRPr lang="en-US" altLang="en-US"/>
          </a:p>
        </p:txBody>
      </p:sp>
    </p:spTree>
    <p:extLst>
      <p:ext uri="{BB962C8B-B14F-4D97-AF65-F5344CB8AC3E}">
        <p14:creationId xmlns:p14="http://schemas.microsoft.com/office/powerpoint/2010/main" xmlns="" val="1470703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96259"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96260"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5C30981-78F3-41C4-BB5C-1BDB85BBDE92}" type="slidenum">
              <a:rPr lang="en-US" altLang="en-US" smtClean="0">
                <a:latin typeface="Calibri" panose="020F0502020204030204" pitchFamily="34" charset="0"/>
              </a:rPr>
              <a:pPr/>
              <a:t>54</a:t>
            </a:fld>
            <a:endParaRPr lang="en-US" altLang="en-US" smtClean="0">
              <a:latin typeface="Calibri" panose="020F0502020204030204" pitchFamily="34" charset="0"/>
            </a:endParaRPr>
          </a:p>
        </p:txBody>
      </p:sp>
    </p:spTree>
    <p:extLst>
      <p:ext uri="{BB962C8B-B14F-4D97-AF65-F5344CB8AC3E}">
        <p14:creationId xmlns:p14="http://schemas.microsoft.com/office/powerpoint/2010/main" xmlns="" val="166523803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7" descr="Droplets-SD-Title-R1d.png"/>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Title 1"/>
          <p:cNvSpPr>
            <a:spLocks noGrp="1"/>
          </p:cNvSpPr>
          <p:nvPr>
            <p:ph type="ctrTitle"/>
          </p:nvPr>
        </p:nvSpPr>
        <p:spPr>
          <a:xfrm>
            <a:off x="1313259" y="1300786"/>
            <a:ext cx="6517482" cy="2509213"/>
          </a:xfrm>
        </p:spPr>
        <p:txBody>
          <a:bodyPr anchor="b"/>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313259" y="3886201"/>
            <a:ext cx="6517482" cy="1371599"/>
          </a:xfrm>
        </p:spPr>
        <p:txBody>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5" name="Date Placeholder 3"/>
          <p:cNvSpPr>
            <a:spLocks noGrp="1"/>
          </p:cNvSpPr>
          <p:nvPr>
            <p:ph type="dt" sz="half" idx="10"/>
          </p:nvPr>
        </p:nvSpPr>
        <p:spPr/>
        <p:txBody>
          <a:bodyPr/>
          <a:lstStyle>
            <a:lvl1pPr>
              <a:defRPr/>
            </a:lvl1pPr>
          </a:lstStyle>
          <a:p>
            <a:pPr>
              <a:defRPr/>
            </a:pPr>
            <a:fld id="{73315337-CD49-40E6-ABFA-9B0F440AE863}" type="datetimeFigureOut">
              <a:rPr lang="en-US"/>
              <a:pPr>
                <a:defRPr/>
              </a:pPr>
              <a:t>3/26/2018</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9DD4AF3-ACC9-4549-AC5E-4061A4B2683B}" type="slidenum">
              <a:rPr lang="en-US" altLang="en-US"/>
              <a:pPr>
                <a:defRPr/>
              </a:pPr>
              <a:t>‹#›</a:t>
            </a:fld>
            <a:endParaRPr lang="en-US" altLang="en-US"/>
          </a:p>
        </p:txBody>
      </p:sp>
    </p:spTree>
    <p:extLst>
      <p:ext uri="{BB962C8B-B14F-4D97-AF65-F5344CB8AC3E}">
        <p14:creationId xmlns:p14="http://schemas.microsoft.com/office/powerpoint/2010/main" xmlns="" val="41194626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7" descr="Droplets-SD-Content-R1d.png"/>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685330" y="2367093"/>
            <a:ext cx="7772870"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4"/>
          </p:nvPr>
        </p:nvSpPr>
        <p:spPr/>
        <p:txBody>
          <a:bodyPr/>
          <a:lstStyle>
            <a:lvl1pPr>
              <a:defRPr/>
            </a:lvl1pPr>
          </a:lstStyle>
          <a:p>
            <a:pPr>
              <a:defRPr/>
            </a:pPr>
            <a:fld id="{549FCF78-7C44-4779-AB2A-22813AF9C797}" type="datetimeFigureOut">
              <a:rPr lang="en-US"/>
              <a:pPr>
                <a:defRPr/>
              </a:pPr>
              <a:t>3/26/2018</a:t>
            </a:fld>
            <a:endParaRPr lang="en-US" dirty="0"/>
          </a:p>
        </p:txBody>
      </p:sp>
      <p:sp>
        <p:nvSpPr>
          <p:cNvPr id="6" name="Footer Placeholder 4"/>
          <p:cNvSpPr>
            <a:spLocks noGrp="1"/>
          </p:cNvSpPr>
          <p:nvPr>
            <p:ph type="ftr" sz="quarter" idx="15"/>
          </p:nvPr>
        </p:nvSpPr>
        <p:spPr/>
        <p:txBody>
          <a:bodyPr/>
          <a:lstStyle>
            <a:lvl1pPr>
              <a:defRPr/>
            </a:lvl1pPr>
          </a:lstStyle>
          <a:p>
            <a:pPr>
              <a:defRPr/>
            </a:pPr>
            <a:endParaRPr lang="en-US"/>
          </a:p>
        </p:txBody>
      </p:sp>
      <p:sp>
        <p:nvSpPr>
          <p:cNvPr id="7" name="Slide Number Placeholder 5"/>
          <p:cNvSpPr>
            <a:spLocks noGrp="1"/>
          </p:cNvSpPr>
          <p:nvPr>
            <p:ph type="sldNum" sz="quarter" idx="16"/>
          </p:nvPr>
        </p:nvSpPr>
        <p:spPr/>
        <p:txBody>
          <a:bodyPr/>
          <a:lstStyle>
            <a:lvl1pPr>
              <a:defRPr/>
            </a:lvl1pPr>
          </a:lstStyle>
          <a:p>
            <a:pPr>
              <a:defRPr/>
            </a:pPr>
            <a:fld id="{72C10DA9-1253-4B93-AB06-80C291DCD1F0}" type="slidenum">
              <a:rPr lang="en-US" altLang="en-US"/>
              <a:pPr>
                <a:defRPr/>
              </a:pPr>
              <a:t>‹#›</a:t>
            </a:fld>
            <a:endParaRPr lang="en-US" altLang="en-US"/>
          </a:p>
        </p:txBody>
      </p:sp>
    </p:spTree>
    <p:extLst>
      <p:ext uri="{BB962C8B-B14F-4D97-AF65-F5344CB8AC3E}">
        <p14:creationId xmlns:p14="http://schemas.microsoft.com/office/powerpoint/2010/main" xmlns="" val="40921021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4" name="Picture 7" descr="Droplets-SD-Content-R1d.png"/>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Title 1"/>
          <p:cNvSpPr>
            <a:spLocks noGrp="1"/>
          </p:cNvSpPr>
          <p:nvPr>
            <p:ph type="title"/>
          </p:nvPr>
        </p:nvSpPr>
        <p:spPr>
          <a:xfrm>
            <a:off x="685331" y="828564"/>
            <a:ext cx="7763814" cy="2736819"/>
          </a:xfrm>
        </p:spPr>
        <p:txBody>
          <a:bodyPr anchor="b"/>
          <a:lstStyle>
            <a:lvl1pP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685331" y="3657458"/>
            <a:ext cx="7763814" cy="1368183"/>
          </a:xfrm>
        </p:spPr>
        <p:txBody>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E1DA69C3-A977-414E-8A8C-174E1D4B47FD}" type="datetimeFigureOut">
              <a:rPr lang="en-US"/>
              <a:pPr>
                <a:defRPr/>
              </a:pPr>
              <a:t>3/26/2018</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4933806-9500-41E5-9901-C9D8BDC83817}" type="slidenum">
              <a:rPr lang="en-US" altLang="en-US"/>
              <a:pPr>
                <a:defRPr/>
              </a:pPr>
              <a:t>‹#›</a:t>
            </a:fld>
            <a:endParaRPr lang="en-US" altLang="en-US"/>
          </a:p>
        </p:txBody>
      </p:sp>
    </p:spTree>
    <p:extLst>
      <p:ext uri="{BB962C8B-B14F-4D97-AF65-F5344CB8AC3E}">
        <p14:creationId xmlns:p14="http://schemas.microsoft.com/office/powerpoint/2010/main" xmlns="" val="2829047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5" name="Picture 7" descr="Droplets-SD-Content-R1d.png"/>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4" name="Title 1"/>
          <p:cNvSpPr>
            <a:spLocks noGrp="1"/>
          </p:cNvSpPr>
          <p:nvPr>
            <p:ph type="title"/>
          </p:nvPr>
        </p:nvSpPr>
        <p:spPr>
          <a:xfrm>
            <a:off x="685332" y="618518"/>
            <a:ext cx="7773338" cy="1596177"/>
          </a:xfrm>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685330" y="2367093"/>
            <a:ext cx="3829520"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3"/>
          <p:cNvSpPr>
            <a:spLocks noGrp="1"/>
          </p:cNvSpPr>
          <p:nvPr>
            <p:ph sz="quarter" idx="14"/>
          </p:nvPr>
        </p:nvSpPr>
        <p:spPr>
          <a:xfrm>
            <a:off x="4629150" y="2367093"/>
            <a:ext cx="3829050"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Date Placeholder 4"/>
          <p:cNvSpPr>
            <a:spLocks noGrp="1"/>
          </p:cNvSpPr>
          <p:nvPr>
            <p:ph type="dt" sz="half" idx="15"/>
          </p:nvPr>
        </p:nvSpPr>
        <p:spPr/>
        <p:txBody>
          <a:bodyPr/>
          <a:lstStyle>
            <a:lvl1pPr>
              <a:defRPr/>
            </a:lvl1pPr>
          </a:lstStyle>
          <a:p>
            <a:pPr>
              <a:defRPr/>
            </a:pPr>
            <a:fld id="{182889C1-2422-4C9C-A944-D9B190A8CD29}" type="datetimeFigureOut">
              <a:rPr lang="en-US"/>
              <a:pPr>
                <a:defRPr/>
              </a:pPr>
              <a:t>3/26/2018</a:t>
            </a:fld>
            <a:endParaRPr lang="en-US" dirty="0"/>
          </a:p>
        </p:txBody>
      </p:sp>
      <p:sp>
        <p:nvSpPr>
          <p:cNvPr id="7" name="Footer Placeholder 5"/>
          <p:cNvSpPr>
            <a:spLocks noGrp="1"/>
          </p:cNvSpPr>
          <p:nvPr>
            <p:ph type="ftr" sz="quarter" idx="16"/>
          </p:nvPr>
        </p:nvSpPr>
        <p:spPr/>
        <p:txBody>
          <a:bodyPr/>
          <a:lstStyle>
            <a:lvl1pPr>
              <a:defRPr/>
            </a:lvl1pPr>
          </a:lstStyle>
          <a:p>
            <a:pPr>
              <a:defRPr/>
            </a:pPr>
            <a:endParaRPr lang="en-US"/>
          </a:p>
        </p:txBody>
      </p:sp>
      <p:sp>
        <p:nvSpPr>
          <p:cNvPr id="8" name="Slide Number Placeholder 6"/>
          <p:cNvSpPr>
            <a:spLocks noGrp="1"/>
          </p:cNvSpPr>
          <p:nvPr>
            <p:ph type="sldNum" sz="quarter" idx="17"/>
          </p:nvPr>
        </p:nvSpPr>
        <p:spPr/>
        <p:txBody>
          <a:bodyPr/>
          <a:lstStyle>
            <a:lvl1pPr>
              <a:defRPr/>
            </a:lvl1pPr>
          </a:lstStyle>
          <a:p>
            <a:pPr>
              <a:defRPr/>
            </a:pPr>
            <a:fld id="{2158423B-4FE7-482E-8725-F03E5DB9F50B}" type="slidenum">
              <a:rPr lang="en-US" altLang="en-US"/>
              <a:pPr>
                <a:defRPr/>
              </a:pPr>
              <a:t>‹#›</a:t>
            </a:fld>
            <a:endParaRPr lang="en-US" altLang="en-US"/>
          </a:p>
        </p:txBody>
      </p:sp>
    </p:spTree>
    <p:extLst>
      <p:ext uri="{BB962C8B-B14F-4D97-AF65-F5344CB8AC3E}">
        <p14:creationId xmlns:p14="http://schemas.microsoft.com/office/powerpoint/2010/main" xmlns="" val="18463358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7" name="Picture 7" descr="Droplets-SD-Content-R1d.png"/>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4" name="Title 1"/>
          <p:cNvSpPr>
            <a:spLocks noGrp="1"/>
          </p:cNvSpPr>
          <p:nvPr>
            <p:ph type="title"/>
          </p:nvPr>
        </p:nvSpPr>
        <p:spPr>
          <a:xfrm>
            <a:off x="685332" y="618518"/>
            <a:ext cx="7773338" cy="159617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59746" y="2371018"/>
            <a:ext cx="3655106" cy="679994"/>
          </a:xfrm>
        </p:spPr>
        <p:txBody>
          <a:bodyPr anchor="b">
            <a:noAutofit/>
          </a:bodyPr>
          <a:lstStyle>
            <a:lvl1pPr marL="0" indent="0">
              <a:lnSpc>
                <a:spcPct val="7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Content Placeholder 3"/>
          <p:cNvSpPr>
            <a:spLocks noGrp="1"/>
          </p:cNvSpPr>
          <p:nvPr>
            <p:ph sz="quarter" idx="13"/>
          </p:nvPr>
        </p:nvSpPr>
        <p:spPr>
          <a:xfrm>
            <a:off x="685331" y="3051013"/>
            <a:ext cx="3829520" cy="2740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97317" y="2371018"/>
            <a:ext cx="3661353" cy="679994"/>
          </a:xfrm>
        </p:spPr>
        <p:txBody>
          <a:bodyPr anchor="b">
            <a:noAutofit/>
          </a:bodyPr>
          <a:lstStyle>
            <a:lvl1pPr marL="0" indent="0">
              <a:lnSpc>
                <a:spcPct val="7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3" name="Content Placeholder 5"/>
          <p:cNvSpPr>
            <a:spLocks noGrp="1"/>
          </p:cNvSpPr>
          <p:nvPr>
            <p:ph sz="quarter" idx="14"/>
          </p:nvPr>
        </p:nvSpPr>
        <p:spPr>
          <a:xfrm>
            <a:off x="4629150" y="3051013"/>
            <a:ext cx="3829051" cy="2740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Date Placeholder 6"/>
          <p:cNvSpPr>
            <a:spLocks noGrp="1"/>
          </p:cNvSpPr>
          <p:nvPr>
            <p:ph type="dt" sz="half" idx="15"/>
          </p:nvPr>
        </p:nvSpPr>
        <p:spPr/>
        <p:txBody>
          <a:bodyPr/>
          <a:lstStyle>
            <a:lvl1pPr>
              <a:defRPr/>
            </a:lvl1pPr>
          </a:lstStyle>
          <a:p>
            <a:pPr>
              <a:defRPr/>
            </a:pPr>
            <a:fld id="{F442922B-2DA9-4063-A824-30B1540CC4C4}" type="datetimeFigureOut">
              <a:rPr lang="en-US"/>
              <a:pPr>
                <a:defRPr/>
              </a:pPr>
              <a:t>3/26/2018</a:t>
            </a:fld>
            <a:endParaRPr lang="en-US" dirty="0"/>
          </a:p>
        </p:txBody>
      </p:sp>
      <p:sp>
        <p:nvSpPr>
          <p:cNvPr id="9" name="Footer Placeholder 7"/>
          <p:cNvSpPr>
            <a:spLocks noGrp="1"/>
          </p:cNvSpPr>
          <p:nvPr>
            <p:ph type="ftr" sz="quarter" idx="16"/>
          </p:nvPr>
        </p:nvSpPr>
        <p:spPr/>
        <p:txBody>
          <a:bodyPr/>
          <a:lstStyle>
            <a:lvl1pPr>
              <a:defRPr/>
            </a:lvl1pPr>
          </a:lstStyle>
          <a:p>
            <a:pPr>
              <a:defRPr/>
            </a:pPr>
            <a:endParaRPr lang="en-US"/>
          </a:p>
        </p:txBody>
      </p:sp>
      <p:sp>
        <p:nvSpPr>
          <p:cNvPr id="10" name="Slide Number Placeholder 8"/>
          <p:cNvSpPr>
            <a:spLocks noGrp="1"/>
          </p:cNvSpPr>
          <p:nvPr>
            <p:ph type="sldNum" sz="quarter" idx="17"/>
          </p:nvPr>
        </p:nvSpPr>
        <p:spPr/>
        <p:txBody>
          <a:bodyPr/>
          <a:lstStyle>
            <a:lvl1pPr>
              <a:defRPr/>
            </a:lvl1pPr>
          </a:lstStyle>
          <a:p>
            <a:pPr>
              <a:defRPr/>
            </a:pPr>
            <a:fld id="{06F9CE66-FF75-43BC-89C7-1C4AF9537837}" type="slidenum">
              <a:rPr lang="en-US" altLang="en-US"/>
              <a:pPr>
                <a:defRPr/>
              </a:pPr>
              <a:t>‹#›</a:t>
            </a:fld>
            <a:endParaRPr lang="en-US" altLang="en-US"/>
          </a:p>
        </p:txBody>
      </p:sp>
    </p:spTree>
    <p:extLst>
      <p:ext uri="{BB962C8B-B14F-4D97-AF65-F5344CB8AC3E}">
        <p14:creationId xmlns:p14="http://schemas.microsoft.com/office/powerpoint/2010/main" xmlns="" val="41548031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3" name="Picture 7" descr="Droplets-SD-Content-R1d.png"/>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4" name="Date Placeholder 2"/>
          <p:cNvSpPr>
            <a:spLocks noGrp="1"/>
          </p:cNvSpPr>
          <p:nvPr>
            <p:ph type="dt" sz="half" idx="10"/>
          </p:nvPr>
        </p:nvSpPr>
        <p:spPr/>
        <p:txBody>
          <a:bodyPr/>
          <a:lstStyle>
            <a:lvl1pPr>
              <a:defRPr/>
            </a:lvl1pPr>
          </a:lstStyle>
          <a:p>
            <a:pPr>
              <a:defRPr/>
            </a:pPr>
            <a:fld id="{7A74063C-1E79-43FF-B32A-4CF9ECB27DF1}" type="datetimeFigureOut">
              <a:rPr lang="en-US"/>
              <a:pPr>
                <a:defRPr/>
              </a:pPr>
              <a:t>3/26/2018</a:t>
            </a:fld>
            <a:endParaRPr lang="en-US" dirty="0"/>
          </a:p>
        </p:txBody>
      </p:sp>
      <p:sp>
        <p:nvSpPr>
          <p:cNvPr id="5" name="Footer Placeholder 3"/>
          <p:cNvSpPr>
            <a:spLocks noGrp="1"/>
          </p:cNvSpPr>
          <p:nvPr>
            <p:ph type="ftr" sz="quarter" idx="11"/>
          </p:nvPr>
        </p:nvSpPr>
        <p:spPr/>
        <p:txBody>
          <a:bodyPr/>
          <a:lstStyle>
            <a:lvl1pPr>
              <a:defRPr/>
            </a:lvl1pPr>
          </a:lstStyle>
          <a:p>
            <a:pPr>
              <a:defRPr/>
            </a:pPr>
            <a:endParaRPr lang="en-US"/>
          </a:p>
        </p:txBody>
      </p:sp>
      <p:sp>
        <p:nvSpPr>
          <p:cNvPr id="6" name="Slide Number Placeholder 4"/>
          <p:cNvSpPr>
            <a:spLocks noGrp="1"/>
          </p:cNvSpPr>
          <p:nvPr>
            <p:ph type="sldNum" sz="quarter" idx="12"/>
          </p:nvPr>
        </p:nvSpPr>
        <p:spPr/>
        <p:txBody>
          <a:bodyPr/>
          <a:lstStyle>
            <a:lvl1pPr>
              <a:defRPr/>
            </a:lvl1pPr>
          </a:lstStyle>
          <a:p>
            <a:pPr>
              <a:defRPr/>
            </a:pPr>
            <a:fld id="{764B6583-7FDA-4245-AF51-DD77E357A5F3}" type="slidenum">
              <a:rPr lang="en-US" altLang="en-US"/>
              <a:pPr>
                <a:defRPr/>
              </a:pPr>
              <a:t>‹#›</a:t>
            </a:fld>
            <a:endParaRPr lang="en-US" altLang="en-US"/>
          </a:p>
        </p:txBody>
      </p:sp>
    </p:spTree>
    <p:extLst>
      <p:ext uri="{BB962C8B-B14F-4D97-AF65-F5344CB8AC3E}">
        <p14:creationId xmlns:p14="http://schemas.microsoft.com/office/powerpoint/2010/main" xmlns="" val="22965422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7" descr="Droplets-SD-Content-R1d.png"/>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 name="Date Placeholder 1"/>
          <p:cNvSpPr>
            <a:spLocks noGrp="1"/>
          </p:cNvSpPr>
          <p:nvPr>
            <p:ph type="dt" sz="half" idx="10"/>
          </p:nvPr>
        </p:nvSpPr>
        <p:spPr/>
        <p:txBody>
          <a:bodyPr/>
          <a:lstStyle>
            <a:lvl1pPr>
              <a:defRPr/>
            </a:lvl1pPr>
          </a:lstStyle>
          <a:p>
            <a:pPr>
              <a:defRPr/>
            </a:pPr>
            <a:fld id="{3D7B0BD3-B0F6-47B5-84A1-730C4EFCE42E}" type="datetimeFigureOut">
              <a:rPr lang="en-US"/>
              <a:pPr>
                <a:defRPr/>
              </a:pPr>
              <a:t>3/26/2018</a:t>
            </a:fld>
            <a:endParaRPr lang="en-US" dirty="0"/>
          </a:p>
        </p:txBody>
      </p:sp>
      <p:sp>
        <p:nvSpPr>
          <p:cNvPr id="4" name="Footer Placeholder 2"/>
          <p:cNvSpPr>
            <a:spLocks noGrp="1"/>
          </p:cNvSpPr>
          <p:nvPr>
            <p:ph type="ftr" sz="quarter" idx="11"/>
          </p:nvPr>
        </p:nvSpPr>
        <p:spPr/>
        <p:txBody>
          <a:bodyPr/>
          <a:lstStyle>
            <a:lvl1pPr>
              <a:defRPr/>
            </a:lvl1pPr>
          </a:lstStyle>
          <a:p>
            <a:pPr>
              <a:defRPr/>
            </a:pPr>
            <a:endParaRPr lang="en-US"/>
          </a:p>
        </p:txBody>
      </p:sp>
      <p:sp>
        <p:nvSpPr>
          <p:cNvPr id="5" name="Slide Number Placeholder 3"/>
          <p:cNvSpPr>
            <a:spLocks noGrp="1"/>
          </p:cNvSpPr>
          <p:nvPr>
            <p:ph type="sldNum" sz="quarter" idx="12"/>
          </p:nvPr>
        </p:nvSpPr>
        <p:spPr/>
        <p:txBody>
          <a:bodyPr/>
          <a:lstStyle>
            <a:lvl1pPr>
              <a:defRPr/>
            </a:lvl1pPr>
          </a:lstStyle>
          <a:p>
            <a:pPr>
              <a:defRPr/>
            </a:pPr>
            <a:fld id="{2992C3DF-7AAD-42AA-AA69-55DAC9ADE837}" type="slidenum">
              <a:rPr lang="en-US" altLang="en-US"/>
              <a:pPr>
                <a:defRPr/>
              </a:pPr>
              <a:t>‹#›</a:t>
            </a:fld>
            <a:endParaRPr lang="en-US" altLang="en-US"/>
          </a:p>
        </p:txBody>
      </p:sp>
    </p:spTree>
    <p:extLst>
      <p:ext uri="{BB962C8B-B14F-4D97-AF65-F5344CB8AC3E}">
        <p14:creationId xmlns:p14="http://schemas.microsoft.com/office/powerpoint/2010/main" xmlns="" val="15568150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5" name="Picture 7" descr="Droplets-SD-Content-R1d.png"/>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Title 1"/>
          <p:cNvSpPr>
            <a:spLocks noGrp="1"/>
          </p:cNvSpPr>
          <p:nvPr>
            <p:ph type="title"/>
          </p:nvPr>
        </p:nvSpPr>
        <p:spPr>
          <a:xfrm>
            <a:off x="685331" y="609600"/>
            <a:ext cx="2951766" cy="2023252"/>
          </a:xfrm>
        </p:spPr>
        <p:txBody>
          <a:bodyPr anchor="b"/>
          <a:lstStyle>
            <a:lvl1pPr algn="ctr">
              <a:defRPr sz="3200"/>
            </a:lvl1pPr>
          </a:lstStyle>
          <a:p>
            <a:r>
              <a:rPr lang="en-US" smtClean="0"/>
              <a:t>Click to edit Master title style</a:t>
            </a:r>
            <a:endParaRPr lang="en-US" dirty="0"/>
          </a:p>
        </p:txBody>
      </p:sp>
      <p:sp>
        <p:nvSpPr>
          <p:cNvPr id="10" name="Content Placeholder 2"/>
          <p:cNvSpPr>
            <a:spLocks noGrp="1"/>
          </p:cNvSpPr>
          <p:nvPr>
            <p:ph sz="quarter" idx="13"/>
          </p:nvPr>
        </p:nvSpPr>
        <p:spPr>
          <a:xfrm>
            <a:off x="3808547" y="609601"/>
            <a:ext cx="4650122" cy="518159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331" y="2632852"/>
            <a:ext cx="2951767"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6" name="Date Placeholder 4"/>
          <p:cNvSpPr>
            <a:spLocks noGrp="1"/>
          </p:cNvSpPr>
          <p:nvPr>
            <p:ph type="dt" sz="half" idx="14"/>
          </p:nvPr>
        </p:nvSpPr>
        <p:spPr/>
        <p:txBody>
          <a:bodyPr/>
          <a:lstStyle>
            <a:lvl1pPr>
              <a:defRPr/>
            </a:lvl1pPr>
          </a:lstStyle>
          <a:p>
            <a:pPr>
              <a:defRPr/>
            </a:pPr>
            <a:fld id="{327A9F54-408F-40E7-8905-6E4051C135BC}" type="datetimeFigureOut">
              <a:rPr lang="en-US"/>
              <a:pPr>
                <a:defRPr/>
              </a:pPr>
              <a:t>3/26/2018</a:t>
            </a:fld>
            <a:endParaRPr lang="en-US" dirty="0"/>
          </a:p>
        </p:txBody>
      </p:sp>
      <p:sp>
        <p:nvSpPr>
          <p:cNvPr id="7" name="Footer Placeholder 5"/>
          <p:cNvSpPr>
            <a:spLocks noGrp="1"/>
          </p:cNvSpPr>
          <p:nvPr>
            <p:ph type="ftr" sz="quarter" idx="15"/>
          </p:nvPr>
        </p:nvSpPr>
        <p:spPr/>
        <p:txBody>
          <a:bodyPr/>
          <a:lstStyle>
            <a:lvl1pPr>
              <a:defRPr/>
            </a:lvl1pPr>
          </a:lstStyle>
          <a:p>
            <a:pPr>
              <a:defRPr/>
            </a:pPr>
            <a:endParaRPr lang="en-US"/>
          </a:p>
        </p:txBody>
      </p:sp>
      <p:sp>
        <p:nvSpPr>
          <p:cNvPr id="8" name="Slide Number Placeholder 6"/>
          <p:cNvSpPr>
            <a:spLocks noGrp="1"/>
          </p:cNvSpPr>
          <p:nvPr>
            <p:ph type="sldNum" sz="quarter" idx="16"/>
          </p:nvPr>
        </p:nvSpPr>
        <p:spPr/>
        <p:txBody>
          <a:bodyPr/>
          <a:lstStyle>
            <a:lvl1pPr>
              <a:defRPr/>
            </a:lvl1pPr>
          </a:lstStyle>
          <a:p>
            <a:pPr>
              <a:defRPr/>
            </a:pPr>
            <a:fld id="{7D218C43-0F87-4B8F-B00A-A53DE60E7871}" type="slidenum">
              <a:rPr lang="en-US" altLang="en-US"/>
              <a:pPr>
                <a:defRPr/>
              </a:pPr>
              <a:t>‹#›</a:t>
            </a:fld>
            <a:endParaRPr lang="en-US" altLang="en-US"/>
          </a:p>
        </p:txBody>
      </p:sp>
    </p:spTree>
    <p:extLst>
      <p:ext uri="{BB962C8B-B14F-4D97-AF65-F5344CB8AC3E}">
        <p14:creationId xmlns:p14="http://schemas.microsoft.com/office/powerpoint/2010/main" xmlns="" val="15099683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5" name="Picture 7" descr="Droplets-SD-Content-R1d.png"/>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Title 1"/>
          <p:cNvSpPr>
            <a:spLocks noGrp="1"/>
          </p:cNvSpPr>
          <p:nvPr>
            <p:ph type="title"/>
          </p:nvPr>
        </p:nvSpPr>
        <p:spPr>
          <a:xfrm>
            <a:off x="685332" y="609600"/>
            <a:ext cx="4129618" cy="2023254"/>
          </a:xfrm>
        </p:spPr>
        <p:txBody>
          <a:bodyPr anchor="b"/>
          <a:lstStyle>
            <a:lvl1pPr algn="ct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004270" y="609601"/>
            <a:ext cx="3005851"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685346" y="2632853"/>
            <a:ext cx="4129604"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fld id="{AADCB02B-B816-45FA-82CA-3972293A1128}" type="datetimeFigureOut">
              <a:rPr lang="en-US"/>
              <a:pPr>
                <a:defRPr/>
              </a:pPr>
              <a:t>3/26/2018</a:t>
            </a:fld>
            <a:endParaRPr lang="en-US" dirty="0"/>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FCC22BB8-D281-4CB9-B14D-2B13D5BC8DE3}" type="slidenum">
              <a:rPr lang="en-US" altLang="en-US"/>
              <a:pPr>
                <a:defRPr/>
              </a:pPr>
              <a:t>‹#›</a:t>
            </a:fld>
            <a:endParaRPr lang="en-US" altLang="en-US"/>
          </a:p>
        </p:txBody>
      </p:sp>
    </p:spTree>
    <p:extLst>
      <p:ext uri="{BB962C8B-B14F-4D97-AF65-F5344CB8AC3E}">
        <p14:creationId xmlns:p14="http://schemas.microsoft.com/office/powerpoint/2010/main" xmlns="" val="9810619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5" name="Picture 7" descr="Droplets-SD-Content-R1d.png"/>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Title 1"/>
          <p:cNvSpPr>
            <a:spLocks noGrp="1"/>
          </p:cNvSpPr>
          <p:nvPr>
            <p:ph type="title"/>
          </p:nvPr>
        </p:nvSpPr>
        <p:spPr>
          <a:xfrm>
            <a:off x="685346" y="4289374"/>
            <a:ext cx="7773324" cy="81161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88558" y="698261"/>
            <a:ext cx="7366899"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685331" y="5108728"/>
            <a:ext cx="7773339"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fld id="{3FBD7C33-9217-41FA-BAD6-78CFBE8D6351}" type="datetimeFigureOut">
              <a:rPr lang="en-US"/>
              <a:pPr>
                <a:defRPr/>
              </a:pPr>
              <a:t>3/26/2018</a:t>
            </a:fld>
            <a:endParaRPr lang="en-US" dirty="0"/>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C7718403-306A-42E5-9396-ADCAB9D3223B}" type="slidenum">
              <a:rPr lang="en-US" altLang="en-US"/>
              <a:pPr>
                <a:defRPr/>
              </a:pPr>
              <a:t>‹#›</a:t>
            </a:fld>
            <a:endParaRPr lang="en-US" altLang="en-US"/>
          </a:p>
        </p:txBody>
      </p:sp>
    </p:spTree>
    <p:extLst>
      <p:ext uri="{BB962C8B-B14F-4D97-AF65-F5344CB8AC3E}">
        <p14:creationId xmlns:p14="http://schemas.microsoft.com/office/powerpoint/2010/main" xmlns="" val="20068519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5" name="Picture 7" descr="Droplets-SD-Content-R1d.png"/>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Title 1"/>
          <p:cNvSpPr>
            <a:spLocks noGrp="1"/>
          </p:cNvSpPr>
          <p:nvPr>
            <p:ph type="title"/>
          </p:nvPr>
        </p:nvSpPr>
        <p:spPr>
          <a:xfrm>
            <a:off x="685331" y="609600"/>
            <a:ext cx="7773339" cy="3427245"/>
          </a:xfrm>
        </p:spPr>
        <p:txBody>
          <a:bodyPr/>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5331" y="4204821"/>
            <a:ext cx="7773339"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fld id="{90F67D1A-4A09-4D8C-944F-7520EF52331C}" type="datetimeFigureOut">
              <a:rPr lang="en-US"/>
              <a:pPr>
                <a:defRPr/>
              </a:pPr>
              <a:t>3/26/2018</a:t>
            </a:fld>
            <a:endParaRPr lang="en-US" dirty="0"/>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B954E119-447D-4366-B9D4-9ABA6A6CA1A5}" type="slidenum">
              <a:rPr lang="en-US" altLang="en-US"/>
              <a:pPr>
                <a:defRPr/>
              </a:pPr>
              <a:t>‹#›</a:t>
            </a:fld>
            <a:endParaRPr lang="en-US" altLang="en-US"/>
          </a:p>
        </p:txBody>
      </p:sp>
    </p:spTree>
    <p:extLst>
      <p:ext uri="{BB962C8B-B14F-4D97-AF65-F5344CB8AC3E}">
        <p14:creationId xmlns:p14="http://schemas.microsoft.com/office/powerpoint/2010/main" xmlns="" val="713482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5" name="Picture 7" descr="Droplets-SD-Content-R1d.png"/>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 name="TextBox 5"/>
          <p:cNvSpPr txBox="1"/>
          <p:nvPr/>
        </p:nvSpPr>
        <p:spPr>
          <a:xfrm>
            <a:off x="738188" y="887413"/>
            <a:ext cx="546100" cy="585787"/>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defRPr/>
            </a:pPr>
            <a:r>
              <a:rPr lang="en-US" sz="8000" dirty="0">
                <a:effectLst/>
              </a:rPr>
              <a:t>“</a:t>
            </a:r>
          </a:p>
        </p:txBody>
      </p:sp>
      <p:sp>
        <p:nvSpPr>
          <p:cNvPr id="7" name="TextBox 6"/>
          <p:cNvSpPr txBox="1"/>
          <p:nvPr/>
        </p:nvSpPr>
        <p:spPr>
          <a:xfrm>
            <a:off x="7850188" y="3119438"/>
            <a:ext cx="554037" cy="585787"/>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a:defRPr/>
            </a:pPr>
            <a:r>
              <a:rPr lang="en-US" sz="8000" dirty="0">
                <a:effectLst/>
              </a:rPr>
              <a:t>”</a:t>
            </a:r>
          </a:p>
        </p:txBody>
      </p:sp>
      <p:sp>
        <p:nvSpPr>
          <p:cNvPr id="2" name="Title 1"/>
          <p:cNvSpPr>
            <a:spLocks noGrp="1"/>
          </p:cNvSpPr>
          <p:nvPr>
            <p:ph type="title"/>
          </p:nvPr>
        </p:nvSpPr>
        <p:spPr>
          <a:xfrm>
            <a:off x="1084659" y="872588"/>
            <a:ext cx="6977064" cy="2729915"/>
          </a:xfrm>
        </p:spPr>
        <p:txBody>
          <a:bodyP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290484" y="3610032"/>
            <a:ext cx="6564224" cy="594788"/>
          </a:xfrm>
        </p:spPr>
        <p:txBody>
          <a:bodyPr anchor="t"/>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685331" y="4372797"/>
            <a:ext cx="7773339" cy="1421053"/>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8" name="Date Placeholder 4"/>
          <p:cNvSpPr>
            <a:spLocks noGrp="1"/>
          </p:cNvSpPr>
          <p:nvPr>
            <p:ph type="dt" sz="half" idx="14"/>
          </p:nvPr>
        </p:nvSpPr>
        <p:spPr/>
        <p:txBody>
          <a:bodyPr/>
          <a:lstStyle>
            <a:lvl1pPr>
              <a:defRPr/>
            </a:lvl1pPr>
          </a:lstStyle>
          <a:p>
            <a:pPr>
              <a:defRPr/>
            </a:pPr>
            <a:fld id="{3BCEDB98-D507-4285-AF86-4ECD3E4551B1}" type="datetimeFigureOut">
              <a:rPr lang="en-US"/>
              <a:pPr>
                <a:defRPr/>
              </a:pPr>
              <a:t>3/26/2018</a:t>
            </a:fld>
            <a:endParaRPr lang="en-US" dirty="0"/>
          </a:p>
        </p:txBody>
      </p:sp>
      <p:sp>
        <p:nvSpPr>
          <p:cNvPr id="9" name="Footer Placeholder 5"/>
          <p:cNvSpPr>
            <a:spLocks noGrp="1"/>
          </p:cNvSpPr>
          <p:nvPr>
            <p:ph type="ftr" sz="quarter" idx="15"/>
          </p:nvPr>
        </p:nvSpPr>
        <p:spPr/>
        <p:txBody>
          <a:bodyPr/>
          <a:lstStyle>
            <a:lvl1pPr>
              <a:defRPr/>
            </a:lvl1pPr>
          </a:lstStyle>
          <a:p>
            <a:pPr>
              <a:defRPr/>
            </a:pPr>
            <a:endParaRPr lang="en-US"/>
          </a:p>
        </p:txBody>
      </p:sp>
      <p:sp>
        <p:nvSpPr>
          <p:cNvPr id="10" name="Slide Number Placeholder 6"/>
          <p:cNvSpPr>
            <a:spLocks noGrp="1"/>
          </p:cNvSpPr>
          <p:nvPr>
            <p:ph type="sldNum" sz="quarter" idx="16"/>
          </p:nvPr>
        </p:nvSpPr>
        <p:spPr/>
        <p:txBody>
          <a:bodyPr/>
          <a:lstStyle>
            <a:lvl1pPr>
              <a:defRPr/>
            </a:lvl1pPr>
          </a:lstStyle>
          <a:p>
            <a:pPr>
              <a:defRPr/>
            </a:pPr>
            <a:fld id="{2E167313-4F52-4F3A-B501-25DF2DCF1986}" type="slidenum">
              <a:rPr lang="en-US" altLang="en-US"/>
              <a:pPr>
                <a:defRPr/>
              </a:pPr>
              <a:t>‹#›</a:t>
            </a:fld>
            <a:endParaRPr lang="en-US" altLang="en-US"/>
          </a:p>
        </p:txBody>
      </p:sp>
    </p:spTree>
    <p:extLst>
      <p:ext uri="{BB962C8B-B14F-4D97-AF65-F5344CB8AC3E}">
        <p14:creationId xmlns:p14="http://schemas.microsoft.com/office/powerpoint/2010/main" xmlns="" val="36100869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5" name="Picture 7" descr="Droplets-SD-Content-R1d.png"/>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Title 1"/>
          <p:cNvSpPr>
            <a:spLocks noGrp="1"/>
          </p:cNvSpPr>
          <p:nvPr>
            <p:ph type="title"/>
          </p:nvPr>
        </p:nvSpPr>
        <p:spPr>
          <a:xfrm>
            <a:off x="685331" y="2138722"/>
            <a:ext cx="7773339" cy="2511835"/>
          </a:xfrm>
        </p:spPr>
        <p:txBody>
          <a:bodyPr anchor="b"/>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5331" y="4662335"/>
            <a:ext cx="777333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fld id="{6D3177B3-A58A-4AFD-8363-ACE247EAC3A1}" type="datetimeFigureOut">
              <a:rPr lang="en-US"/>
              <a:pPr>
                <a:defRPr/>
              </a:pPr>
              <a:t>3/26/2018</a:t>
            </a:fld>
            <a:endParaRPr lang="en-US" dirty="0"/>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37F4DB94-E966-4A3B-9106-50B25F425775}" type="slidenum">
              <a:rPr lang="en-US" altLang="en-US"/>
              <a:pPr>
                <a:defRPr/>
              </a:pPr>
              <a:t>‹#›</a:t>
            </a:fld>
            <a:endParaRPr lang="en-US" altLang="en-US"/>
          </a:p>
        </p:txBody>
      </p:sp>
    </p:spTree>
    <p:extLst>
      <p:ext uri="{BB962C8B-B14F-4D97-AF65-F5344CB8AC3E}">
        <p14:creationId xmlns:p14="http://schemas.microsoft.com/office/powerpoint/2010/main" xmlns="" val="5421500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7" descr="Droplets-SD-Content-R1d.png"/>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5" name="Title 1"/>
          <p:cNvSpPr>
            <a:spLocks noGrp="1"/>
          </p:cNvSpPr>
          <p:nvPr>
            <p:ph type="title"/>
          </p:nvPr>
        </p:nvSpPr>
        <p:spPr>
          <a:xfrm>
            <a:off x="685331" y="609600"/>
            <a:ext cx="7773339" cy="1605094"/>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85331" y="2367093"/>
            <a:ext cx="2474232"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685331" y="2943356"/>
            <a:ext cx="2474232" cy="2847845"/>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3339292" y="2367093"/>
            <a:ext cx="2468641"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3331012" y="2943356"/>
            <a:ext cx="2477513" cy="2847845"/>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5979974" y="2367093"/>
            <a:ext cx="2478696"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5979974" y="2943356"/>
            <a:ext cx="2478696" cy="2847845"/>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Date Placeholder 2"/>
          <p:cNvSpPr>
            <a:spLocks noGrp="1"/>
          </p:cNvSpPr>
          <p:nvPr>
            <p:ph type="dt" sz="half" idx="18"/>
          </p:nvPr>
        </p:nvSpPr>
        <p:spPr/>
        <p:txBody>
          <a:bodyPr/>
          <a:lstStyle>
            <a:lvl1pPr>
              <a:defRPr/>
            </a:lvl1pPr>
          </a:lstStyle>
          <a:p>
            <a:pPr>
              <a:defRPr/>
            </a:pPr>
            <a:fld id="{A084833E-8853-4D0D-829A-5DAB1847E4D1}" type="datetimeFigureOut">
              <a:rPr lang="en-US"/>
              <a:pPr>
                <a:defRPr/>
              </a:pPr>
              <a:t>3/26/2018</a:t>
            </a:fld>
            <a:endParaRPr lang="en-US" dirty="0"/>
          </a:p>
        </p:txBody>
      </p:sp>
      <p:sp>
        <p:nvSpPr>
          <p:cNvPr id="16" name="Footer Placeholder 3"/>
          <p:cNvSpPr>
            <a:spLocks noGrp="1"/>
          </p:cNvSpPr>
          <p:nvPr>
            <p:ph type="ftr" sz="quarter" idx="19"/>
          </p:nvPr>
        </p:nvSpPr>
        <p:spPr/>
        <p:txBody>
          <a:bodyPr/>
          <a:lstStyle>
            <a:lvl1pPr>
              <a:defRPr/>
            </a:lvl1pPr>
          </a:lstStyle>
          <a:p>
            <a:pPr>
              <a:defRPr/>
            </a:pPr>
            <a:endParaRPr lang="en-US"/>
          </a:p>
        </p:txBody>
      </p:sp>
      <p:sp>
        <p:nvSpPr>
          <p:cNvPr id="17" name="Slide Number Placeholder 4"/>
          <p:cNvSpPr>
            <a:spLocks noGrp="1"/>
          </p:cNvSpPr>
          <p:nvPr>
            <p:ph type="sldNum" sz="quarter" idx="20"/>
          </p:nvPr>
        </p:nvSpPr>
        <p:spPr/>
        <p:txBody>
          <a:bodyPr/>
          <a:lstStyle>
            <a:lvl1pPr>
              <a:defRPr/>
            </a:lvl1pPr>
          </a:lstStyle>
          <a:p>
            <a:pPr>
              <a:defRPr/>
            </a:pPr>
            <a:fld id="{37AE09EC-369B-4E86-BE1F-840DD3051B15}" type="slidenum">
              <a:rPr lang="en-US" altLang="en-US"/>
              <a:pPr>
                <a:defRPr/>
              </a:pPr>
              <a:t>‹#›</a:t>
            </a:fld>
            <a:endParaRPr lang="en-US" altLang="en-US"/>
          </a:p>
        </p:txBody>
      </p:sp>
    </p:spTree>
    <p:extLst>
      <p:ext uri="{BB962C8B-B14F-4D97-AF65-F5344CB8AC3E}">
        <p14:creationId xmlns:p14="http://schemas.microsoft.com/office/powerpoint/2010/main" xmlns="" val="28463849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2" name="Picture 7" descr="Droplets-SD-Content-R1d.png"/>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0" name="Title 1"/>
          <p:cNvSpPr>
            <a:spLocks noGrp="1"/>
          </p:cNvSpPr>
          <p:nvPr>
            <p:ph type="title"/>
          </p:nvPr>
        </p:nvSpPr>
        <p:spPr>
          <a:xfrm>
            <a:off x="685331" y="610772"/>
            <a:ext cx="7773339" cy="1603922"/>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5331" y="4204820"/>
            <a:ext cx="2472307"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685331" y="2367093"/>
            <a:ext cx="2472307"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21" name="Text Placeholder 3"/>
          <p:cNvSpPr>
            <a:spLocks noGrp="1"/>
          </p:cNvSpPr>
          <p:nvPr>
            <p:ph type="body" sz="half" idx="18"/>
          </p:nvPr>
        </p:nvSpPr>
        <p:spPr>
          <a:xfrm>
            <a:off x="685331" y="4781082"/>
            <a:ext cx="2472307" cy="1010118"/>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3332069" y="4204820"/>
            <a:ext cx="2476371"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3331011" y="2367093"/>
            <a:ext cx="2477514"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24" name="Text Placeholder 3"/>
          <p:cNvSpPr>
            <a:spLocks noGrp="1"/>
          </p:cNvSpPr>
          <p:nvPr>
            <p:ph type="body" sz="half" idx="19"/>
          </p:nvPr>
        </p:nvSpPr>
        <p:spPr>
          <a:xfrm>
            <a:off x="3331011" y="4781081"/>
            <a:ext cx="2477514" cy="1010119"/>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5979974" y="4204820"/>
            <a:ext cx="2475511"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5979974" y="2367093"/>
            <a:ext cx="2478696"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27" name="Text Placeholder 3"/>
          <p:cNvSpPr>
            <a:spLocks noGrp="1"/>
          </p:cNvSpPr>
          <p:nvPr>
            <p:ph type="body" sz="half" idx="20"/>
          </p:nvPr>
        </p:nvSpPr>
        <p:spPr>
          <a:xfrm>
            <a:off x="5979880" y="4781079"/>
            <a:ext cx="2478790" cy="1010121"/>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3" name="Date Placeholder 2"/>
          <p:cNvSpPr>
            <a:spLocks noGrp="1"/>
          </p:cNvSpPr>
          <p:nvPr>
            <p:ph type="dt" sz="half" idx="23"/>
          </p:nvPr>
        </p:nvSpPr>
        <p:spPr/>
        <p:txBody>
          <a:bodyPr/>
          <a:lstStyle>
            <a:lvl1pPr>
              <a:defRPr/>
            </a:lvl1pPr>
          </a:lstStyle>
          <a:p>
            <a:pPr>
              <a:defRPr/>
            </a:pPr>
            <a:fld id="{1242828B-FB4B-468C-A92D-8A4CA33AEE7E}" type="datetimeFigureOut">
              <a:rPr lang="en-US"/>
              <a:pPr>
                <a:defRPr/>
              </a:pPr>
              <a:t>3/26/2018</a:t>
            </a:fld>
            <a:endParaRPr lang="en-US" dirty="0"/>
          </a:p>
        </p:txBody>
      </p:sp>
      <p:sp>
        <p:nvSpPr>
          <p:cNvPr id="14" name="Footer Placeholder 3"/>
          <p:cNvSpPr>
            <a:spLocks noGrp="1"/>
          </p:cNvSpPr>
          <p:nvPr>
            <p:ph type="ftr" sz="quarter" idx="24"/>
          </p:nvPr>
        </p:nvSpPr>
        <p:spPr/>
        <p:txBody>
          <a:bodyPr/>
          <a:lstStyle>
            <a:lvl1pPr>
              <a:defRPr/>
            </a:lvl1pPr>
          </a:lstStyle>
          <a:p>
            <a:pPr>
              <a:defRPr/>
            </a:pPr>
            <a:endParaRPr lang="en-US"/>
          </a:p>
        </p:txBody>
      </p:sp>
      <p:sp>
        <p:nvSpPr>
          <p:cNvPr id="15" name="Slide Number Placeholder 4"/>
          <p:cNvSpPr>
            <a:spLocks noGrp="1"/>
          </p:cNvSpPr>
          <p:nvPr>
            <p:ph type="sldNum" sz="quarter" idx="25"/>
          </p:nvPr>
        </p:nvSpPr>
        <p:spPr/>
        <p:txBody>
          <a:bodyPr/>
          <a:lstStyle>
            <a:lvl1pPr>
              <a:defRPr/>
            </a:lvl1pPr>
          </a:lstStyle>
          <a:p>
            <a:pPr>
              <a:defRPr/>
            </a:pPr>
            <a:fld id="{1C796762-FE21-4065-89BD-DC61C962A2CC}" type="slidenum">
              <a:rPr lang="en-US" altLang="en-US"/>
              <a:pPr>
                <a:defRPr/>
              </a:pPr>
              <a:t>‹#›</a:t>
            </a:fld>
            <a:endParaRPr lang="en-US" altLang="en-US"/>
          </a:p>
        </p:txBody>
      </p:sp>
    </p:spTree>
    <p:extLst>
      <p:ext uri="{BB962C8B-B14F-4D97-AF65-F5344CB8AC3E}">
        <p14:creationId xmlns:p14="http://schemas.microsoft.com/office/powerpoint/2010/main" xmlns="" val="40675603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4" name="Picture 7" descr="Droplets-SD-Content-R1d.png"/>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1" name="Vertical Text Placeholder 2"/>
          <p:cNvSpPr>
            <a:spLocks noGrp="1"/>
          </p:cNvSpPr>
          <p:nvPr>
            <p:ph type="body" orient="vert" sz="quarter" idx="13"/>
          </p:nvPr>
        </p:nvSpPr>
        <p:spPr>
          <a:xfrm>
            <a:off x="685331" y="2367094"/>
            <a:ext cx="7773339" cy="342410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4"/>
          </p:nvPr>
        </p:nvSpPr>
        <p:spPr/>
        <p:txBody>
          <a:bodyPr/>
          <a:lstStyle>
            <a:lvl1pPr>
              <a:defRPr/>
            </a:lvl1pPr>
          </a:lstStyle>
          <a:p>
            <a:pPr>
              <a:defRPr/>
            </a:pPr>
            <a:fld id="{0BD57E30-6FF4-4015-A637-55B7AA9110E8}" type="datetimeFigureOut">
              <a:rPr lang="en-US"/>
              <a:pPr>
                <a:defRPr/>
              </a:pPr>
              <a:t>3/26/2018</a:t>
            </a:fld>
            <a:endParaRPr lang="en-US" dirty="0"/>
          </a:p>
        </p:txBody>
      </p:sp>
      <p:sp>
        <p:nvSpPr>
          <p:cNvPr id="6" name="Footer Placeholder 4"/>
          <p:cNvSpPr>
            <a:spLocks noGrp="1"/>
          </p:cNvSpPr>
          <p:nvPr>
            <p:ph type="ftr" sz="quarter" idx="15"/>
          </p:nvPr>
        </p:nvSpPr>
        <p:spPr/>
        <p:txBody>
          <a:bodyPr/>
          <a:lstStyle>
            <a:lvl1pPr>
              <a:defRPr/>
            </a:lvl1pPr>
          </a:lstStyle>
          <a:p>
            <a:pPr>
              <a:defRPr/>
            </a:pPr>
            <a:endParaRPr lang="en-US"/>
          </a:p>
        </p:txBody>
      </p:sp>
      <p:sp>
        <p:nvSpPr>
          <p:cNvPr id="7" name="Slide Number Placeholder 5"/>
          <p:cNvSpPr>
            <a:spLocks noGrp="1"/>
          </p:cNvSpPr>
          <p:nvPr>
            <p:ph type="sldNum" sz="quarter" idx="16"/>
          </p:nvPr>
        </p:nvSpPr>
        <p:spPr/>
        <p:txBody>
          <a:bodyPr/>
          <a:lstStyle>
            <a:lvl1pPr>
              <a:defRPr/>
            </a:lvl1pPr>
          </a:lstStyle>
          <a:p>
            <a:pPr>
              <a:defRPr/>
            </a:pPr>
            <a:fld id="{7273D29D-1090-478B-B1CE-237B2EE8F6CD}" type="slidenum">
              <a:rPr lang="en-US" altLang="en-US"/>
              <a:pPr>
                <a:defRPr/>
              </a:pPr>
              <a:t>‹#›</a:t>
            </a:fld>
            <a:endParaRPr lang="en-US" altLang="en-US"/>
          </a:p>
        </p:txBody>
      </p:sp>
    </p:spTree>
    <p:extLst>
      <p:ext uri="{BB962C8B-B14F-4D97-AF65-F5344CB8AC3E}">
        <p14:creationId xmlns:p14="http://schemas.microsoft.com/office/powerpoint/2010/main" xmlns="" val="20920557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4" name="Picture 7" descr="Droplets-SD-Content-R1d.png"/>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Vertical Title 1"/>
          <p:cNvSpPr>
            <a:spLocks noGrp="1"/>
          </p:cNvSpPr>
          <p:nvPr>
            <p:ph type="title" orient="vert"/>
          </p:nvPr>
        </p:nvSpPr>
        <p:spPr>
          <a:xfrm>
            <a:off x="6543675" y="609602"/>
            <a:ext cx="1914995" cy="5181599"/>
          </a:xfrm>
        </p:spPr>
        <p:txBody>
          <a:bodyPr vert="eaVert"/>
          <a:lstStyle>
            <a:lvl1pPr algn="l">
              <a:defRPr/>
            </a:lvl1pPr>
          </a:lstStyle>
          <a:p>
            <a:r>
              <a:rPr lang="en-US" smtClean="0"/>
              <a:t>Click to edit Master title style</a:t>
            </a:r>
            <a:endParaRPr lang="en-US" dirty="0"/>
          </a:p>
        </p:txBody>
      </p:sp>
      <p:sp>
        <p:nvSpPr>
          <p:cNvPr id="8" name="Vertical Text Placeholder 2"/>
          <p:cNvSpPr>
            <a:spLocks noGrp="1"/>
          </p:cNvSpPr>
          <p:nvPr>
            <p:ph type="body" orient="vert" sz="quarter" idx="13"/>
          </p:nvPr>
        </p:nvSpPr>
        <p:spPr>
          <a:xfrm>
            <a:off x="685331" y="609602"/>
            <a:ext cx="5744043" cy="518159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4"/>
          </p:nvPr>
        </p:nvSpPr>
        <p:spPr/>
        <p:txBody>
          <a:bodyPr/>
          <a:lstStyle>
            <a:lvl1pPr>
              <a:defRPr/>
            </a:lvl1pPr>
          </a:lstStyle>
          <a:p>
            <a:pPr>
              <a:defRPr/>
            </a:pPr>
            <a:fld id="{34748B55-B1F9-4D25-B39A-A5E98216DF75}" type="datetimeFigureOut">
              <a:rPr lang="en-US"/>
              <a:pPr>
                <a:defRPr/>
              </a:pPr>
              <a:t>3/26/2018</a:t>
            </a:fld>
            <a:endParaRPr lang="en-US" dirty="0"/>
          </a:p>
        </p:txBody>
      </p:sp>
      <p:sp>
        <p:nvSpPr>
          <p:cNvPr id="6" name="Footer Placeholder 4"/>
          <p:cNvSpPr>
            <a:spLocks noGrp="1"/>
          </p:cNvSpPr>
          <p:nvPr>
            <p:ph type="ftr" sz="quarter" idx="15"/>
          </p:nvPr>
        </p:nvSpPr>
        <p:spPr/>
        <p:txBody>
          <a:bodyPr/>
          <a:lstStyle>
            <a:lvl1pPr>
              <a:defRPr/>
            </a:lvl1pPr>
          </a:lstStyle>
          <a:p>
            <a:pPr>
              <a:defRPr/>
            </a:pPr>
            <a:endParaRPr lang="en-US"/>
          </a:p>
        </p:txBody>
      </p:sp>
      <p:sp>
        <p:nvSpPr>
          <p:cNvPr id="7" name="Slide Number Placeholder 5"/>
          <p:cNvSpPr>
            <a:spLocks noGrp="1"/>
          </p:cNvSpPr>
          <p:nvPr>
            <p:ph type="sldNum" sz="quarter" idx="16"/>
          </p:nvPr>
        </p:nvSpPr>
        <p:spPr/>
        <p:txBody>
          <a:bodyPr/>
          <a:lstStyle>
            <a:lvl1pPr>
              <a:defRPr/>
            </a:lvl1pPr>
          </a:lstStyle>
          <a:p>
            <a:pPr>
              <a:defRPr/>
            </a:pPr>
            <a:fld id="{1091E065-E94F-40E7-85BD-F08285072BD3}" type="slidenum">
              <a:rPr lang="en-US" altLang="en-US"/>
              <a:pPr>
                <a:defRPr/>
              </a:pPr>
              <a:t>‹#›</a:t>
            </a:fld>
            <a:endParaRPr lang="en-US" altLang="en-US"/>
          </a:p>
        </p:txBody>
      </p:sp>
    </p:spTree>
    <p:extLst>
      <p:ext uri="{BB962C8B-B14F-4D97-AF65-F5344CB8AC3E}">
        <p14:creationId xmlns:p14="http://schemas.microsoft.com/office/powerpoint/2010/main" xmlns="" val="24542766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cSld name="1_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3"/>
          <p:cNvSpPr>
            <a:spLocks noGrp="1"/>
          </p:cNvSpPr>
          <p:nvPr>
            <p:ph type="dt" sz="half" idx="10"/>
          </p:nvPr>
        </p:nvSpPr>
        <p:spPr/>
        <p:txBody>
          <a:bodyPr/>
          <a:lstStyle>
            <a:lvl1pPr>
              <a:defRPr/>
            </a:lvl1pPr>
          </a:lstStyle>
          <a:p>
            <a:pPr>
              <a:defRPr/>
            </a:pPr>
            <a:fld id="{DC0A7073-E31D-4A66-BDEC-73FA5080AB37}" type="datetimeFigureOut">
              <a:rPr lang="en-US"/>
              <a:pPr>
                <a:defRPr/>
              </a:pPr>
              <a:t>3/26/2018</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7DE99FBB-E6B1-42FA-A76D-2EFD51057FDD}" type="slidenum">
              <a:rPr lang="en-US" altLang="en-US"/>
              <a:pPr>
                <a:defRPr/>
              </a:pPr>
              <a:t>‹#›</a:t>
            </a:fld>
            <a:endParaRPr lang="en-US" altLang="en-US"/>
          </a:p>
        </p:txBody>
      </p:sp>
    </p:spTree>
    <p:extLst>
      <p:ext uri="{BB962C8B-B14F-4D97-AF65-F5344CB8AC3E}">
        <p14:creationId xmlns:p14="http://schemas.microsoft.com/office/powerpoint/2010/main" xmlns="" val="35736762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FFFFFF"/>
            </a:gs>
            <a:gs pos="100000">
              <a:srgbClr val="B8B8B8"/>
            </a:gs>
          </a:gsLst>
          <a:lin ang="5400000"/>
        </a:gradFill>
        <a:effectLst/>
      </p:bgPr>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20" cstate="print">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Title Placeholder 1"/>
          <p:cNvSpPr>
            <a:spLocks noGrp="1"/>
          </p:cNvSpPr>
          <p:nvPr>
            <p:ph type="title"/>
          </p:nvPr>
        </p:nvSpPr>
        <p:spPr>
          <a:xfrm>
            <a:off x="685800" y="619125"/>
            <a:ext cx="7772400" cy="159543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800" y="2366963"/>
            <a:ext cx="7772400" cy="342423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759450" y="5883275"/>
            <a:ext cx="2057400" cy="365125"/>
          </a:xfrm>
          <a:prstGeom prst="rect">
            <a:avLst/>
          </a:prstGeom>
        </p:spPr>
        <p:txBody>
          <a:bodyPr vert="horz" lIns="91440" tIns="45720" rIns="91440" bIns="45720" rtlCol="0" anchor="ctr"/>
          <a:lstStyle>
            <a:lvl1pPr algn="r">
              <a:defRPr sz="1000" smtClean="0">
                <a:solidFill>
                  <a:schemeClr val="tx1"/>
                </a:solidFill>
              </a:defRPr>
            </a:lvl1pPr>
          </a:lstStyle>
          <a:p>
            <a:pPr>
              <a:defRPr/>
            </a:pPr>
            <a:fld id="{6DEE74F0-8672-4AE5-A80D-559228ABDE65}" type="datetimeFigureOut">
              <a:rPr lang="en-US"/>
              <a:pPr>
                <a:defRPr/>
              </a:pPr>
              <a:t>3/26/2018</a:t>
            </a:fld>
            <a:endParaRPr lang="en-US" dirty="0"/>
          </a:p>
        </p:txBody>
      </p:sp>
      <p:sp>
        <p:nvSpPr>
          <p:cNvPr id="5" name="Footer Placeholder 4"/>
          <p:cNvSpPr>
            <a:spLocks noGrp="1"/>
          </p:cNvSpPr>
          <p:nvPr>
            <p:ph type="ftr" sz="quarter" idx="3"/>
          </p:nvPr>
        </p:nvSpPr>
        <p:spPr>
          <a:xfrm>
            <a:off x="685800" y="5883275"/>
            <a:ext cx="5003800" cy="365125"/>
          </a:xfrm>
          <a:prstGeom prst="rect">
            <a:avLst/>
          </a:prstGeom>
        </p:spPr>
        <p:txBody>
          <a:bodyPr vert="horz" lIns="91440" tIns="45720" rIns="91440" bIns="45720" rtlCol="0" anchor="ctr"/>
          <a:lstStyle>
            <a:lvl1pPr algn="l">
              <a:defRPr sz="1000">
                <a:solidFill>
                  <a:schemeClr val="tx1"/>
                </a:solidFill>
              </a:defRPr>
            </a:lvl1pPr>
          </a:lstStyle>
          <a:p>
            <a:pPr>
              <a:defRPr/>
            </a:pPr>
            <a:endParaRPr lang="en-US"/>
          </a:p>
        </p:txBody>
      </p:sp>
      <p:sp>
        <p:nvSpPr>
          <p:cNvPr id="6" name="Slide Number Placeholder 5"/>
          <p:cNvSpPr>
            <a:spLocks noGrp="1"/>
          </p:cNvSpPr>
          <p:nvPr>
            <p:ph type="sldNum" sz="quarter" idx="4"/>
          </p:nvPr>
        </p:nvSpPr>
        <p:spPr>
          <a:xfrm>
            <a:off x="7885113" y="5883275"/>
            <a:ext cx="573087" cy="365125"/>
          </a:xfrm>
          <a:prstGeom prst="rect">
            <a:avLst/>
          </a:prstGeom>
        </p:spPr>
        <p:txBody>
          <a:bodyPr vert="horz" lIns="91440" tIns="45720" rIns="91440" bIns="45720" rtlCol="0" anchor="ctr"/>
          <a:lstStyle>
            <a:lvl1pPr algn="r">
              <a:defRPr sz="1000" smtClean="0">
                <a:solidFill>
                  <a:schemeClr val="tx1"/>
                </a:solidFill>
              </a:defRPr>
            </a:lvl1pPr>
          </a:lstStyle>
          <a:p>
            <a:pPr>
              <a:defRPr/>
            </a:pPr>
            <a:fld id="{E582218E-FC87-4B85-8A91-86848B450154}"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 id="2147483864" r:id="rId12"/>
    <p:sldLayoutId id="2147483865" r:id="rId13"/>
    <p:sldLayoutId id="2147483866" r:id="rId14"/>
    <p:sldLayoutId id="2147483867" r:id="rId15"/>
    <p:sldLayoutId id="2147483868" r:id="rId16"/>
    <p:sldLayoutId id="2147483869" r:id="rId17"/>
    <p:sldLayoutId id="2147483852" r:id="rId18"/>
  </p:sldLayoutIdLst>
  <p:txStyles>
    <p:titleStyle>
      <a:lvl1pPr algn="ctr" rtl="0" fontAlgn="base">
        <a:lnSpc>
          <a:spcPct val="90000"/>
        </a:lnSpc>
        <a:spcBef>
          <a:spcPct val="0"/>
        </a:spcBef>
        <a:spcAft>
          <a:spcPct val="0"/>
        </a:spcAft>
        <a:defRPr sz="3600" kern="1200" cap="all">
          <a:solidFill>
            <a:schemeClr val="tx1"/>
          </a:solidFill>
          <a:latin typeface="+mj-lt"/>
          <a:ea typeface="+mj-ea"/>
          <a:cs typeface="+mj-cs"/>
        </a:defRPr>
      </a:lvl1pPr>
      <a:lvl2pPr algn="ctr" rtl="0" fontAlgn="base">
        <a:lnSpc>
          <a:spcPct val="90000"/>
        </a:lnSpc>
        <a:spcBef>
          <a:spcPct val="0"/>
        </a:spcBef>
        <a:spcAft>
          <a:spcPct val="0"/>
        </a:spcAft>
        <a:defRPr sz="3600">
          <a:solidFill>
            <a:schemeClr val="tx1"/>
          </a:solidFill>
          <a:latin typeface="Tw Cen MT"/>
        </a:defRPr>
      </a:lvl2pPr>
      <a:lvl3pPr algn="ctr" rtl="0" fontAlgn="base">
        <a:lnSpc>
          <a:spcPct val="90000"/>
        </a:lnSpc>
        <a:spcBef>
          <a:spcPct val="0"/>
        </a:spcBef>
        <a:spcAft>
          <a:spcPct val="0"/>
        </a:spcAft>
        <a:defRPr sz="3600">
          <a:solidFill>
            <a:schemeClr val="tx1"/>
          </a:solidFill>
          <a:latin typeface="Tw Cen MT"/>
        </a:defRPr>
      </a:lvl3pPr>
      <a:lvl4pPr algn="ctr" rtl="0" fontAlgn="base">
        <a:lnSpc>
          <a:spcPct val="90000"/>
        </a:lnSpc>
        <a:spcBef>
          <a:spcPct val="0"/>
        </a:spcBef>
        <a:spcAft>
          <a:spcPct val="0"/>
        </a:spcAft>
        <a:defRPr sz="3600">
          <a:solidFill>
            <a:schemeClr val="tx1"/>
          </a:solidFill>
          <a:latin typeface="Tw Cen MT"/>
        </a:defRPr>
      </a:lvl4pPr>
      <a:lvl5pPr algn="ctr" rtl="0" fontAlgn="base">
        <a:lnSpc>
          <a:spcPct val="90000"/>
        </a:lnSpc>
        <a:spcBef>
          <a:spcPct val="0"/>
        </a:spcBef>
        <a:spcAft>
          <a:spcPct val="0"/>
        </a:spcAft>
        <a:defRPr sz="3600">
          <a:solidFill>
            <a:schemeClr val="tx1"/>
          </a:solidFill>
          <a:latin typeface="Tw Cen MT"/>
        </a:defRPr>
      </a:lvl5pPr>
      <a:lvl6pPr marL="457200" algn="ctr" rtl="0" fontAlgn="base">
        <a:lnSpc>
          <a:spcPct val="90000"/>
        </a:lnSpc>
        <a:spcBef>
          <a:spcPct val="0"/>
        </a:spcBef>
        <a:spcAft>
          <a:spcPct val="0"/>
        </a:spcAft>
        <a:defRPr sz="3600">
          <a:solidFill>
            <a:schemeClr val="tx1"/>
          </a:solidFill>
          <a:latin typeface="Tw Cen MT"/>
        </a:defRPr>
      </a:lvl6pPr>
      <a:lvl7pPr marL="914400" algn="ctr" rtl="0" fontAlgn="base">
        <a:lnSpc>
          <a:spcPct val="90000"/>
        </a:lnSpc>
        <a:spcBef>
          <a:spcPct val="0"/>
        </a:spcBef>
        <a:spcAft>
          <a:spcPct val="0"/>
        </a:spcAft>
        <a:defRPr sz="3600">
          <a:solidFill>
            <a:schemeClr val="tx1"/>
          </a:solidFill>
          <a:latin typeface="Tw Cen MT"/>
        </a:defRPr>
      </a:lvl7pPr>
      <a:lvl8pPr marL="1371600" algn="ctr" rtl="0" fontAlgn="base">
        <a:lnSpc>
          <a:spcPct val="90000"/>
        </a:lnSpc>
        <a:spcBef>
          <a:spcPct val="0"/>
        </a:spcBef>
        <a:spcAft>
          <a:spcPct val="0"/>
        </a:spcAft>
        <a:defRPr sz="3600">
          <a:solidFill>
            <a:schemeClr val="tx1"/>
          </a:solidFill>
          <a:latin typeface="Tw Cen MT"/>
        </a:defRPr>
      </a:lvl8pPr>
      <a:lvl9pPr marL="1828800" algn="ctr" rtl="0" fontAlgn="base">
        <a:lnSpc>
          <a:spcPct val="90000"/>
        </a:lnSpc>
        <a:spcBef>
          <a:spcPct val="0"/>
        </a:spcBef>
        <a:spcAft>
          <a:spcPct val="0"/>
        </a:spcAft>
        <a:defRPr sz="3600">
          <a:solidFill>
            <a:schemeClr val="tx1"/>
          </a:solidFill>
          <a:latin typeface="Tw Cen MT"/>
        </a:defRPr>
      </a:lvl9pPr>
    </p:titleStyle>
    <p:bodyStyle>
      <a:lvl1pPr marL="228600" indent="-228600" algn="l" rtl="0" fontAlgn="base">
        <a:lnSpc>
          <a:spcPct val="120000"/>
        </a:lnSpc>
        <a:spcBef>
          <a:spcPts val="1000"/>
        </a:spcBef>
        <a:spcAft>
          <a:spcPct val="0"/>
        </a:spcAft>
        <a:buClr>
          <a:schemeClr val="tx1"/>
        </a:buClr>
        <a:buFont typeface="Arial" panose="020B0604020202020204" pitchFamily="34" charset="0"/>
        <a:buChar char="•"/>
        <a:defRPr sz="2000" kern="1200" cap="all">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tx1"/>
        </a:buClr>
        <a:buFont typeface="Arial" panose="020B0604020202020204" pitchFamily="34" charset="0"/>
        <a:buChar char="•"/>
        <a:defRPr kern="1200" cap="all">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tx1"/>
        </a:buClr>
        <a:buFont typeface="Arial" panose="020B0604020202020204" pitchFamily="34" charset="0"/>
        <a:buChar char="•"/>
        <a:defRPr sz="1600" kern="1200" cap="all">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tx1"/>
        </a:buClr>
        <a:buFont typeface="Arial" panose="020B0604020202020204" pitchFamily="34" charset="0"/>
        <a:buChar char="•"/>
        <a:defRPr sz="1400" kern="1200" cap="all">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tx1"/>
        </a:buClr>
        <a:buFont typeface="Arial" panose="020B0604020202020204" pitchFamily="34" charset="0"/>
        <a:buChar char="•"/>
        <a:defRPr sz="1400" kern="1200" cap="all">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6.jpeg"/><Relationship Id="rId1" Type="http://schemas.openxmlformats.org/officeDocument/2006/relationships/slideLayout" Target="../slideLayouts/slideLayout7.xml"/><Relationship Id="rId5" Type="http://schemas.openxmlformats.org/officeDocument/2006/relationships/image" Target="../media/image30.jpeg"/><Relationship Id="rId4" Type="http://schemas.openxmlformats.org/officeDocument/2006/relationships/image" Target="../media/image29.jpeg"/></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 Id="rId5" Type="http://schemas.openxmlformats.org/officeDocument/2006/relationships/image" Target="../media/image35.png"/><Relationship Id="rId4" Type="http://schemas.openxmlformats.org/officeDocument/2006/relationships/image" Target="../media/image34.png"/></Relationships>
</file>

<file path=ppt/slides/_rels/slide2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40.jpeg"/></Relationships>
</file>

<file path=ppt/slides/_rels/slide2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44.jpeg"/></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s>
</file>

<file path=ppt/slides/_rels/slide3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49.jpeg"/></Relationships>
</file>

<file path=ppt/slides/_rels/slide4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54.jpeg"/></Relationships>
</file>

<file path=ppt/slides/_rels/slide4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56.jpeg"/></Relationships>
</file>

<file path=ppt/slides/_rels/slide49.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58.jpeg"/></Relationships>
</file>

<file path=ppt/slides/_rels/slide5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55.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16.jpeg"/><Relationship Id="rId1" Type="http://schemas.openxmlformats.org/officeDocument/2006/relationships/slideLayout" Target="../slideLayouts/slideLayout18.xml"/></Relationships>
</file>

<file path=ppt/slides/_rels/slide6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16.jpeg"/><Relationship Id="rId1" Type="http://schemas.openxmlformats.org/officeDocument/2006/relationships/slideLayout" Target="../slideLayouts/slideLayout18.xml"/></Relationships>
</file>

<file path=ppt/slides/_rels/slide6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0482" name="WordArt 9" descr="Woven mat"/>
          <p:cNvSpPr>
            <a:spLocks noChangeArrowheads="1" noChangeShapeType="1" noTextEdit="1"/>
          </p:cNvSpPr>
          <p:nvPr/>
        </p:nvSpPr>
        <p:spPr bwMode="auto">
          <a:xfrm>
            <a:off x="1676400" y="228600"/>
            <a:ext cx="6045200" cy="911225"/>
          </a:xfrm>
          <a:prstGeom prst="rect">
            <a:avLst/>
          </a:prstGeom>
        </p:spPr>
        <p:txBody>
          <a:bodyPr wrap="none" fromWordArt="1">
            <a:prstTxWarp prst="textPlain">
              <a:avLst>
                <a:gd name="adj" fmla="val 50000"/>
              </a:avLst>
            </a:prstTxWarp>
          </a:bodyPr>
          <a:lstStyle/>
          <a:p>
            <a:pPr algn="ctr"/>
            <a:r>
              <a:rPr lang="en-US" sz="4750" kern="10">
                <a:ln w="15875" cap="sq">
                  <a:solidFill>
                    <a:schemeClr val="tx1"/>
                  </a:solidFill>
                  <a:round/>
                  <a:headEnd type="none" w="sm" len="sm"/>
                  <a:tailEnd type="none" w="sm" len="sm"/>
                </a:ln>
                <a:blipFill dpi="0" rotWithShape="1">
                  <a:blip r:embed="rId3"/>
                  <a:srcRect/>
                  <a:tile tx="0" ty="0" sx="100000" sy="100000" flip="none" algn="tl"/>
                </a:blipFill>
                <a:effectLst>
                  <a:outerShdw dist="45791" dir="2021404" algn="ctr" rotWithShape="0">
                    <a:srgbClr val="B2B2B2">
                      <a:alpha val="79999"/>
                    </a:srgbClr>
                  </a:outerShdw>
                </a:effectLst>
                <a:latin typeface="Times New Roman" panose="02020603050405020304" pitchFamily="18" charset="0"/>
                <a:cs typeface="Times New Roman" panose="02020603050405020304" pitchFamily="18" charset="0"/>
              </a:rPr>
              <a:t>PREZENTARE</a:t>
            </a:r>
          </a:p>
        </p:txBody>
      </p:sp>
      <p:sp>
        <p:nvSpPr>
          <p:cNvPr id="5" name="WordArt 8"/>
          <p:cNvSpPr>
            <a:spLocks noChangeArrowheads="1" noChangeShapeType="1" noTextEdit="1"/>
          </p:cNvSpPr>
          <p:nvPr/>
        </p:nvSpPr>
        <p:spPr bwMode="auto">
          <a:xfrm>
            <a:off x="304800" y="1447800"/>
            <a:ext cx="8610600" cy="3997325"/>
          </a:xfrm>
          <a:prstGeom prst="rect">
            <a:avLst/>
          </a:prstGeom>
          <a:extLst>
            <a:ext uri="{91240B29-F687-4F45-9708-019B960494DF}">
              <a14:hiddenLine xmlns:a14="http://schemas.microsoft.com/office/drawing/2010/main" xmlns="" w="9525">
                <a:solidFill>
                  <a:srgbClr val="000000"/>
                </a:solidFill>
                <a:round/>
                <a:headEnd/>
                <a:tailEnd/>
              </a14:hiddenLine>
            </a:ext>
          </a:extLst>
        </p:spPr>
        <p:txBody>
          <a:bodyPr wrap="none" fromWordArt="1">
            <a:prstTxWarp prst="textDeflateInflateDeflate">
              <a:avLst>
                <a:gd name="adj" fmla="val 28028"/>
              </a:avLst>
            </a:prstTxWarp>
          </a:bodyPr>
          <a:lstStyle/>
          <a:p>
            <a:pPr algn="ctr"/>
            <a:r>
              <a:rPr lang="en-US" sz="4400" kern="10">
                <a:gradFill rotWithShape="1">
                  <a:gsLst>
                    <a:gs pos="0">
                      <a:srgbClr val="ECE4BE"/>
                    </a:gs>
                    <a:gs pos="100000">
                      <a:srgbClr val="D2B752"/>
                    </a:gs>
                  </a:gsLst>
                  <a:path path="rect">
                    <a:fillToRect l="50000" t="50000" r="50000" b="50000"/>
                  </a:path>
                </a:gradFill>
                <a:effectLst>
                  <a:outerShdw dist="38100" dir="2700000" algn="tl" rotWithShape="0">
                    <a:srgbClr val="000000">
                      <a:alpha val="43137"/>
                    </a:srgbClr>
                  </a:outerShdw>
                </a:effectLst>
                <a:latin typeface="Times New Roman" panose="02020603050405020304" pitchFamily="18" charset="0"/>
                <a:cs typeface="Times New Roman" panose="02020603050405020304" pitchFamily="18" charset="0"/>
              </a:rPr>
              <a:t>OBIECTIVE</a:t>
            </a:r>
          </a:p>
          <a:p>
            <a:pPr algn="ctr"/>
            <a:r>
              <a:rPr lang="en-US" sz="4400" kern="10">
                <a:gradFill rotWithShape="1">
                  <a:gsLst>
                    <a:gs pos="0">
                      <a:srgbClr val="ECE4BE"/>
                    </a:gs>
                    <a:gs pos="100000">
                      <a:srgbClr val="D2B752"/>
                    </a:gs>
                  </a:gsLst>
                  <a:path path="rect">
                    <a:fillToRect l="50000" t="50000" r="50000" b="50000"/>
                  </a:path>
                </a:gradFill>
                <a:effectLst>
                  <a:outerShdw dist="38100" dir="2700000" algn="tl" rotWithShape="0">
                    <a:srgbClr val="000000">
                      <a:alpha val="43137"/>
                    </a:srgbClr>
                  </a:outerShdw>
                </a:effectLst>
                <a:latin typeface="Times New Roman" panose="02020603050405020304" pitchFamily="18" charset="0"/>
                <a:cs typeface="Times New Roman" panose="02020603050405020304" pitchFamily="18" charset="0"/>
              </a:rPr>
              <a:t>DE</a:t>
            </a:r>
          </a:p>
          <a:p>
            <a:pPr algn="ctr"/>
            <a:r>
              <a:rPr lang="en-US" sz="4400" kern="10">
                <a:gradFill rotWithShape="1">
                  <a:gsLst>
                    <a:gs pos="0">
                      <a:srgbClr val="ECE4BE"/>
                    </a:gs>
                    <a:gs pos="100000">
                      <a:srgbClr val="D2B752"/>
                    </a:gs>
                  </a:gsLst>
                  <a:path path="rect">
                    <a:fillToRect l="50000" t="50000" r="50000" b="50000"/>
                  </a:path>
                </a:gradFill>
                <a:effectLst>
                  <a:outerShdw dist="38100" dir="2700000" algn="tl" rotWithShape="0">
                    <a:srgbClr val="000000">
                      <a:alpha val="43137"/>
                    </a:srgbClr>
                  </a:outerShdw>
                </a:effectLst>
                <a:latin typeface="Times New Roman" panose="02020603050405020304" pitchFamily="18" charset="0"/>
                <a:cs typeface="Times New Roman" panose="02020603050405020304" pitchFamily="18" charset="0"/>
              </a:rPr>
              <a:t>INVESTITII</a:t>
            </a:r>
          </a:p>
        </p:txBody>
      </p:sp>
      <p:sp>
        <p:nvSpPr>
          <p:cNvPr id="4100" name="Rectangle 5"/>
          <p:cNvSpPr>
            <a:spLocks noGrp="1" noChangeArrowheads="1"/>
          </p:cNvSpPr>
          <p:nvPr>
            <p:ph type="subTitle" idx="1"/>
          </p:nvPr>
        </p:nvSpPr>
        <p:spPr>
          <a:xfrm>
            <a:off x="0" y="5884863"/>
            <a:ext cx="9144000" cy="973137"/>
          </a:xfrm>
        </p:spPr>
        <p:txBody>
          <a:bodyPr>
            <a:normAutofit fontScale="92500"/>
          </a:bodyPr>
          <a:lstStyle/>
          <a:p>
            <a:pPr fontAlgn="auto">
              <a:lnSpc>
                <a:spcPct val="80000"/>
              </a:lnSpc>
              <a:spcAft>
                <a:spcPts val="0"/>
              </a:spcAft>
              <a:defRPr/>
            </a:pPr>
            <a:r>
              <a:rPr lang="ro-RO" altLang="en-US" sz="2800" b="1" i="1" dirty="0" smtClean="0">
                <a:solidFill>
                  <a:srgbClr val="FFCC00"/>
                </a:solidFill>
                <a:latin typeface="Times New Roman" panose="02020603050405020304" pitchFamily="18" charset="0"/>
              </a:rPr>
              <a:t>Administratia Bazinala de Apa Cri</a:t>
            </a:r>
            <a:r>
              <a:rPr lang="ro-RO" altLang="en-US" sz="2800" b="1" i="1" dirty="0" smtClean="0">
                <a:solidFill>
                  <a:srgbClr val="FFCC00"/>
                </a:solidFill>
                <a:latin typeface="Times New Roman" panose="02020603050405020304" pitchFamily="18" charset="0"/>
                <a:cs typeface="Times New Roman" panose="02020603050405020304" pitchFamily="18" charset="0"/>
              </a:rPr>
              <a:t>ş</a:t>
            </a:r>
            <a:r>
              <a:rPr lang="ro-RO" altLang="en-US" sz="2800" b="1" i="1" dirty="0" smtClean="0">
                <a:solidFill>
                  <a:srgbClr val="FFCC00"/>
                </a:solidFill>
                <a:latin typeface="Times New Roman" panose="02020603050405020304" pitchFamily="18" charset="0"/>
              </a:rPr>
              <a:t>uri Oradea</a:t>
            </a:r>
          </a:p>
          <a:p>
            <a:pPr fontAlgn="auto">
              <a:lnSpc>
                <a:spcPct val="80000"/>
              </a:lnSpc>
              <a:spcAft>
                <a:spcPts val="0"/>
              </a:spcAft>
              <a:defRPr/>
            </a:pPr>
            <a:r>
              <a:rPr lang="en-US" altLang="en-US" sz="2800" b="1" i="1" dirty="0" smtClean="0">
                <a:solidFill>
                  <a:srgbClr val="FFCC00"/>
                </a:solidFill>
                <a:latin typeface="Times New Roman" panose="02020603050405020304" pitchFamily="18" charset="0"/>
              </a:rPr>
              <a:t>2018</a:t>
            </a:r>
            <a:endParaRPr lang="ro-RO" altLang="en-US" sz="2800" b="1" i="1" dirty="0" smtClean="0">
              <a:solidFill>
                <a:srgbClr val="FFCC00"/>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5122" name="Rectangle 2"/>
          <p:cNvSpPr>
            <a:spLocks noGrp="1"/>
          </p:cNvSpPr>
          <p:nvPr>
            <p:ph sz="quarter" idx="13"/>
          </p:nvPr>
        </p:nvSpPr>
        <p:spPr>
          <a:xfrm>
            <a:off x="0" y="0"/>
            <a:ext cx="9144000" cy="6858000"/>
          </a:xfrm>
        </p:spPr>
        <p:txBody>
          <a:bodyPr/>
          <a:lstStyle/>
          <a:p>
            <a:pPr algn="ctr" fontAlgn="auto">
              <a:lnSpc>
                <a:spcPct val="90000"/>
              </a:lnSpc>
              <a:spcAft>
                <a:spcPts val="0"/>
              </a:spcAft>
              <a:buFont typeface="Arial" panose="020B0604020202020204" pitchFamily="34" charset="0"/>
              <a:buNone/>
              <a:defRPr/>
            </a:pPr>
            <a:r>
              <a:rPr lang="en-US" altLang="en-US" sz="6000" b="1" dirty="0" smtClean="0">
                <a:solidFill>
                  <a:schemeClr val="tx1">
                    <a:lumMod val="95000"/>
                    <a:lumOff val="5000"/>
                  </a:schemeClr>
                </a:solidFill>
                <a:latin typeface="Book Antiqua" panose="02040602050305030304" pitchFamily="18" charset="0"/>
              </a:rPr>
              <a:t>BAZINUL HIDROGRAFIC AL RAULUI BARCAU</a:t>
            </a:r>
          </a:p>
          <a:p>
            <a:pPr algn="ctr" fontAlgn="auto">
              <a:lnSpc>
                <a:spcPct val="90000"/>
              </a:lnSpc>
              <a:spcAft>
                <a:spcPts val="0"/>
              </a:spcAft>
              <a:buFont typeface="Arial" panose="020B0604020202020204" pitchFamily="34" charset="0"/>
              <a:buNone/>
              <a:defRPr/>
            </a:pPr>
            <a:r>
              <a:rPr lang="en-US" altLang="en-US" sz="3600" b="1" dirty="0" smtClean="0">
                <a:solidFill>
                  <a:srgbClr val="FFFFCC"/>
                </a:solidFill>
                <a:latin typeface="Book Antiqua" panose="02040602050305030304" pitchFamily="18" charset="0"/>
              </a:rPr>
              <a:t>CUPRINDE:</a:t>
            </a:r>
          </a:p>
          <a:p>
            <a:pPr algn="ctr" fontAlgn="auto">
              <a:lnSpc>
                <a:spcPct val="90000"/>
              </a:lnSpc>
              <a:spcAft>
                <a:spcPts val="0"/>
              </a:spcAft>
              <a:buFont typeface="Arial" panose="020B0604020202020204" pitchFamily="34" charset="0"/>
              <a:buNone/>
              <a:defRPr/>
            </a:pPr>
            <a:endParaRPr lang="en-US" altLang="en-US" sz="3600" b="1" dirty="0" smtClean="0">
              <a:solidFill>
                <a:srgbClr val="FFFFCC"/>
              </a:solidFill>
              <a:latin typeface="Book Antiqua" panose="02040602050305030304" pitchFamily="18" charset="0"/>
            </a:endParaRPr>
          </a:p>
          <a:p>
            <a:pPr algn="ctr" fontAlgn="auto">
              <a:lnSpc>
                <a:spcPct val="90000"/>
              </a:lnSpc>
              <a:spcAft>
                <a:spcPts val="0"/>
              </a:spcAft>
              <a:buFont typeface="Arial" panose="020B0604020202020204" pitchFamily="34" charset="0"/>
              <a:buNone/>
              <a:defRPr/>
            </a:pPr>
            <a:endParaRPr lang="en-US" altLang="en-US" sz="2800" b="1" dirty="0" smtClean="0">
              <a:solidFill>
                <a:srgbClr val="FFFFCC"/>
              </a:solidFill>
              <a:latin typeface="Book Antiqua" panose="02040602050305030304" pitchFamily="18" charset="0"/>
            </a:endParaRPr>
          </a:p>
          <a:p>
            <a:pPr algn="ctr" fontAlgn="auto">
              <a:lnSpc>
                <a:spcPct val="90000"/>
              </a:lnSpc>
              <a:spcAft>
                <a:spcPts val="0"/>
              </a:spcAft>
              <a:buFont typeface="Arial" panose="020B0604020202020204" pitchFamily="34" charset="0"/>
              <a:buNone/>
              <a:defRPr/>
            </a:pPr>
            <a:endParaRPr lang="en-US" altLang="en-US" sz="3600" b="1" dirty="0" smtClean="0">
              <a:solidFill>
                <a:srgbClr val="FFFFCC"/>
              </a:solidFill>
              <a:latin typeface="Book Antiqua" panose="02040602050305030304" pitchFamily="18" charset="0"/>
            </a:endParaRPr>
          </a:p>
          <a:p>
            <a:pPr algn="ctr" fontAlgn="auto">
              <a:lnSpc>
                <a:spcPct val="90000"/>
              </a:lnSpc>
              <a:spcAft>
                <a:spcPts val="0"/>
              </a:spcAft>
              <a:buFont typeface="Arial" panose="020B0604020202020204" pitchFamily="34" charset="0"/>
              <a:buNone/>
              <a:defRPr/>
            </a:pPr>
            <a:r>
              <a:rPr lang="ro-RO" altLang="en-US" dirty="0" smtClean="0">
                <a:solidFill>
                  <a:srgbClr val="FFFFCC"/>
                </a:solidFill>
                <a:latin typeface="Book Antiqua" panose="02040602050305030304" pitchFamily="18" charset="0"/>
              </a:rPr>
              <a:t>“Amenajare Valea Bistra, judetul Bihor”</a:t>
            </a:r>
          </a:p>
          <a:p>
            <a:pPr algn="ctr" fontAlgn="auto">
              <a:lnSpc>
                <a:spcPct val="90000"/>
              </a:lnSpc>
              <a:spcAft>
                <a:spcPts val="0"/>
              </a:spcAft>
              <a:buFont typeface="Arial" panose="020B0604020202020204" pitchFamily="34" charset="0"/>
              <a:buNone/>
              <a:defRPr/>
            </a:pPr>
            <a:r>
              <a:rPr lang="ro-RO" altLang="en-US" dirty="0" smtClean="0">
                <a:solidFill>
                  <a:srgbClr val="FFFFCC"/>
                </a:solidFill>
                <a:latin typeface="Book Antiqua" panose="02040602050305030304" pitchFamily="18" charset="0"/>
              </a:rPr>
              <a:t>“Lucrari pentru inlaturarea efectelor calamitatilor naturale produse in B.H. Barcau, in perioada 14 – 16 iunie 1997, judetele Bihor si Salaj”</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6146" name="Title 1"/>
          <p:cNvSpPr>
            <a:spLocks noGrp="1"/>
          </p:cNvSpPr>
          <p:nvPr>
            <p:ph type="title" idx="4294967295"/>
          </p:nvPr>
        </p:nvSpPr>
        <p:spPr>
          <a:xfrm>
            <a:off x="0" y="274638"/>
            <a:ext cx="9144000" cy="1143000"/>
          </a:xfrm>
        </p:spPr>
        <p:txBody>
          <a:bodyPr>
            <a:normAutofit fontScale="90000"/>
          </a:bodyPr>
          <a:lstStyle/>
          <a:p>
            <a:pPr fontAlgn="auto">
              <a:spcAft>
                <a:spcPts val="0"/>
              </a:spcAft>
              <a:defRPr/>
            </a:pPr>
            <a:r>
              <a:rPr lang="en-US" altLang="en-US" sz="4600" b="1" dirty="0" smtClean="0">
                <a:latin typeface="Times New Roman" panose="02020603050405020304" pitchFamily="18" charset="0"/>
                <a:cs typeface="Times New Roman" panose="02020603050405020304" pitchFamily="18" charset="0"/>
              </a:rPr>
              <a:t>1.</a:t>
            </a:r>
            <a:r>
              <a:rPr lang="ro-RO" altLang="en-US" sz="4600" b="1" dirty="0" smtClean="0">
                <a:latin typeface="Times New Roman" panose="02020603050405020304" pitchFamily="18" charset="0"/>
                <a:cs typeface="Times New Roman" panose="02020603050405020304" pitchFamily="18" charset="0"/>
              </a:rPr>
              <a:t>Amenajare Valea Bistra, </a:t>
            </a:r>
            <a:r>
              <a:rPr lang="en-US" altLang="en-US" sz="4600" b="1" dirty="0" smtClean="0">
                <a:latin typeface="Times New Roman" panose="02020603050405020304" pitchFamily="18" charset="0"/>
                <a:cs typeface="Times New Roman" panose="02020603050405020304" pitchFamily="18" charset="0"/>
              </a:rPr>
              <a:t/>
            </a:r>
            <a:br>
              <a:rPr lang="en-US" altLang="en-US" sz="4600" b="1" dirty="0" smtClean="0">
                <a:latin typeface="Times New Roman" panose="02020603050405020304" pitchFamily="18" charset="0"/>
                <a:cs typeface="Times New Roman" panose="02020603050405020304" pitchFamily="18" charset="0"/>
              </a:rPr>
            </a:br>
            <a:r>
              <a:rPr lang="ro-RO" altLang="en-US" sz="4600" b="1" dirty="0" smtClean="0">
                <a:latin typeface="Times New Roman" panose="02020603050405020304" pitchFamily="18" charset="0"/>
                <a:cs typeface="Times New Roman" panose="02020603050405020304" pitchFamily="18" charset="0"/>
              </a:rPr>
              <a:t>judeţul Bihor </a:t>
            </a:r>
            <a:endParaRPr lang="en-US" altLang="en-US" sz="4600" b="1" dirty="0" smtClean="0">
              <a:latin typeface="Times New Roman" panose="02020603050405020304" pitchFamily="18" charset="0"/>
              <a:cs typeface="Times New Roman" panose="02020603050405020304" pitchFamily="18" charset="0"/>
            </a:endParaRPr>
          </a:p>
        </p:txBody>
      </p:sp>
      <p:sp>
        <p:nvSpPr>
          <p:cNvPr id="22531" name="Rectangle 3"/>
          <p:cNvSpPr>
            <a:spLocks noChangeArrowheads="1"/>
          </p:cNvSpPr>
          <p:nvPr/>
        </p:nvSpPr>
        <p:spPr bwMode="auto">
          <a:xfrm>
            <a:off x="0" y="4271963"/>
            <a:ext cx="9144000" cy="2633662"/>
          </a:xfrm>
          <a:prstGeom prst="rect">
            <a:avLst/>
          </a:prstGeom>
          <a:noFill/>
          <a:ln>
            <a:noFill/>
          </a:ln>
          <a:extLst>
            <a:ext uri="{909E8E84-426E-40DD-AFC4-6F175D3DCCD1}">
              <a14:hiddenFill xmlns:a14="http://schemas.microsoft.com/office/drawing/2010/main" xmlns="">
                <a:solidFill>
                  <a:srgbClr val="FFFFCC">
                    <a:alpha val="30196"/>
                  </a:srgbClr>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ctr">
              <a:lnSpc>
                <a:spcPct val="100000"/>
              </a:lnSpc>
              <a:spcBef>
                <a:spcPct val="50000"/>
              </a:spcBef>
              <a:buClrTx/>
              <a:buFontTx/>
              <a:buNone/>
            </a:pPr>
            <a:r>
              <a:rPr lang="ro-RO" altLang="en-US" sz="2600" b="1" dirty="0">
                <a:solidFill>
                  <a:srgbClr val="FFFFCC"/>
                </a:solidFill>
                <a:latin typeface="Times New Roman" panose="02020603050405020304" pitchFamily="18" charset="0"/>
                <a:cs typeface="Times New Roman" panose="02020603050405020304" pitchFamily="18" charset="0"/>
              </a:rPr>
              <a:t>VALOARE TOTALĂ INVESTIŢIE</a:t>
            </a:r>
            <a:endParaRPr lang="en-US" altLang="en-US" sz="2600" b="1" dirty="0">
              <a:solidFill>
                <a:srgbClr val="FFFFCC"/>
              </a:solidFill>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600" b="1" dirty="0">
                <a:solidFill>
                  <a:srgbClr val="FFFFCC"/>
                </a:solidFill>
                <a:latin typeface="Times New Roman" panose="02020603050405020304" pitchFamily="18" charset="0"/>
                <a:cs typeface="Times New Roman" panose="02020603050405020304" pitchFamily="18" charset="0"/>
              </a:rPr>
              <a:t>25.803.479</a:t>
            </a:r>
            <a:r>
              <a:rPr lang="ro-RO" altLang="en-US" sz="2600" b="1" dirty="0">
                <a:solidFill>
                  <a:srgbClr val="FFFFCC"/>
                </a:solidFill>
                <a:latin typeface="Times New Roman" panose="02020603050405020304" pitchFamily="18" charset="0"/>
                <a:cs typeface="Times New Roman" panose="02020603050405020304" pitchFamily="18" charset="0"/>
              </a:rPr>
              <a:t> LEI </a:t>
            </a:r>
            <a:r>
              <a:rPr lang="en-US" altLang="en-US" sz="2600" b="1" dirty="0">
                <a:solidFill>
                  <a:srgbClr val="FFFFCC"/>
                </a:solidFill>
                <a:latin typeface="Times New Roman" panose="02020603050405020304" pitchFamily="18" charset="0"/>
                <a:cs typeface="Times New Roman" panose="02020603050405020304" pitchFamily="18" charset="0"/>
              </a:rPr>
              <a:t>/ 22.119.879</a:t>
            </a:r>
            <a:r>
              <a:rPr lang="ro-RO" altLang="en-US" sz="2600" b="1" dirty="0">
                <a:solidFill>
                  <a:srgbClr val="FFFFCC"/>
                </a:solidFill>
                <a:latin typeface="Times New Roman" panose="02020603050405020304" pitchFamily="18" charset="0"/>
                <a:cs typeface="Times New Roman" panose="02020603050405020304" pitchFamily="18" charset="0"/>
              </a:rPr>
              <a:t> </a:t>
            </a:r>
            <a:r>
              <a:rPr lang="en-US" altLang="en-US" sz="2600" b="1" dirty="0">
                <a:solidFill>
                  <a:srgbClr val="FFFFCC"/>
                </a:solidFill>
                <a:latin typeface="Times New Roman" panose="02020603050405020304" pitchFamily="18" charset="0"/>
                <a:cs typeface="Times New Roman" panose="02020603050405020304" pitchFamily="18" charset="0"/>
              </a:rPr>
              <a:t>LEI </a:t>
            </a:r>
          </a:p>
          <a:p>
            <a:pPr algn="ctr">
              <a:lnSpc>
                <a:spcPct val="30000"/>
              </a:lnSpc>
              <a:spcBef>
                <a:spcPct val="50000"/>
              </a:spcBef>
              <a:buClrTx/>
              <a:buFontTx/>
              <a:buNone/>
            </a:pPr>
            <a:endParaRPr lang="en-US" altLang="en-US" b="1" dirty="0">
              <a:solidFill>
                <a:srgbClr val="FFFFCC"/>
              </a:solidFill>
              <a:latin typeface="Times New Roman" panose="02020603050405020304" pitchFamily="18" charset="0"/>
              <a:cs typeface="Times New Roman" panose="02020603050405020304" pitchFamily="18" charset="0"/>
            </a:endParaRPr>
          </a:p>
          <a:p>
            <a:pPr>
              <a:lnSpc>
                <a:spcPct val="30000"/>
              </a:lnSpc>
              <a:spcBef>
                <a:spcPct val="50000"/>
              </a:spcBef>
              <a:buClrTx/>
              <a:buFontTx/>
              <a:buNone/>
            </a:pPr>
            <a:r>
              <a:rPr lang="en-US" altLang="en-US" sz="2600" b="1" dirty="0">
                <a:solidFill>
                  <a:srgbClr val="FFFFCC"/>
                </a:solidFill>
                <a:latin typeface="Times New Roman" panose="02020603050405020304" pitchFamily="18" charset="0"/>
                <a:cs typeface="Times New Roman" panose="02020603050405020304" pitchFamily="18" charset="0"/>
              </a:rPr>
              <a:t>            </a:t>
            </a:r>
            <a:r>
              <a:rPr lang="en-US" altLang="en-US" sz="2600" b="1" dirty="0" err="1">
                <a:solidFill>
                  <a:srgbClr val="FFFFCC"/>
                </a:solidFill>
                <a:latin typeface="Times New Roman" panose="02020603050405020304" pitchFamily="18" charset="0"/>
                <a:cs typeface="Times New Roman" panose="02020603050405020304" pitchFamily="18" charset="0"/>
              </a:rPr>
              <a:t>REALIZAT</a:t>
            </a:r>
            <a:r>
              <a:rPr lang="en-US" altLang="en-US" sz="2600" b="1" dirty="0">
                <a:solidFill>
                  <a:srgbClr val="FFFFCC"/>
                </a:solidFill>
                <a:latin typeface="Times New Roman" panose="02020603050405020304" pitchFamily="18" charset="0"/>
                <a:cs typeface="Times New Roman" panose="02020603050405020304" pitchFamily="18" charset="0"/>
              </a:rPr>
              <a:t>:           	        REST DE </a:t>
            </a:r>
            <a:r>
              <a:rPr lang="en-US" altLang="en-US" sz="2600" b="1" dirty="0" err="1">
                <a:solidFill>
                  <a:srgbClr val="FFFFCC"/>
                </a:solidFill>
                <a:latin typeface="Times New Roman" panose="02020603050405020304" pitchFamily="18" charset="0"/>
                <a:cs typeface="Times New Roman" panose="02020603050405020304" pitchFamily="18" charset="0"/>
              </a:rPr>
              <a:t>REALIZAT</a:t>
            </a:r>
            <a:r>
              <a:rPr lang="en-US" altLang="en-US" sz="2600" b="1" dirty="0">
                <a:solidFill>
                  <a:srgbClr val="FFFFCC"/>
                </a:solidFill>
                <a:latin typeface="Times New Roman" panose="02020603050405020304" pitchFamily="18" charset="0"/>
                <a:cs typeface="Times New Roman" panose="02020603050405020304" pitchFamily="18" charset="0"/>
              </a:rPr>
              <a:t>:</a:t>
            </a:r>
          </a:p>
          <a:p>
            <a:pPr>
              <a:lnSpc>
                <a:spcPct val="30000"/>
              </a:lnSpc>
              <a:spcBef>
                <a:spcPct val="50000"/>
              </a:spcBef>
              <a:buClrTx/>
              <a:buFontTx/>
              <a:buNone/>
            </a:pPr>
            <a:r>
              <a:rPr lang="en-US" altLang="en-US" sz="2600" b="1" dirty="0">
                <a:solidFill>
                  <a:srgbClr val="FFFFCC"/>
                </a:solidFill>
                <a:latin typeface="Times New Roman" panose="02020603050405020304" pitchFamily="18" charset="0"/>
                <a:cs typeface="Times New Roman" panose="02020603050405020304" pitchFamily="18" charset="0"/>
              </a:rPr>
              <a:t>2.503.866 LEI/ 2.320.688 LEI     23.299.613 LEI/ </a:t>
            </a:r>
            <a:r>
              <a:rPr lang="en-US" altLang="en-US" sz="2600" b="1" dirty="0" err="1">
                <a:solidFill>
                  <a:srgbClr val="FFFFCC"/>
                </a:solidFill>
                <a:latin typeface="Times New Roman" panose="02020603050405020304" pitchFamily="18" charset="0"/>
                <a:cs typeface="Times New Roman" panose="02020603050405020304" pitchFamily="18" charset="0"/>
              </a:rPr>
              <a:t>19.799.191LEI</a:t>
            </a:r>
            <a:endParaRPr lang="en-US" altLang="en-US" sz="2600" b="1" dirty="0">
              <a:solidFill>
                <a:srgbClr val="FFFFCC"/>
              </a:solidFill>
              <a:latin typeface="Times New Roman" panose="02020603050405020304" pitchFamily="18" charset="0"/>
              <a:cs typeface="Times New Roman" panose="02020603050405020304" pitchFamily="18" charset="0"/>
            </a:endParaRPr>
          </a:p>
          <a:p>
            <a:pPr>
              <a:lnSpc>
                <a:spcPct val="30000"/>
              </a:lnSpc>
              <a:spcBef>
                <a:spcPct val="50000"/>
              </a:spcBef>
              <a:buClrTx/>
              <a:buFontTx/>
              <a:buNone/>
            </a:pPr>
            <a:endParaRPr lang="en-US" altLang="en-US" b="1" dirty="0">
              <a:solidFill>
                <a:srgbClr val="FFFFCC"/>
              </a:solidFill>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600" b="1" dirty="0">
                <a:solidFill>
                  <a:srgbClr val="FFFFCC"/>
                </a:solidFill>
                <a:latin typeface="Times New Roman" panose="02020603050405020304" pitchFamily="18" charset="0"/>
                <a:cs typeface="Times New Roman" panose="02020603050405020304" pitchFamily="18" charset="0"/>
              </a:rPr>
              <a:t>PROGRAM – </a:t>
            </a:r>
            <a:r>
              <a:rPr lang="en-US" altLang="en-US" sz="2600" b="1" dirty="0" err="1">
                <a:solidFill>
                  <a:srgbClr val="FFFFCC"/>
                </a:solidFill>
                <a:latin typeface="Times New Roman" panose="02020603050405020304" pitchFamily="18" charset="0"/>
                <a:cs typeface="Times New Roman" panose="02020603050405020304" pitchFamily="18" charset="0"/>
              </a:rPr>
              <a:t>ALOCATII</a:t>
            </a:r>
            <a:r>
              <a:rPr lang="en-US" altLang="en-US" sz="2600" b="1" dirty="0">
                <a:solidFill>
                  <a:srgbClr val="FFFFCC"/>
                </a:solidFill>
                <a:latin typeface="Times New Roman" panose="02020603050405020304" pitchFamily="18" charset="0"/>
                <a:cs typeface="Times New Roman" panose="02020603050405020304" pitchFamily="18" charset="0"/>
              </a:rPr>
              <a:t> </a:t>
            </a:r>
            <a:r>
              <a:rPr lang="en-US" altLang="en-US" sz="2600" b="1" dirty="0" smtClean="0">
                <a:solidFill>
                  <a:srgbClr val="FFFFCC"/>
                </a:solidFill>
                <a:latin typeface="Times New Roman" panose="02020603050405020304" pitchFamily="18" charset="0"/>
                <a:cs typeface="Times New Roman" panose="02020603050405020304" pitchFamily="18" charset="0"/>
              </a:rPr>
              <a:t>2018</a:t>
            </a:r>
            <a:endParaRPr lang="ro-RO" altLang="en-US" sz="2600" b="1" dirty="0">
              <a:solidFill>
                <a:srgbClr val="FFFFCC"/>
              </a:solidFill>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600" b="1" dirty="0">
                <a:solidFill>
                  <a:srgbClr val="FFFFCC"/>
                </a:solidFill>
                <a:latin typeface="Times New Roman" panose="02020603050405020304" pitchFamily="18" charset="0"/>
                <a:cs typeface="Times New Roman" panose="02020603050405020304" pitchFamily="18" charset="0"/>
              </a:rPr>
              <a:t>0</a:t>
            </a:r>
            <a:r>
              <a:rPr lang="ro-RO" altLang="en-US" sz="2600" b="1" dirty="0">
                <a:solidFill>
                  <a:srgbClr val="FFFFCC"/>
                </a:solidFill>
                <a:latin typeface="Times New Roman" panose="02020603050405020304" pitchFamily="18" charset="0"/>
                <a:cs typeface="Times New Roman" panose="02020603050405020304" pitchFamily="18" charset="0"/>
              </a:rPr>
              <a:t> LEI </a:t>
            </a:r>
            <a:r>
              <a:rPr lang="en-US" altLang="en-US" sz="2600" b="1" dirty="0">
                <a:solidFill>
                  <a:srgbClr val="FFFFCC"/>
                </a:solidFill>
                <a:latin typeface="Times New Roman" panose="02020603050405020304" pitchFamily="18" charset="0"/>
                <a:cs typeface="Times New Roman" panose="02020603050405020304" pitchFamily="18" charset="0"/>
              </a:rPr>
              <a:t>/ 0</a:t>
            </a:r>
            <a:r>
              <a:rPr lang="ro-RO" altLang="en-US" sz="2600" b="1" dirty="0">
                <a:solidFill>
                  <a:srgbClr val="FFFFCC"/>
                </a:solidFill>
                <a:latin typeface="Times New Roman" panose="02020603050405020304" pitchFamily="18" charset="0"/>
                <a:cs typeface="Times New Roman" panose="02020603050405020304" pitchFamily="18" charset="0"/>
              </a:rPr>
              <a:t> </a:t>
            </a:r>
            <a:r>
              <a:rPr lang="en-US" altLang="en-US" sz="2600" b="1" dirty="0">
                <a:solidFill>
                  <a:srgbClr val="FFFFCC"/>
                </a:solidFill>
                <a:latin typeface="Times New Roman" panose="02020603050405020304" pitchFamily="18" charset="0"/>
                <a:cs typeface="Times New Roman" panose="02020603050405020304" pitchFamily="18" charset="0"/>
              </a:rPr>
              <a:t>LEI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0000"/>
            </a:gs>
            <a:gs pos="20000">
              <a:srgbClr val="000040"/>
            </a:gs>
            <a:gs pos="50000">
              <a:srgbClr val="400040"/>
            </a:gs>
            <a:gs pos="75000">
              <a:srgbClr val="8F0040"/>
            </a:gs>
            <a:gs pos="89999">
              <a:srgbClr val="F27300"/>
            </a:gs>
            <a:gs pos="100000">
              <a:srgbClr val="FFBF00"/>
            </a:gs>
          </a:gsLst>
          <a:lin ang="2700000" scaled="1"/>
        </a:gradFill>
        <a:effectLst/>
      </p:bgPr>
    </p:bg>
    <p:spTree>
      <p:nvGrpSpPr>
        <p:cNvPr id="1" name=""/>
        <p:cNvGrpSpPr/>
        <p:nvPr/>
      </p:nvGrpSpPr>
      <p:grpSpPr>
        <a:xfrm>
          <a:off x="0" y="0"/>
          <a:ext cx="0" cy="0"/>
          <a:chOff x="0" y="0"/>
          <a:chExt cx="0" cy="0"/>
        </a:xfrm>
      </p:grpSpPr>
      <p:pic>
        <p:nvPicPr>
          <p:cNvPr id="23554" name="Picture 3" descr="Picture43.jpg"/>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4419600" cy="33194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3555" name="Picture 4" descr="Picture44.jpg"/>
          <p:cNvPicPr>
            <a:picLocks noChangeAspect="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191000" y="0"/>
            <a:ext cx="4962525" cy="38306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3556" name="Picture 3" descr="Picture45.jpg"/>
          <p:cNvPicPr>
            <a:picLocks noChangeAspect="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0" y="2994025"/>
            <a:ext cx="5181600" cy="3863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3557" name="Picture 3" descr="P1030285"/>
          <p:cNvPicPr preferRelativeResize="0">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4191000" y="2994025"/>
            <a:ext cx="4953000" cy="3863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838200"/>
            <a:ext cx="9144000" cy="1143000"/>
          </a:xfrm>
        </p:spPr>
        <p:txBody>
          <a:bodyPr>
            <a:noAutofit/>
          </a:bodyPr>
          <a:lstStyle/>
          <a:p>
            <a:pPr fontAlgn="auto">
              <a:spcAft>
                <a:spcPts val="0"/>
              </a:spcAft>
              <a:defRPr/>
            </a:pPr>
            <a:r>
              <a:rPr lang="en-US" altLang="en-US" sz="4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a:t>
            </a:r>
            <a:r>
              <a:rPr lang="ro-RO" altLang="en-US" sz="4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Înlăturarea efectelor calamităţilor naturale produse în B.H. Barcău, în perioada 14 – 16 iunie 1997 în judeţele Bihor şi Sălaj</a:t>
            </a:r>
            <a:endParaRPr lang="en-US" altLang="en-US" sz="4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4579" name="Rectangle 3"/>
          <p:cNvSpPr>
            <a:spLocks noChangeArrowheads="1"/>
          </p:cNvSpPr>
          <p:nvPr/>
        </p:nvSpPr>
        <p:spPr bwMode="auto">
          <a:xfrm>
            <a:off x="0" y="4321175"/>
            <a:ext cx="9144000" cy="2574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ctr">
              <a:lnSpc>
                <a:spcPct val="100000"/>
              </a:lnSpc>
              <a:spcBef>
                <a:spcPct val="50000"/>
              </a:spcBef>
              <a:buClrTx/>
              <a:buFontTx/>
              <a:buNone/>
            </a:pPr>
            <a:r>
              <a:rPr lang="ro-RO" altLang="en-US" sz="2400" b="1" dirty="0">
                <a:solidFill>
                  <a:srgbClr val="FFFFCC"/>
                </a:solidFill>
                <a:latin typeface="Times New Roman" panose="02020603050405020304" pitchFamily="18" charset="0"/>
                <a:cs typeface="Times New Roman" panose="02020603050405020304" pitchFamily="18" charset="0"/>
              </a:rPr>
              <a:t>VALOARE TOTALĂ INVESTIŢIE</a:t>
            </a:r>
            <a:endParaRPr lang="en-US" altLang="en-US" sz="2400" b="1" dirty="0">
              <a:solidFill>
                <a:srgbClr val="FFFFCC"/>
              </a:solidFill>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236.873.430</a:t>
            </a:r>
            <a:r>
              <a:rPr lang="ro-RO" altLang="en-US" sz="2400" b="1" dirty="0">
                <a:solidFill>
                  <a:srgbClr val="FFFFCC"/>
                </a:solidFill>
                <a:latin typeface="Times New Roman" panose="02020603050405020304" pitchFamily="18" charset="0"/>
                <a:cs typeface="Times New Roman" panose="02020603050405020304" pitchFamily="18" charset="0"/>
              </a:rPr>
              <a:t> LEI </a:t>
            </a:r>
            <a:r>
              <a:rPr lang="en-US" altLang="en-US" sz="2400" b="1" dirty="0">
                <a:solidFill>
                  <a:srgbClr val="FFFFCC"/>
                </a:solidFill>
                <a:latin typeface="Times New Roman" panose="02020603050405020304" pitchFamily="18" charset="0"/>
                <a:cs typeface="Times New Roman" panose="02020603050405020304" pitchFamily="18" charset="0"/>
              </a:rPr>
              <a:t>/ 214.302.656 LEI </a:t>
            </a:r>
          </a:p>
          <a:p>
            <a:pPr algn="ctr">
              <a:lnSpc>
                <a:spcPct val="30000"/>
              </a:lnSpc>
              <a:spcBef>
                <a:spcPct val="50000"/>
              </a:spcBef>
              <a:buClrTx/>
              <a:buFontTx/>
              <a:buNone/>
            </a:pPr>
            <a:endParaRPr lang="en-US" altLang="en-US" sz="2400" b="1" dirty="0">
              <a:solidFill>
                <a:srgbClr val="FFFFCC"/>
              </a:solidFill>
              <a:latin typeface="Times New Roman" panose="02020603050405020304" pitchFamily="18" charset="0"/>
              <a:cs typeface="Times New Roman" panose="02020603050405020304" pitchFamily="18" charset="0"/>
            </a:endParaRPr>
          </a:p>
          <a:p>
            <a:pP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err="1">
                <a:solidFill>
                  <a:srgbClr val="FFFFCC"/>
                </a:solidFill>
                <a:latin typeface="Times New Roman" panose="02020603050405020304" pitchFamily="18" charset="0"/>
                <a:cs typeface="Times New Roman" panose="02020603050405020304" pitchFamily="18" charset="0"/>
              </a:rPr>
              <a:t>REALIZAT</a:t>
            </a:r>
            <a:r>
              <a:rPr lang="en-US" altLang="en-US" sz="2400" b="1" dirty="0">
                <a:solidFill>
                  <a:srgbClr val="FFFFCC"/>
                </a:solidFill>
                <a:latin typeface="Times New Roman" panose="02020603050405020304" pitchFamily="18" charset="0"/>
                <a:cs typeface="Times New Roman" panose="02020603050405020304" pitchFamily="18" charset="0"/>
              </a:rPr>
              <a:t>:		         	            REST DE </a:t>
            </a:r>
            <a:r>
              <a:rPr lang="en-US" altLang="en-US" sz="2400" b="1" dirty="0" err="1">
                <a:solidFill>
                  <a:srgbClr val="FFFFCC"/>
                </a:solidFill>
                <a:latin typeface="Times New Roman" panose="02020603050405020304" pitchFamily="18" charset="0"/>
                <a:cs typeface="Times New Roman" panose="02020603050405020304" pitchFamily="18" charset="0"/>
              </a:rPr>
              <a:t>REALIZAT</a:t>
            </a:r>
            <a:r>
              <a:rPr lang="en-US" altLang="en-US" sz="2400" b="1" dirty="0">
                <a:solidFill>
                  <a:srgbClr val="FFFFCC"/>
                </a:solidFill>
                <a:latin typeface="Times New Roman" panose="02020603050405020304" pitchFamily="18" charset="0"/>
                <a:cs typeface="Times New Roman" panose="02020603050405020304" pitchFamily="18" charset="0"/>
              </a:rPr>
              <a:t>:</a:t>
            </a:r>
          </a:p>
          <a:p>
            <a:pP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218.966.998 LEI/ 207.970.642 LEI      17.906.432</a:t>
            </a:r>
            <a:r>
              <a:rPr lang="ro-RO" altLang="en-US" sz="2400" b="1" dirty="0">
                <a:solidFill>
                  <a:srgbClr val="FFFFCC"/>
                </a:solidFill>
                <a:latin typeface="Times New Roman" panose="02020603050405020304" pitchFamily="18" charset="0"/>
                <a:cs typeface="Times New Roman" panose="02020603050405020304" pitchFamily="18" charset="0"/>
              </a:rPr>
              <a:t> LEI </a:t>
            </a:r>
            <a:r>
              <a:rPr lang="en-US" altLang="en-US" sz="2400" b="1" dirty="0">
                <a:solidFill>
                  <a:srgbClr val="FFFFCC"/>
                </a:solidFill>
                <a:latin typeface="Times New Roman" panose="02020603050405020304" pitchFamily="18" charset="0"/>
                <a:cs typeface="Times New Roman" panose="02020603050405020304" pitchFamily="18" charset="0"/>
              </a:rPr>
              <a:t>/ 6.323.014</a:t>
            </a:r>
            <a:r>
              <a:rPr lang="ro-RO"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a:solidFill>
                  <a:srgbClr val="FFFFCC"/>
                </a:solidFill>
                <a:latin typeface="Times New Roman" panose="02020603050405020304" pitchFamily="18" charset="0"/>
                <a:cs typeface="Times New Roman" panose="02020603050405020304" pitchFamily="18" charset="0"/>
              </a:rPr>
              <a:t>LEI </a:t>
            </a:r>
          </a:p>
          <a:p>
            <a:pPr>
              <a:lnSpc>
                <a:spcPct val="30000"/>
              </a:lnSpc>
              <a:spcBef>
                <a:spcPct val="50000"/>
              </a:spcBef>
              <a:buClrTx/>
              <a:buFontTx/>
              <a:buNone/>
            </a:pPr>
            <a:endParaRPr lang="en-US" altLang="en-US" sz="2400" b="1" dirty="0">
              <a:solidFill>
                <a:srgbClr val="FFFFCC"/>
              </a:solidFill>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PROGRAM – </a:t>
            </a:r>
            <a:r>
              <a:rPr lang="en-US" altLang="en-US" sz="2400" b="1" dirty="0" err="1">
                <a:solidFill>
                  <a:srgbClr val="FFFFCC"/>
                </a:solidFill>
                <a:latin typeface="Times New Roman" panose="02020603050405020304" pitchFamily="18" charset="0"/>
                <a:cs typeface="Times New Roman" panose="02020603050405020304" pitchFamily="18" charset="0"/>
              </a:rPr>
              <a:t>ALOCATII</a:t>
            </a:r>
            <a:r>
              <a:rPr lang="en-US"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smtClean="0">
                <a:solidFill>
                  <a:srgbClr val="FFFFCC"/>
                </a:solidFill>
                <a:latin typeface="Times New Roman" panose="02020603050405020304" pitchFamily="18" charset="0"/>
                <a:cs typeface="Times New Roman" panose="02020603050405020304" pitchFamily="18" charset="0"/>
              </a:rPr>
              <a:t>2018 – </a:t>
            </a:r>
            <a:r>
              <a:rPr lang="en-US" altLang="en-US" sz="2400" b="1" dirty="0" err="1" smtClean="0">
                <a:solidFill>
                  <a:srgbClr val="FFFFCC"/>
                </a:solidFill>
                <a:latin typeface="Times New Roman" panose="02020603050405020304" pitchFamily="18" charset="0"/>
                <a:cs typeface="Times New Roman" panose="02020603050405020304" pitchFamily="18" charset="0"/>
              </a:rPr>
              <a:t>SURSE</a:t>
            </a:r>
            <a:r>
              <a:rPr lang="en-US" altLang="en-US" sz="2400" b="1" dirty="0" smtClean="0">
                <a:solidFill>
                  <a:srgbClr val="FFFFCC"/>
                </a:solidFill>
                <a:latin typeface="Times New Roman" panose="02020603050405020304" pitchFamily="18" charset="0"/>
                <a:cs typeface="Times New Roman" panose="02020603050405020304" pitchFamily="18" charset="0"/>
              </a:rPr>
              <a:t> </a:t>
            </a:r>
            <a:r>
              <a:rPr lang="en-US" altLang="en-US" sz="2400" b="1" dirty="0" err="1" smtClean="0">
                <a:solidFill>
                  <a:srgbClr val="FFFFCC"/>
                </a:solidFill>
                <a:latin typeface="Times New Roman" panose="02020603050405020304" pitchFamily="18" charset="0"/>
                <a:cs typeface="Times New Roman" panose="02020603050405020304" pitchFamily="18" charset="0"/>
              </a:rPr>
              <a:t>PROPRII</a:t>
            </a:r>
            <a:r>
              <a:rPr lang="en-US" altLang="en-US" sz="2400" b="1" dirty="0" smtClean="0">
                <a:solidFill>
                  <a:srgbClr val="FFFFCC"/>
                </a:solidFill>
                <a:latin typeface="Times New Roman" panose="02020603050405020304" pitchFamily="18" charset="0"/>
                <a:cs typeface="Times New Roman" panose="02020603050405020304" pitchFamily="18" charset="0"/>
              </a:rPr>
              <a:t> </a:t>
            </a:r>
            <a:r>
              <a:rPr lang="en-US" altLang="en-US" sz="2400" b="1" dirty="0" err="1" smtClean="0">
                <a:solidFill>
                  <a:srgbClr val="FFFFCC"/>
                </a:solidFill>
                <a:latin typeface="Times New Roman" panose="02020603050405020304" pitchFamily="18" charset="0"/>
                <a:cs typeface="Times New Roman" panose="02020603050405020304" pitchFamily="18" charset="0"/>
              </a:rPr>
              <a:t>ANAR</a:t>
            </a:r>
            <a:endParaRPr lang="en-US" altLang="en-US" sz="2400" b="1" dirty="0">
              <a:solidFill>
                <a:srgbClr val="FFFFCC"/>
              </a:solidFill>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smtClean="0">
                <a:solidFill>
                  <a:srgbClr val="FFFFCC"/>
                </a:solidFill>
                <a:latin typeface="Times New Roman" panose="02020603050405020304" pitchFamily="18" charset="0"/>
                <a:cs typeface="Times New Roman" panose="02020603050405020304" pitchFamily="18" charset="0"/>
              </a:rPr>
              <a:t>2.700.000</a:t>
            </a:r>
            <a:r>
              <a:rPr lang="ro-RO" altLang="en-US" sz="2400" b="1" dirty="0" smtClean="0">
                <a:solidFill>
                  <a:srgbClr val="FFFFCC"/>
                </a:solidFill>
                <a:latin typeface="Times New Roman" panose="02020603050405020304" pitchFamily="18" charset="0"/>
                <a:cs typeface="Times New Roman" panose="02020603050405020304" pitchFamily="18" charset="0"/>
              </a:rPr>
              <a:t> </a:t>
            </a:r>
            <a:r>
              <a:rPr lang="ro-RO" altLang="en-US" sz="2400" b="1" dirty="0">
                <a:solidFill>
                  <a:srgbClr val="FFFFCC"/>
                </a:solidFill>
                <a:latin typeface="Times New Roman" panose="02020603050405020304" pitchFamily="18" charset="0"/>
                <a:cs typeface="Times New Roman" panose="02020603050405020304" pitchFamily="18" charset="0"/>
              </a:rPr>
              <a:t>LEI </a:t>
            </a:r>
            <a:r>
              <a:rPr lang="en-US"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smtClean="0">
                <a:solidFill>
                  <a:srgbClr val="FFFFCC"/>
                </a:solidFill>
                <a:latin typeface="Times New Roman" panose="02020603050405020304" pitchFamily="18" charset="0"/>
                <a:cs typeface="Times New Roman" panose="02020603050405020304" pitchFamily="18" charset="0"/>
              </a:rPr>
              <a:t>2.500.000</a:t>
            </a:r>
            <a:r>
              <a:rPr lang="ro-RO" altLang="en-US" sz="2400" b="1" dirty="0" smtClean="0">
                <a:solidFill>
                  <a:srgbClr val="FFFFCC"/>
                </a:solidFill>
                <a:latin typeface="Times New Roman" panose="02020603050405020304" pitchFamily="18" charset="0"/>
                <a:cs typeface="Times New Roman" panose="02020603050405020304" pitchFamily="18" charset="0"/>
              </a:rPr>
              <a:t> </a:t>
            </a:r>
            <a:r>
              <a:rPr lang="en-US" altLang="en-US" sz="2400" b="1" dirty="0">
                <a:solidFill>
                  <a:srgbClr val="FFFFCC"/>
                </a:solidFill>
                <a:latin typeface="Times New Roman" panose="02020603050405020304" pitchFamily="18" charset="0"/>
                <a:cs typeface="Times New Roman" panose="02020603050405020304" pitchFamily="18" charset="0"/>
              </a:rPr>
              <a:t>LEI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376092"/>
        </a:solidFill>
        <a:effectLst/>
      </p:bgPr>
    </p:bg>
    <p:spTree>
      <p:nvGrpSpPr>
        <p:cNvPr id="1" name=""/>
        <p:cNvGrpSpPr/>
        <p:nvPr/>
      </p:nvGrpSpPr>
      <p:grpSpPr>
        <a:xfrm>
          <a:off x="0" y="0"/>
          <a:ext cx="0" cy="0"/>
          <a:chOff x="0" y="0"/>
          <a:chExt cx="0" cy="0"/>
        </a:xfrm>
      </p:grpSpPr>
      <p:pic>
        <p:nvPicPr>
          <p:cNvPr id="25602" name="Picture 3" descr="2.jpg"/>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572000" y="0"/>
            <a:ext cx="4572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5603" name="Rectangle 4"/>
          <p:cNvSpPr>
            <a:spLocks noChangeArrowheads="1"/>
          </p:cNvSpPr>
          <p:nvPr/>
        </p:nvSpPr>
        <p:spPr bwMode="auto">
          <a:xfrm>
            <a:off x="0" y="0"/>
            <a:ext cx="4648200" cy="63706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defTabSz="285750">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defTabSz="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defTabSz="28575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defTabSz="28575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defTabSz="28575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defTabSz="28575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defTabSz="28575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defTabSz="28575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defTabSz="28575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nSpc>
                <a:spcPct val="100000"/>
              </a:lnSpc>
              <a:spcBef>
                <a:spcPct val="0"/>
              </a:spcBef>
              <a:buClrTx/>
              <a:buFontTx/>
              <a:buNone/>
            </a:pPr>
            <a:r>
              <a:rPr lang="ro-RO" altLang="en-US" sz="2400" dirty="0">
                <a:latin typeface="Times New Roman" panose="02020603050405020304" pitchFamily="18" charset="0"/>
                <a:cs typeface="Times New Roman" panose="02020603050405020304" pitchFamily="18" charset="0"/>
              </a:rPr>
              <a:t>Lucrarile hidrotehnice prevazute s</a:t>
            </a:r>
            <a:r>
              <a:rPr lang="en-US" altLang="en-US" sz="2400" dirty="0">
                <a:latin typeface="Times New Roman" panose="02020603050405020304" pitchFamily="18" charset="0"/>
                <a:cs typeface="Times New Roman" panose="02020603050405020304" pitchFamily="18" charset="0"/>
              </a:rPr>
              <a:t>u</a:t>
            </a:r>
            <a:r>
              <a:rPr lang="ro-RO" altLang="en-US" sz="2400" dirty="0">
                <a:latin typeface="Times New Roman" panose="02020603050405020304" pitchFamily="18" charset="0"/>
                <a:cs typeface="Times New Roman" panose="02020603050405020304" pitchFamily="18" charset="0"/>
              </a:rPr>
              <a:t>nt amplasate pe sectorul cuprins intre frontiera cu Republica Ungara si localitatea Nusfalau – judetul Salaj pe urmatoarele tronsoane :</a:t>
            </a:r>
          </a:p>
          <a:p>
            <a:pPr>
              <a:lnSpc>
                <a:spcPct val="100000"/>
              </a:lnSpc>
              <a:spcBef>
                <a:spcPct val="0"/>
              </a:spcBef>
              <a:buClrTx/>
              <a:buFontTx/>
              <a:buNone/>
            </a:pPr>
            <a:r>
              <a:rPr lang="ro-RO" altLang="en-US" sz="2400" dirty="0">
                <a:latin typeface="Times New Roman" panose="02020603050405020304" pitchFamily="18" charset="0"/>
                <a:cs typeface="Times New Roman" panose="02020603050405020304" pitchFamily="18" charset="0"/>
              </a:rPr>
              <a:t>-	frontiera – localitatea Salard</a:t>
            </a:r>
          </a:p>
          <a:p>
            <a:pPr>
              <a:lnSpc>
                <a:spcPct val="100000"/>
              </a:lnSpc>
              <a:spcBef>
                <a:spcPct val="0"/>
              </a:spcBef>
              <a:buClrTx/>
              <a:buFontTx/>
              <a:buNone/>
            </a:pPr>
            <a:r>
              <a:rPr lang="ro-RO" altLang="en-US" sz="2400" dirty="0">
                <a:latin typeface="Times New Roman" panose="02020603050405020304" pitchFamily="18" charset="0"/>
                <a:cs typeface="Times New Roman" panose="02020603050405020304" pitchFamily="18" charset="0"/>
              </a:rPr>
              <a:t>-	polder Salard – localitatea Sfarnas</a:t>
            </a:r>
          </a:p>
          <a:p>
            <a:pPr>
              <a:lnSpc>
                <a:spcPct val="100000"/>
              </a:lnSpc>
              <a:spcBef>
                <a:spcPct val="0"/>
              </a:spcBef>
              <a:buClrTx/>
              <a:buFontTx/>
              <a:buNone/>
            </a:pPr>
            <a:r>
              <a:rPr lang="ro-RO" altLang="en-US" sz="2400" dirty="0">
                <a:latin typeface="Times New Roman" panose="02020603050405020304" pitchFamily="18" charset="0"/>
                <a:cs typeface="Times New Roman" panose="02020603050405020304" pitchFamily="18" charset="0"/>
              </a:rPr>
              <a:t>-	zona orasului Marghita si localitatea Ciutelec</a:t>
            </a:r>
          </a:p>
          <a:p>
            <a:pPr>
              <a:lnSpc>
                <a:spcPct val="100000"/>
              </a:lnSpc>
              <a:spcBef>
                <a:spcPct val="0"/>
              </a:spcBef>
              <a:buClrTx/>
              <a:buFontTx/>
              <a:buNone/>
            </a:pPr>
            <a:r>
              <a:rPr lang="ro-RO" altLang="en-US" sz="2400" dirty="0">
                <a:latin typeface="Times New Roman" panose="02020603050405020304" pitchFamily="18" charset="0"/>
                <a:cs typeface="Times New Roman" panose="02020603050405020304" pitchFamily="18" charset="0"/>
              </a:rPr>
              <a:t>-	zona localitatii Suplacu de Barcau</a:t>
            </a:r>
          </a:p>
          <a:p>
            <a:pPr>
              <a:lnSpc>
                <a:spcPct val="100000"/>
              </a:lnSpc>
              <a:spcBef>
                <a:spcPct val="0"/>
              </a:spcBef>
              <a:buClrTx/>
              <a:buFontTx/>
              <a:buNone/>
            </a:pPr>
            <a:r>
              <a:rPr lang="ro-RO" altLang="en-US" sz="2400" dirty="0">
                <a:latin typeface="Times New Roman" panose="02020603050405020304" pitchFamily="18" charset="0"/>
                <a:cs typeface="Times New Roman" panose="02020603050405020304" pitchFamily="18" charset="0"/>
              </a:rPr>
              <a:t>-	zona localitatii Marca si Nusfalau si pe afluenti</a:t>
            </a:r>
          </a:p>
          <a:p>
            <a:pPr>
              <a:lnSpc>
                <a:spcPct val="100000"/>
              </a:lnSpc>
              <a:spcBef>
                <a:spcPct val="0"/>
              </a:spcBef>
              <a:buClrTx/>
              <a:buFontTx/>
              <a:buNone/>
            </a:pPr>
            <a:r>
              <a:rPr lang="ro-RO" altLang="en-US" sz="2400" dirty="0">
                <a:latin typeface="Times New Roman" panose="02020603050405020304" pitchFamily="18" charset="0"/>
                <a:cs typeface="Times New Roman" panose="02020603050405020304" pitchFamily="18" charset="0"/>
              </a:rPr>
              <a:t>-	Valea Sanicolau</a:t>
            </a:r>
          </a:p>
          <a:p>
            <a:pPr>
              <a:lnSpc>
                <a:spcPct val="100000"/>
              </a:lnSpc>
              <a:spcBef>
                <a:spcPct val="0"/>
              </a:spcBef>
              <a:buClrTx/>
              <a:buFontTx/>
              <a:buNone/>
            </a:pPr>
            <a:r>
              <a:rPr lang="ro-RO" altLang="en-US" sz="2400" dirty="0">
                <a:latin typeface="Times New Roman" panose="02020603050405020304" pitchFamily="18" charset="0"/>
                <a:cs typeface="Times New Roman" panose="02020603050405020304" pitchFamily="18" charset="0"/>
              </a:rPr>
              <a:t>-	Valea Bistra</a:t>
            </a:r>
          </a:p>
          <a:p>
            <a:pPr>
              <a:lnSpc>
                <a:spcPct val="100000"/>
              </a:lnSpc>
              <a:spcBef>
                <a:spcPct val="0"/>
              </a:spcBef>
              <a:buClrTx/>
              <a:buFontTx/>
              <a:buNone/>
            </a:pPr>
            <a:r>
              <a:rPr lang="ro-RO" altLang="en-US" sz="2400" dirty="0">
                <a:latin typeface="Times New Roman" panose="02020603050405020304" pitchFamily="18" charset="0"/>
                <a:cs typeface="Times New Roman" panose="02020603050405020304" pitchFamily="18" charset="0"/>
              </a:rPr>
              <a:t>-	Valea Inot</a:t>
            </a:r>
          </a:p>
          <a:p>
            <a:pPr>
              <a:lnSpc>
                <a:spcPct val="100000"/>
              </a:lnSpc>
              <a:spcBef>
                <a:spcPct val="0"/>
              </a:spcBef>
              <a:buClrTx/>
              <a:buFontTx/>
              <a:buNone/>
            </a:pPr>
            <a:r>
              <a:rPr lang="ro-RO" altLang="en-US" sz="2400" dirty="0">
                <a:latin typeface="Times New Roman" panose="02020603050405020304" pitchFamily="18" charset="0"/>
                <a:cs typeface="Times New Roman" panose="02020603050405020304" pitchFamily="18" charset="0"/>
              </a:rPr>
              <a:t>-	Valea Borumlaca si </a:t>
            </a:r>
            <a:r>
              <a:rPr lang="en-US" altLang="en-US" sz="2400" dirty="0">
                <a:latin typeface="Times New Roman" panose="02020603050405020304" pitchFamily="18" charset="0"/>
                <a:cs typeface="Times New Roman" panose="02020603050405020304" pitchFamily="18" charset="0"/>
              </a:rPr>
              <a:t>V</a:t>
            </a:r>
            <a:r>
              <a:rPr lang="ro-RO" altLang="en-US" sz="2400" dirty="0">
                <a:latin typeface="Times New Roman" panose="02020603050405020304" pitchFamily="18" charset="0"/>
                <a:cs typeface="Times New Roman" panose="02020603050405020304" pitchFamily="18" charset="0"/>
              </a:rPr>
              <a:t>alea Frumoasa.</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376092"/>
        </a:solidFill>
        <a:effectLst/>
      </p:bgPr>
    </p:bg>
    <p:spTree>
      <p:nvGrpSpPr>
        <p:cNvPr id="1" name=""/>
        <p:cNvGrpSpPr/>
        <p:nvPr/>
      </p:nvGrpSpPr>
      <p:grpSpPr>
        <a:xfrm>
          <a:off x="0" y="0"/>
          <a:ext cx="0" cy="0"/>
          <a:chOff x="0" y="0"/>
          <a:chExt cx="0" cy="0"/>
        </a:xfrm>
      </p:grpSpPr>
      <p:pic>
        <p:nvPicPr>
          <p:cNvPr id="26626" name="Picture 4" descr="4.jpg"/>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114800" y="3733800"/>
            <a:ext cx="5029200" cy="312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6627" name="Picture 3" descr="IMG_4794"/>
          <p:cNvPicPr preferRelativeResize="0">
            <a:picLocks noChangeAspect="1" noChangeArrowheads="1"/>
          </p:cNvPicPr>
          <p:nvPr/>
        </p:nvPicPr>
        <p:blipFill>
          <a:blip r:embed="rId3" cstate="print">
            <a:lum contrast="-6000"/>
            <a:extLst>
              <a:ext uri="{28A0092B-C50C-407E-A947-70E740481C1C}">
                <a14:useLocalDpi xmlns:a14="http://schemas.microsoft.com/office/drawing/2010/main" xmlns="" val="0"/>
              </a:ext>
            </a:extLst>
          </a:blip>
          <a:srcRect/>
          <a:stretch>
            <a:fillRect/>
          </a:stretch>
        </p:blipFill>
        <p:spPr bwMode="auto">
          <a:xfrm>
            <a:off x="0" y="0"/>
            <a:ext cx="3886200" cy="2819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6628" name="Rectangle 3"/>
          <p:cNvSpPr>
            <a:spLocks noChangeArrowheads="1"/>
          </p:cNvSpPr>
          <p:nvPr/>
        </p:nvSpPr>
        <p:spPr bwMode="auto">
          <a:xfrm>
            <a:off x="9525" y="4038600"/>
            <a:ext cx="4572000" cy="2625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ctr">
              <a:lnSpc>
                <a:spcPct val="20000"/>
              </a:lnSpc>
              <a:spcBef>
                <a:spcPct val="50000"/>
              </a:spcBef>
              <a:buClrTx/>
              <a:buFontTx/>
              <a:buNone/>
            </a:pPr>
            <a:endParaRPr lang="en-US" altLang="en-US" sz="2400" dirty="0">
              <a:latin typeface="Times New Roman" panose="02020603050405020304" pitchFamily="18" charset="0"/>
              <a:cs typeface="Times New Roman" panose="02020603050405020304" pitchFamily="18" charset="0"/>
            </a:endParaRPr>
          </a:p>
          <a:p>
            <a:pPr algn="ctr">
              <a:lnSpc>
                <a:spcPct val="20000"/>
              </a:lnSpc>
              <a:spcBef>
                <a:spcPct val="50000"/>
              </a:spcBef>
              <a:buClrTx/>
              <a:buFontTx/>
              <a:buNone/>
            </a:pPr>
            <a:r>
              <a:rPr lang="ro-RO" altLang="en-US" sz="2400" dirty="0">
                <a:latin typeface="Times New Roman" panose="02020603050405020304" pitchFamily="18" charset="0"/>
                <a:cs typeface="Times New Roman" panose="02020603050405020304" pitchFamily="18" charset="0"/>
              </a:rPr>
              <a:t>CAPACITĂŢI:</a:t>
            </a:r>
          </a:p>
          <a:p>
            <a:pPr>
              <a:lnSpc>
                <a:spcPct val="50000"/>
              </a:lnSpc>
              <a:spcBef>
                <a:spcPts val="600"/>
              </a:spcBef>
              <a:buClrTx/>
              <a:buFont typeface="Wingdings" panose="05000000000000000000" pitchFamily="2" charset="2"/>
              <a:buChar char="Ø"/>
            </a:pPr>
            <a:r>
              <a:rPr lang="ro-RO" altLang="en-US" sz="2400" dirty="0">
                <a:latin typeface="Times New Roman" panose="02020603050405020304" pitchFamily="18" charset="0"/>
                <a:cs typeface="Times New Roman" panose="02020603050405020304" pitchFamily="18" charset="0"/>
              </a:rPr>
              <a:t>Acumulare permanentă – 15,2 milioane mc</a:t>
            </a:r>
          </a:p>
          <a:p>
            <a:pPr>
              <a:lnSpc>
                <a:spcPct val="50000"/>
              </a:lnSpc>
              <a:spcBef>
                <a:spcPts val="600"/>
              </a:spcBef>
              <a:buClrTx/>
              <a:buFont typeface="Wingdings" panose="05000000000000000000" pitchFamily="2" charset="2"/>
              <a:buChar char="Ø"/>
            </a:pPr>
            <a:r>
              <a:rPr lang="ro-RO" altLang="en-US" sz="2400" dirty="0">
                <a:latin typeface="Times New Roman" panose="02020603050405020304" pitchFamily="18" charset="0"/>
                <a:cs typeface="Times New Roman" panose="02020603050405020304" pitchFamily="18" charset="0"/>
              </a:rPr>
              <a:t>recalibrare albie – 23,66 km</a:t>
            </a:r>
          </a:p>
          <a:p>
            <a:pPr>
              <a:lnSpc>
                <a:spcPct val="50000"/>
              </a:lnSpc>
              <a:spcBef>
                <a:spcPts val="600"/>
              </a:spcBef>
              <a:buClrTx/>
              <a:buFont typeface="Wingdings" panose="05000000000000000000" pitchFamily="2" charset="2"/>
              <a:buChar char="Ø"/>
            </a:pPr>
            <a:r>
              <a:rPr lang="ro-RO" altLang="en-US" sz="2400" dirty="0">
                <a:latin typeface="Times New Roman" panose="02020603050405020304" pitchFamily="18" charset="0"/>
                <a:cs typeface="Times New Roman" panose="02020603050405020304" pitchFamily="18" charset="0"/>
              </a:rPr>
              <a:t>consolidări maluri – 10,67 km</a:t>
            </a:r>
          </a:p>
          <a:p>
            <a:pPr>
              <a:lnSpc>
                <a:spcPct val="50000"/>
              </a:lnSpc>
              <a:spcBef>
                <a:spcPts val="600"/>
              </a:spcBef>
              <a:buClrTx/>
              <a:buFont typeface="Wingdings" panose="05000000000000000000" pitchFamily="2" charset="2"/>
              <a:buChar char="Ø"/>
            </a:pPr>
            <a:r>
              <a:rPr lang="ro-RO" altLang="en-US" sz="2400" dirty="0">
                <a:latin typeface="Times New Roman" panose="02020603050405020304" pitchFamily="18" charset="0"/>
                <a:cs typeface="Times New Roman" panose="02020603050405020304" pitchFamily="18" charset="0"/>
              </a:rPr>
              <a:t>Diguri – 5,97 km</a:t>
            </a:r>
          </a:p>
          <a:p>
            <a:pPr>
              <a:lnSpc>
                <a:spcPct val="50000"/>
              </a:lnSpc>
              <a:spcBef>
                <a:spcPts val="600"/>
              </a:spcBef>
              <a:buClrTx/>
              <a:buFont typeface="Wingdings" panose="05000000000000000000" pitchFamily="2" charset="2"/>
              <a:buChar char="Ø"/>
            </a:pPr>
            <a:r>
              <a:rPr lang="ro-RO" altLang="en-US" sz="2400" dirty="0">
                <a:latin typeface="Times New Roman" panose="02020603050405020304" pitchFamily="18" charset="0"/>
                <a:cs typeface="Times New Roman" panose="02020603050405020304" pitchFamily="18" charset="0"/>
              </a:rPr>
              <a:t>Canal de dirijare – 10,2 km</a:t>
            </a:r>
          </a:p>
          <a:p>
            <a:pPr>
              <a:lnSpc>
                <a:spcPct val="50000"/>
              </a:lnSpc>
              <a:spcBef>
                <a:spcPts val="600"/>
              </a:spcBef>
              <a:buClrTx/>
              <a:buFont typeface="Wingdings" panose="05000000000000000000" pitchFamily="2" charset="2"/>
              <a:buChar char="Ø"/>
            </a:pPr>
            <a:r>
              <a:rPr lang="ro-RO" altLang="en-US" sz="2400" dirty="0">
                <a:latin typeface="Times New Roman" panose="02020603050405020304" pitchFamily="18" charset="0"/>
                <a:cs typeface="Times New Roman" panose="02020603050405020304" pitchFamily="18" charset="0"/>
              </a:rPr>
              <a:t>Acumulare nepermanentă – 0,25 mil. Mc</a:t>
            </a:r>
          </a:p>
          <a:p>
            <a:pPr>
              <a:lnSpc>
                <a:spcPct val="50000"/>
              </a:lnSpc>
              <a:spcBef>
                <a:spcPts val="600"/>
              </a:spcBef>
              <a:buClrTx/>
              <a:buFont typeface="Wingdings" panose="05000000000000000000" pitchFamily="2" charset="2"/>
              <a:buChar char="Ø"/>
            </a:pPr>
            <a:r>
              <a:rPr lang="ro-RO" altLang="en-US" sz="2400" dirty="0">
                <a:latin typeface="Times New Roman" panose="02020603050405020304" pitchFamily="18" charset="0"/>
                <a:cs typeface="Times New Roman" panose="02020603050405020304" pitchFamily="18" charset="0"/>
              </a:rPr>
              <a:t>Poduri – 2 buc.</a:t>
            </a:r>
          </a:p>
        </p:txBody>
      </p:sp>
      <p:sp>
        <p:nvSpPr>
          <p:cNvPr id="26629" name="Rectangle 4"/>
          <p:cNvSpPr>
            <a:spLocks noChangeArrowheads="1"/>
          </p:cNvSpPr>
          <p:nvPr/>
        </p:nvSpPr>
        <p:spPr bwMode="auto">
          <a:xfrm>
            <a:off x="3886200" y="28575"/>
            <a:ext cx="5257800" cy="42560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just">
              <a:lnSpc>
                <a:spcPct val="100000"/>
              </a:lnSpc>
              <a:spcBef>
                <a:spcPts val="600"/>
              </a:spcBef>
              <a:buClrTx/>
              <a:buFontTx/>
              <a:buNone/>
            </a:pPr>
            <a:r>
              <a:rPr lang="en-US" altLang="en-US" sz="2200" dirty="0">
                <a:latin typeface="Times New Roman" panose="02020603050405020304" pitchFamily="18" charset="0"/>
                <a:cs typeface="Times New Roman" panose="02020603050405020304" pitchFamily="18" charset="0"/>
              </a:rPr>
              <a:t>	</a:t>
            </a:r>
            <a:r>
              <a:rPr lang="ro-RO" altLang="en-US" sz="1600" dirty="0">
                <a:latin typeface="Times New Roman" panose="02020603050405020304" pitchFamily="18" charset="0"/>
                <a:cs typeface="Times New Roman" panose="02020603050405020304" pitchFamily="18" charset="0"/>
              </a:rPr>
              <a:t>Realizarea acumularii permanente Suplacu de Barcau amplasata pe raul Barcau in amonte de localitatea Supacu de Barcau permite:</a:t>
            </a:r>
          </a:p>
          <a:p>
            <a:pPr algn="just">
              <a:lnSpc>
                <a:spcPct val="100000"/>
              </a:lnSpc>
              <a:spcBef>
                <a:spcPts val="600"/>
              </a:spcBef>
              <a:buClrTx/>
              <a:buFontTx/>
              <a:buChar char="-"/>
            </a:pPr>
            <a:r>
              <a:rPr lang="ro-RO" altLang="en-US" sz="1600" dirty="0">
                <a:latin typeface="Times New Roman" panose="02020603050405020304" pitchFamily="18" charset="0"/>
                <a:cs typeface="Times New Roman" panose="02020603050405020304" pitchFamily="18" charset="0"/>
              </a:rPr>
              <a:t>prelevarea debitelor pentru alimentarea cu apa potabila in sisteme centralizate a localitatilor rurale apartinand de comunele Suplacu de Barcau,Balc,Abram si Abramut ;</a:t>
            </a:r>
            <a:endParaRPr lang="en-US" altLang="en-US" sz="1600" dirty="0">
              <a:latin typeface="Times New Roman" panose="02020603050405020304" pitchFamily="18" charset="0"/>
              <a:cs typeface="Times New Roman" panose="02020603050405020304" pitchFamily="18" charset="0"/>
            </a:endParaRPr>
          </a:p>
          <a:p>
            <a:pPr algn="just">
              <a:lnSpc>
                <a:spcPct val="60000"/>
              </a:lnSpc>
              <a:spcBef>
                <a:spcPts val="600"/>
              </a:spcBef>
              <a:buClrTx/>
              <a:buFontTx/>
              <a:buNone/>
            </a:pPr>
            <a:r>
              <a:rPr lang="ro-RO" altLang="en-US" sz="1600" dirty="0">
                <a:latin typeface="Times New Roman" panose="02020603050405020304" pitchFamily="18" charset="0"/>
                <a:cs typeface="Times New Roman" panose="02020603050405020304" pitchFamily="18" charset="0"/>
              </a:rPr>
              <a:t>- prelevarea cu probabilitate de 95 % a debitelor de apa industriala pentru unutatile industriei petroliere din zona ;</a:t>
            </a:r>
          </a:p>
          <a:p>
            <a:pPr algn="just">
              <a:lnSpc>
                <a:spcPct val="60000"/>
              </a:lnSpc>
              <a:spcBef>
                <a:spcPts val="600"/>
              </a:spcBef>
              <a:buClrTx/>
              <a:buFontTx/>
              <a:buNone/>
            </a:pPr>
            <a:r>
              <a:rPr lang="ro-RO" altLang="en-US" sz="1600" dirty="0">
                <a:latin typeface="Times New Roman" panose="02020603050405020304" pitchFamily="18" charset="0"/>
                <a:cs typeface="Times New Roman" panose="02020603050405020304" pitchFamily="18" charset="0"/>
              </a:rPr>
              <a:t>- reducerea pericolului de inundare in aval prin atenuarea debitelor maxime la viituri ;</a:t>
            </a:r>
          </a:p>
          <a:p>
            <a:pPr algn="just">
              <a:lnSpc>
                <a:spcPct val="60000"/>
              </a:lnSpc>
              <a:spcBef>
                <a:spcPts val="600"/>
              </a:spcBef>
              <a:buClrTx/>
              <a:buFontTx/>
              <a:buNone/>
            </a:pPr>
            <a:r>
              <a:rPr lang="ro-RO" altLang="en-US" sz="1600" dirty="0">
                <a:latin typeface="Times New Roman" panose="02020603050405020304" pitchFamily="18" charset="0"/>
                <a:cs typeface="Times New Roman" panose="02020603050405020304" pitchFamily="18" charset="0"/>
              </a:rPr>
              <a:t>- cresterea sigurantei lucarilor de indiguire si regularizare executate in aval pe sectorul Balc-Salard ;</a:t>
            </a:r>
          </a:p>
          <a:p>
            <a:pPr algn="just">
              <a:lnSpc>
                <a:spcPct val="60000"/>
              </a:lnSpc>
              <a:spcBef>
                <a:spcPts val="600"/>
              </a:spcBef>
              <a:buClrTx/>
              <a:buFontTx/>
              <a:buNone/>
            </a:pPr>
            <a:r>
              <a:rPr lang="ro-RO" altLang="en-US" sz="1600" dirty="0">
                <a:latin typeface="Times New Roman" panose="02020603050405020304" pitchFamily="18" charset="0"/>
                <a:cs typeface="Times New Roman" panose="02020603050405020304" pitchFamily="18" charset="0"/>
              </a:rPr>
              <a:t>- realizarea lucrarilor de aparare (calibrare,indiguire) din amonte pe sectorul Nusfalau-Marca prin preluarea dezatenuarilor produse de acestea ;</a:t>
            </a:r>
          </a:p>
          <a:p>
            <a:pPr algn="just">
              <a:lnSpc>
                <a:spcPct val="60000"/>
              </a:lnSpc>
              <a:spcBef>
                <a:spcPts val="600"/>
              </a:spcBef>
              <a:buClrTx/>
              <a:buFontTx/>
              <a:buNone/>
            </a:pPr>
            <a:r>
              <a:rPr lang="ro-RO" altLang="en-US" sz="1600" dirty="0">
                <a:latin typeface="Times New Roman" panose="02020603050405020304" pitchFamily="18" charset="0"/>
                <a:cs typeface="Times New Roman" panose="02020603050405020304" pitchFamily="18" charset="0"/>
              </a:rPr>
              <a:t>- asigurarea debitelor de scurgere salubre pe raul Barcau de cca 175 l / sec in aval de baraj.</a:t>
            </a:r>
          </a:p>
          <a:p>
            <a:pPr>
              <a:lnSpc>
                <a:spcPct val="100000"/>
              </a:lnSpc>
              <a:spcBef>
                <a:spcPct val="50000"/>
              </a:spcBef>
              <a:buClrTx/>
              <a:buFontTx/>
              <a:buChar char="-"/>
            </a:pPr>
            <a:endParaRPr lang="ro-RO" altLang="en-US" sz="220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11266" name="Rectangle 2"/>
          <p:cNvSpPr>
            <a:spLocks noGrp="1"/>
          </p:cNvSpPr>
          <p:nvPr>
            <p:ph sz="quarter" idx="13"/>
          </p:nvPr>
        </p:nvSpPr>
        <p:spPr>
          <a:xfrm>
            <a:off x="152400" y="304800"/>
            <a:ext cx="8991600" cy="5867400"/>
          </a:xfrm>
        </p:spPr>
        <p:txBody>
          <a:bodyPr>
            <a:normAutofit lnSpcReduction="10000"/>
          </a:bodyPr>
          <a:lstStyle/>
          <a:p>
            <a:pPr algn="ctr" fontAlgn="auto">
              <a:lnSpc>
                <a:spcPct val="90000"/>
              </a:lnSpc>
              <a:spcAft>
                <a:spcPts val="0"/>
              </a:spcAft>
              <a:buFont typeface="Arial" panose="020B0604020202020204" pitchFamily="34" charset="0"/>
              <a:buNone/>
              <a:defRPr/>
            </a:pPr>
            <a:r>
              <a:rPr lang="en-US" altLang="en-US" sz="4800" b="1" dirty="0" smtClean="0">
                <a:solidFill>
                  <a:schemeClr val="tx1">
                    <a:lumMod val="95000"/>
                    <a:lumOff val="5000"/>
                  </a:schemeClr>
                </a:solidFill>
                <a:latin typeface="Book Antiqua" panose="02040602050305030304" pitchFamily="18" charset="0"/>
              </a:rPr>
              <a:t>BAZINUL HIDROGRAFIC AL RAULUI CRISUL REPEDE</a:t>
            </a:r>
          </a:p>
          <a:p>
            <a:pPr algn="ctr" fontAlgn="auto">
              <a:lnSpc>
                <a:spcPct val="90000"/>
              </a:lnSpc>
              <a:spcAft>
                <a:spcPts val="0"/>
              </a:spcAft>
              <a:buFont typeface="Arial" panose="020B0604020202020204" pitchFamily="34" charset="0"/>
              <a:buNone/>
              <a:defRPr/>
            </a:pPr>
            <a:r>
              <a:rPr lang="en-US" altLang="en-US" sz="2800" b="1" dirty="0" smtClean="0">
                <a:latin typeface="Book Antiqua" panose="02040602050305030304" pitchFamily="18" charset="0"/>
              </a:rPr>
              <a:t>CUPRINDE:</a:t>
            </a:r>
          </a:p>
          <a:p>
            <a:pPr algn="ctr" fontAlgn="auto">
              <a:lnSpc>
                <a:spcPct val="90000"/>
              </a:lnSpc>
              <a:spcAft>
                <a:spcPts val="0"/>
              </a:spcAft>
              <a:buFont typeface="Arial" panose="020B0604020202020204" pitchFamily="34" charset="0"/>
              <a:buNone/>
              <a:defRPr/>
            </a:pPr>
            <a:r>
              <a:rPr lang="ro-RO" altLang="en-US" sz="2600" dirty="0" smtClean="0">
                <a:latin typeface="Book Antiqua" panose="02040602050305030304" pitchFamily="18" charset="0"/>
              </a:rPr>
              <a:t>“Amenajare rau Cris Repede, judetul Bihor”</a:t>
            </a:r>
          </a:p>
          <a:p>
            <a:pPr algn="ctr" fontAlgn="auto">
              <a:lnSpc>
                <a:spcPct val="90000"/>
              </a:lnSpc>
              <a:spcAft>
                <a:spcPts val="0"/>
              </a:spcAft>
              <a:buFont typeface="Arial" panose="020B0604020202020204" pitchFamily="34" charset="0"/>
              <a:buNone/>
              <a:defRPr/>
            </a:pPr>
            <a:r>
              <a:rPr lang="ro-RO" altLang="en-US" sz="2600" dirty="0" smtClean="0">
                <a:latin typeface="Book Antiqua" panose="02040602050305030304" pitchFamily="18" charset="0"/>
              </a:rPr>
              <a:t>“Amenajare Valea Margauta, judetul Cluj”</a:t>
            </a:r>
          </a:p>
          <a:p>
            <a:pPr algn="ctr" fontAlgn="auto">
              <a:lnSpc>
                <a:spcPct val="90000"/>
              </a:lnSpc>
              <a:spcAft>
                <a:spcPts val="0"/>
              </a:spcAft>
              <a:buFont typeface="Arial" panose="020B0604020202020204" pitchFamily="34" charset="0"/>
              <a:buNone/>
              <a:defRPr/>
            </a:pPr>
            <a:r>
              <a:rPr lang="ro-RO" altLang="en-US" sz="2600" dirty="0" smtClean="0">
                <a:latin typeface="Book Antiqua" panose="02040602050305030304" pitchFamily="18" charset="0"/>
              </a:rPr>
              <a:t>“Amenajare Valea Gepis, judetul Bihor”</a:t>
            </a:r>
          </a:p>
          <a:p>
            <a:pPr algn="ctr" fontAlgn="auto">
              <a:lnSpc>
                <a:spcPct val="90000"/>
              </a:lnSpc>
              <a:spcAft>
                <a:spcPts val="0"/>
              </a:spcAft>
              <a:buFont typeface="Arial" panose="020B0604020202020204" pitchFamily="34" charset="0"/>
              <a:buNone/>
              <a:defRPr/>
            </a:pPr>
            <a:r>
              <a:rPr lang="ro-RO" altLang="en-US" sz="2600" dirty="0" smtClean="0">
                <a:latin typeface="Book Antiqua" panose="02040602050305030304" pitchFamily="18" charset="0"/>
              </a:rPr>
              <a:t>“Amenajare Valea Dobricionesti, judetul Bihor”</a:t>
            </a:r>
          </a:p>
          <a:p>
            <a:pPr algn="ctr" fontAlgn="auto">
              <a:lnSpc>
                <a:spcPct val="90000"/>
              </a:lnSpc>
              <a:spcAft>
                <a:spcPts val="0"/>
              </a:spcAft>
              <a:buFont typeface="Arial" panose="020B0604020202020204" pitchFamily="34" charset="0"/>
              <a:buNone/>
              <a:defRPr/>
            </a:pPr>
            <a:r>
              <a:rPr lang="ro-RO" altLang="en-US" sz="2600" dirty="0" smtClean="0">
                <a:latin typeface="Book Antiqua" panose="02040602050305030304" pitchFamily="18" charset="0"/>
              </a:rPr>
              <a:t>“Reabilitare si punere in siguranta lucrari Valea Izvor, judetul Bihor”</a:t>
            </a:r>
          </a:p>
          <a:p>
            <a:pPr algn="ctr" fontAlgn="auto">
              <a:lnSpc>
                <a:spcPct val="90000"/>
              </a:lnSpc>
              <a:spcAft>
                <a:spcPts val="0"/>
              </a:spcAft>
              <a:buFont typeface="Arial" panose="020B0604020202020204" pitchFamily="34" charset="0"/>
              <a:buNone/>
              <a:defRPr/>
            </a:pPr>
            <a:r>
              <a:rPr lang="ro-RO" altLang="en-US" sz="2600" dirty="0" smtClean="0">
                <a:latin typeface="Book Antiqua" panose="02040602050305030304" pitchFamily="18" charset="0"/>
              </a:rPr>
              <a:t>“Amenajare si reabilitare ecologica a raului Crisul Repede, judetul Bihor”</a:t>
            </a:r>
          </a:p>
          <a:p>
            <a:pPr algn="ctr" fontAlgn="auto">
              <a:lnSpc>
                <a:spcPct val="90000"/>
              </a:lnSpc>
              <a:spcAft>
                <a:spcPts val="0"/>
              </a:spcAft>
              <a:buFont typeface="Arial" panose="020B0604020202020204" pitchFamily="34" charset="0"/>
              <a:buNone/>
              <a:defRPr/>
            </a:pPr>
            <a:r>
              <a:rPr lang="ro-RO" altLang="en-US" sz="2600" dirty="0" smtClean="0">
                <a:latin typeface="Book Antiqua" panose="02040602050305030304" pitchFamily="18" charset="0"/>
              </a:rPr>
              <a:t>“Amenajare Valea Calata, judetul Cluj”</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12290" name="Title 1" descr="Canvas"/>
          <p:cNvSpPr>
            <a:spLocks noGrp="1"/>
          </p:cNvSpPr>
          <p:nvPr>
            <p:ph type="title"/>
          </p:nvPr>
        </p:nvSpPr>
        <p:spPr>
          <a:xfrm>
            <a:off x="0" y="0"/>
            <a:ext cx="9144000" cy="1417638"/>
          </a:xfrm>
          <a:blipFill dpi="0" rotWithShape="1">
            <a:blip r:embed="rId3" cstate="print">
              <a:alphaModFix amt="50000"/>
            </a:blip>
            <a:srcRect/>
            <a:tile tx="0" ty="0" sx="100000" sy="100000" flip="none" algn="tl"/>
          </a:blipFill>
        </p:spPr>
        <p:txBody>
          <a:bodyPr/>
          <a:lstStyle/>
          <a:p>
            <a:pPr fontAlgn="auto">
              <a:spcAft>
                <a:spcPts val="0"/>
              </a:spcAft>
              <a:defRPr/>
            </a:pPr>
            <a:r>
              <a:rPr lang="en-US" altLang="en-US" b="1" smtClean="0">
                <a:latin typeface="Times New Roman" panose="02020603050405020304" pitchFamily="18" charset="0"/>
              </a:rPr>
              <a:t>3.</a:t>
            </a:r>
            <a:r>
              <a:rPr lang="ro-RO" altLang="en-US" b="1" smtClean="0">
                <a:latin typeface="Times New Roman" panose="02020603050405020304" pitchFamily="18" charset="0"/>
              </a:rPr>
              <a:t>Amenajare r</a:t>
            </a:r>
            <a:r>
              <a:rPr lang="ro-RO" altLang="en-US" b="1" smtClean="0">
                <a:latin typeface="Times New Roman" panose="02020603050405020304" pitchFamily="18" charset="0"/>
                <a:cs typeface="Times New Roman" panose="02020603050405020304" pitchFamily="18" charset="0"/>
              </a:rPr>
              <a:t>âu Criş Repede, judeţul Bihor</a:t>
            </a:r>
            <a:endParaRPr lang="en-US" altLang="en-US" smtClean="0"/>
          </a:p>
        </p:txBody>
      </p:sp>
      <p:sp>
        <p:nvSpPr>
          <p:cNvPr id="28675" name="Rectangle 3" descr="Canvas"/>
          <p:cNvSpPr>
            <a:spLocks noChangeArrowheads="1"/>
          </p:cNvSpPr>
          <p:nvPr/>
        </p:nvSpPr>
        <p:spPr bwMode="auto">
          <a:xfrm>
            <a:off x="12700" y="3581400"/>
            <a:ext cx="9144000" cy="3231654"/>
          </a:xfrm>
          <a:prstGeom prst="rect">
            <a:avLst/>
          </a:prstGeom>
          <a:blipFill dpi="0" rotWithShape="1">
            <a:blip r:embed="rId3" cstate="print">
              <a:alphaModFix amt="50000"/>
            </a:blip>
            <a:srcRect/>
            <a:tile tx="0" ty="0" sx="100000" sy="100000" flip="none" algn="tl"/>
          </a:blip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ctr">
              <a:lnSpc>
                <a:spcPct val="100000"/>
              </a:lnSpc>
              <a:spcBef>
                <a:spcPct val="50000"/>
              </a:spcBef>
              <a:buClrTx/>
              <a:buFontTx/>
              <a:buNone/>
            </a:pPr>
            <a:r>
              <a:rPr lang="ro-RO" altLang="en-US" sz="2400" b="1" dirty="0" smtClean="0">
                <a:latin typeface="Times New Roman" panose="02020603050405020304" pitchFamily="18" charset="0"/>
                <a:cs typeface="Times New Roman" panose="02020603050405020304" pitchFamily="18" charset="0"/>
              </a:rPr>
              <a:t>VALOARE TOTALĂ INVESTIŢIE</a:t>
            </a:r>
          </a:p>
          <a:p>
            <a:pPr algn="ctr">
              <a:lnSpc>
                <a:spcPct val="30000"/>
              </a:lnSpc>
              <a:spcBef>
                <a:spcPct val="50000"/>
              </a:spcBef>
              <a:buClrTx/>
              <a:buFontTx/>
              <a:buNone/>
            </a:pPr>
            <a:r>
              <a:rPr lang="ro-RO" altLang="en-US" sz="2400" b="1" dirty="0" smtClean="0">
                <a:latin typeface="Times New Roman" panose="02020603050405020304" pitchFamily="18" charset="0"/>
                <a:cs typeface="Times New Roman" panose="02020603050405020304" pitchFamily="18" charset="0"/>
              </a:rPr>
              <a:t>247.536.927 LEI / 206.369.909LEI </a:t>
            </a:r>
          </a:p>
          <a:p>
            <a:pPr algn="ctr">
              <a:lnSpc>
                <a:spcPct val="30000"/>
              </a:lnSpc>
              <a:spcBef>
                <a:spcPct val="50000"/>
              </a:spcBef>
              <a:buClrTx/>
              <a:buFontTx/>
              <a:buNone/>
            </a:pPr>
            <a:endParaRPr lang="ro-RO" altLang="en-US" sz="2400" b="1" dirty="0" smtClean="0">
              <a:latin typeface="Times New Roman" panose="02020603050405020304" pitchFamily="18" charset="0"/>
              <a:cs typeface="Times New Roman" panose="02020603050405020304" pitchFamily="18" charset="0"/>
            </a:endParaRPr>
          </a:p>
          <a:p>
            <a:pPr>
              <a:lnSpc>
                <a:spcPct val="30000"/>
              </a:lnSpc>
              <a:spcBef>
                <a:spcPct val="50000"/>
              </a:spcBef>
              <a:buClrTx/>
              <a:buFontTx/>
              <a:buNone/>
            </a:pPr>
            <a:r>
              <a:rPr lang="ro-RO" altLang="en-US" sz="2400" b="1" dirty="0" smtClean="0">
                <a:latin typeface="Times New Roman" panose="02020603050405020304" pitchFamily="18" charset="0"/>
                <a:cs typeface="Times New Roman" panose="02020603050405020304" pitchFamily="18" charset="0"/>
              </a:rPr>
              <a:t>            REALIZAT:		         	         REST DE REALIZAT:</a:t>
            </a:r>
          </a:p>
          <a:p>
            <a:pPr>
              <a:lnSpc>
                <a:spcPct val="30000"/>
              </a:lnSpc>
              <a:spcBef>
                <a:spcPct val="50000"/>
              </a:spcBef>
              <a:buClrTx/>
              <a:buFontTx/>
              <a:buNone/>
            </a:pPr>
            <a:r>
              <a:rPr lang="en-US" altLang="en-US" sz="2400" b="1" dirty="0" smtClean="0">
                <a:latin typeface="Times New Roman" panose="02020603050405020304" pitchFamily="18" charset="0"/>
                <a:cs typeface="Times New Roman" panose="02020603050405020304" pitchFamily="18" charset="0"/>
              </a:rPr>
              <a:t>116.529.355</a:t>
            </a:r>
            <a:r>
              <a:rPr lang="ro-RO" altLang="en-US" sz="2400" b="1" dirty="0" smtClean="0">
                <a:latin typeface="Times New Roman" panose="02020603050405020304" pitchFamily="18" charset="0"/>
                <a:cs typeface="Times New Roman" panose="02020603050405020304" pitchFamily="18" charset="0"/>
              </a:rPr>
              <a:t> LEI/ </a:t>
            </a:r>
            <a:r>
              <a:rPr lang="en-US" altLang="en-US" sz="2400" b="1" dirty="0" smtClean="0">
                <a:latin typeface="Times New Roman" panose="02020603050405020304" pitchFamily="18" charset="0"/>
                <a:cs typeface="Times New Roman" panose="02020603050405020304" pitchFamily="18" charset="0"/>
              </a:rPr>
              <a:t>107.935.205</a:t>
            </a:r>
            <a:r>
              <a:rPr lang="ro-RO" altLang="en-US" sz="2400" b="1" dirty="0" smtClean="0">
                <a:latin typeface="Times New Roman" panose="02020603050405020304" pitchFamily="18" charset="0"/>
                <a:cs typeface="Times New Roman" panose="02020603050405020304" pitchFamily="18" charset="0"/>
              </a:rPr>
              <a:t> LEI   </a:t>
            </a:r>
            <a:r>
              <a:rPr lang="en-US" altLang="en-US" sz="2400" b="1" dirty="0" smtClean="0">
                <a:latin typeface="Times New Roman" panose="02020603050405020304" pitchFamily="18" charset="0"/>
                <a:cs typeface="Times New Roman" panose="02020603050405020304" pitchFamily="18" charset="0"/>
              </a:rPr>
              <a:t>131.007.572</a:t>
            </a:r>
            <a:r>
              <a:rPr lang="ro-RO" altLang="en-US" sz="2400" b="1" dirty="0" smtClean="0">
                <a:latin typeface="Times New Roman" panose="02020603050405020304" pitchFamily="18" charset="0"/>
                <a:cs typeface="Times New Roman" panose="02020603050405020304" pitchFamily="18" charset="0"/>
              </a:rPr>
              <a:t> LEI/ </a:t>
            </a:r>
            <a:r>
              <a:rPr lang="en-US" altLang="en-US" sz="2400" b="1" dirty="0" smtClean="0">
                <a:latin typeface="Times New Roman" panose="02020603050405020304" pitchFamily="18" charset="0"/>
                <a:cs typeface="Times New Roman" panose="02020603050405020304" pitchFamily="18" charset="0"/>
              </a:rPr>
              <a:t>98.434.704 </a:t>
            </a:r>
            <a:r>
              <a:rPr lang="ro-RO" altLang="en-US" sz="2400" b="1" dirty="0" smtClean="0">
                <a:latin typeface="Times New Roman" panose="02020603050405020304" pitchFamily="18" charset="0"/>
                <a:cs typeface="Times New Roman" panose="02020603050405020304" pitchFamily="18" charset="0"/>
              </a:rPr>
              <a:t>LEI </a:t>
            </a:r>
          </a:p>
          <a:p>
            <a:pPr>
              <a:lnSpc>
                <a:spcPct val="30000"/>
              </a:lnSpc>
              <a:spcBef>
                <a:spcPct val="50000"/>
              </a:spcBef>
              <a:buClrTx/>
              <a:buFontTx/>
              <a:buNone/>
            </a:pPr>
            <a:endParaRPr lang="ro-RO" altLang="en-US" sz="2400" b="1" dirty="0" smtClean="0">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ro-RO" altLang="en-US" sz="2400" b="1" dirty="0" smtClean="0">
                <a:latin typeface="Times New Roman" panose="02020603050405020304" pitchFamily="18" charset="0"/>
                <a:cs typeface="Times New Roman" panose="02020603050405020304" pitchFamily="18" charset="0"/>
              </a:rPr>
              <a:t>PROGRAM – ALOCATII 2018</a:t>
            </a:r>
          </a:p>
          <a:p>
            <a:pPr algn="ctr">
              <a:lnSpc>
                <a:spcPct val="30000"/>
              </a:lnSpc>
              <a:spcBef>
                <a:spcPct val="50000"/>
              </a:spcBef>
              <a:buClrTx/>
              <a:buFontTx/>
              <a:buNone/>
            </a:pPr>
            <a:r>
              <a:rPr lang="ro-RO" altLang="en-US" sz="2400" b="1" dirty="0" smtClean="0">
                <a:latin typeface="Times New Roman" panose="02020603050405020304" pitchFamily="18" charset="0"/>
                <a:cs typeface="Times New Roman" panose="02020603050405020304" pitchFamily="18" charset="0"/>
              </a:rPr>
              <a:t> BUGETUL  </a:t>
            </a:r>
            <a:r>
              <a:rPr lang="en-US" altLang="en-US" sz="2400" b="1" dirty="0" smtClean="0">
                <a:latin typeface="Times New Roman" panose="02020603050405020304" pitchFamily="18" charset="0"/>
                <a:cs typeface="Times New Roman" panose="02020603050405020304" pitchFamily="18" charset="0"/>
              </a:rPr>
              <a:t>12.049.000</a:t>
            </a:r>
            <a:r>
              <a:rPr lang="ro-RO" altLang="en-US" sz="2400" b="1" dirty="0" smtClean="0">
                <a:latin typeface="Times New Roman" panose="02020603050405020304" pitchFamily="18" charset="0"/>
                <a:cs typeface="Times New Roman" panose="02020603050405020304" pitchFamily="18" charset="0"/>
              </a:rPr>
              <a:t> LEI / </a:t>
            </a:r>
            <a:r>
              <a:rPr lang="en-US" altLang="en-US" sz="2400" b="1" dirty="0" smtClean="0">
                <a:latin typeface="Times New Roman" panose="02020603050405020304" pitchFamily="18" charset="0"/>
                <a:cs typeface="Times New Roman" panose="02020603050405020304" pitchFamily="18" charset="0"/>
              </a:rPr>
              <a:t>11.206.000</a:t>
            </a:r>
            <a:r>
              <a:rPr lang="ro-RO" altLang="en-US" sz="2400" b="1" dirty="0" smtClean="0">
                <a:latin typeface="Times New Roman" panose="02020603050405020304" pitchFamily="18" charset="0"/>
                <a:cs typeface="Times New Roman" panose="02020603050405020304" pitchFamily="18" charset="0"/>
              </a:rPr>
              <a:t> LEI </a:t>
            </a:r>
          </a:p>
          <a:p>
            <a:pPr algn="ctr">
              <a:lnSpc>
                <a:spcPct val="30000"/>
              </a:lnSpc>
              <a:spcBef>
                <a:spcPct val="50000"/>
              </a:spcBef>
              <a:buClrTx/>
              <a:buFontTx/>
              <a:buNone/>
            </a:pPr>
            <a:endParaRPr lang="ro-RO" altLang="en-US" sz="2400" b="1" dirty="0" smtClean="0">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ro-RO" altLang="en-US" sz="2400" b="1" dirty="0" smtClean="0">
                <a:latin typeface="Times New Roman" panose="02020603050405020304" pitchFamily="18" charset="0"/>
                <a:cs typeface="Times New Roman" panose="02020603050405020304" pitchFamily="18" charset="0"/>
              </a:rPr>
              <a:t>SURSE  PROPRII A.N.A.R 7.350.000 LEI/ 7.150.000LEI</a:t>
            </a:r>
            <a:endParaRPr lang="ro-RO" altLang="en-US" sz="2400" b="1"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376092"/>
        </a:solidFill>
        <a:effectLst/>
      </p:bgPr>
    </p:bg>
    <p:spTree>
      <p:nvGrpSpPr>
        <p:cNvPr id="1" name=""/>
        <p:cNvGrpSpPr/>
        <p:nvPr/>
      </p:nvGrpSpPr>
      <p:grpSpPr>
        <a:xfrm>
          <a:off x="0" y="0"/>
          <a:ext cx="0" cy="0"/>
          <a:chOff x="0" y="0"/>
          <a:chExt cx="0" cy="0"/>
        </a:xfrm>
      </p:grpSpPr>
      <p:pic>
        <p:nvPicPr>
          <p:cNvPr id="29698" name="Picture 1"/>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4114800" cy="3429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9699" name="Picture 2"/>
          <p:cNvPicPr>
            <a:picLocks noChangeAspect="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267200" y="3471863"/>
            <a:ext cx="4876800" cy="3386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9700" name="Rectangle 4"/>
          <p:cNvSpPr>
            <a:spLocks noChangeArrowheads="1"/>
          </p:cNvSpPr>
          <p:nvPr/>
        </p:nvSpPr>
        <p:spPr bwMode="auto">
          <a:xfrm>
            <a:off x="4114800" y="0"/>
            <a:ext cx="5029200" cy="7699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nSpc>
                <a:spcPct val="100000"/>
              </a:lnSpc>
              <a:spcBef>
                <a:spcPct val="50000"/>
              </a:spcBef>
              <a:buClrTx/>
              <a:buFontTx/>
              <a:buNone/>
            </a:pPr>
            <a:r>
              <a:rPr lang="ro-RO" altLang="en-US" sz="2200" dirty="0">
                <a:latin typeface="Times New Roman" panose="02020603050405020304" pitchFamily="18" charset="0"/>
                <a:cs typeface="Times New Roman" panose="02020603050405020304" pitchFamily="18" charset="0"/>
              </a:rPr>
              <a:t>În cadrul acestui proiect au fost executate şi recepţionate următoarele lucrări:</a:t>
            </a:r>
          </a:p>
        </p:txBody>
      </p:sp>
      <p:sp>
        <p:nvSpPr>
          <p:cNvPr id="29701" name="Rectangle 5"/>
          <p:cNvSpPr>
            <a:spLocks noChangeArrowheads="1"/>
          </p:cNvSpPr>
          <p:nvPr/>
        </p:nvSpPr>
        <p:spPr bwMode="auto">
          <a:xfrm>
            <a:off x="4125913" y="701675"/>
            <a:ext cx="5018087" cy="1108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nSpc>
                <a:spcPct val="100000"/>
              </a:lnSpc>
              <a:spcBef>
                <a:spcPct val="50000"/>
              </a:spcBef>
              <a:buClrTx/>
              <a:buFontTx/>
              <a:buChar char="-"/>
            </a:pPr>
            <a:r>
              <a:rPr lang="ro-RO" altLang="en-US" sz="2200" dirty="0">
                <a:latin typeface="Times New Roman" panose="02020603050405020304" pitchFamily="18" charset="0"/>
                <a:cs typeface="Times New Roman" panose="02020603050405020304" pitchFamily="18" charset="0"/>
              </a:rPr>
              <a:t>Tronson Pod Dacia – Po</a:t>
            </a:r>
            <a:r>
              <a:rPr lang="en-US" altLang="en-US" sz="2200" dirty="0">
                <a:latin typeface="Times New Roman" panose="02020603050405020304" pitchFamily="18" charset="0"/>
                <a:cs typeface="Times New Roman" panose="02020603050405020304" pitchFamily="18" charset="0"/>
              </a:rPr>
              <a:t>d</a:t>
            </a:r>
            <a:r>
              <a:rPr lang="ro-RO" altLang="en-US" sz="2200" dirty="0">
                <a:latin typeface="Times New Roman" panose="02020603050405020304" pitchFamily="18" charset="0"/>
                <a:cs typeface="Times New Roman" panose="02020603050405020304" pitchFamily="18" charset="0"/>
              </a:rPr>
              <a:t> C.F. Cluj – regularizare albie şi consolidare de mal drept – 1,425 km şi mal stâng – 1,386 km;</a:t>
            </a:r>
          </a:p>
        </p:txBody>
      </p:sp>
      <p:sp>
        <p:nvSpPr>
          <p:cNvPr id="29702" name="Rectangle 6"/>
          <p:cNvSpPr>
            <a:spLocks noChangeArrowheads="1"/>
          </p:cNvSpPr>
          <p:nvPr/>
        </p:nvSpPr>
        <p:spPr bwMode="auto">
          <a:xfrm>
            <a:off x="4108450" y="1662113"/>
            <a:ext cx="5035550" cy="17859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nSpc>
                <a:spcPct val="100000"/>
              </a:lnSpc>
              <a:spcBef>
                <a:spcPct val="0"/>
              </a:spcBef>
              <a:buClrTx/>
              <a:buFontTx/>
              <a:buNone/>
            </a:pPr>
            <a:r>
              <a:rPr lang="ro-RO" altLang="en-US" sz="2200" dirty="0">
                <a:latin typeface="Times New Roman" panose="02020603050405020304" pitchFamily="18" charset="0"/>
                <a:cs typeface="Times New Roman" panose="02020603050405020304" pitchFamily="18" charset="0"/>
              </a:rPr>
              <a:t>Tronson Aleşd – Auşeu – regularizare albie şi consolidări de mal – 0,643km;</a:t>
            </a:r>
          </a:p>
          <a:p>
            <a:pPr>
              <a:lnSpc>
                <a:spcPct val="100000"/>
              </a:lnSpc>
              <a:spcBef>
                <a:spcPct val="0"/>
              </a:spcBef>
              <a:buClrTx/>
              <a:buFontTx/>
              <a:buNone/>
            </a:pPr>
            <a:r>
              <a:rPr lang="ro-RO" altLang="en-US" sz="2200" dirty="0">
                <a:latin typeface="Times New Roman" panose="02020603050405020304" pitchFamily="18" charset="0"/>
                <a:cs typeface="Times New Roman" panose="02020603050405020304" pitchFamily="18" charset="0"/>
              </a:rPr>
              <a:t>Tronson Bulz – regularizare albie şi consolidări de mal – 0,643 km;</a:t>
            </a:r>
          </a:p>
          <a:p>
            <a:pPr>
              <a:lnSpc>
                <a:spcPct val="100000"/>
              </a:lnSpc>
              <a:spcBef>
                <a:spcPct val="0"/>
              </a:spcBef>
              <a:buClrTx/>
              <a:buFontTx/>
              <a:buNone/>
            </a:pPr>
            <a:r>
              <a:rPr lang="ro-RO" altLang="en-US" sz="2200" dirty="0">
                <a:latin typeface="Times New Roman" panose="02020603050405020304" pitchFamily="18" charset="0"/>
                <a:cs typeface="Times New Roman" panose="02020603050405020304" pitchFamily="18" charset="0"/>
              </a:rPr>
              <a:t>Staţie de pompare provizorie – 1 buc.</a:t>
            </a:r>
          </a:p>
        </p:txBody>
      </p:sp>
      <p:pic>
        <p:nvPicPr>
          <p:cNvPr id="29703" name="Picture 3" descr="Picture10.jpg"/>
          <p:cNvPicPr>
            <a:picLocks noChangeAspect="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4288" y="3471863"/>
            <a:ext cx="4546600" cy="3378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15362" name="Title 1"/>
          <p:cNvSpPr>
            <a:spLocks noGrp="1"/>
          </p:cNvSpPr>
          <p:nvPr>
            <p:ph type="title"/>
          </p:nvPr>
        </p:nvSpPr>
        <p:spPr>
          <a:xfrm>
            <a:off x="0" y="274638"/>
            <a:ext cx="9144000" cy="1143000"/>
          </a:xfrm>
        </p:spPr>
        <p:txBody>
          <a:bodyPr/>
          <a:lstStyle/>
          <a:p>
            <a:pPr fontAlgn="auto">
              <a:spcAft>
                <a:spcPts val="0"/>
              </a:spcAft>
              <a:defRPr/>
            </a:pPr>
            <a:r>
              <a:rPr lang="en-US" altLang="en-US" b="1" dirty="0" smtClean="0">
                <a:latin typeface="Times New Roman" panose="02020603050405020304" pitchFamily="18" charset="0"/>
              </a:rPr>
              <a:t>4.</a:t>
            </a:r>
            <a:r>
              <a:rPr lang="ro-RO" altLang="en-US" b="1" dirty="0" smtClean="0">
                <a:latin typeface="Times New Roman" panose="02020603050405020304" pitchFamily="18" charset="0"/>
              </a:rPr>
              <a:t>Amenajare Valea M</a:t>
            </a:r>
            <a:r>
              <a:rPr lang="ro-RO" altLang="en-US" b="1" dirty="0" smtClean="0">
                <a:latin typeface="Book Antiqua" panose="02040602050305030304" pitchFamily="18" charset="0"/>
              </a:rPr>
              <a:t>ărgău</a:t>
            </a:r>
            <a:r>
              <a:rPr lang="ro-RO" altLang="en-US" b="1" dirty="0" smtClean="0">
                <a:latin typeface="Times New Roman" panose="02020603050405020304" pitchFamily="18" charset="0"/>
                <a:cs typeface="Times New Roman" panose="02020603050405020304" pitchFamily="18" charset="0"/>
              </a:rPr>
              <a:t>ţa,judeţul Cluj</a:t>
            </a:r>
            <a:endParaRPr lang="en-US" altLang="en-US" dirty="0" smtClean="0"/>
          </a:p>
        </p:txBody>
      </p:sp>
      <p:sp>
        <p:nvSpPr>
          <p:cNvPr id="17411" name="Rectangle 3" descr="Canvas"/>
          <p:cNvSpPr>
            <a:spLocks noChangeArrowheads="1"/>
          </p:cNvSpPr>
          <p:nvPr/>
        </p:nvSpPr>
        <p:spPr bwMode="auto">
          <a:xfrm>
            <a:off x="0" y="4315636"/>
            <a:ext cx="9144000" cy="2529923"/>
          </a:xfrm>
          <a:prstGeom prst="rect">
            <a:avLst/>
          </a:prstGeom>
          <a:blipFill dpi="0" rotWithShape="1">
            <a:blip r:embed="rId3" cstate="print">
              <a:alphaModFix amt="81000"/>
            </a:blip>
            <a:srcRect/>
            <a:tile tx="0" ty="0" sx="100000" sy="100000" flip="none" algn="tl"/>
          </a:blipFill>
          <a:ln>
            <a:noFill/>
          </a:ln>
          <a:effectLst>
            <a:reflection endPos="0" dist="50800" dir="5400000" sy="-100000" algn="bl" rotWithShape="0"/>
            <a:softEdge rad="0"/>
          </a:effec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50000"/>
              </a:spcBef>
              <a:buFontTx/>
              <a:buNone/>
              <a:defRPr/>
            </a:pPr>
            <a:r>
              <a:rPr lang="ro-RO" altLang="en-US" sz="2400" b="1" dirty="0" smtClean="0">
                <a:latin typeface="Times New Roman" panose="02020603050405020304" pitchFamily="18" charset="0"/>
                <a:cs typeface="Times New Roman" panose="02020603050405020304" pitchFamily="18" charset="0"/>
              </a:rPr>
              <a:t>VALOARE TOTALĂ INVESTIŢIE</a:t>
            </a:r>
            <a:endParaRPr lang="en-US" altLang="en-US" sz="2400" b="1" dirty="0" smtClean="0">
              <a:latin typeface="Times New Roman" panose="02020603050405020304" pitchFamily="18" charset="0"/>
              <a:cs typeface="Times New Roman" panose="02020603050405020304" pitchFamily="18" charset="0"/>
            </a:endParaRPr>
          </a:p>
          <a:p>
            <a:pPr algn="ctr">
              <a:lnSpc>
                <a:spcPct val="30000"/>
              </a:lnSpc>
              <a:spcBef>
                <a:spcPct val="50000"/>
              </a:spcBef>
              <a:buFontTx/>
              <a:buNone/>
              <a:defRPr/>
            </a:pPr>
            <a:r>
              <a:rPr lang="en-US" altLang="en-US" sz="2400" b="1" dirty="0" smtClean="0">
                <a:latin typeface="Times New Roman" panose="02020603050405020304" pitchFamily="18" charset="0"/>
                <a:cs typeface="Times New Roman" panose="02020603050405020304" pitchFamily="18" charset="0"/>
              </a:rPr>
              <a:t>17.873.175</a:t>
            </a:r>
            <a:r>
              <a:rPr lang="ro-RO" altLang="en-US" sz="2400" b="1" dirty="0" smtClean="0">
                <a:latin typeface="Times New Roman" panose="02020603050405020304" pitchFamily="18" charset="0"/>
                <a:cs typeface="Times New Roman" panose="02020603050405020304" pitchFamily="18" charset="0"/>
              </a:rPr>
              <a:t> LEI </a:t>
            </a:r>
            <a:r>
              <a:rPr lang="en-US" altLang="en-US" sz="2400" b="1" dirty="0" smtClean="0">
                <a:latin typeface="Times New Roman" panose="02020603050405020304" pitchFamily="18" charset="0"/>
                <a:cs typeface="Times New Roman" panose="02020603050405020304" pitchFamily="18" charset="0"/>
              </a:rPr>
              <a:t>/ 15.389.919</a:t>
            </a:r>
            <a:r>
              <a:rPr lang="ro-RO" altLang="en-US" sz="2400" b="1" dirty="0" smtClean="0">
                <a:latin typeface="Times New Roman" panose="02020603050405020304" pitchFamily="18" charset="0"/>
                <a:cs typeface="Times New Roman" panose="02020603050405020304" pitchFamily="18" charset="0"/>
              </a:rPr>
              <a:t> </a:t>
            </a:r>
            <a:r>
              <a:rPr lang="en-US" altLang="en-US" sz="2400" b="1" dirty="0" smtClean="0">
                <a:latin typeface="Times New Roman" panose="02020603050405020304" pitchFamily="18" charset="0"/>
                <a:cs typeface="Times New Roman" panose="02020603050405020304" pitchFamily="18" charset="0"/>
              </a:rPr>
              <a:t>LEI </a:t>
            </a:r>
          </a:p>
          <a:p>
            <a:pPr algn="ctr">
              <a:lnSpc>
                <a:spcPct val="30000"/>
              </a:lnSpc>
              <a:spcBef>
                <a:spcPct val="50000"/>
              </a:spcBef>
              <a:buFontTx/>
              <a:buNone/>
              <a:defRPr/>
            </a:pPr>
            <a:endParaRPr lang="en-US" altLang="en-US" sz="2400" b="1" dirty="0" smtClean="0">
              <a:latin typeface="Times New Roman" panose="02020603050405020304" pitchFamily="18" charset="0"/>
              <a:cs typeface="Times New Roman" panose="02020603050405020304" pitchFamily="18" charset="0"/>
            </a:endParaRPr>
          </a:p>
          <a:p>
            <a:pPr>
              <a:lnSpc>
                <a:spcPct val="30000"/>
              </a:lnSpc>
              <a:spcBef>
                <a:spcPct val="50000"/>
              </a:spcBef>
              <a:buFontTx/>
              <a:buNone/>
              <a:defRPr/>
            </a:pPr>
            <a:r>
              <a:rPr lang="en-US" altLang="en-US" sz="2400" b="1" dirty="0" smtClean="0">
                <a:latin typeface="Times New Roman" panose="02020603050405020304" pitchFamily="18" charset="0"/>
                <a:cs typeface="Times New Roman" panose="02020603050405020304" pitchFamily="18" charset="0"/>
              </a:rPr>
              <a:t>            REALIZAT:		         	             REST DE REALIZAT:</a:t>
            </a:r>
          </a:p>
          <a:p>
            <a:pPr>
              <a:lnSpc>
                <a:spcPct val="30000"/>
              </a:lnSpc>
              <a:spcBef>
                <a:spcPct val="50000"/>
              </a:spcBef>
              <a:buFontTx/>
              <a:buNone/>
              <a:defRPr/>
            </a:pPr>
            <a:r>
              <a:rPr lang="en-US" altLang="en-US" sz="2400" b="1" dirty="0" smtClean="0">
                <a:latin typeface="Times New Roman" panose="02020603050405020304" pitchFamily="18" charset="0"/>
                <a:cs typeface="Times New Roman" panose="02020603050405020304" pitchFamily="18" charset="0"/>
              </a:rPr>
              <a:t>15.563.059 LEI/ 14.467.113 LEI             2.310.116 LEI/ 922.806 LEI</a:t>
            </a:r>
          </a:p>
          <a:p>
            <a:pPr>
              <a:lnSpc>
                <a:spcPct val="30000"/>
              </a:lnSpc>
              <a:spcBef>
                <a:spcPct val="50000"/>
              </a:spcBef>
              <a:buFontTx/>
              <a:buNone/>
              <a:defRPr/>
            </a:pPr>
            <a:endParaRPr lang="en-US" altLang="en-US" sz="2400" b="1" dirty="0" smtClean="0">
              <a:latin typeface="Times New Roman" panose="02020603050405020304" pitchFamily="18" charset="0"/>
              <a:cs typeface="Times New Roman" panose="02020603050405020304" pitchFamily="18" charset="0"/>
            </a:endParaRPr>
          </a:p>
          <a:p>
            <a:pPr algn="ctr">
              <a:lnSpc>
                <a:spcPct val="30000"/>
              </a:lnSpc>
              <a:spcBef>
                <a:spcPct val="50000"/>
              </a:spcBef>
              <a:buFontTx/>
              <a:buNone/>
              <a:defRPr/>
            </a:pPr>
            <a:r>
              <a:rPr lang="en-US" altLang="en-US" sz="2400" b="1" dirty="0" smtClean="0">
                <a:latin typeface="Times New Roman" panose="02020603050405020304" pitchFamily="18" charset="0"/>
                <a:cs typeface="Times New Roman" panose="02020603050405020304" pitchFamily="18" charset="0"/>
              </a:rPr>
              <a:t>PROGRAM – </a:t>
            </a:r>
            <a:r>
              <a:rPr lang="en-US" altLang="en-US" sz="2400" b="1" dirty="0" err="1" smtClean="0">
                <a:latin typeface="Times New Roman" panose="02020603050405020304" pitchFamily="18" charset="0"/>
                <a:cs typeface="Times New Roman" panose="02020603050405020304" pitchFamily="18" charset="0"/>
              </a:rPr>
              <a:t>ALOCATII</a:t>
            </a:r>
            <a:r>
              <a:rPr lang="en-US" altLang="en-US" sz="2400" b="1" dirty="0" smtClean="0">
                <a:latin typeface="Times New Roman" panose="02020603050405020304" pitchFamily="18" charset="0"/>
                <a:cs typeface="Times New Roman" panose="02020603050405020304" pitchFamily="18" charset="0"/>
              </a:rPr>
              <a:t> 2018</a:t>
            </a:r>
            <a:endParaRPr lang="ro-RO" altLang="en-US" sz="2400" b="1" dirty="0" smtClean="0">
              <a:latin typeface="Times New Roman" panose="02020603050405020304" pitchFamily="18" charset="0"/>
              <a:cs typeface="Times New Roman" panose="02020603050405020304" pitchFamily="18" charset="0"/>
            </a:endParaRPr>
          </a:p>
          <a:p>
            <a:pPr algn="ctr">
              <a:lnSpc>
                <a:spcPct val="30000"/>
              </a:lnSpc>
              <a:spcBef>
                <a:spcPct val="50000"/>
              </a:spcBef>
              <a:buFontTx/>
              <a:buNone/>
              <a:defRPr/>
            </a:pPr>
            <a:r>
              <a:rPr lang="ro-RO" altLang="en-US" sz="2400" b="1" dirty="0" smtClean="0">
                <a:latin typeface="Times New Roman" panose="02020603050405020304" pitchFamily="18" charset="0"/>
                <a:cs typeface="Times New Roman" panose="02020603050405020304" pitchFamily="18" charset="0"/>
              </a:rPr>
              <a:t>  </a:t>
            </a:r>
            <a:r>
              <a:rPr lang="en-US" altLang="en-US" sz="2400" b="1" dirty="0" smtClean="0">
                <a:latin typeface="Times New Roman" panose="02020603050405020304" pitchFamily="18" charset="0"/>
                <a:cs typeface="Times New Roman" panose="02020603050405020304" pitchFamily="18" charset="0"/>
              </a:rPr>
              <a:t>1.100.000 LEI/ 900.000</a:t>
            </a:r>
            <a:r>
              <a:rPr lang="ro-RO" altLang="en-US" sz="2400" b="1" dirty="0" smtClean="0">
                <a:latin typeface="Times New Roman" panose="02020603050405020304" pitchFamily="18" charset="0"/>
                <a:cs typeface="Times New Roman" panose="02020603050405020304" pitchFamily="18" charset="0"/>
              </a:rPr>
              <a:t> </a:t>
            </a:r>
            <a:r>
              <a:rPr lang="en-US" altLang="en-US" sz="2400" b="1" dirty="0" smtClean="0">
                <a:latin typeface="Times New Roman" panose="02020603050405020304" pitchFamily="18" charset="0"/>
                <a:cs typeface="Times New Roman" panose="02020603050405020304" pitchFamily="18" charset="0"/>
              </a:rPr>
              <a:t>LEI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srcRect/>
          <a:tile tx="0" ty="0" sx="100000" sy="100000" flip="none" algn="tl"/>
        </a:blipFill>
        <a:effectLst/>
      </p:bgPr>
    </p:bg>
    <p:spTree>
      <p:nvGrpSpPr>
        <p:cNvPr id="1" name=""/>
        <p:cNvGrpSpPr/>
        <p:nvPr/>
      </p:nvGrpSpPr>
      <p:grpSpPr>
        <a:xfrm>
          <a:off x="0" y="0"/>
          <a:ext cx="0" cy="0"/>
          <a:chOff x="0" y="0"/>
          <a:chExt cx="0" cy="0"/>
        </a:xfrm>
      </p:grpSpPr>
      <p:pic>
        <p:nvPicPr>
          <p:cNvPr id="33794" name="Picture 3" descr="Picture19.jpg"/>
          <p:cNvPicPr>
            <a:picLocks noChangeAspect="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0"/>
            <a:ext cx="5283200" cy="3962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3795" name="Rectangle 4"/>
          <p:cNvSpPr>
            <a:spLocks noChangeArrowheads="1"/>
          </p:cNvSpPr>
          <p:nvPr/>
        </p:nvSpPr>
        <p:spPr bwMode="auto">
          <a:xfrm>
            <a:off x="0" y="4191000"/>
            <a:ext cx="6248400" cy="1901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ctr">
              <a:lnSpc>
                <a:spcPct val="50000"/>
              </a:lnSpc>
              <a:spcBef>
                <a:spcPct val="50000"/>
              </a:spcBef>
              <a:buClrTx/>
              <a:buFontTx/>
              <a:buNone/>
            </a:pPr>
            <a:r>
              <a:rPr lang="ro-RO" altLang="en-US" sz="2400">
                <a:latin typeface="Times New Roman" panose="02020603050405020304" pitchFamily="18" charset="0"/>
                <a:cs typeface="Times New Roman" panose="02020603050405020304" pitchFamily="18" charset="0"/>
              </a:rPr>
              <a:t>CAPACITĂŢI:</a:t>
            </a:r>
          </a:p>
          <a:p>
            <a:pPr>
              <a:lnSpc>
                <a:spcPct val="60000"/>
              </a:lnSpc>
              <a:spcBef>
                <a:spcPct val="50000"/>
              </a:spcBef>
              <a:buClrTx/>
              <a:buFont typeface="Wingdings" panose="05000000000000000000" pitchFamily="2" charset="2"/>
              <a:buChar char="Ø"/>
            </a:pPr>
            <a:r>
              <a:rPr lang="ro-RO" altLang="en-US" sz="2400">
                <a:latin typeface="Times New Roman" panose="02020603050405020304" pitchFamily="18" charset="0"/>
                <a:cs typeface="Times New Roman" panose="02020603050405020304" pitchFamily="18" charset="0"/>
              </a:rPr>
              <a:t>recalibrare albie – 4km</a:t>
            </a:r>
          </a:p>
          <a:p>
            <a:pPr>
              <a:lnSpc>
                <a:spcPct val="60000"/>
              </a:lnSpc>
              <a:spcBef>
                <a:spcPct val="50000"/>
              </a:spcBef>
              <a:buClrTx/>
              <a:buFont typeface="Wingdings" panose="05000000000000000000" pitchFamily="2" charset="2"/>
              <a:buChar char="Ø"/>
            </a:pPr>
            <a:r>
              <a:rPr lang="ro-RO" altLang="en-US" sz="2400">
                <a:latin typeface="Times New Roman" panose="02020603050405020304" pitchFamily="18" charset="0"/>
                <a:cs typeface="Times New Roman" panose="02020603050405020304" pitchFamily="18" charset="0"/>
              </a:rPr>
              <a:t>Zid de sprijin şi consolidare maluri – 5285ml</a:t>
            </a:r>
          </a:p>
          <a:p>
            <a:pPr>
              <a:lnSpc>
                <a:spcPct val="60000"/>
              </a:lnSpc>
              <a:spcBef>
                <a:spcPct val="50000"/>
              </a:spcBef>
              <a:buClrTx/>
              <a:buFont typeface="Wingdings" panose="05000000000000000000" pitchFamily="2" charset="2"/>
              <a:buChar char="Ø"/>
            </a:pPr>
            <a:r>
              <a:rPr lang="ro-RO" altLang="en-US" sz="2400">
                <a:latin typeface="Times New Roman" panose="02020603050405020304" pitchFamily="18" charset="0"/>
                <a:cs typeface="Times New Roman" panose="02020603050405020304" pitchFamily="18" charset="0"/>
              </a:rPr>
              <a:t>poduri – 6 buc.</a:t>
            </a:r>
          </a:p>
          <a:p>
            <a:pPr>
              <a:lnSpc>
                <a:spcPct val="60000"/>
              </a:lnSpc>
              <a:spcBef>
                <a:spcPct val="50000"/>
              </a:spcBef>
              <a:buClrTx/>
              <a:buFont typeface="Wingdings" panose="05000000000000000000" pitchFamily="2" charset="2"/>
              <a:buChar char="Ø"/>
            </a:pPr>
            <a:r>
              <a:rPr lang="ro-RO" altLang="en-US" sz="2400">
                <a:latin typeface="Times New Roman" panose="02020603050405020304" pitchFamily="18" charset="0"/>
                <a:cs typeface="Times New Roman" panose="02020603050405020304" pitchFamily="18" charset="0"/>
              </a:rPr>
              <a:t>Căderi de beton – 17 buc.</a:t>
            </a:r>
            <a:endParaRPr lang="en-US" altLang="en-US" sz="2400">
              <a:latin typeface="Times New Roman" panose="02020603050405020304" pitchFamily="18" charset="0"/>
              <a:cs typeface="Times New Roman" panose="02020603050405020304" pitchFamily="18" charset="0"/>
            </a:endParaRPr>
          </a:p>
        </p:txBody>
      </p:sp>
      <p:sp>
        <p:nvSpPr>
          <p:cNvPr id="33796" name="Rectangle 5"/>
          <p:cNvSpPr>
            <a:spLocks noChangeArrowheads="1"/>
          </p:cNvSpPr>
          <p:nvPr/>
        </p:nvSpPr>
        <p:spPr bwMode="auto">
          <a:xfrm>
            <a:off x="5257800" y="0"/>
            <a:ext cx="3886200" cy="3305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nSpc>
                <a:spcPct val="90000"/>
              </a:lnSpc>
              <a:spcBef>
                <a:spcPct val="50000"/>
              </a:spcBef>
              <a:buClrTx/>
              <a:buFontTx/>
              <a:buNone/>
            </a:pPr>
            <a:r>
              <a:rPr lang="ro-RO" altLang="en-US" sz="2400">
                <a:latin typeface="Times New Roman" panose="02020603050405020304" pitchFamily="18" charset="0"/>
                <a:cs typeface="Times New Roman" panose="02020603050405020304" pitchFamily="18" charset="0"/>
              </a:rPr>
              <a:t>Lucrarile</a:t>
            </a:r>
            <a:r>
              <a:rPr lang="en-US" altLang="en-US" sz="2400">
                <a:latin typeface="Times New Roman" panose="02020603050405020304" pitchFamily="18" charset="0"/>
                <a:cs typeface="Times New Roman" panose="02020603050405020304" pitchFamily="18" charset="0"/>
              </a:rPr>
              <a:t> </a:t>
            </a:r>
            <a:r>
              <a:rPr lang="ro-RO" altLang="en-US" sz="2400">
                <a:latin typeface="Times New Roman" panose="02020603050405020304" pitchFamily="18" charset="0"/>
                <a:cs typeface="Times New Roman" panose="02020603050405020304" pitchFamily="18" charset="0"/>
              </a:rPr>
              <a:t>prevazute sunt:</a:t>
            </a:r>
          </a:p>
          <a:p>
            <a:pPr>
              <a:lnSpc>
                <a:spcPct val="90000"/>
              </a:lnSpc>
              <a:spcBef>
                <a:spcPct val="50000"/>
              </a:spcBef>
              <a:buClrTx/>
              <a:buFontTx/>
              <a:buNone/>
            </a:pPr>
            <a:r>
              <a:rPr lang="ro-RO" altLang="en-US" sz="2400">
                <a:latin typeface="Times New Roman" panose="02020603050405020304" pitchFamily="18" charset="0"/>
                <a:cs typeface="Times New Roman" panose="02020603050405020304" pitchFamily="18" charset="0"/>
              </a:rPr>
              <a:t>-regularizarea albiei minore pentru tranzitarea debitelor.</a:t>
            </a:r>
            <a:endParaRPr lang="en-US" altLang="en-US" sz="2400">
              <a:latin typeface="Times New Roman" panose="02020603050405020304" pitchFamily="18" charset="0"/>
              <a:cs typeface="Times New Roman" panose="02020603050405020304" pitchFamily="18" charset="0"/>
            </a:endParaRPr>
          </a:p>
          <a:p>
            <a:pPr>
              <a:lnSpc>
                <a:spcPct val="90000"/>
              </a:lnSpc>
              <a:spcBef>
                <a:spcPct val="50000"/>
              </a:spcBef>
              <a:buClrTx/>
              <a:buFontTx/>
              <a:buNone/>
            </a:pPr>
            <a:r>
              <a:rPr lang="ro-RO" altLang="en-US" sz="2400">
                <a:latin typeface="Times New Roman" panose="02020603050405020304" pitchFamily="18" charset="0"/>
                <a:cs typeface="Times New Roman" panose="02020603050405020304" pitchFamily="18" charset="0"/>
              </a:rPr>
              <a:t>-consolidarea malurilor si refacerea cailor de acces.</a:t>
            </a:r>
          </a:p>
          <a:p>
            <a:pPr>
              <a:lnSpc>
                <a:spcPct val="90000"/>
              </a:lnSpc>
              <a:spcBef>
                <a:spcPct val="50000"/>
              </a:spcBef>
              <a:buClrTx/>
              <a:buFontTx/>
              <a:buNone/>
            </a:pPr>
            <a:r>
              <a:rPr lang="ro-RO" altLang="en-US" sz="2400">
                <a:latin typeface="Times New Roman" panose="02020603050405020304" pitchFamily="18" charset="0"/>
                <a:cs typeface="Times New Roman" panose="02020603050405020304" pitchFamily="18" charset="0"/>
              </a:rPr>
              <a:t> -stabilizarea talvegului si uniformizarea pantei longitudinale a vaii cu acces.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pPr fontAlgn="auto">
              <a:spcAft>
                <a:spcPts val="0"/>
              </a:spcAft>
              <a:defRPr/>
            </a:pPr>
            <a:r>
              <a:rPr lang="en-US" altLang="en-US" b="1" dirty="0">
                <a:latin typeface="Times New Roman" panose="02020603050405020304" pitchFamily="18" charset="0"/>
                <a:cs typeface="Times New Roman" panose="02020603050405020304" pitchFamily="18" charset="0"/>
              </a:rPr>
              <a:t>5</a:t>
            </a:r>
            <a:r>
              <a:rPr lang="en-US" altLang="en-US" b="1" dirty="0" smtClean="0">
                <a:latin typeface="Times New Roman" panose="02020603050405020304" pitchFamily="18" charset="0"/>
                <a:cs typeface="Times New Roman" panose="02020603050405020304" pitchFamily="18" charset="0"/>
              </a:rPr>
              <a:t>.</a:t>
            </a:r>
            <a:r>
              <a:rPr lang="ro-RO" altLang="en-US" b="1" dirty="0" smtClean="0">
                <a:latin typeface="Times New Roman" panose="02020603050405020304" pitchFamily="18" charset="0"/>
                <a:cs typeface="Times New Roman" panose="02020603050405020304" pitchFamily="18" charset="0"/>
              </a:rPr>
              <a:t>Amenajare Valea Dobricionesti, judeţul Bihor</a:t>
            </a:r>
            <a:endParaRPr lang="en-US" altLang="en-US" b="1" dirty="0" smtClean="0">
              <a:latin typeface="Times New Roman" panose="02020603050405020304" pitchFamily="18" charset="0"/>
              <a:cs typeface="Times New Roman" panose="02020603050405020304" pitchFamily="18" charset="0"/>
            </a:endParaRPr>
          </a:p>
        </p:txBody>
      </p:sp>
      <p:sp>
        <p:nvSpPr>
          <p:cNvPr id="37891" name="Rectangle 3" descr="Canvas"/>
          <p:cNvSpPr>
            <a:spLocks noChangeArrowheads="1"/>
          </p:cNvSpPr>
          <p:nvPr/>
        </p:nvSpPr>
        <p:spPr bwMode="auto">
          <a:xfrm>
            <a:off x="0" y="4321175"/>
            <a:ext cx="9144000" cy="2574925"/>
          </a:xfrm>
          <a:prstGeom prst="rect">
            <a:avLst/>
          </a:prstGeom>
          <a:blipFill dpi="0" rotWithShape="1">
            <a:blip r:embed="rId3" cstate="print">
              <a:alphaModFix amt="70000"/>
            </a:blip>
            <a:srcRect/>
            <a:tile tx="0" ty="0" sx="100000" sy="100000" flip="none" algn="tl"/>
          </a:blip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ctr">
              <a:lnSpc>
                <a:spcPct val="100000"/>
              </a:lnSpc>
              <a:spcBef>
                <a:spcPct val="50000"/>
              </a:spcBef>
              <a:buClrTx/>
              <a:buFontTx/>
              <a:buNone/>
            </a:pPr>
            <a:r>
              <a:rPr lang="ro-RO" altLang="en-US" sz="2400" b="1" dirty="0">
                <a:latin typeface="Times New Roman" panose="02020603050405020304" pitchFamily="18" charset="0"/>
                <a:cs typeface="Times New Roman" panose="02020603050405020304" pitchFamily="18" charset="0"/>
              </a:rPr>
              <a:t>VALOARE TOTALĂ INVESTIŢIE</a:t>
            </a:r>
            <a:endParaRPr lang="en-US" altLang="en-US" sz="2400" b="1" dirty="0">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latin typeface="Times New Roman" panose="02020603050405020304" pitchFamily="18" charset="0"/>
                <a:cs typeface="Times New Roman" panose="02020603050405020304" pitchFamily="18" charset="0"/>
              </a:rPr>
              <a:t>8.411.143</a:t>
            </a:r>
            <a:r>
              <a:rPr lang="ro-RO" altLang="en-US" sz="2400" b="1" dirty="0">
                <a:latin typeface="Times New Roman" panose="02020603050405020304" pitchFamily="18" charset="0"/>
                <a:cs typeface="Times New Roman" panose="02020603050405020304" pitchFamily="18" charset="0"/>
              </a:rPr>
              <a:t> LEI </a:t>
            </a:r>
            <a:r>
              <a:rPr lang="en-US" altLang="en-US" sz="2400" b="1" dirty="0">
                <a:latin typeface="Times New Roman" panose="02020603050405020304" pitchFamily="18" charset="0"/>
                <a:cs typeface="Times New Roman" panose="02020603050405020304" pitchFamily="18" charset="0"/>
              </a:rPr>
              <a:t>/ 7.654.240</a:t>
            </a:r>
            <a:r>
              <a:rPr lang="ro-RO" altLang="en-US" sz="2400" b="1" dirty="0">
                <a:latin typeface="Times New Roman" panose="02020603050405020304" pitchFamily="18" charset="0"/>
                <a:cs typeface="Times New Roman" panose="02020603050405020304" pitchFamily="18" charset="0"/>
              </a:rPr>
              <a:t> </a:t>
            </a:r>
            <a:r>
              <a:rPr lang="en-US" altLang="en-US" sz="2400" b="1" dirty="0">
                <a:latin typeface="Times New Roman" panose="02020603050405020304" pitchFamily="18" charset="0"/>
                <a:cs typeface="Times New Roman" panose="02020603050405020304" pitchFamily="18" charset="0"/>
              </a:rPr>
              <a:t>LEI </a:t>
            </a:r>
          </a:p>
          <a:p>
            <a:pPr algn="ctr">
              <a:lnSpc>
                <a:spcPct val="30000"/>
              </a:lnSpc>
              <a:spcBef>
                <a:spcPct val="50000"/>
              </a:spcBef>
              <a:buClrTx/>
              <a:buFontTx/>
              <a:buNone/>
            </a:pPr>
            <a:endParaRPr lang="en-US" altLang="en-US" sz="2400" b="1" dirty="0">
              <a:latin typeface="Times New Roman" panose="02020603050405020304" pitchFamily="18" charset="0"/>
              <a:cs typeface="Times New Roman" panose="02020603050405020304" pitchFamily="18" charset="0"/>
            </a:endParaRPr>
          </a:p>
          <a:p>
            <a:pPr>
              <a:lnSpc>
                <a:spcPct val="30000"/>
              </a:lnSpc>
              <a:spcBef>
                <a:spcPct val="50000"/>
              </a:spcBef>
              <a:buClrTx/>
              <a:buFontTx/>
              <a:buNone/>
            </a:pP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REALIZAT</a:t>
            </a:r>
            <a:r>
              <a:rPr lang="en-US" altLang="en-US" sz="2400" b="1" dirty="0">
                <a:latin typeface="Times New Roman" panose="02020603050405020304" pitchFamily="18" charset="0"/>
                <a:cs typeface="Times New Roman" panose="02020603050405020304" pitchFamily="18" charset="0"/>
              </a:rPr>
              <a:t>:		         	             REST DE </a:t>
            </a:r>
            <a:r>
              <a:rPr lang="en-US" altLang="en-US" sz="2400" b="1" dirty="0" err="1">
                <a:latin typeface="Times New Roman" panose="02020603050405020304" pitchFamily="18" charset="0"/>
                <a:cs typeface="Times New Roman" panose="02020603050405020304" pitchFamily="18" charset="0"/>
              </a:rPr>
              <a:t>REALIZAT</a:t>
            </a:r>
            <a:r>
              <a:rPr lang="en-US" altLang="en-US" sz="2400" b="1" dirty="0">
                <a:latin typeface="Times New Roman" panose="02020603050405020304" pitchFamily="18" charset="0"/>
                <a:cs typeface="Times New Roman" panose="02020603050405020304" pitchFamily="18" charset="0"/>
              </a:rPr>
              <a:t>:</a:t>
            </a:r>
          </a:p>
          <a:p>
            <a:pPr>
              <a:lnSpc>
                <a:spcPct val="30000"/>
              </a:lnSpc>
              <a:spcBef>
                <a:spcPct val="50000"/>
              </a:spcBef>
              <a:buClrTx/>
              <a:buFontTx/>
              <a:buNone/>
            </a:pPr>
            <a:r>
              <a:rPr lang="en-US" altLang="en-US" sz="2400" b="1" dirty="0">
                <a:latin typeface="Times New Roman" panose="02020603050405020304" pitchFamily="18" charset="0"/>
                <a:cs typeface="Times New Roman" panose="02020603050405020304" pitchFamily="18" charset="0"/>
              </a:rPr>
              <a:t>3.088.070 LEI/ 2.647.827 LEI                5.323.073 LEI/ 5.006.413 LEI</a:t>
            </a:r>
          </a:p>
          <a:p>
            <a:pPr>
              <a:lnSpc>
                <a:spcPct val="30000"/>
              </a:lnSpc>
              <a:spcBef>
                <a:spcPct val="50000"/>
              </a:spcBef>
              <a:buClrTx/>
              <a:buFontTx/>
              <a:buNone/>
            </a:pPr>
            <a:endParaRPr lang="en-US" altLang="en-US" sz="2400" b="1" dirty="0">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latin typeface="Times New Roman" panose="02020603050405020304" pitchFamily="18" charset="0"/>
                <a:cs typeface="Times New Roman" panose="02020603050405020304" pitchFamily="18" charset="0"/>
              </a:rPr>
              <a:t>PROGRAM – </a:t>
            </a:r>
            <a:r>
              <a:rPr lang="en-US" altLang="en-US" sz="2400" b="1" dirty="0" err="1">
                <a:latin typeface="Times New Roman" panose="02020603050405020304" pitchFamily="18" charset="0"/>
                <a:cs typeface="Times New Roman" panose="02020603050405020304" pitchFamily="18" charset="0"/>
              </a:rPr>
              <a:t>ALOCATII</a:t>
            </a:r>
            <a:r>
              <a:rPr lang="en-US" altLang="en-US" sz="2400" b="1" dirty="0">
                <a:latin typeface="Times New Roman" panose="02020603050405020304" pitchFamily="18" charset="0"/>
                <a:cs typeface="Times New Roman" panose="02020603050405020304" pitchFamily="18" charset="0"/>
              </a:rPr>
              <a:t> </a:t>
            </a:r>
            <a:r>
              <a:rPr lang="en-US" altLang="en-US" sz="2400" b="1" dirty="0" smtClean="0">
                <a:latin typeface="Times New Roman" panose="02020603050405020304" pitchFamily="18" charset="0"/>
                <a:cs typeface="Times New Roman" panose="02020603050405020304" pitchFamily="18" charset="0"/>
              </a:rPr>
              <a:t>2018</a:t>
            </a:r>
            <a:endParaRPr lang="ro-RO" altLang="en-US" sz="2400" b="1" dirty="0">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latin typeface="Times New Roman" panose="02020603050405020304" pitchFamily="18" charset="0"/>
                <a:cs typeface="Times New Roman" panose="02020603050405020304" pitchFamily="18" charset="0"/>
              </a:rPr>
              <a:t>0</a:t>
            </a:r>
            <a:r>
              <a:rPr lang="ro-RO" altLang="en-US" sz="2400" b="1" dirty="0">
                <a:latin typeface="Times New Roman" panose="02020603050405020304" pitchFamily="18" charset="0"/>
                <a:cs typeface="Times New Roman" panose="02020603050405020304" pitchFamily="18" charset="0"/>
              </a:rPr>
              <a:t> LEI </a:t>
            </a:r>
            <a:r>
              <a:rPr lang="en-US" altLang="en-US" sz="2400" b="1" dirty="0">
                <a:latin typeface="Times New Roman" panose="02020603050405020304" pitchFamily="18" charset="0"/>
                <a:cs typeface="Times New Roman" panose="02020603050405020304" pitchFamily="18" charset="0"/>
              </a:rPr>
              <a:t>/ 0</a:t>
            </a:r>
            <a:r>
              <a:rPr lang="ro-RO" altLang="en-US" sz="2400" b="1" dirty="0">
                <a:latin typeface="Times New Roman" panose="02020603050405020304" pitchFamily="18" charset="0"/>
                <a:cs typeface="Times New Roman" panose="02020603050405020304" pitchFamily="18" charset="0"/>
              </a:rPr>
              <a:t> </a:t>
            </a:r>
            <a:r>
              <a:rPr lang="en-US" altLang="en-US" sz="2400" b="1" dirty="0">
                <a:latin typeface="Times New Roman" panose="02020603050405020304" pitchFamily="18" charset="0"/>
                <a:cs typeface="Times New Roman" panose="02020603050405020304" pitchFamily="18" charset="0"/>
              </a:rPr>
              <a:t>LEI </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srcRect/>
          <a:tile tx="0" ty="0" sx="100000" sy="100000" flip="none" algn="tl"/>
        </a:blipFill>
        <a:effectLst/>
      </p:bgPr>
    </p:bg>
    <p:spTree>
      <p:nvGrpSpPr>
        <p:cNvPr id="1" name=""/>
        <p:cNvGrpSpPr/>
        <p:nvPr/>
      </p:nvGrpSpPr>
      <p:grpSpPr>
        <a:xfrm>
          <a:off x="0" y="0"/>
          <a:ext cx="0" cy="0"/>
          <a:chOff x="0" y="0"/>
          <a:chExt cx="0" cy="0"/>
        </a:xfrm>
      </p:grpSpPr>
      <p:pic>
        <p:nvPicPr>
          <p:cNvPr id="38914" name="Picture 3" descr="Picture33.jpg"/>
          <p:cNvPicPr>
            <a:picLocks noChangeAspect="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0"/>
            <a:ext cx="4267200" cy="3613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8915" name="Rectangle 4"/>
          <p:cNvSpPr>
            <a:spLocks noChangeArrowheads="1"/>
          </p:cNvSpPr>
          <p:nvPr/>
        </p:nvSpPr>
        <p:spPr bwMode="auto">
          <a:xfrm>
            <a:off x="4267200" y="0"/>
            <a:ext cx="4876800" cy="37861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nSpc>
                <a:spcPct val="100000"/>
              </a:lnSpc>
              <a:spcBef>
                <a:spcPct val="50000"/>
              </a:spcBef>
              <a:buClrTx/>
              <a:buFontTx/>
              <a:buNone/>
            </a:pPr>
            <a:r>
              <a:rPr lang="ro-RO" altLang="en-US">
                <a:latin typeface="Times New Roman" panose="02020603050405020304" pitchFamily="18" charset="0"/>
                <a:cs typeface="Times New Roman" panose="02020603050405020304" pitchFamily="18" charset="0"/>
              </a:rPr>
              <a:t>EFECTE SOCIALE:</a:t>
            </a:r>
          </a:p>
          <a:p>
            <a:pPr>
              <a:lnSpc>
                <a:spcPct val="60000"/>
              </a:lnSpc>
              <a:spcBef>
                <a:spcPct val="50000"/>
              </a:spcBef>
              <a:buClrTx/>
              <a:buFontTx/>
              <a:buNone/>
            </a:pPr>
            <a:r>
              <a:rPr lang="ro-RO" altLang="en-US">
                <a:latin typeface="Times New Roman" panose="02020603050405020304" pitchFamily="18" charset="0"/>
                <a:cs typeface="Times New Roman" panose="02020603050405020304" pitchFamily="18" charset="0"/>
              </a:rPr>
              <a:t>Apararea impotriva inundatiilor a:</a:t>
            </a:r>
          </a:p>
          <a:p>
            <a:pPr>
              <a:lnSpc>
                <a:spcPct val="60000"/>
              </a:lnSpc>
              <a:spcBef>
                <a:spcPct val="50000"/>
              </a:spcBef>
              <a:buClrTx/>
              <a:buFontTx/>
              <a:buChar char="-"/>
            </a:pPr>
            <a:r>
              <a:rPr lang="ro-RO" altLang="en-US">
                <a:latin typeface="Times New Roman" panose="02020603050405020304" pitchFamily="18" charset="0"/>
                <a:cs typeface="Times New Roman" panose="02020603050405020304" pitchFamily="18" charset="0"/>
              </a:rPr>
              <a:t>70 de gospodarii si anexe gospodaresti;</a:t>
            </a:r>
          </a:p>
          <a:p>
            <a:pPr>
              <a:lnSpc>
                <a:spcPct val="60000"/>
              </a:lnSpc>
              <a:spcBef>
                <a:spcPct val="50000"/>
              </a:spcBef>
              <a:buClrTx/>
              <a:buFontTx/>
              <a:buChar char="-"/>
            </a:pPr>
            <a:r>
              <a:rPr lang="ro-RO" altLang="en-US">
                <a:latin typeface="Times New Roman" panose="02020603050405020304" pitchFamily="18" charset="0"/>
                <a:cs typeface="Times New Roman" panose="02020603050405020304" pitchFamily="18" charset="0"/>
              </a:rPr>
              <a:t>3,0 km drum comunal;</a:t>
            </a:r>
          </a:p>
          <a:p>
            <a:pPr>
              <a:lnSpc>
                <a:spcPct val="60000"/>
              </a:lnSpc>
              <a:spcBef>
                <a:spcPct val="50000"/>
              </a:spcBef>
              <a:buClrTx/>
              <a:buFontTx/>
              <a:buChar char="-"/>
            </a:pPr>
            <a:r>
              <a:rPr lang="ro-RO" altLang="en-US">
                <a:latin typeface="Times New Roman" panose="02020603050405020304" pitchFamily="18" charset="0"/>
                <a:cs typeface="Times New Roman" panose="02020603050405020304" pitchFamily="18" charset="0"/>
              </a:rPr>
              <a:t>3,5 km drum judetean;</a:t>
            </a:r>
          </a:p>
          <a:p>
            <a:pPr>
              <a:lnSpc>
                <a:spcPct val="60000"/>
              </a:lnSpc>
              <a:spcBef>
                <a:spcPct val="50000"/>
              </a:spcBef>
              <a:buClrTx/>
              <a:buFontTx/>
              <a:buChar char="-"/>
            </a:pPr>
            <a:r>
              <a:rPr lang="ro-RO" altLang="en-US">
                <a:latin typeface="Times New Roman" panose="02020603050405020304" pitchFamily="18" charset="0"/>
                <a:cs typeface="Times New Roman" panose="02020603050405020304" pitchFamily="18" charset="0"/>
              </a:rPr>
              <a:t>850 ha teren agricol aparat;</a:t>
            </a:r>
          </a:p>
          <a:p>
            <a:pPr>
              <a:lnSpc>
                <a:spcPct val="60000"/>
              </a:lnSpc>
              <a:spcBef>
                <a:spcPct val="50000"/>
              </a:spcBef>
              <a:buClrTx/>
              <a:buFontTx/>
              <a:buChar char="-"/>
            </a:pPr>
            <a:r>
              <a:rPr lang="ro-RO" altLang="en-US">
                <a:latin typeface="Times New Roman" panose="02020603050405020304" pitchFamily="18" charset="0"/>
                <a:cs typeface="Times New Roman" panose="02020603050405020304" pitchFamily="18" charset="0"/>
              </a:rPr>
              <a:t>4 obiective sociale.</a:t>
            </a:r>
            <a:endParaRPr lang="en-US" altLang="en-US">
              <a:latin typeface="Times New Roman" panose="02020603050405020304" pitchFamily="18" charset="0"/>
              <a:cs typeface="Times New Roman" panose="02020603050405020304" pitchFamily="18" charset="0"/>
            </a:endParaRPr>
          </a:p>
          <a:p>
            <a:pPr>
              <a:lnSpc>
                <a:spcPct val="60000"/>
              </a:lnSpc>
              <a:spcBef>
                <a:spcPct val="50000"/>
              </a:spcBef>
              <a:buClrTx/>
              <a:buFontTx/>
              <a:buNone/>
            </a:pPr>
            <a:r>
              <a:rPr lang="ro-RO" altLang="en-US">
                <a:latin typeface="Times New Roman" panose="02020603050405020304" pitchFamily="18" charset="0"/>
                <a:cs typeface="Times New Roman" panose="02020603050405020304" pitchFamily="18" charset="0"/>
              </a:rPr>
              <a:t>CAPACITATI:</a:t>
            </a:r>
          </a:p>
          <a:p>
            <a:pPr>
              <a:lnSpc>
                <a:spcPct val="60000"/>
              </a:lnSpc>
              <a:spcBef>
                <a:spcPct val="50000"/>
              </a:spcBef>
              <a:buClrTx/>
              <a:buFontTx/>
              <a:buChar char="-"/>
            </a:pPr>
            <a:r>
              <a:rPr lang="ro-RO" altLang="en-US">
                <a:latin typeface="Times New Roman" panose="02020603050405020304" pitchFamily="18" charset="0"/>
                <a:cs typeface="Times New Roman" panose="02020603050405020304" pitchFamily="18" charset="0"/>
              </a:rPr>
              <a:t>Reprofilare albie – 5,0 km</a:t>
            </a:r>
          </a:p>
          <a:p>
            <a:pPr>
              <a:lnSpc>
                <a:spcPct val="60000"/>
              </a:lnSpc>
              <a:spcBef>
                <a:spcPct val="50000"/>
              </a:spcBef>
              <a:buClrTx/>
              <a:buFontTx/>
              <a:buChar char="-"/>
            </a:pPr>
            <a:r>
              <a:rPr lang="ro-RO" altLang="en-US">
                <a:latin typeface="Times New Roman" panose="02020603050405020304" pitchFamily="18" charset="0"/>
                <a:cs typeface="Times New Roman" panose="02020603050405020304" pitchFamily="18" charset="0"/>
              </a:rPr>
              <a:t>Consolidare de mal – 1,634 km</a:t>
            </a:r>
          </a:p>
          <a:p>
            <a:pPr>
              <a:lnSpc>
                <a:spcPct val="60000"/>
              </a:lnSpc>
              <a:spcBef>
                <a:spcPct val="50000"/>
              </a:spcBef>
              <a:buClrTx/>
              <a:buFontTx/>
              <a:buChar char="-"/>
            </a:pPr>
            <a:r>
              <a:rPr lang="ro-RO" altLang="en-US">
                <a:latin typeface="Times New Roman" panose="02020603050405020304" pitchFamily="18" charset="0"/>
                <a:cs typeface="Times New Roman" panose="02020603050405020304" pitchFamily="18" charset="0"/>
              </a:rPr>
              <a:t>Ziduri de sprijin – 1,878 km</a:t>
            </a:r>
          </a:p>
        </p:txBody>
      </p:sp>
      <p:pic>
        <p:nvPicPr>
          <p:cNvPr id="38916" name="Picture 4" descr="Picture34.jpg"/>
          <p:cNvPicPr>
            <a:picLocks noChangeAspect="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267200" y="3733800"/>
            <a:ext cx="4876800" cy="312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8917" name="Rectangle 3"/>
          <p:cNvSpPr>
            <a:spLocks noChangeArrowheads="1"/>
          </p:cNvSpPr>
          <p:nvPr/>
        </p:nvSpPr>
        <p:spPr bwMode="auto">
          <a:xfrm>
            <a:off x="0" y="3505200"/>
            <a:ext cx="4267200" cy="3416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just" eaLnBrk="1" hangingPunct="1">
              <a:spcBef>
                <a:spcPct val="0"/>
              </a:spcBef>
              <a:buClrTx/>
              <a:buFontTx/>
              <a:buNone/>
            </a:pPr>
            <a:r>
              <a:rPr lang="ro-RO" altLang="en-US">
                <a:latin typeface="Times New Roman" panose="02020603050405020304" pitchFamily="18" charset="0"/>
                <a:cs typeface="Times New Roman" panose="02020603050405020304" pitchFamily="18" charset="0"/>
              </a:rPr>
              <a:t>Reprofilarea albiei se face cu o sectiune trapezoidala pentru descarcarea debitului cu asigurarea de 5 %, consolidarea de mal din gabioane umplute cu piatra bruta pe ambele maluri pentru incastrarea caderilor, zidurile de sprijin cu fundatie de beton ciclopian pentru oprirea fenomenului erozional.</a:t>
            </a:r>
            <a:endParaRPr lang="en-US" altLang="en-US">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2530" name="Title 1"/>
          <p:cNvSpPr>
            <a:spLocks noGrp="1"/>
          </p:cNvSpPr>
          <p:nvPr>
            <p:ph type="title"/>
          </p:nvPr>
        </p:nvSpPr>
        <p:spPr>
          <a:xfrm>
            <a:off x="0" y="274638"/>
            <a:ext cx="9144000" cy="1143000"/>
          </a:xfrm>
        </p:spPr>
        <p:txBody>
          <a:bodyPr>
            <a:normAutofit fontScale="90000"/>
          </a:bodyPr>
          <a:lstStyle/>
          <a:p>
            <a:pPr fontAlgn="auto">
              <a:spcAft>
                <a:spcPts val="0"/>
              </a:spcAft>
              <a:defRPr/>
            </a:pPr>
            <a:r>
              <a:rPr lang="en-US" altLang="en-US" b="1" dirty="0">
                <a:latin typeface="Times New Roman" panose="02020603050405020304" pitchFamily="18" charset="0"/>
                <a:cs typeface="Times New Roman" panose="02020603050405020304" pitchFamily="18" charset="0"/>
              </a:rPr>
              <a:t>6</a:t>
            </a:r>
            <a:r>
              <a:rPr lang="en-US" altLang="en-US" b="1" dirty="0" smtClean="0">
                <a:latin typeface="Times New Roman" panose="02020603050405020304" pitchFamily="18" charset="0"/>
                <a:cs typeface="Times New Roman" panose="02020603050405020304" pitchFamily="18" charset="0"/>
              </a:rPr>
              <a:t>.</a:t>
            </a:r>
            <a:r>
              <a:rPr lang="ro-RO" altLang="en-US" b="1" dirty="0" smtClean="0">
                <a:latin typeface="Times New Roman" panose="02020603050405020304" pitchFamily="18" charset="0"/>
                <a:cs typeface="Times New Roman" panose="02020603050405020304" pitchFamily="18" charset="0"/>
              </a:rPr>
              <a:t>Reabilitare si punere in siguranta lucrari Valea Izvor, judeţul Bihor</a:t>
            </a:r>
            <a:endParaRPr lang="en-US" altLang="en-US" b="1" dirty="0" smtClean="0">
              <a:latin typeface="Times New Roman" panose="02020603050405020304" pitchFamily="18" charset="0"/>
              <a:cs typeface="Times New Roman" panose="02020603050405020304" pitchFamily="18" charset="0"/>
            </a:endParaRPr>
          </a:p>
        </p:txBody>
      </p:sp>
      <p:sp>
        <p:nvSpPr>
          <p:cNvPr id="39939" name="Rectangle 3" descr="Canvas"/>
          <p:cNvSpPr>
            <a:spLocks noChangeArrowheads="1"/>
          </p:cNvSpPr>
          <p:nvPr/>
        </p:nvSpPr>
        <p:spPr bwMode="auto">
          <a:xfrm>
            <a:off x="0" y="4321175"/>
            <a:ext cx="9144000" cy="2574925"/>
          </a:xfrm>
          <a:prstGeom prst="rect">
            <a:avLst/>
          </a:prstGeom>
          <a:blipFill dpi="0" rotWithShape="1">
            <a:blip r:embed="rId3" cstate="print">
              <a:alphaModFix amt="70000"/>
            </a:blip>
            <a:srcRect/>
            <a:tile tx="0" ty="0" sx="100000" sy="100000" flip="none" algn="tl"/>
          </a:blip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ctr">
              <a:lnSpc>
                <a:spcPct val="100000"/>
              </a:lnSpc>
              <a:spcBef>
                <a:spcPct val="50000"/>
              </a:spcBef>
              <a:buClrTx/>
              <a:buFontTx/>
              <a:buNone/>
            </a:pPr>
            <a:r>
              <a:rPr lang="ro-RO" altLang="en-US" sz="2400" b="1" dirty="0">
                <a:latin typeface="Times New Roman" panose="02020603050405020304" pitchFamily="18" charset="0"/>
                <a:cs typeface="Times New Roman" panose="02020603050405020304" pitchFamily="18" charset="0"/>
              </a:rPr>
              <a:t>VALOARE TOTALĂ INVESTIŢIE</a:t>
            </a:r>
            <a:endParaRPr lang="en-US" altLang="en-US" sz="2400" b="1" dirty="0">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latin typeface="Times New Roman" panose="02020603050405020304" pitchFamily="18" charset="0"/>
                <a:cs typeface="Times New Roman" panose="02020603050405020304" pitchFamily="18" charset="0"/>
              </a:rPr>
              <a:t>13.140.097</a:t>
            </a:r>
            <a:r>
              <a:rPr lang="ro-RO" altLang="en-US" sz="2400" b="1" dirty="0">
                <a:latin typeface="Times New Roman" panose="02020603050405020304" pitchFamily="18" charset="0"/>
                <a:cs typeface="Times New Roman" panose="02020603050405020304" pitchFamily="18" charset="0"/>
              </a:rPr>
              <a:t> LEI </a:t>
            </a:r>
            <a:r>
              <a:rPr lang="en-US" altLang="en-US" sz="2400" b="1" dirty="0">
                <a:latin typeface="Times New Roman" panose="02020603050405020304" pitchFamily="18" charset="0"/>
                <a:cs typeface="Times New Roman" panose="02020603050405020304" pitchFamily="18" charset="0"/>
              </a:rPr>
              <a:t>/ 10.822.536</a:t>
            </a:r>
            <a:r>
              <a:rPr lang="ro-RO" altLang="en-US" sz="2400" b="1" dirty="0">
                <a:latin typeface="Times New Roman" panose="02020603050405020304" pitchFamily="18" charset="0"/>
                <a:cs typeface="Times New Roman" panose="02020603050405020304" pitchFamily="18" charset="0"/>
              </a:rPr>
              <a:t> </a:t>
            </a:r>
            <a:r>
              <a:rPr lang="en-US" altLang="en-US" sz="2400" b="1" dirty="0">
                <a:latin typeface="Times New Roman" panose="02020603050405020304" pitchFamily="18" charset="0"/>
                <a:cs typeface="Times New Roman" panose="02020603050405020304" pitchFamily="18" charset="0"/>
              </a:rPr>
              <a:t>LEI </a:t>
            </a:r>
          </a:p>
          <a:p>
            <a:pPr algn="ctr">
              <a:lnSpc>
                <a:spcPct val="30000"/>
              </a:lnSpc>
              <a:spcBef>
                <a:spcPct val="50000"/>
              </a:spcBef>
              <a:buClrTx/>
              <a:buFontTx/>
              <a:buNone/>
            </a:pPr>
            <a:endParaRPr lang="en-US" altLang="en-US" sz="2400" b="1" dirty="0">
              <a:latin typeface="Times New Roman" panose="02020603050405020304" pitchFamily="18" charset="0"/>
              <a:cs typeface="Times New Roman" panose="02020603050405020304" pitchFamily="18" charset="0"/>
            </a:endParaRPr>
          </a:p>
          <a:p>
            <a:pPr>
              <a:lnSpc>
                <a:spcPct val="30000"/>
              </a:lnSpc>
              <a:spcBef>
                <a:spcPct val="50000"/>
              </a:spcBef>
              <a:buClrTx/>
              <a:buFontTx/>
              <a:buNone/>
            </a:pP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REALIZAT</a:t>
            </a:r>
            <a:r>
              <a:rPr lang="en-US" altLang="en-US" sz="2400" b="1" dirty="0">
                <a:latin typeface="Times New Roman" panose="02020603050405020304" pitchFamily="18" charset="0"/>
                <a:cs typeface="Times New Roman" panose="02020603050405020304" pitchFamily="18" charset="0"/>
              </a:rPr>
              <a:t>:		         	             REST DE </a:t>
            </a:r>
            <a:r>
              <a:rPr lang="en-US" altLang="en-US" sz="2400" b="1" dirty="0" err="1">
                <a:latin typeface="Times New Roman" panose="02020603050405020304" pitchFamily="18" charset="0"/>
                <a:cs typeface="Times New Roman" panose="02020603050405020304" pitchFamily="18" charset="0"/>
              </a:rPr>
              <a:t>REALIZAT</a:t>
            </a:r>
            <a:r>
              <a:rPr lang="en-US" altLang="en-US" sz="2400" b="1" dirty="0">
                <a:latin typeface="Times New Roman" panose="02020603050405020304" pitchFamily="18" charset="0"/>
                <a:cs typeface="Times New Roman" panose="02020603050405020304" pitchFamily="18" charset="0"/>
              </a:rPr>
              <a:t>:</a:t>
            </a:r>
          </a:p>
          <a:p>
            <a:pPr>
              <a:lnSpc>
                <a:spcPct val="30000"/>
              </a:lnSpc>
              <a:spcBef>
                <a:spcPct val="50000"/>
              </a:spcBef>
              <a:buClrTx/>
              <a:buFontTx/>
              <a:buNone/>
            </a:pPr>
            <a:r>
              <a:rPr lang="en-US" altLang="en-US" sz="2400" b="1" dirty="0">
                <a:latin typeface="Times New Roman" panose="02020603050405020304" pitchFamily="18" charset="0"/>
                <a:cs typeface="Times New Roman" panose="02020603050405020304" pitchFamily="18" charset="0"/>
              </a:rPr>
              <a:t>2.743.785 LEI/ 2.361.968 LEI               10.396.312 LEI/ 8.460.568 LEI</a:t>
            </a:r>
          </a:p>
          <a:p>
            <a:pPr>
              <a:lnSpc>
                <a:spcPct val="30000"/>
              </a:lnSpc>
              <a:spcBef>
                <a:spcPct val="50000"/>
              </a:spcBef>
              <a:buClrTx/>
              <a:buFontTx/>
              <a:buNone/>
            </a:pPr>
            <a:endParaRPr lang="en-US" altLang="en-US" sz="2400" b="1" dirty="0">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latin typeface="Times New Roman" panose="02020603050405020304" pitchFamily="18" charset="0"/>
                <a:cs typeface="Times New Roman" panose="02020603050405020304" pitchFamily="18" charset="0"/>
              </a:rPr>
              <a:t>PROGRAM – </a:t>
            </a:r>
            <a:r>
              <a:rPr lang="en-US" altLang="en-US" sz="2400" b="1" dirty="0" err="1">
                <a:latin typeface="Times New Roman" panose="02020603050405020304" pitchFamily="18" charset="0"/>
                <a:cs typeface="Times New Roman" panose="02020603050405020304" pitchFamily="18" charset="0"/>
              </a:rPr>
              <a:t>ALOCATII</a:t>
            </a:r>
            <a:r>
              <a:rPr lang="en-US" altLang="en-US" sz="2400" b="1" dirty="0">
                <a:latin typeface="Times New Roman" panose="02020603050405020304" pitchFamily="18" charset="0"/>
                <a:cs typeface="Times New Roman" panose="02020603050405020304" pitchFamily="18" charset="0"/>
              </a:rPr>
              <a:t> </a:t>
            </a:r>
            <a:r>
              <a:rPr lang="en-US" altLang="en-US" sz="2400" b="1" dirty="0" smtClean="0">
                <a:latin typeface="Times New Roman" panose="02020603050405020304" pitchFamily="18" charset="0"/>
                <a:cs typeface="Times New Roman" panose="02020603050405020304" pitchFamily="18" charset="0"/>
              </a:rPr>
              <a:t>2018</a:t>
            </a:r>
            <a:endParaRPr lang="ro-RO" altLang="en-US" sz="2400" b="1" dirty="0">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latin typeface="Times New Roman" panose="02020603050405020304" pitchFamily="18" charset="0"/>
                <a:cs typeface="Times New Roman" panose="02020603050405020304" pitchFamily="18" charset="0"/>
              </a:rPr>
              <a:t>0</a:t>
            </a:r>
            <a:r>
              <a:rPr lang="ro-RO" altLang="en-US" sz="2400" b="1" dirty="0">
                <a:latin typeface="Times New Roman" panose="02020603050405020304" pitchFamily="18" charset="0"/>
                <a:cs typeface="Times New Roman" panose="02020603050405020304" pitchFamily="18" charset="0"/>
              </a:rPr>
              <a:t> LEI </a:t>
            </a:r>
            <a:r>
              <a:rPr lang="en-US" altLang="en-US" sz="2400" b="1" dirty="0">
                <a:latin typeface="Times New Roman" panose="02020603050405020304" pitchFamily="18" charset="0"/>
                <a:cs typeface="Times New Roman" panose="02020603050405020304" pitchFamily="18" charset="0"/>
              </a:rPr>
              <a:t>/ 0</a:t>
            </a:r>
            <a:r>
              <a:rPr lang="ro-RO" altLang="en-US" sz="2400" b="1" dirty="0">
                <a:latin typeface="Times New Roman" panose="02020603050405020304" pitchFamily="18" charset="0"/>
                <a:cs typeface="Times New Roman" panose="02020603050405020304" pitchFamily="18" charset="0"/>
              </a:rPr>
              <a:t> </a:t>
            </a:r>
            <a:r>
              <a:rPr lang="en-US" altLang="en-US" sz="2400" b="1" dirty="0">
                <a:latin typeface="Times New Roman" panose="02020603050405020304" pitchFamily="18" charset="0"/>
                <a:cs typeface="Times New Roman" panose="02020603050405020304" pitchFamily="18" charset="0"/>
              </a:rPr>
              <a:t>LEI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srcRect/>
          <a:tile tx="0" ty="0" sx="100000" sy="100000" flip="none" algn="tl"/>
        </a:blipFill>
        <a:effectLst/>
      </p:bgPr>
    </p:bg>
    <p:spTree>
      <p:nvGrpSpPr>
        <p:cNvPr id="1" name=""/>
        <p:cNvGrpSpPr/>
        <p:nvPr/>
      </p:nvGrpSpPr>
      <p:grpSpPr>
        <a:xfrm>
          <a:off x="0" y="0"/>
          <a:ext cx="0" cy="0"/>
          <a:chOff x="0" y="0"/>
          <a:chExt cx="0" cy="0"/>
        </a:xfrm>
      </p:grpSpPr>
      <p:sp>
        <p:nvSpPr>
          <p:cNvPr id="40962" name="Rectangle 4"/>
          <p:cNvSpPr>
            <a:spLocks noChangeArrowheads="1"/>
          </p:cNvSpPr>
          <p:nvPr/>
        </p:nvSpPr>
        <p:spPr bwMode="auto">
          <a:xfrm>
            <a:off x="4100513" y="12700"/>
            <a:ext cx="5138737" cy="2554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indent="461963">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just">
              <a:lnSpc>
                <a:spcPct val="100000"/>
              </a:lnSpc>
              <a:spcBef>
                <a:spcPct val="50000"/>
              </a:spcBef>
              <a:buClrTx/>
              <a:buFontTx/>
              <a:buNone/>
            </a:pPr>
            <a:r>
              <a:rPr lang="ro-RO" altLang="en-US">
                <a:latin typeface="Times New Roman" panose="02020603050405020304" pitchFamily="18" charset="0"/>
                <a:cs typeface="Times New Roman" panose="02020603050405020304" pitchFamily="18" charset="0"/>
              </a:rPr>
              <a:t>Reprofilarea albiei se face cu o sectiune trapezoidala pentru descarcarea debitului cu asigurarea de 5 %, consolidarea de mal din pereu zidit de piatra se face pe un blocaj de anrocamente sprijinita pe o grinda de beton ingropata-n talveg, zidurile de sprijin pe o fundatie de beton ciclopian si elevatie realizata din beton ciclopian si zidarie de piatra.</a:t>
            </a:r>
          </a:p>
        </p:txBody>
      </p:sp>
      <p:pic>
        <p:nvPicPr>
          <p:cNvPr id="40963" name="Picture 5" descr="P1010352"/>
          <p:cNvPicPr preferRelativeResize="0">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0"/>
            <a:ext cx="4191000" cy="3189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0964" name="Picture 3" descr="Picture36.jpg"/>
          <p:cNvPicPr>
            <a:picLocks noChangeAspect="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114800" y="3124200"/>
            <a:ext cx="5029200" cy="3733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0965" name="Rectangle 5"/>
          <p:cNvSpPr>
            <a:spLocks noChangeArrowheads="1"/>
          </p:cNvSpPr>
          <p:nvPr/>
        </p:nvSpPr>
        <p:spPr bwMode="auto">
          <a:xfrm>
            <a:off x="-6350" y="3352800"/>
            <a:ext cx="4121150" cy="16319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eaLnBrk="1" hangingPunct="1">
              <a:lnSpc>
                <a:spcPct val="100000"/>
              </a:lnSpc>
              <a:spcBef>
                <a:spcPct val="0"/>
              </a:spcBef>
              <a:buClrTx/>
              <a:buFontTx/>
              <a:buNone/>
            </a:pPr>
            <a:r>
              <a:rPr lang="ro-RO" altLang="en-US">
                <a:latin typeface="Times New Roman" panose="02020603050405020304" pitchFamily="18" charset="0"/>
                <a:cs typeface="Times New Roman" panose="02020603050405020304" pitchFamily="18" charset="0"/>
              </a:rPr>
              <a:t>CAPACITATI:</a:t>
            </a:r>
          </a:p>
          <a:p>
            <a:pPr eaLnBrk="1" hangingPunct="1">
              <a:lnSpc>
                <a:spcPct val="100000"/>
              </a:lnSpc>
              <a:spcBef>
                <a:spcPct val="0"/>
              </a:spcBef>
              <a:buClrTx/>
              <a:buFontTx/>
              <a:buNone/>
            </a:pPr>
            <a:r>
              <a:rPr lang="ro-RO" altLang="en-US">
                <a:latin typeface="Times New Roman" panose="02020603050405020304" pitchFamily="18" charset="0"/>
                <a:cs typeface="Times New Roman" panose="02020603050405020304" pitchFamily="18" charset="0"/>
              </a:rPr>
              <a:t>Reprofilare albie – 10,5 km</a:t>
            </a:r>
          </a:p>
          <a:p>
            <a:pPr eaLnBrk="1" hangingPunct="1">
              <a:lnSpc>
                <a:spcPct val="100000"/>
              </a:lnSpc>
              <a:spcBef>
                <a:spcPct val="0"/>
              </a:spcBef>
              <a:buClrTx/>
              <a:buFontTx/>
              <a:buNone/>
            </a:pPr>
            <a:r>
              <a:rPr lang="ro-RO" altLang="en-US">
                <a:latin typeface="Times New Roman" panose="02020603050405020304" pitchFamily="18" charset="0"/>
                <a:cs typeface="Times New Roman" panose="02020603050405020304" pitchFamily="18" charset="0"/>
              </a:rPr>
              <a:t>Consolidare de mal – 7,01 km</a:t>
            </a:r>
          </a:p>
          <a:p>
            <a:pPr eaLnBrk="1" hangingPunct="1">
              <a:lnSpc>
                <a:spcPct val="100000"/>
              </a:lnSpc>
              <a:spcBef>
                <a:spcPct val="0"/>
              </a:spcBef>
              <a:buClrTx/>
              <a:buFontTx/>
              <a:buNone/>
            </a:pPr>
            <a:r>
              <a:rPr lang="ro-RO" altLang="en-US">
                <a:latin typeface="Times New Roman" panose="02020603050405020304" pitchFamily="18" charset="0"/>
                <a:cs typeface="Times New Roman" panose="02020603050405020304" pitchFamily="18" charset="0"/>
              </a:rPr>
              <a:t>Ziduri de sprijin din piatra– 3,91 km </a:t>
            </a:r>
            <a:endParaRPr lang="en-US" altLang="en-US">
              <a:latin typeface="Times New Roman" panose="02020603050405020304" pitchFamily="18" charset="0"/>
              <a:cs typeface="Times New Roman" panose="02020603050405020304" pitchFamily="18" charset="0"/>
            </a:endParaRPr>
          </a:p>
          <a:p>
            <a:pPr eaLnBrk="1" hangingPunct="1">
              <a:lnSpc>
                <a:spcPct val="100000"/>
              </a:lnSpc>
              <a:spcBef>
                <a:spcPct val="0"/>
              </a:spcBef>
              <a:buClrTx/>
              <a:buFontTx/>
              <a:buNone/>
            </a:pPr>
            <a:r>
              <a:rPr lang="ro-RO" altLang="en-US">
                <a:latin typeface="Times New Roman" panose="02020603050405020304" pitchFamily="18" charset="0"/>
                <a:cs typeface="Times New Roman" panose="02020603050405020304" pitchFamily="18" charset="0"/>
              </a:rPr>
              <a:t>si din beton – 1,13 km</a:t>
            </a:r>
          </a:p>
        </p:txBody>
      </p:sp>
      <p:sp>
        <p:nvSpPr>
          <p:cNvPr id="40966" name="Rectangle 4"/>
          <p:cNvSpPr>
            <a:spLocks noChangeArrowheads="1"/>
          </p:cNvSpPr>
          <p:nvPr/>
        </p:nvSpPr>
        <p:spPr bwMode="auto">
          <a:xfrm>
            <a:off x="-31750" y="4886325"/>
            <a:ext cx="5181600" cy="1939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eaLnBrk="1" hangingPunct="1">
              <a:lnSpc>
                <a:spcPct val="100000"/>
              </a:lnSpc>
              <a:spcBef>
                <a:spcPct val="0"/>
              </a:spcBef>
              <a:buClrTx/>
              <a:buFontTx/>
              <a:buNone/>
            </a:pPr>
            <a:r>
              <a:rPr lang="ro-RO" altLang="en-US">
                <a:latin typeface="Times New Roman" panose="02020603050405020304" pitchFamily="18" charset="0"/>
                <a:cs typeface="Times New Roman" panose="02020603050405020304" pitchFamily="18" charset="0"/>
              </a:rPr>
              <a:t>EFECTE SOCIALE:</a:t>
            </a:r>
          </a:p>
          <a:p>
            <a:pPr eaLnBrk="1" hangingPunct="1">
              <a:lnSpc>
                <a:spcPct val="100000"/>
              </a:lnSpc>
              <a:spcBef>
                <a:spcPct val="0"/>
              </a:spcBef>
              <a:buClrTx/>
              <a:buFontTx/>
              <a:buNone/>
            </a:pPr>
            <a:r>
              <a:rPr lang="ro-RO" altLang="en-US">
                <a:latin typeface="Times New Roman" panose="02020603050405020304" pitchFamily="18" charset="0"/>
                <a:cs typeface="Times New Roman" panose="02020603050405020304" pitchFamily="18" charset="0"/>
              </a:rPr>
              <a:t>Apararea impotriva inundatiilor a:</a:t>
            </a:r>
          </a:p>
          <a:p>
            <a:pPr eaLnBrk="1" hangingPunct="1">
              <a:lnSpc>
                <a:spcPct val="100000"/>
              </a:lnSpc>
              <a:spcBef>
                <a:spcPct val="0"/>
              </a:spcBef>
              <a:buClrTx/>
              <a:buFontTx/>
              <a:buNone/>
            </a:pPr>
            <a:r>
              <a:rPr lang="en-US" altLang="en-US">
                <a:latin typeface="Times New Roman" panose="02020603050405020304" pitchFamily="18" charset="0"/>
                <a:cs typeface="Times New Roman" panose="02020603050405020304" pitchFamily="18" charset="0"/>
              </a:rPr>
              <a:t>37</a:t>
            </a:r>
            <a:r>
              <a:rPr lang="ro-RO" altLang="en-US">
                <a:latin typeface="Times New Roman" panose="02020603050405020304" pitchFamily="18" charset="0"/>
                <a:cs typeface="Times New Roman" panose="02020603050405020304" pitchFamily="18" charset="0"/>
              </a:rPr>
              <a:t> de gospodarii si anexe gospodaresti;</a:t>
            </a:r>
          </a:p>
          <a:p>
            <a:pPr eaLnBrk="1" hangingPunct="1">
              <a:lnSpc>
                <a:spcPct val="100000"/>
              </a:lnSpc>
              <a:spcBef>
                <a:spcPct val="0"/>
              </a:spcBef>
              <a:buClrTx/>
              <a:buFontTx/>
              <a:buNone/>
            </a:pPr>
            <a:r>
              <a:rPr lang="ro-RO" altLang="en-US">
                <a:latin typeface="Times New Roman" panose="02020603050405020304" pitchFamily="18" charset="0"/>
                <a:cs typeface="Times New Roman" panose="02020603050405020304" pitchFamily="18" charset="0"/>
              </a:rPr>
              <a:t>2,5 km drum comunal;</a:t>
            </a:r>
          </a:p>
          <a:p>
            <a:pPr eaLnBrk="1" hangingPunct="1">
              <a:lnSpc>
                <a:spcPct val="100000"/>
              </a:lnSpc>
              <a:spcBef>
                <a:spcPct val="0"/>
              </a:spcBef>
              <a:buClrTx/>
              <a:buFontTx/>
              <a:buNone/>
            </a:pPr>
            <a:r>
              <a:rPr lang="ro-RO" altLang="en-US">
                <a:latin typeface="Times New Roman" panose="02020603050405020304" pitchFamily="18" charset="0"/>
                <a:cs typeface="Times New Roman" panose="02020603050405020304" pitchFamily="18" charset="0"/>
              </a:rPr>
              <a:t>93 ha teren agricol aparat;</a:t>
            </a:r>
          </a:p>
          <a:p>
            <a:pPr eaLnBrk="1" hangingPunct="1">
              <a:lnSpc>
                <a:spcPct val="100000"/>
              </a:lnSpc>
              <a:spcBef>
                <a:spcPct val="0"/>
              </a:spcBef>
              <a:buClrTx/>
              <a:buFontTx/>
              <a:buNone/>
            </a:pPr>
            <a:r>
              <a:rPr lang="ro-RO" altLang="en-US">
                <a:latin typeface="Times New Roman" panose="02020603050405020304" pitchFamily="18" charset="0"/>
                <a:cs typeface="Times New Roman" panose="02020603050405020304" pitchFamily="18" charset="0"/>
              </a:rPr>
              <a:t>15 podete.</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4578" name="Title 1"/>
          <p:cNvSpPr>
            <a:spLocks noGrp="1"/>
          </p:cNvSpPr>
          <p:nvPr>
            <p:ph type="title" idx="4294967295"/>
          </p:nvPr>
        </p:nvSpPr>
        <p:spPr>
          <a:xfrm>
            <a:off x="0" y="274638"/>
            <a:ext cx="9144000" cy="1143000"/>
          </a:xfrm>
        </p:spPr>
        <p:txBody>
          <a:bodyPr>
            <a:normAutofit fontScale="90000"/>
          </a:bodyPr>
          <a:lstStyle/>
          <a:p>
            <a:pPr fontAlgn="auto">
              <a:spcAft>
                <a:spcPts val="0"/>
              </a:spcAft>
              <a:defRPr/>
            </a:pPr>
            <a:r>
              <a:rPr lang="en-US" altLang="en-US" b="1" dirty="0">
                <a:latin typeface="Times New Roman" panose="02020603050405020304" pitchFamily="18" charset="0"/>
                <a:cs typeface="Times New Roman" panose="02020603050405020304" pitchFamily="18" charset="0"/>
              </a:rPr>
              <a:t>7</a:t>
            </a:r>
            <a:r>
              <a:rPr lang="en-US" altLang="en-US" b="1" dirty="0" smtClean="0">
                <a:latin typeface="Times New Roman" panose="02020603050405020304" pitchFamily="18" charset="0"/>
                <a:cs typeface="Times New Roman" panose="02020603050405020304" pitchFamily="18" charset="0"/>
              </a:rPr>
              <a:t>.</a:t>
            </a:r>
            <a:r>
              <a:rPr lang="ro-RO" altLang="en-US" b="1" dirty="0" smtClean="0">
                <a:latin typeface="Times New Roman" panose="02020603050405020304" pitchFamily="18" charset="0"/>
                <a:cs typeface="Times New Roman" panose="02020603050405020304" pitchFamily="18" charset="0"/>
              </a:rPr>
              <a:t>Amenajare şi reabilitare ecologică râu Crişul Repede, judeţul Bihor </a:t>
            </a:r>
            <a:endParaRPr lang="en-US" altLang="en-US" b="1" dirty="0" smtClean="0">
              <a:latin typeface="Times New Roman" panose="02020603050405020304" pitchFamily="18" charset="0"/>
              <a:cs typeface="Times New Roman" panose="02020603050405020304" pitchFamily="18" charset="0"/>
            </a:endParaRPr>
          </a:p>
        </p:txBody>
      </p:sp>
      <p:sp>
        <p:nvSpPr>
          <p:cNvPr id="41987" name="Rectangle 3"/>
          <p:cNvSpPr>
            <a:spLocks noChangeArrowheads="1"/>
          </p:cNvSpPr>
          <p:nvPr/>
        </p:nvSpPr>
        <p:spPr bwMode="auto">
          <a:xfrm>
            <a:off x="0" y="3733800"/>
            <a:ext cx="9144000" cy="2870200"/>
          </a:xfrm>
          <a:prstGeom prst="rect">
            <a:avLst/>
          </a:prstGeom>
          <a:noFill/>
          <a:ln>
            <a:noFill/>
          </a:ln>
          <a:extLst>
            <a:ext uri="{909E8E84-426E-40DD-AFC4-6F175D3DCCD1}">
              <a14:hiddenFill xmlns:a14="http://schemas.microsoft.com/office/drawing/2010/main" xmlns="">
                <a:solidFill>
                  <a:srgbClr val="FFFFCC">
                    <a:alpha val="30196"/>
                  </a:srgbClr>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ctr">
              <a:lnSpc>
                <a:spcPct val="100000"/>
              </a:lnSpc>
              <a:spcBef>
                <a:spcPct val="50000"/>
              </a:spcBef>
              <a:buClrTx/>
              <a:buFontTx/>
              <a:buNone/>
            </a:pPr>
            <a:r>
              <a:rPr lang="ro-RO" altLang="en-US" sz="2400" b="1" dirty="0">
                <a:solidFill>
                  <a:srgbClr val="FFFFCC"/>
                </a:solidFill>
                <a:latin typeface="Times New Roman" panose="02020603050405020304" pitchFamily="18" charset="0"/>
                <a:cs typeface="Times New Roman" panose="02020603050405020304" pitchFamily="18" charset="0"/>
              </a:rPr>
              <a:t>VALOARE TOTALĂ INVESTIŢIE</a:t>
            </a:r>
            <a:endParaRPr lang="en-US" altLang="en-US" sz="2400" b="1" dirty="0">
              <a:solidFill>
                <a:srgbClr val="FFFFCC"/>
              </a:solidFill>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54.294.555</a:t>
            </a:r>
            <a:r>
              <a:rPr lang="ro-RO" altLang="en-US" sz="2400" b="1" dirty="0">
                <a:solidFill>
                  <a:srgbClr val="FFFFCC"/>
                </a:solidFill>
                <a:latin typeface="Times New Roman" panose="02020603050405020304" pitchFamily="18" charset="0"/>
                <a:cs typeface="Times New Roman" panose="02020603050405020304" pitchFamily="18" charset="0"/>
              </a:rPr>
              <a:t> LEI </a:t>
            </a:r>
            <a:r>
              <a:rPr lang="en-US" altLang="en-US" sz="2400" b="1" dirty="0">
                <a:solidFill>
                  <a:srgbClr val="FFFFCC"/>
                </a:solidFill>
                <a:latin typeface="Times New Roman" panose="02020603050405020304" pitchFamily="18" charset="0"/>
                <a:cs typeface="Times New Roman" panose="02020603050405020304" pitchFamily="18" charset="0"/>
              </a:rPr>
              <a:t>/ 39.859.385 LEI </a:t>
            </a:r>
          </a:p>
          <a:p>
            <a:pP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err="1">
                <a:solidFill>
                  <a:srgbClr val="FFFFCC"/>
                </a:solidFill>
                <a:latin typeface="Times New Roman" panose="02020603050405020304" pitchFamily="18" charset="0"/>
                <a:cs typeface="Times New Roman" panose="02020603050405020304" pitchFamily="18" charset="0"/>
              </a:rPr>
              <a:t>REALIZAT</a:t>
            </a:r>
            <a:r>
              <a:rPr lang="en-US" altLang="en-US" sz="2400" b="1" dirty="0">
                <a:solidFill>
                  <a:srgbClr val="FFFFCC"/>
                </a:solidFill>
                <a:latin typeface="Times New Roman" panose="02020603050405020304" pitchFamily="18" charset="0"/>
                <a:cs typeface="Times New Roman" panose="02020603050405020304" pitchFamily="18" charset="0"/>
              </a:rPr>
              <a:t>:		                   REST DE </a:t>
            </a:r>
            <a:r>
              <a:rPr lang="en-US" altLang="en-US" sz="2400" b="1" dirty="0" err="1">
                <a:solidFill>
                  <a:srgbClr val="FFFFCC"/>
                </a:solidFill>
                <a:latin typeface="Times New Roman" panose="02020603050405020304" pitchFamily="18" charset="0"/>
                <a:cs typeface="Times New Roman" panose="02020603050405020304" pitchFamily="18" charset="0"/>
              </a:rPr>
              <a:t>REALIZAT</a:t>
            </a:r>
            <a:r>
              <a:rPr lang="en-US" altLang="en-US" sz="2400" b="1" dirty="0">
                <a:solidFill>
                  <a:srgbClr val="FFFFCC"/>
                </a:solidFill>
                <a:latin typeface="Times New Roman" panose="02020603050405020304" pitchFamily="18" charset="0"/>
                <a:cs typeface="Times New Roman" panose="02020603050405020304" pitchFamily="18" charset="0"/>
              </a:rPr>
              <a:t>:</a:t>
            </a:r>
          </a:p>
          <a:p>
            <a:pP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39.426.385 LEI/ 36.851.987 LEI        14.868.170</a:t>
            </a:r>
            <a:r>
              <a:rPr lang="ro-RO" altLang="en-US" sz="2400" b="1" dirty="0">
                <a:solidFill>
                  <a:srgbClr val="FFFFCC"/>
                </a:solidFill>
                <a:latin typeface="Times New Roman" panose="02020603050405020304" pitchFamily="18" charset="0"/>
                <a:cs typeface="Times New Roman" panose="02020603050405020304" pitchFamily="18" charset="0"/>
              </a:rPr>
              <a:t> LEI </a:t>
            </a:r>
            <a:r>
              <a:rPr lang="en-US" altLang="en-US" sz="2400" b="1" dirty="0">
                <a:solidFill>
                  <a:srgbClr val="FFFFCC"/>
                </a:solidFill>
                <a:latin typeface="Times New Roman" panose="02020603050405020304" pitchFamily="18" charset="0"/>
                <a:cs typeface="Times New Roman" panose="02020603050405020304" pitchFamily="18" charset="0"/>
              </a:rPr>
              <a:t>/ 3.007.398</a:t>
            </a:r>
            <a:r>
              <a:rPr lang="ro-RO"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a:solidFill>
                  <a:srgbClr val="FFFFCC"/>
                </a:solidFill>
                <a:latin typeface="Times New Roman" panose="02020603050405020304" pitchFamily="18" charset="0"/>
                <a:cs typeface="Times New Roman" panose="02020603050405020304" pitchFamily="18" charset="0"/>
              </a:rPr>
              <a:t>LEI </a:t>
            </a:r>
          </a:p>
          <a:p>
            <a:pPr>
              <a:lnSpc>
                <a:spcPct val="30000"/>
              </a:lnSpc>
              <a:spcBef>
                <a:spcPct val="50000"/>
              </a:spcBef>
              <a:buClrTx/>
              <a:buFontTx/>
              <a:buNone/>
            </a:pPr>
            <a:endParaRPr lang="en-US" altLang="en-US" sz="2400" b="1" dirty="0">
              <a:solidFill>
                <a:srgbClr val="FFFFCC"/>
              </a:solidFill>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PROGRAM – </a:t>
            </a:r>
            <a:r>
              <a:rPr lang="en-US" altLang="en-US" sz="2400" b="1" dirty="0" err="1">
                <a:solidFill>
                  <a:srgbClr val="FFFFCC"/>
                </a:solidFill>
                <a:latin typeface="Times New Roman" panose="02020603050405020304" pitchFamily="18" charset="0"/>
                <a:cs typeface="Times New Roman" panose="02020603050405020304" pitchFamily="18" charset="0"/>
              </a:rPr>
              <a:t>ALOCATII</a:t>
            </a:r>
            <a:r>
              <a:rPr lang="en-US"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smtClean="0">
                <a:solidFill>
                  <a:srgbClr val="FFFFCC"/>
                </a:solidFill>
                <a:latin typeface="Times New Roman" panose="02020603050405020304" pitchFamily="18" charset="0"/>
                <a:cs typeface="Times New Roman" panose="02020603050405020304" pitchFamily="18" charset="0"/>
              </a:rPr>
              <a:t>2018</a:t>
            </a:r>
            <a:endParaRPr lang="en-US" altLang="en-US" sz="2400" b="1" dirty="0">
              <a:solidFill>
                <a:srgbClr val="FFFFCC"/>
              </a:solidFill>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err="1">
                <a:solidFill>
                  <a:srgbClr val="FFFFCC"/>
                </a:solidFill>
                <a:latin typeface="Times New Roman" panose="02020603050405020304" pitchFamily="18" charset="0"/>
                <a:cs typeface="Times New Roman" panose="02020603050405020304" pitchFamily="18" charset="0"/>
              </a:rPr>
              <a:t>BUGETUL</a:t>
            </a:r>
            <a:r>
              <a:rPr lang="en-US" altLang="en-US" sz="2400" b="1" dirty="0">
                <a:solidFill>
                  <a:srgbClr val="FFFFCC"/>
                </a:solidFill>
                <a:latin typeface="Times New Roman" panose="02020603050405020304" pitchFamily="18" charset="0"/>
                <a:cs typeface="Times New Roman" panose="02020603050405020304" pitchFamily="18" charset="0"/>
              </a:rPr>
              <a:t>  DE STAT 0 / 0 LEI</a:t>
            </a:r>
          </a:p>
          <a:p>
            <a:pPr algn="ctr">
              <a:lnSpc>
                <a:spcPct val="30000"/>
              </a:lnSpc>
              <a:spcBef>
                <a:spcPct val="50000"/>
              </a:spcBef>
              <a:buClrTx/>
              <a:buFontTx/>
              <a:buNone/>
            </a:pPr>
            <a:endParaRPr lang="ro-RO" altLang="en-US" sz="2400" b="1" dirty="0">
              <a:solidFill>
                <a:srgbClr val="FFFFCC"/>
              </a:solidFill>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err="1">
                <a:solidFill>
                  <a:srgbClr val="FFFFCC"/>
                </a:solidFill>
                <a:latin typeface="Times New Roman" panose="02020603050405020304" pitchFamily="18" charset="0"/>
                <a:cs typeface="Times New Roman" panose="02020603050405020304" pitchFamily="18" charset="0"/>
              </a:rPr>
              <a:t>SURSE</a:t>
            </a:r>
            <a:r>
              <a:rPr lang="en-US"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err="1">
                <a:solidFill>
                  <a:srgbClr val="FFFFCC"/>
                </a:solidFill>
                <a:latin typeface="Times New Roman" panose="02020603050405020304" pitchFamily="18" charset="0"/>
                <a:cs typeface="Times New Roman" panose="02020603050405020304" pitchFamily="18" charset="0"/>
              </a:rPr>
              <a:t>PROPRII</a:t>
            </a:r>
            <a:r>
              <a:rPr lang="en-US"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err="1">
                <a:solidFill>
                  <a:srgbClr val="FFFFCC"/>
                </a:solidFill>
                <a:latin typeface="Times New Roman" panose="02020603050405020304" pitchFamily="18" charset="0"/>
                <a:cs typeface="Times New Roman" panose="02020603050405020304" pitchFamily="18" charset="0"/>
              </a:rPr>
              <a:t>A.N.A.R</a:t>
            </a:r>
            <a:r>
              <a:rPr lang="en-US" altLang="en-US" sz="2400" b="1" dirty="0">
                <a:solidFill>
                  <a:srgbClr val="FFFFCC"/>
                </a:solidFill>
                <a:latin typeface="Times New Roman" panose="02020603050405020304" pitchFamily="18" charset="0"/>
                <a:cs typeface="Times New Roman" panose="02020603050405020304" pitchFamily="18" charset="0"/>
              </a:rPr>
              <a:t>.  0</a:t>
            </a:r>
            <a:r>
              <a:rPr lang="ro-RO" altLang="en-US" sz="2400" b="1" dirty="0">
                <a:solidFill>
                  <a:srgbClr val="FFFFCC"/>
                </a:solidFill>
                <a:latin typeface="Times New Roman" panose="02020603050405020304" pitchFamily="18" charset="0"/>
                <a:cs typeface="Times New Roman" panose="02020603050405020304" pitchFamily="18" charset="0"/>
              </a:rPr>
              <a:t> LEI </a:t>
            </a:r>
            <a:r>
              <a:rPr lang="en-US" altLang="en-US" sz="2400" b="1" dirty="0">
                <a:solidFill>
                  <a:srgbClr val="FFFFCC"/>
                </a:solidFill>
                <a:latin typeface="Times New Roman" panose="02020603050405020304" pitchFamily="18" charset="0"/>
                <a:cs typeface="Times New Roman" panose="02020603050405020304" pitchFamily="18" charset="0"/>
              </a:rPr>
              <a:t>/ 0</a:t>
            </a:r>
            <a:r>
              <a:rPr lang="ro-RO"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a:solidFill>
                  <a:srgbClr val="FFFFCC"/>
                </a:solidFill>
                <a:latin typeface="Times New Roman" panose="02020603050405020304" pitchFamily="18" charset="0"/>
                <a:cs typeface="Times New Roman" panose="02020603050405020304" pitchFamily="18" charset="0"/>
              </a:rPr>
              <a:t>LEI </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srcRect/>
          <a:tile tx="0" ty="0" sx="100000" sy="100000" flip="none" algn="tl"/>
        </a:blipFill>
        <a:effectLst/>
      </p:bgPr>
    </p:bg>
    <p:spTree>
      <p:nvGrpSpPr>
        <p:cNvPr id="1" name=""/>
        <p:cNvGrpSpPr/>
        <p:nvPr/>
      </p:nvGrpSpPr>
      <p:grpSpPr>
        <a:xfrm>
          <a:off x="0" y="0"/>
          <a:ext cx="0" cy="0"/>
          <a:chOff x="0" y="0"/>
          <a:chExt cx="0" cy="0"/>
        </a:xfrm>
      </p:grpSpPr>
      <p:pic>
        <p:nvPicPr>
          <p:cNvPr id="44034" name="Picture 4" descr="1  PB290029"/>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953000" y="0"/>
            <a:ext cx="4191000" cy="3644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37930" name="Text Box 10"/>
          <p:cNvSpPr txBox="1">
            <a:spLocks noChangeArrowheads="1"/>
          </p:cNvSpPr>
          <p:nvPr/>
        </p:nvSpPr>
        <p:spPr bwMode="auto">
          <a:xfrm>
            <a:off x="0" y="0"/>
            <a:ext cx="4067175" cy="425450"/>
          </a:xfrm>
          <a:prstGeom prst="rect">
            <a:avLst/>
          </a:prstGeom>
          <a:noFill/>
          <a:ln w="9525" algn="ctr">
            <a:noFill/>
            <a:miter lim="800000"/>
            <a:headEnd/>
            <a:tailEnd/>
          </a:ln>
          <a:effectLst/>
        </p:spPr>
        <p:txBody>
          <a:bodyPr>
            <a:spAutoFit/>
          </a:bodyPr>
          <a:lstStyle/>
          <a:p>
            <a:pPr eaLnBrk="1" fontAlgn="auto" hangingPunct="1">
              <a:lnSpc>
                <a:spcPct val="120000"/>
              </a:lnSpc>
              <a:spcBef>
                <a:spcPct val="50000"/>
              </a:spcBef>
              <a:spcAft>
                <a:spcPts val="0"/>
              </a:spcAft>
              <a:defRPr/>
            </a:pPr>
            <a:endParaRPr lang="en-US">
              <a:solidFill>
                <a:srgbClr val="66FF66"/>
              </a:solidFill>
              <a:effectLst>
                <a:outerShdw blurRad="38100" dist="38100" dir="2700000" algn="tl">
                  <a:srgbClr val="FFFFFF"/>
                </a:outerShdw>
              </a:effectLst>
              <a:latin typeface="+mn-lt"/>
              <a:cs typeface="+mn-cs"/>
            </a:endParaRPr>
          </a:p>
        </p:txBody>
      </p:sp>
      <p:sp>
        <p:nvSpPr>
          <p:cNvPr id="337931" name="Text Box 11"/>
          <p:cNvSpPr txBox="1">
            <a:spLocks noChangeArrowheads="1"/>
          </p:cNvSpPr>
          <p:nvPr/>
        </p:nvSpPr>
        <p:spPr bwMode="auto">
          <a:xfrm>
            <a:off x="142875" y="0"/>
            <a:ext cx="3997325" cy="496888"/>
          </a:xfrm>
          <a:prstGeom prst="rect">
            <a:avLst/>
          </a:prstGeom>
          <a:noFill/>
          <a:ln w="9525" algn="ctr">
            <a:noFill/>
            <a:miter lim="800000"/>
            <a:headEnd/>
            <a:tailEnd/>
          </a:ln>
          <a:effec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lnSpc>
                <a:spcPct val="120000"/>
              </a:lnSpc>
              <a:spcBef>
                <a:spcPct val="50000"/>
              </a:spcBef>
              <a:defRPr/>
            </a:pPr>
            <a:r>
              <a:rPr lang="ro-RO" altLang="en-US" sz="2400" b="1" dirty="0" smtClean="0">
                <a:effectLst>
                  <a:outerShdw blurRad="38100" dist="38100" dir="2700000" algn="tl">
                    <a:srgbClr val="FFFFFF"/>
                  </a:outerShdw>
                </a:effectLst>
                <a:latin typeface="Times New Roman" panose="02020603050405020304" pitchFamily="18" charset="0"/>
                <a:cs typeface="Times New Roman" panose="02020603050405020304" pitchFamily="18" charset="0"/>
              </a:rPr>
              <a:t>SITUAŢIA  </a:t>
            </a:r>
            <a:r>
              <a:rPr lang="en-US" altLang="en-US" sz="2400" b="1" dirty="0" smtClean="0">
                <a:effectLst>
                  <a:outerShdw blurRad="38100" dist="38100" dir="2700000" algn="tl">
                    <a:srgbClr val="FFFFFF"/>
                  </a:outerShdw>
                </a:effectLst>
                <a:latin typeface="Times New Roman" panose="02020603050405020304" pitchFamily="18" charset="0"/>
                <a:cs typeface="Times New Roman" panose="02020603050405020304" pitchFamily="18" charset="0"/>
              </a:rPr>
              <a:t>INITIALA</a:t>
            </a:r>
          </a:p>
        </p:txBody>
      </p:sp>
      <p:sp>
        <p:nvSpPr>
          <p:cNvPr id="337933" name="Rectangle 13"/>
          <p:cNvSpPr>
            <a:spLocks noChangeArrowheads="1"/>
          </p:cNvSpPr>
          <p:nvPr/>
        </p:nvSpPr>
        <p:spPr bwMode="auto">
          <a:xfrm>
            <a:off x="0" y="457200"/>
            <a:ext cx="4943475" cy="3367088"/>
          </a:xfrm>
          <a:prstGeom prst="rect">
            <a:avLst/>
          </a:prstGeom>
          <a:noFill/>
          <a:ln w="9525" algn="ctr">
            <a:noFill/>
            <a:miter lim="800000"/>
            <a:headEnd/>
            <a:tailEnd/>
          </a:ln>
          <a:effectLst/>
        </p:spPr>
        <p:txBody>
          <a:bodyPr>
            <a:spAutoFit/>
          </a:bodyPr>
          <a:lstStyle>
            <a:lvl1pPr indent="2286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lnSpc>
                <a:spcPct val="120000"/>
              </a:lnSpc>
              <a:defRPr/>
            </a:pPr>
            <a:r>
              <a:rPr lang="ro-RO" altLang="en-US" sz="2000" dirty="0" smtClean="0">
                <a:latin typeface="Times New Roman" panose="02020603050405020304" pitchFamily="18" charset="0"/>
                <a:cs typeface="Times New Roman" panose="02020603050405020304" pitchFamily="18" charset="0"/>
              </a:rPr>
              <a:t>Între Oradea şi frontieră - 23 km - râul străbate o zonă de câmpie fără afluenţi importanţi. </a:t>
            </a:r>
          </a:p>
          <a:p>
            <a:pPr eaLnBrk="1" hangingPunct="1">
              <a:lnSpc>
                <a:spcPct val="120000"/>
              </a:lnSpc>
              <a:defRPr/>
            </a:pPr>
            <a:r>
              <a:rPr lang="ro-RO" altLang="en-US" sz="2000" dirty="0" smtClean="0">
                <a:latin typeface="Times New Roman" panose="02020603050405020304" pitchFamily="18" charset="0"/>
                <a:cs typeface="Times New Roman" panose="02020603050405020304" pitchFamily="18" charset="0"/>
              </a:rPr>
              <a:t>Terenurile aparţin populaţiei din localităţile rurale Palota Sântandrei, Tărian, Girişul de Criş, Toboliu, Sântion şi Cheresig.</a:t>
            </a:r>
            <a:r>
              <a:rPr lang="ro-RO" altLang="en-US" sz="2000" dirty="0" smtClean="0">
                <a:effectLst>
                  <a:outerShdw blurRad="38100" dist="38100" dir="2700000" algn="tl">
                    <a:srgbClr val="FFFFFF"/>
                  </a:outerShdw>
                </a:effectLst>
                <a:latin typeface="Times New Roman" panose="02020603050405020304" pitchFamily="18" charset="0"/>
                <a:cs typeface="Times New Roman" panose="02020603050405020304" pitchFamily="18" charset="0"/>
              </a:rPr>
              <a:t> </a:t>
            </a:r>
            <a:endParaRPr lang="en-US" altLang="en-US" sz="2000" dirty="0" smtClean="0">
              <a:effectLst>
                <a:outerShdw blurRad="38100" dist="38100" dir="2700000" algn="tl">
                  <a:srgbClr val="FFFFFF"/>
                </a:outerShdw>
              </a:effectLst>
              <a:latin typeface="Times New Roman" panose="02020603050405020304" pitchFamily="18" charset="0"/>
              <a:cs typeface="Times New Roman" panose="02020603050405020304" pitchFamily="18" charset="0"/>
            </a:endParaRPr>
          </a:p>
          <a:p>
            <a:pPr eaLnBrk="1" hangingPunct="1">
              <a:buSzPct val="65000"/>
              <a:buFont typeface="Wingdings" panose="05000000000000000000" pitchFamily="2" charset="2"/>
              <a:buNone/>
              <a:defRPr/>
            </a:pPr>
            <a:r>
              <a:rPr lang="ro-RO" altLang="en-US" sz="2000" dirty="0" smtClean="0">
                <a:latin typeface="Times New Roman" panose="02020603050405020304" pitchFamily="18" charset="0"/>
                <a:cs typeface="Times New Roman" panose="02020603050405020304" pitchFamily="18" charset="0"/>
              </a:rPr>
              <a:t>În urmă cu trei decenii, cursul de apă a fost  regularizat şi  îndiguit.</a:t>
            </a:r>
          </a:p>
          <a:p>
            <a:pPr eaLnBrk="1" hangingPunct="1">
              <a:lnSpc>
                <a:spcPct val="120000"/>
              </a:lnSpc>
              <a:defRPr/>
            </a:pPr>
            <a:endParaRPr lang="ro-RO" altLang="en-US" sz="2400" dirty="0" smtClean="0">
              <a:solidFill>
                <a:srgbClr val="FFFFCC"/>
              </a:solidFill>
              <a:effectLst>
                <a:outerShdw blurRad="38100" dist="38100" dir="2700000" algn="tl">
                  <a:srgbClr val="FFFFFF"/>
                </a:outerShdw>
              </a:effectLst>
              <a:latin typeface="Times New Roman" panose="02020603050405020304" pitchFamily="18" charset="0"/>
              <a:cs typeface="Times New Roman" panose="02020603050405020304" pitchFamily="18" charset="0"/>
            </a:endParaRPr>
          </a:p>
        </p:txBody>
      </p:sp>
      <p:pic>
        <p:nvPicPr>
          <p:cNvPr id="44038" name="Picture 7" descr="DSCF2269.jpg"/>
          <p:cNvPicPr>
            <a:picLocks noChangeAspect="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378325" y="3281363"/>
            <a:ext cx="4775200" cy="3581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4039" name="Picture 6" descr="DSCF2270.jpg"/>
          <p:cNvPicPr>
            <a:picLocks noChangeAspect="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7938" y="3281363"/>
            <a:ext cx="4876800" cy="35766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srcRect/>
          <a:tile tx="0" ty="0" sx="100000" sy="100000" flip="none" algn="tl"/>
        </a:blipFill>
        <a:effectLst/>
      </p:bgPr>
    </p:bg>
    <p:spTree>
      <p:nvGrpSpPr>
        <p:cNvPr id="1" name=""/>
        <p:cNvGrpSpPr/>
        <p:nvPr/>
      </p:nvGrpSpPr>
      <p:grpSpPr>
        <a:xfrm>
          <a:off x="0" y="0"/>
          <a:ext cx="0" cy="0"/>
          <a:chOff x="0" y="0"/>
          <a:chExt cx="0" cy="0"/>
        </a:xfrm>
      </p:grpSpPr>
      <p:sp>
        <p:nvSpPr>
          <p:cNvPr id="46082" name="TextBox 3"/>
          <p:cNvSpPr txBox="1">
            <a:spLocks noChangeArrowheads="1"/>
          </p:cNvSpPr>
          <p:nvPr/>
        </p:nvSpPr>
        <p:spPr bwMode="auto">
          <a:xfrm>
            <a:off x="381000" y="228600"/>
            <a:ext cx="8153400" cy="19389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a:r>
              <a:rPr lang="en-US" altLang="en-US" sz="2000" dirty="0" smtClean="0"/>
              <a:t>	</a:t>
            </a:r>
            <a:r>
              <a:rPr lang="ro-RO" altLang="en-US" sz="2000" dirty="0" smtClean="0"/>
              <a:t>In anul 2017, din surse proprii A.N.A.R. s-au finalizat lucrarile la cantonul Felix, care urmeaza sa fie dat in folosinta ANAR Bucuresti, pentru a fi folosit ca Centru de Perfectionare ANAR si partial lucrarile aferente intubarii Hidisel. Sunt in curs de elaborare documentatiile pentru exproprierea terenurilor din chiuneta lacului de acumulare Felix, in vederea permanentizarii acestuia. </a:t>
            </a:r>
            <a:endParaRPr lang="ro-RO" altLang="en-US" sz="20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descr="Canvas"/>
          <p:cNvSpPr>
            <a:spLocks noGrp="1"/>
          </p:cNvSpPr>
          <p:nvPr>
            <p:ph type="title" idx="4294967295"/>
          </p:nvPr>
        </p:nvSpPr>
        <p:spPr>
          <a:xfrm>
            <a:off x="0" y="0"/>
            <a:ext cx="9144000" cy="1417638"/>
          </a:xfrm>
          <a:blipFill dpi="0" rotWithShape="0">
            <a:blip r:embed="rId3" cstate="print">
              <a:alphaModFix amt="40000"/>
            </a:blip>
            <a:srcRect/>
            <a:tile tx="0" ty="0" sx="100000" sy="100000" flip="none" algn="tl"/>
          </a:blipFill>
        </p:spPr>
        <p:txBody>
          <a:bodyPr/>
          <a:lstStyle/>
          <a:p>
            <a:pPr fontAlgn="auto">
              <a:spcAft>
                <a:spcPts val="0"/>
              </a:spcAft>
              <a:defRPr/>
            </a:pPr>
            <a:r>
              <a:rPr lang="en-US" altLang="en-US" b="1" dirty="0">
                <a:effectLst>
                  <a:outerShdw blurRad="38100" dist="38100" dir="2700000" algn="tl">
                    <a:srgbClr val="FFFFFF"/>
                  </a:outerShdw>
                </a:effectLst>
                <a:latin typeface="Times New Roman" panose="02020603050405020304" pitchFamily="18" charset="0"/>
                <a:cs typeface="Times New Roman" panose="02020603050405020304" pitchFamily="18" charset="0"/>
              </a:rPr>
              <a:t>8</a:t>
            </a:r>
            <a:r>
              <a:rPr lang="en-US" altLang="en-US" b="1" dirty="0" smtClean="0">
                <a:effectLst>
                  <a:outerShdw blurRad="38100" dist="38100" dir="2700000" algn="tl">
                    <a:srgbClr val="FFFFFF"/>
                  </a:outerShdw>
                </a:effectLst>
                <a:latin typeface="Times New Roman" panose="02020603050405020304" pitchFamily="18" charset="0"/>
                <a:cs typeface="Times New Roman" panose="02020603050405020304" pitchFamily="18" charset="0"/>
              </a:rPr>
              <a:t>.</a:t>
            </a:r>
            <a:r>
              <a:rPr lang="ro-RO" altLang="en-US" b="1" dirty="0" smtClean="0">
                <a:effectLst>
                  <a:outerShdw blurRad="38100" dist="38100" dir="2700000" algn="tl">
                    <a:srgbClr val="FFFFFF"/>
                  </a:outerShdw>
                </a:effectLst>
                <a:latin typeface="Times New Roman" panose="02020603050405020304" pitchFamily="18" charset="0"/>
                <a:cs typeface="Times New Roman" panose="02020603050405020304" pitchFamily="18" charset="0"/>
              </a:rPr>
              <a:t>Amenajare Valea Calata, judeţul Cluj</a:t>
            </a:r>
            <a:endParaRPr lang="en-US" altLang="en-US" b="1" dirty="0" smtClean="0">
              <a:latin typeface="Times New Roman" panose="02020603050405020304" pitchFamily="18" charset="0"/>
              <a:cs typeface="Times New Roman" panose="02020603050405020304" pitchFamily="18" charset="0"/>
            </a:endParaRPr>
          </a:p>
        </p:txBody>
      </p:sp>
      <p:sp>
        <p:nvSpPr>
          <p:cNvPr id="47107" name="Rectangle 3" descr="Canvas"/>
          <p:cNvSpPr>
            <a:spLocks noChangeArrowheads="1"/>
          </p:cNvSpPr>
          <p:nvPr/>
        </p:nvSpPr>
        <p:spPr bwMode="auto">
          <a:xfrm>
            <a:off x="0" y="4321175"/>
            <a:ext cx="9144000" cy="2574925"/>
          </a:xfrm>
          <a:prstGeom prst="rect">
            <a:avLst/>
          </a:prstGeom>
          <a:blipFill dpi="0" rotWithShape="1">
            <a:blip r:embed="rId3" cstate="print">
              <a:alphaModFix amt="70000"/>
            </a:blip>
            <a:srcRect/>
            <a:tile tx="0" ty="0" sx="100000" sy="100000" flip="none" algn="tl"/>
          </a:blip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ctr">
              <a:lnSpc>
                <a:spcPct val="100000"/>
              </a:lnSpc>
              <a:spcBef>
                <a:spcPct val="50000"/>
              </a:spcBef>
              <a:buClrTx/>
              <a:buFontTx/>
              <a:buNone/>
            </a:pPr>
            <a:r>
              <a:rPr lang="ro-RO" altLang="en-US" sz="2400" b="1" dirty="0">
                <a:latin typeface="Times New Roman" panose="02020603050405020304" pitchFamily="18" charset="0"/>
                <a:cs typeface="Times New Roman" panose="02020603050405020304" pitchFamily="18" charset="0"/>
              </a:rPr>
              <a:t>VALOARE TOTALĂ INVESTIŢIE</a:t>
            </a:r>
            <a:endParaRPr lang="en-US" altLang="en-US" sz="2400" b="1" dirty="0">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latin typeface="Times New Roman" panose="02020603050405020304" pitchFamily="18" charset="0"/>
                <a:cs typeface="Times New Roman" panose="02020603050405020304" pitchFamily="18" charset="0"/>
              </a:rPr>
              <a:t>95.127.607</a:t>
            </a:r>
            <a:r>
              <a:rPr lang="ro-RO" altLang="en-US" sz="2400" b="1" dirty="0">
                <a:latin typeface="Times New Roman" panose="02020603050405020304" pitchFamily="18" charset="0"/>
                <a:cs typeface="Times New Roman" panose="02020603050405020304" pitchFamily="18" charset="0"/>
              </a:rPr>
              <a:t> LEI </a:t>
            </a:r>
            <a:r>
              <a:rPr lang="en-US" altLang="en-US" sz="2400" b="1" dirty="0">
                <a:latin typeface="Times New Roman" panose="02020603050405020304" pitchFamily="18" charset="0"/>
                <a:cs typeface="Times New Roman" panose="02020603050405020304" pitchFamily="18" charset="0"/>
              </a:rPr>
              <a:t>/ 89.116.662</a:t>
            </a:r>
            <a:r>
              <a:rPr lang="ro-RO" altLang="en-US" sz="2400" b="1" dirty="0">
                <a:latin typeface="Times New Roman" panose="02020603050405020304" pitchFamily="18" charset="0"/>
                <a:cs typeface="Times New Roman" panose="02020603050405020304" pitchFamily="18" charset="0"/>
              </a:rPr>
              <a:t> </a:t>
            </a:r>
            <a:r>
              <a:rPr lang="en-US" altLang="en-US" sz="2400" b="1" dirty="0">
                <a:latin typeface="Times New Roman" panose="02020603050405020304" pitchFamily="18" charset="0"/>
                <a:cs typeface="Times New Roman" panose="02020603050405020304" pitchFamily="18" charset="0"/>
              </a:rPr>
              <a:t>LEI </a:t>
            </a:r>
          </a:p>
          <a:p>
            <a:pPr algn="ctr">
              <a:lnSpc>
                <a:spcPct val="30000"/>
              </a:lnSpc>
              <a:spcBef>
                <a:spcPct val="50000"/>
              </a:spcBef>
              <a:buClrTx/>
              <a:buFontTx/>
              <a:buNone/>
            </a:pPr>
            <a:endParaRPr lang="en-US" altLang="en-US" sz="2400" b="1" dirty="0">
              <a:latin typeface="Times New Roman" panose="02020603050405020304" pitchFamily="18" charset="0"/>
              <a:cs typeface="Times New Roman" panose="02020603050405020304" pitchFamily="18" charset="0"/>
            </a:endParaRPr>
          </a:p>
          <a:p>
            <a:pPr>
              <a:lnSpc>
                <a:spcPct val="30000"/>
              </a:lnSpc>
              <a:spcBef>
                <a:spcPct val="50000"/>
              </a:spcBef>
              <a:buClrTx/>
              <a:buFontTx/>
              <a:buNone/>
            </a:pP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REALIZAT</a:t>
            </a:r>
            <a:r>
              <a:rPr lang="en-US" altLang="en-US" sz="2400" b="1" dirty="0">
                <a:latin typeface="Times New Roman" panose="02020603050405020304" pitchFamily="18" charset="0"/>
                <a:cs typeface="Times New Roman" panose="02020603050405020304" pitchFamily="18" charset="0"/>
              </a:rPr>
              <a:t>:		         	            REST DE </a:t>
            </a:r>
            <a:r>
              <a:rPr lang="en-US" altLang="en-US" sz="2400" b="1" dirty="0" err="1">
                <a:latin typeface="Times New Roman" panose="02020603050405020304" pitchFamily="18" charset="0"/>
                <a:cs typeface="Times New Roman" panose="02020603050405020304" pitchFamily="18" charset="0"/>
              </a:rPr>
              <a:t>REALIZAT</a:t>
            </a:r>
            <a:r>
              <a:rPr lang="en-US" altLang="en-US" sz="2400" b="1" dirty="0">
                <a:latin typeface="Times New Roman" panose="02020603050405020304" pitchFamily="18" charset="0"/>
                <a:cs typeface="Times New Roman" panose="02020603050405020304" pitchFamily="18" charset="0"/>
              </a:rPr>
              <a:t>:</a:t>
            </a:r>
          </a:p>
          <a:p>
            <a:pPr>
              <a:lnSpc>
                <a:spcPct val="30000"/>
              </a:lnSpc>
              <a:spcBef>
                <a:spcPct val="50000"/>
              </a:spcBef>
              <a:buClrTx/>
              <a:buFontTx/>
              <a:buNone/>
            </a:pPr>
            <a:r>
              <a:rPr lang="en-US" altLang="en-US" sz="2400" b="1" dirty="0">
                <a:latin typeface="Times New Roman" panose="02020603050405020304" pitchFamily="18" charset="0"/>
                <a:cs typeface="Times New Roman" panose="02020603050405020304" pitchFamily="18" charset="0"/>
              </a:rPr>
              <a:t>24.412.376 LEI/ 22.355.999 LEI        70.715.231</a:t>
            </a:r>
            <a:r>
              <a:rPr lang="ro-RO" altLang="en-US" sz="2400" b="1" dirty="0">
                <a:latin typeface="Times New Roman" panose="02020603050405020304" pitchFamily="18" charset="0"/>
                <a:cs typeface="Times New Roman" panose="02020603050405020304" pitchFamily="18" charset="0"/>
              </a:rPr>
              <a:t> LEI </a:t>
            </a:r>
            <a:r>
              <a:rPr lang="en-US" altLang="en-US" sz="2400" b="1" dirty="0">
                <a:latin typeface="Times New Roman" panose="02020603050405020304" pitchFamily="18" charset="0"/>
                <a:cs typeface="Times New Roman" panose="02020603050405020304" pitchFamily="18" charset="0"/>
              </a:rPr>
              <a:t>/ 66.760.663</a:t>
            </a:r>
            <a:r>
              <a:rPr lang="ro-RO" altLang="en-US" sz="2400" b="1" dirty="0">
                <a:latin typeface="Times New Roman" panose="02020603050405020304" pitchFamily="18" charset="0"/>
                <a:cs typeface="Times New Roman" panose="02020603050405020304" pitchFamily="18" charset="0"/>
              </a:rPr>
              <a:t> </a:t>
            </a:r>
            <a:r>
              <a:rPr lang="en-US" altLang="en-US" sz="2400" b="1" dirty="0">
                <a:latin typeface="Times New Roman" panose="02020603050405020304" pitchFamily="18" charset="0"/>
                <a:cs typeface="Times New Roman" panose="02020603050405020304" pitchFamily="18" charset="0"/>
              </a:rPr>
              <a:t>LEI </a:t>
            </a:r>
          </a:p>
          <a:p>
            <a:pPr>
              <a:lnSpc>
                <a:spcPct val="30000"/>
              </a:lnSpc>
              <a:spcBef>
                <a:spcPct val="50000"/>
              </a:spcBef>
              <a:buClrTx/>
              <a:buFontTx/>
              <a:buNone/>
            </a:pPr>
            <a:endParaRPr lang="en-US" altLang="en-US" sz="2400" b="1" dirty="0">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latin typeface="Times New Roman" panose="02020603050405020304" pitchFamily="18" charset="0"/>
                <a:cs typeface="Times New Roman" panose="02020603050405020304" pitchFamily="18" charset="0"/>
              </a:rPr>
              <a:t>PROGRAM – </a:t>
            </a:r>
            <a:r>
              <a:rPr lang="en-US" altLang="en-US" sz="2400" b="1" dirty="0" err="1">
                <a:latin typeface="Times New Roman" panose="02020603050405020304" pitchFamily="18" charset="0"/>
                <a:cs typeface="Times New Roman" panose="02020603050405020304" pitchFamily="18" charset="0"/>
              </a:rPr>
              <a:t>ALOCATII</a:t>
            </a:r>
            <a:r>
              <a:rPr lang="en-US" altLang="en-US" sz="2400" b="1" dirty="0">
                <a:latin typeface="Times New Roman" panose="02020603050405020304" pitchFamily="18" charset="0"/>
                <a:cs typeface="Times New Roman" panose="02020603050405020304" pitchFamily="18" charset="0"/>
              </a:rPr>
              <a:t> </a:t>
            </a:r>
            <a:r>
              <a:rPr lang="en-US" altLang="en-US" sz="2400" b="1" dirty="0" smtClean="0">
                <a:latin typeface="Times New Roman" panose="02020603050405020304" pitchFamily="18" charset="0"/>
                <a:cs typeface="Times New Roman" panose="02020603050405020304" pitchFamily="18" charset="0"/>
              </a:rPr>
              <a:t>2018</a:t>
            </a:r>
            <a:endParaRPr lang="ro-RO" altLang="en-US" sz="2400" b="1" dirty="0">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latin typeface="Times New Roman" panose="02020603050405020304" pitchFamily="18" charset="0"/>
                <a:cs typeface="Times New Roman" panose="02020603050405020304" pitchFamily="18" charset="0"/>
              </a:rPr>
              <a:t>0</a:t>
            </a:r>
            <a:r>
              <a:rPr lang="ro-RO" altLang="en-US" sz="2400" b="1" dirty="0">
                <a:latin typeface="Times New Roman" panose="02020603050405020304" pitchFamily="18" charset="0"/>
                <a:cs typeface="Times New Roman" panose="02020603050405020304" pitchFamily="18" charset="0"/>
              </a:rPr>
              <a:t> LEI </a:t>
            </a:r>
            <a:r>
              <a:rPr lang="en-US" altLang="en-US" sz="2400" b="1" dirty="0">
                <a:latin typeface="Times New Roman" panose="02020603050405020304" pitchFamily="18" charset="0"/>
                <a:cs typeface="Times New Roman" panose="02020603050405020304" pitchFamily="18" charset="0"/>
              </a:rPr>
              <a:t>/ 0</a:t>
            </a:r>
            <a:r>
              <a:rPr lang="ro-RO" altLang="en-US" sz="2400" b="1" dirty="0">
                <a:latin typeface="Times New Roman" panose="02020603050405020304" pitchFamily="18" charset="0"/>
                <a:cs typeface="Times New Roman" panose="02020603050405020304" pitchFamily="18" charset="0"/>
              </a:rPr>
              <a:t> </a:t>
            </a:r>
            <a:r>
              <a:rPr lang="en-US" altLang="en-US" sz="2400" b="1" dirty="0">
                <a:latin typeface="Times New Roman" panose="02020603050405020304" pitchFamily="18" charset="0"/>
                <a:cs typeface="Times New Roman" panose="02020603050405020304" pitchFamily="18" charset="0"/>
              </a:rPr>
              <a:t>LEI </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shadeToTitle="1">
        <a:gradFill rotWithShape="0">
          <a:gsLst>
            <a:gs pos="0">
              <a:srgbClr val="000000"/>
            </a:gs>
            <a:gs pos="20000">
              <a:srgbClr val="000040"/>
            </a:gs>
            <a:gs pos="50000">
              <a:srgbClr val="400040"/>
            </a:gs>
            <a:gs pos="75000">
              <a:srgbClr val="8F0040"/>
            </a:gs>
            <a:gs pos="89999">
              <a:srgbClr val="F27300"/>
            </a:gs>
            <a:gs pos="100000">
              <a:srgbClr val="FFBF00"/>
            </a:gs>
          </a:gsLst>
          <a:path path="shape">
            <a:fillToRect l="50000" t="50000" r="50000" b="50000"/>
          </a:path>
        </a:gradFill>
        <a:effectLst/>
      </p:bgPr>
    </p:bg>
    <p:spTree>
      <p:nvGrpSpPr>
        <p:cNvPr id="1" name=""/>
        <p:cNvGrpSpPr/>
        <p:nvPr/>
      </p:nvGrpSpPr>
      <p:grpSpPr>
        <a:xfrm>
          <a:off x="0" y="0"/>
          <a:ext cx="0" cy="0"/>
          <a:chOff x="0" y="0"/>
          <a:chExt cx="0" cy="0"/>
        </a:xfrm>
      </p:grpSpPr>
      <p:pic>
        <p:nvPicPr>
          <p:cNvPr id="48130" name="Picture 4" descr="Picture 122"/>
          <p:cNvPicPr>
            <a:picLocks noGrp="1" noChangeAspect="1" noChangeArrowheads="1"/>
          </p:cNvPicPr>
          <p:nvPr>
            <p:ph sz="half" idx="4294967295"/>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4572000" cy="3200400"/>
          </a:xfrm>
        </p:spPr>
      </p:pic>
      <p:pic>
        <p:nvPicPr>
          <p:cNvPr id="48131" name="Picture 6" descr="P1020464"/>
          <p:cNvPicPr>
            <a:picLocks noGrp="1" noChangeAspect="1" noChangeArrowheads="1"/>
          </p:cNvPicPr>
          <p:nvPr>
            <p:ph sz="half" idx="4294967295"/>
          </p:nvPr>
        </p:nvPicPr>
        <p:blipFill>
          <a:blip r:embed="rId3" cstate="print">
            <a:extLst>
              <a:ext uri="{28A0092B-C50C-407E-A947-70E740481C1C}">
                <a14:useLocalDpi xmlns:a14="http://schemas.microsoft.com/office/drawing/2010/main" xmlns="" val="0"/>
              </a:ext>
            </a:extLst>
          </a:blip>
          <a:srcRect/>
          <a:stretch>
            <a:fillRect/>
          </a:stretch>
        </p:blipFill>
        <p:spPr bwMode="auto">
          <a:xfrm>
            <a:off x="4648200" y="0"/>
            <a:ext cx="4495800" cy="3200400"/>
          </a:xfrm>
        </p:spPr>
      </p:pic>
      <p:pic>
        <p:nvPicPr>
          <p:cNvPr id="48132"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0" y="3200400"/>
            <a:ext cx="4876800" cy="3657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8133" name="Picture 4"/>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3556000" y="2667000"/>
            <a:ext cx="5588000" cy="4191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0722" name="Rectangle 2"/>
          <p:cNvSpPr>
            <a:spLocks noGrp="1"/>
          </p:cNvSpPr>
          <p:nvPr>
            <p:ph sz="quarter" idx="13"/>
          </p:nvPr>
        </p:nvSpPr>
        <p:spPr>
          <a:xfrm>
            <a:off x="152400" y="0"/>
            <a:ext cx="8991600" cy="6553200"/>
          </a:xfrm>
        </p:spPr>
        <p:txBody>
          <a:bodyPr>
            <a:normAutofit fontScale="92500" lnSpcReduction="10000"/>
          </a:bodyPr>
          <a:lstStyle/>
          <a:p>
            <a:pPr algn="ctr" fontAlgn="auto">
              <a:lnSpc>
                <a:spcPct val="80000"/>
              </a:lnSpc>
              <a:spcAft>
                <a:spcPts val="0"/>
              </a:spcAft>
              <a:buFont typeface="Arial" panose="020B0604020202020204" pitchFamily="34" charset="0"/>
              <a:buNone/>
              <a:defRPr/>
            </a:pPr>
            <a:r>
              <a:rPr lang="en-US" altLang="en-US" sz="4800" b="1" dirty="0" err="1" smtClean="0">
                <a:latin typeface="Book Antiqua" panose="02040602050305030304" pitchFamily="18" charset="0"/>
              </a:rPr>
              <a:t>BAZINUL</a:t>
            </a:r>
            <a:r>
              <a:rPr lang="en-US" altLang="en-US" sz="4800" b="1" dirty="0" smtClean="0">
                <a:latin typeface="Book Antiqua" panose="02040602050305030304" pitchFamily="18" charset="0"/>
              </a:rPr>
              <a:t> </a:t>
            </a:r>
            <a:r>
              <a:rPr lang="en-US" altLang="en-US" sz="4800" b="1" dirty="0" err="1" smtClean="0">
                <a:latin typeface="Book Antiqua" panose="02040602050305030304" pitchFamily="18" charset="0"/>
              </a:rPr>
              <a:t>HIDROGRAFIC</a:t>
            </a:r>
            <a:r>
              <a:rPr lang="en-US" altLang="en-US" sz="4800" b="1" dirty="0" smtClean="0">
                <a:latin typeface="Book Antiqua" panose="02040602050305030304" pitchFamily="18" charset="0"/>
              </a:rPr>
              <a:t> AL </a:t>
            </a:r>
            <a:r>
              <a:rPr lang="en-US" altLang="en-US" sz="4800" b="1" dirty="0" err="1" smtClean="0">
                <a:latin typeface="Book Antiqua" panose="02040602050305030304" pitchFamily="18" charset="0"/>
              </a:rPr>
              <a:t>RAULUI</a:t>
            </a:r>
            <a:r>
              <a:rPr lang="en-US" altLang="en-US" sz="4800" b="1" dirty="0" smtClean="0">
                <a:latin typeface="Book Antiqua" panose="02040602050305030304" pitchFamily="18" charset="0"/>
              </a:rPr>
              <a:t> </a:t>
            </a:r>
            <a:r>
              <a:rPr lang="en-US" altLang="en-US" sz="4800" b="1" dirty="0" err="1" smtClean="0">
                <a:latin typeface="Book Antiqua" panose="02040602050305030304" pitchFamily="18" charset="0"/>
              </a:rPr>
              <a:t>CRISUL</a:t>
            </a:r>
            <a:r>
              <a:rPr lang="en-US" altLang="en-US" sz="4800" b="1" dirty="0" smtClean="0">
                <a:latin typeface="Book Antiqua" panose="02040602050305030304" pitchFamily="18" charset="0"/>
              </a:rPr>
              <a:t> </a:t>
            </a:r>
            <a:r>
              <a:rPr lang="en-US" altLang="en-US" sz="4800" b="1" dirty="0" err="1" smtClean="0">
                <a:latin typeface="Book Antiqua" panose="02040602050305030304" pitchFamily="18" charset="0"/>
              </a:rPr>
              <a:t>NEGRU</a:t>
            </a:r>
            <a:endParaRPr lang="en-US" altLang="en-US" sz="4800" b="1" dirty="0" smtClean="0">
              <a:latin typeface="Book Antiqua" panose="02040602050305030304" pitchFamily="18" charset="0"/>
            </a:endParaRPr>
          </a:p>
          <a:p>
            <a:pPr algn="ctr" fontAlgn="auto">
              <a:lnSpc>
                <a:spcPct val="80000"/>
              </a:lnSpc>
              <a:spcAft>
                <a:spcPts val="0"/>
              </a:spcAft>
              <a:buFont typeface="Arial" panose="020B0604020202020204" pitchFamily="34" charset="0"/>
              <a:buNone/>
              <a:defRPr/>
            </a:pPr>
            <a:r>
              <a:rPr lang="en-US" altLang="en-US" sz="2800" b="1" dirty="0" err="1" smtClean="0">
                <a:latin typeface="Book Antiqua" panose="02040602050305030304" pitchFamily="18" charset="0"/>
              </a:rPr>
              <a:t>CUPRINDE</a:t>
            </a:r>
            <a:r>
              <a:rPr lang="en-US" altLang="en-US" sz="2800" b="1" dirty="0" smtClean="0">
                <a:latin typeface="Book Antiqua" panose="02040602050305030304" pitchFamily="18" charset="0"/>
              </a:rPr>
              <a:t>:</a:t>
            </a:r>
          </a:p>
          <a:p>
            <a:pPr algn="ctr" fontAlgn="auto">
              <a:lnSpc>
                <a:spcPct val="80000"/>
              </a:lnSpc>
              <a:spcAft>
                <a:spcPts val="0"/>
              </a:spcAft>
              <a:buFont typeface="Arial" panose="020B0604020202020204" pitchFamily="34" charset="0"/>
              <a:buNone/>
              <a:defRPr/>
            </a:pPr>
            <a:r>
              <a:rPr lang="ro-RO" altLang="en-US" sz="2400" dirty="0" smtClean="0">
                <a:latin typeface="Book Antiqua" panose="02040602050305030304" pitchFamily="18" charset="0"/>
              </a:rPr>
              <a:t>“Lucrari pentru inlaturarea efectelor calamitatilor naturale produse in B.H. Crisul Negru, judetul Bihor”</a:t>
            </a:r>
          </a:p>
          <a:p>
            <a:pPr algn="ctr" fontAlgn="auto">
              <a:lnSpc>
                <a:spcPct val="80000"/>
              </a:lnSpc>
              <a:spcAft>
                <a:spcPts val="0"/>
              </a:spcAft>
              <a:buFont typeface="Arial" panose="020B0604020202020204" pitchFamily="34" charset="0"/>
              <a:buNone/>
              <a:defRPr/>
            </a:pPr>
            <a:r>
              <a:rPr lang="ro-RO" altLang="en-US" sz="2400" dirty="0" smtClean="0">
                <a:latin typeface="Book Antiqua" panose="02040602050305030304" pitchFamily="18" charset="0"/>
              </a:rPr>
              <a:t>“Amenajare Valea Mides, confluenta Beliu – sat Secaci, judetul Arad”</a:t>
            </a:r>
          </a:p>
          <a:p>
            <a:pPr algn="ctr" fontAlgn="auto">
              <a:lnSpc>
                <a:spcPct val="80000"/>
              </a:lnSpc>
              <a:spcAft>
                <a:spcPts val="0"/>
              </a:spcAft>
              <a:buFont typeface="Arial" panose="020B0604020202020204" pitchFamily="34" charset="0"/>
              <a:buNone/>
              <a:defRPr/>
            </a:pPr>
            <a:r>
              <a:rPr lang="ro-RO" altLang="en-US" sz="2400" dirty="0" smtClean="0">
                <a:latin typeface="Book Antiqua" panose="02040602050305030304" pitchFamily="18" charset="0"/>
              </a:rPr>
              <a:t>“Amenajare Valea Nimaiesti, judetul Bihor”</a:t>
            </a:r>
          </a:p>
          <a:p>
            <a:pPr algn="ctr" fontAlgn="auto">
              <a:lnSpc>
                <a:spcPct val="80000"/>
              </a:lnSpc>
              <a:spcAft>
                <a:spcPts val="0"/>
              </a:spcAft>
              <a:buFont typeface="Arial" panose="020B0604020202020204" pitchFamily="34" charset="0"/>
              <a:buNone/>
              <a:defRPr/>
            </a:pPr>
            <a:r>
              <a:rPr lang="ro-RO" altLang="en-US" sz="2400" dirty="0" smtClean="0">
                <a:latin typeface="Book Antiqua" panose="02040602050305030304" pitchFamily="18" charset="0"/>
              </a:rPr>
              <a:t>“Amenajare Valea Craiasa, judetul Bihor”</a:t>
            </a:r>
          </a:p>
          <a:p>
            <a:pPr algn="ctr" fontAlgn="auto">
              <a:lnSpc>
                <a:spcPct val="80000"/>
              </a:lnSpc>
              <a:spcAft>
                <a:spcPts val="0"/>
              </a:spcAft>
              <a:buFont typeface="Arial" panose="020B0604020202020204" pitchFamily="34" charset="0"/>
              <a:buNone/>
              <a:defRPr/>
            </a:pPr>
            <a:r>
              <a:rPr lang="ro-RO" altLang="en-US" sz="2400" dirty="0" smtClean="0">
                <a:latin typeface="Book Antiqua" panose="02040602050305030304" pitchFamily="18" charset="0"/>
              </a:rPr>
              <a:t>“Acumulare nepermanenta Ginta, pe raul Crisul Negru, judetul Bihor”</a:t>
            </a:r>
          </a:p>
          <a:p>
            <a:pPr algn="ctr" fontAlgn="auto">
              <a:lnSpc>
                <a:spcPct val="80000"/>
              </a:lnSpc>
              <a:spcAft>
                <a:spcPts val="0"/>
              </a:spcAft>
              <a:buFont typeface="Arial" panose="020B0604020202020204" pitchFamily="34" charset="0"/>
              <a:buNone/>
              <a:defRPr/>
            </a:pPr>
            <a:r>
              <a:rPr lang="ro-RO" altLang="en-US" sz="2400" dirty="0" smtClean="0">
                <a:latin typeface="Book Antiqua" panose="02040602050305030304" pitchFamily="18" charset="0"/>
              </a:rPr>
              <a:t>“Acumulare nepermanenta Poiana, judetul Bihor”</a:t>
            </a:r>
          </a:p>
          <a:p>
            <a:pPr algn="ctr" fontAlgn="auto">
              <a:lnSpc>
                <a:spcPct val="80000"/>
              </a:lnSpc>
              <a:spcAft>
                <a:spcPts val="0"/>
              </a:spcAft>
              <a:buFont typeface="Arial" panose="020B0604020202020204" pitchFamily="34" charset="0"/>
              <a:buNone/>
              <a:defRPr/>
            </a:pPr>
            <a:r>
              <a:rPr lang="ro-RO" altLang="en-US" sz="2400" dirty="0" smtClean="0">
                <a:latin typeface="Book Antiqua" panose="02040602050305030304" pitchFamily="18" charset="0"/>
              </a:rPr>
              <a:t>“Acumulare nepermanenta Corbesti, judetul Bihor”</a:t>
            </a:r>
          </a:p>
          <a:p>
            <a:pPr algn="ctr" fontAlgn="auto">
              <a:lnSpc>
                <a:spcPct val="80000"/>
              </a:lnSpc>
              <a:spcAft>
                <a:spcPts val="0"/>
              </a:spcAft>
              <a:buFont typeface="Arial" panose="020B0604020202020204" pitchFamily="34" charset="0"/>
              <a:buNone/>
              <a:defRPr/>
            </a:pPr>
            <a:r>
              <a:rPr lang="ro-RO" altLang="en-US" sz="2400" dirty="0" smtClean="0">
                <a:latin typeface="Book Antiqua" panose="02040602050305030304" pitchFamily="18" charset="0"/>
              </a:rPr>
              <a:t>“Protectia digului de pe malul stang al raului Crisul Negru impotrive infiltratiilor in zona localitatilor Zerind si Iermata Neagra, judetul Arad”</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50178" name="Rectangle 3"/>
          <p:cNvSpPr>
            <a:spLocks noChangeArrowheads="1"/>
          </p:cNvSpPr>
          <p:nvPr/>
        </p:nvSpPr>
        <p:spPr bwMode="auto">
          <a:xfrm>
            <a:off x="0" y="0"/>
            <a:ext cx="9144000" cy="1920875"/>
          </a:xfrm>
          <a:prstGeom prst="rect">
            <a:avLst/>
          </a:prstGeom>
          <a:noFill/>
          <a:ln>
            <a:noFill/>
          </a:ln>
          <a:extLst>
            <a:ext uri="{909E8E84-426E-40DD-AFC4-6F175D3DCCD1}">
              <a14:hiddenFill xmlns:a14="http://schemas.microsoft.com/office/drawing/2010/main" xmlns="">
                <a:solidFill>
                  <a:srgbClr val="FFFFCC">
                    <a:alpha val="30196"/>
                  </a:srgbClr>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ctr" eaLnBrk="1" hangingPunct="1">
              <a:lnSpc>
                <a:spcPct val="100000"/>
              </a:lnSpc>
              <a:spcBef>
                <a:spcPct val="0"/>
              </a:spcBef>
              <a:buClrTx/>
              <a:buFontTx/>
              <a:buNone/>
            </a:pPr>
            <a:r>
              <a:rPr lang="en-US" altLang="en-US" sz="4000" b="1" dirty="0">
                <a:latin typeface="Times New Roman" panose="02020603050405020304" pitchFamily="18" charset="0"/>
              </a:rPr>
              <a:t>9</a:t>
            </a:r>
            <a:r>
              <a:rPr lang="en-US" altLang="en-US" sz="4000" b="1" dirty="0" smtClean="0">
                <a:latin typeface="Times New Roman" panose="02020603050405020304" pitchFamily="18" charset="0"/>
              </a:rPr>
              <a:t>.</a:t>
            </a:r>
            <a:r>
              <a:rPr lang="ro-RO" altLang="en-US" sz="4000" b="1" dirty="0">
                <a:latin typeface="Times New Roman" panose="02020603050405020304" pitchFamily="18" charset="0"/>
              </a:rPr>
              <a:t>Lucr</a:t>
            </a:r>
            <a:r>
              <a:rPr lang="ro-RO" altLang="en-US" sz="4000" b="1" dirty="0">
                <a:latin typeface="Book Antiqua" panose="02040602050305030304" pitchFamily="18" charset="0"/>
              </a:rPr>
              <a:t>ă</a:t>
            </a:r>
            <a:r>
              <a:rPr lang="ro-RO" altLang="en-US" sz="4000" b="1" dirty="0">
                <a:latin typeface="Times New Roman" panose="02020603050405020304" pitchFamily="18" charset="0"/>
              </a:rPr>
              <a:t>ri pentru </a:t>
            </a:r>
            <a:r>
              <a:rPr lang="ro-RO" altLang="en-US" sz="4000" b="1" dirty="0">
                <a:latin typeface="Times New Roman" panose="02020603050405020304" pitchFamily="18" charset="0"/>
                <a:cs typeface="Times New Roman" panose="02020603050405020304" pitchFamily="18" charset="0"/>
              </a:rPr>
              <a:t>înl</a:t>
            </a:r>
            <a:r>
              <a:rPr lang="ro-RO" altLang="en-US" sz="4000" b="1" dirty="0">
                <a:latin typeface="Book Antiqua" panose="02040602050305030304" pitchFamily="18" charset="0"/>
                <a:cs typeface="Times New Roman" panose="02020603050405020304" pitchFamily="18" charset="0"/>
              </a:rPr>
              <a:t>ăturarea efectelor calamită</a:t>
            </a:r>
            <a:r>
              <a:rPr lang="ro-RO" altLang="en-US" sz="4000" b="1" dirty="0">
                <a:latin typeface="Times New Roman" panose="02020603050405020304" pitchFamily="18" charset="0"/>
                <a:cs typeface="Times New Roman" panose="02020603050405020304" pitchFamily="18" charset="0"/>
              </a:rPr>
              <a:t>ţilor</a:t>
            </a:r>
            <a:r>
              <a:rPr lang="en-US" altLang="en-US" sz="4000" b="1" dirty="0">
                <a:latin typeface="Times New Roman" panose="02020603050405020304" pitchFamily="18" charset="0"/>
                <a:cs typeface="Times New Roman" panose="02020603050405020304" pitchFamily="18" charset="0"/>
              </a:rPr>
              <a:t> </a:t>
            </a:r>
            <a:r>
              <a:rPr lang="ro-RO" altLang="en-US" sz="4000" b="1" dirty="0">
                <a:latin typeface="Times New Roman" panose="02020603050405020304" pitchFamily="18" charset="0"/>
                <a:cs typeface="Times New Roman" panose="02020603050405020304" pitchFamily="18" charset="0"/>
              </a:rPr>
              <a:t>produse în B.H. Crişul Negru, judeţul Bihor</a:t>
            </a:r>
            <a:endParaRPr lang="en-US" altLang="en-US" sz="4000" dirty="0">
              <a:latin typeface="Calibri" panose="020F0502020204030204" pitchFamily="34" charset="0"/>
            </a:endParaRPr>
          </a:p>
        </p:txBody>
      </p:sp>
      <p:sp>
        <p:nvSpPr>
          <p:cNvPr id="50179" name="Rectangle 4"/>
          <p:cNvSpPr>
            <a:spLocks noChangeArrowheads="1"/>
          </p:cNvSpPr>
          <p:nvPr/>
        </p:nvSpPr>
        <p:spPr bwMode="auto">
          <a:xfrm>
            <a:off x="0" y="4392613"/>
            <a:ext cx="9144000" cy="2536825"/>
          </a:xfrm>
          <a:prstGeom prst="rect">
            <a:avLst/>
          </a:prstGeom>
          <a:noFill/>
          <a:ln>
            <a:noFill/>
          </a:ln>
          <a:extLst>
            <a:ext uri="{909E8E84-426E-40DD-AFC4-6F175D3DCCD1}">
              <a14:hiddenFill xmlns:a14="http://schemas.microsoft.com/office/drawing/2010/main" xmlns="">
                <a:solidFill>
                  <a:srgbClr val="FFFFCC">
                    <a:alpha val="30196"/>
                  </a:srgbClr>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ctr">
              <a:lnSpc>
                <a:spcPct val="100000"/>
              </a:lnSpc>
              <a:spcBef>
                <a:spcPct val="50000"/>
              </a:spcBef>
              <a:buClrTx/>
              <a:buFontTx/>
              <a:buNone/>
            </a:pPr>
            <a:r>
              <a:rPr lang="ro-RO" altLang="en-US" sz="2400" b="1" dirty="0">
                <a:latin typeface="Times New Roman" panose="02020603050405020304" pitchFamily="18" charset="0"/>
                <a:cs typeface="Times New Roman" panose="02020603050405020304" pitchFamily="18" charset="0"/>
              </a:rPr>
              <a:t>VALOARE TOTALĂ INVESTIŢIE</a:t>
            </a:r>
          </a:p>
          <a:p>
            <a:pPr algn="ctr">
              <a:lnSpc>
                <a:spcPct val="30000"/>
              </a:lnSpc>
              <a:spcBef>
                <a:spcPct val="50000"/>
              </a:spcBef>
              <a:buClrTx/>
              <a:buFontTx/>
              <a:buNone/>
            </a:pPr>
            <a:r>
              <a:rPr lang="en-US" altLang="en-US" sz="2400" b="1" dirty="0" smtClean="0">
                <a:latin typeface="Times New Roman" panose="02020603050405020304" pitchFamily="18" charset="0"/>
                <a:cs typeface="Times New Roman" panose="02020603050405020304" pitchFamily="18" charset="0"/>
              </a:rPr>
              <a:t>279.956.000</a:t>
            </a:r>
            <a:r>
              <a:rPr lang="ro-RO" altLang="en-US" sz="2400" b="1" dirty="0" smtClean="0">
                <a:latin typeface="Times New Roman" panose="02020603050405020304" pitchFamily="18" charset="0"/>
                <a:cs typeface="Times New Roman" panose="02020603050405020304" pitchFamily="18" charset="0"/>
              </a:rPr>
              <a:t> </a:t>
            </a:r>
            <a:r>
              <a:rPr lang="ro-RO" altLang="en-US" sz="2400" b="1" dirty="0">
                <a:latin typeface="Times New Roman" panose="02020603050405020304" pitchFamily="18" charset="0"/>
                <a:cs typeface="Times New Roman" panose="02020603050405020304" pitchFamily="18" charset="0"/>
              </a:rPr>
              <a:t>LEI </a:t>
            </a:r>
            <a:r>
              <a:rPr lang="en-US" altLang="en-US" sz="2400" b="1" dirty="0">
                <a:latin typeface="Times New Roman" panose="02020603050405020304" pitchFamily="18" charset="0"/>
                <a:cs typeface="Times New Roman" panose="02020603050405020304" pitchFamily="18" charset="0"/>
              </a:rPr>
              <a:t>/ </a:t>
            </a:r>
            <a:r>
              <a:rPr lang="en-US" altLang="en-US" sz="2400" b="1" dirty="0" smtClean="0">
                <a:latin typeface="Times New Roman" panose="02020603050405020304" pitchFamily="18" charset="0"/>
                <a:cs typeface="Times New Roman" panose="02020603050405020304" pitchFamily="18" charset="0"/>
              </a:rPr>
              <a:t>246.786.000</a:t>
            </a:r>
            <a:r>
              <a:rPr lang="ro-RO" altLang="en-US" sz="2400" b="1" dirty="0" smtClean="0">
                <a:latin typeface="Times New Roman" panose="02020603050405020304" pitchFamily="18" charset="0"/>
                <a:cs typeface="Times New Roman" panose="02020603050405020304" pitchFamily="18" charset="0"/>
              </a:rPr>
              <a:t> </a:t>
            </a:r>
            <a:r>
              <a:rPr lang="en-US" altLang="en-US" sz="2400" b="1" dirty="0">
                <a:latin typeface="Times New Roman" panose="02020603050405020304" pitchFamily="18" charset="0"/>
                <a:cs typeface="Times New Roman" panose="02020603050405020304" pitchFamily="18" charset="0"/>
              </a:rPr>
              <a:t>LEI </a:t>
            </a:r>
          </a:p>
          <a:p>
            <a:pPr algn="ctr">
              <a:lnSpc>
                <a:spcPct val="30000"/>
              </a:lnSpc>
              <a:spcBef>
                <a:spcPct val="50000"/>
              </a:spcBef>
              <a:buClrTx/>
              <a:buFontTx/>
              <a:buNone/>
            </a:pPr>
            <a:endParaRPr lang="en-US" altLang="en-US" sz="2400" b="1" dirty="0">
              <a:latin typeface="Times New Roman" panose="02020603050405020304" pitchFamily="18" charset="0"/>
              <a:cs typeface="Times New Roman" panose="02020603050405020304" pitchFamily="18" charset="0"/>
            </a:endParaRPr>
          </a:p>
          <a:p>
            <a:pPr>
              <a:lnSpc>
                <a:spcPct val="30000"/>
              </a:lnSpc>
              <a:spcBef>
                <a:spcPct val="50000"/>
              </a:spcBef>
              <a:buClrTx/>
              <a:buFontTx/>
              <a:buNone/>
            </a:pP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REALIZAT</a:t>
            </a:r>
            <a:r>
              <a:rPr lang="en-US" altLang="en-US" sz="2400" b="1" dirty="0">
                <a:latin typeface="Times New Roman" panose="02020603050405020304" pitchFamily="18" charset="0"/>
                <a:cs typeface="Times New Roman" panose="02020603050405020304" pitchFamily="18" charset="0"/>
              </a:rPr>
              <a:t>:		                       REST DE </a:t>
            </a:r>
            <a:r>
              <a:rPr lang="en-US" altLang="en-US" sz="2400" b="1" dirty="0" err="1">
                <a:latin typeface="Times New Roman" panose="02020603050405020304" pitchFamily="18" charset="0"/>
                <a:cs typeface="Times New Roman" panose="02020603050405020304" pitchFamily="18" charset="0"/>
              </a:rPr>
              <a:t>REALIZAT</a:t>
            </a:r>
            <a:r>
              <a:rPr lang="en-US" altLang="en-US" sz="2400" b="1" dirty="0">
                <a:latin typeface="Times New Roman" panose="02020603050405020304" pitchFamily="18" charset="0"/>
                <a:cs typeface="Times New Roman" panose="02020603050405020304" pitchFamily="18" charset="0"/>
              </a:rPr>
              <a:t>:</a:t>
            </a:r>
          </a:p>
          <a:p>
            <a:pPr>
              <a:lnSpc>
                <a:spcPct val="30000"/>
              </a:lnSpc>
              <a:spcBef>
                <a:spcPct val="50000"/>
              </a:spcBef>
              <a:buClrTx/>
              <a:buFontTx/>
              <a:buNone/>
            </a:pPr>
            <a:r>
              <a:rPr lang="en-US" altLang="en-US" sz="2400" b="1" dirty="0" smtClean="0">
                <a:latin typeface="Times New Roman" panose="02020603050405020304" pitchFamily="18" charset="0"/>
                <a:cs typeface="Times New Roman" panose="02020603050405020304" pitchFamily="18" charset="0"/>
              </a:rPr>
              <a:t>187.412.711 </a:t>
            </a:r>
            <a:r>
              <a:rPr lang="en-US" altLang="en-US" sz="2400" b="1" dirty="0">
                <a:latin typeface="Times New Roman" panose="02020603050405020304" pitchFamily="18" charset="0"/>
                <a:cs typeface="Times New Roman" panose="02020603050405020304" pitchFamily="18" charset="0"/>
              </a:rPr>
              <a:t>LEI/ </a:t>
            </a:r>
            <a:r>
              <a:rPr lang="en-US" altLang="en-US" sz="2400" b="1" dirty="0" smtClean="0">
                <a:latin typeface="Times New Roman" panose="02020603050405020304" pitchFamily="18" charset="0"/>
                <a:cs typeface="Times New Roman" panose="02020603050405020304" pitchFamily="18" charset="0"/>
              </a:rPr>
              <a:t>177.455.705 </a:t>
            </a:r>
            <a:r>
              <a:rPr lang="en-US" altLang="en-US" sz="2400" b="1" dirty="0">
                <a:latin typeface="Times New Roman" panose="02020603050405020304" pitchFamily="18" charset="0"/>
                <a:cs typeface="Times New Roman" panose="02020603050405020304" pitchFamily="18" charset="0"/>
              </a:rPr>
              <a:t>LEI     </a:t>
            </a:r>
            <a:r>
              <a:rPr lang="en-US" altLang="en-US" sz="2400" b="1" dirty="0" smtClean="0">
                <a:latin typeface="Times New Roman" panose="02020603050405020304" pitchFamily="18" charset="0"/>
                <a:cs typeface="Times New Roman" panose="02020603050405020304" pitchFamily="18" charset="0"/>
              </a:rPr>
              <a:t>92.543.289 </a:t>
            </a:r>
            <a:r>
              <a:rPr lang="en-US" altLang="en-US" sz="2400" b="1" dirty="0">
                <a:latin typeface="Times New Roman" panose="02020603050405020304" pitchFamily="18" charset="0"/>
                <a:cs typeface="Times New Roman" panose="02020603050405020304" pitchFamily="18" charset="0"/>
              </a:rPr>
              <a:t>LEI/ </a:t>
            </a:r>
            <a:r>
              <a:rPr lang="en-US" altLang="en-US" sz="2400" b="1" dirty="0" smtClean="0">
                <a:latin typeface="Times New Roman" panose="02020603050405020304" pitchFamily="18" charset="0"/>
                <a:cs typeface="Times New Roman" panose="02020603050405020304" pitchFamily="18" charset="0"/>
              </a:rPr>
              <a:t>69.330.295 </a:t>
            </a:r>
            <a:r>
              <a:rPr lang="en-US" altLang="en-US" sz="2400" b="1" dirty="0">
                <a:latin typeface="Times New Roman" panose="02020603050405020304" pitchFamily="18" charset="0"/>
                <a:cs typeface="Times New Roman" panose="02020603050405020304" pitchFamily="18" charset="0"/>
              </a:rPr>
              <a:t>LEI</a:t>
            </a:r>
          </a:p>
          <a:p>
            <a:pPr algn="ctr">
              <a:lnSpc>
                <a:spcPct val="100000"/>
              </a:lnSpc>
              <a:spcBef>
                <a:spcPct val="50000"/>
              </a:spcBef>
              <a:buClrTx/>
              <a:buFontTx/>
              <a:buNone/>
            </a:pPr>
            <a:r>
              <a:rPr lang="en-US" altLang="en-US" sz="2400" b="1" dirty="0">
                <a:latin typeface="Times New Roman" panose="02020603050405020304" pitchFamily="18" charset="0"/>
                <a:cs typeface="Times New Roman" panose="02020603050405020304" pitchFamily="18" charset="0"/>
              </a:rPr>
              <a:t>PROGRAM –  </a:t>
            </a:r>
            <a:r>
              <a:rPr lang="en-US" altLang="en-US" sz="2400" b="1" dirty="0" smtClean="0">
                <a:latin typeface="Times New Roman" panose="02020603050405020304" pitchFamily="18" charset="0"/>
                <a:cs typeface="Times New Roman" panose="02020603050405020304" pitchFamily="18" charset="0"/>
              </a:rPr>
              <a:t>2018-</a:t>
            </a:r>
            <a:r>
              <a:rPr lang="en-US" altLang="en-US" sz="2400" b="1" dirty="0" err="1" smtClean="0">
                <a:latin typeface="Times New Roman" panose="02020603050405020304" pitchFamily="18" charset="0"/>
                <a:cs typeface="Times New Roman" panose="02020603050405020304" pitchFamily="18" charset="0"/>
              </a:rPr>
              <a:t>BUGETUL</a:t>
            </a:r>
            <a:r>
              <a:rPr lang="en-US" altLang="en-US" sz="2400" b="1" dirty="0" smtClean="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STATULUI</a:t>
            </a:r>
            <a:r>
              <a:rPr lang="en-US" altLang="en-US" sz="2400" b="1" dirty="0">
                <a:latin typeface="Times New Roman" panose="02020603050405020304" pitchFamily="18" charset="0"/>
                <a:cs typeface="Times New Roman" panose="02020603050405020304" pitchFamily="18" charset="0"/>
              </a:rPr>
              <a:t> 0/0 </a:t>
            </a:r>
            <a:endParaRPr lang="ro-RO" altLang="en-US" sz="2400" b="1" dirty="0">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err="1">
                <a:latin typeface="Times New Roman" panose="02020603050405020304" pitchFamily="18" charset="0"/>
                <a:cs typeface="Times New Roman" panose="02020603050405020304" pitchFamily="18" charset="0"/>
              </a:rPr>
              <a:t>SURSE</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PROPRII</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A.N.A.R</a:t>
            </a:r>
            <a:r>
              <a:rPr lang="en-US" altLang="en-US" sz="2400" b="1" dirty="0">
                <a:latin typeface="Times New Roman" panose="02020603050405020304" pitchFamily="18" charset="0"/>
                <a:cs typeface="Times New Roman" panose="02020603050405020304" pitchFamily="18" charset="0"/>
              </a:rPr>
              <a:t>. </a:t>
            </a:r>
            <a:r>
              <a:rPr lang="en-US" altLang="en-US" sz="2400" b="1" dirty="0" smtClean="0">
                <a:latin typeface="Times New Roman" panose="02020603050405020304" pitchFamily="18" charset="0"/>
                <a:cs typeface="Times New Roman" panose="02020603050405020304" pitchFamily="18" charset="0"/>
              </a:rPr>
              <a:t>0</a:t>
            </a:r>
            <a:r>
              <a:rPr lang="ro-RO" altLang="en-US" sz="2400" b="1" dirty="0" smtClean="0">
                <a:latin typeface="Times New Roman" panose="02020603050405020304" pitchFamily="18" charset="0"/>
                <a:cs typeface="Times New Roman" panose="02020603050405020304" pitchFamily="18" charset="0"/>
              </a:rPr>
              <a:t> </a:t>
            </a:r>
            <a:r>
              <a:rPr lang="ro-RO" altLang="en-US" sz="2400" b="1" dirty="0">
                <a:latin typeface="Times New Roman" panose="02020603050405020304" pitchFamily="18" charset="0"/>
                <a:cs typeface="Times New Roman" panose="02020603050405020304" pitchFamily="18" charset="0"/>
              </a:rPr>
              <a:t>LEI </a:t>
            </a:r>
            <a:r>
              <a:rPr lang="en-US" altLang="en-US" sz="2400" b="1" dirty="0">
                <a:latin typeface="Times New Roman" panose="02020603050405020304" pitchFamily="18" charset="0"/>
                <a:cs typeface="Times New Roman" panose="02020603050405020304" pitchFamily="18" charset="0"/>
              </a:rPr>
              <a:t>/ </a:t>
            </a:r>
            <a:r>
              <a:rPr lang="en-US" altLang="en-US" sz="2400" b="1" dirty="0" smtClean="0">
                <a:latin typeface="Times New Roman" panose="02020603050405020304" pitchFamily="18" charset="0"/>
                <a:cs typeface="Times New Roman" panose="02020603050405020304" pitchFamily="18" charset="0"/>
              </a:rPr>
              <a:t>0</a:t>
            </a:r>
            <a:r>
              <a:rPr lang="ro-RO" altLang="en-US" sz="2400" b="1" dirty="0" smtClean="0">
                <a:latin typeface="Times New Roman" panose="02020603050405020304" pitchFamily="18" charset="0"/>
                <a:cs typeface="Times New Roman" panose="02020603050405020304" pitchFamily="18" charset="0"/>
              </a:rPr>
              <a:t> </a:t>
            </a:r>
            <a:r>
              <a:rPr lang="en-US" altLang="en-US" sz="2400" b="1" dirty="0">
                <a:latin typeface="Times New Roman" panose="02020603050405020304" pitchFamily="18" charset="0"/>
                <a:cs typeface="Times New Roman" panose="02020603050405020304" pitchFamily="18" charset="0"/>
              </a:rPr>
              <a:t>LEI </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51202" name="Picture 3" descr="Picture7.jpg"/>
          <p:cNvPicPr>
            <a:picLocks noChangeAspect="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0"/>
            <a:ext cx="4500563" cy="426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1203" name="Rectangle 4"/>
          <p:cNvSpPr>
            <a:spLocks noChangeArrowheads="1"/>
          </p:cNvSpPr>
          <p:nvPr/>
        </p:nvSpPr>
        <p:spPr bwMode="auto">
          <a:xfrm>
            <a:off x="3962400" y="0"/>
            <a:ext cx="5064125"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indent="461963">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just">
              <a:lnSpc>
                <a:spcPct val="100000"/>
              </a:lnSpc>
              <a:spcBef>
                <a:spcPct val="50000"/>
              </a:spcBef>
              <a:buClrTx/>
              <a:buFontTx/>
              <a:buNone/>
            </a:pPr>
            <a:r>
              <a:rPr lang="en-US" altLang="en-US">
                <a:latin typeface="Times New Roman" panose="02020603050405020304" pitchFamily="18" charset="0"/>
                <a:cs typeface="Times New Roman" panose="02020603050405020304" pitchFamily="18" charset="0"/>
              </a:rPr>
              <a:t>SCURTA DESCRIERE A LUCRĂRILOR:</a:t>
            </a:r>
          </a:p>
        </p:txBody>
      </p:sp>
      <p:sp>
        <p:nvSpPr>
          <p:cNvPr id="51204" name="Rectangle 5"/>
          <p:cNvSpPr>
            <a:spLocks noChangeArrowheads="1"/>
          </p:cNvSpPr>
          <p:nvPr/>
        </p:nvSpPr>
        <p:spPr bwMode="auto">
          <a:xfrm>
            <a:off x="4500563" y="392113"/>
            <a:ext cx="4491037" cy="22463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indent="461963">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just">
              <a:lnSpc>
                <a:spcPct val="100000"/>
              </a:lnSpc>
              <a:spcBef>
                <a:spcPct val="0"/>
              </a:spcBef>
              <a:buClrTx/>
              <a:buFontTx/>
              <a:buNone/>
            </a:pPr>
            <a:r>
              <a:rPr lang="ro-RO" altLang="en-US">
                <a:latin typeface="Times New Roman" panose="02020603050405020304" pitchFamily="18" charset="0"/>
                <a:cs typeface="Times New Roman" panose="02020603050405020304" pitchFamily="18" charset="0"/>
              </a:rPr>
              <a:t>Dig de apărare din material local cu taluzul exterior protejat cu pereu din dale de beton, continuat cu parapet din beton armat.</a:t>
            </a:r>
            <a:endParaRPr lang="en-US" altLang="en-US">
              <a:latin typeface="Times New Roman" panose="02020603050405020304" pitchFamily="18" charset="0"/>
              <a:cs typeface="Times New Roman" panose="02020603050405020304" pitchFamily="18" charset="0"/>
            </a:endParaRPr>
          </a:p>
          <a:p>
            <a:pPr algn="just">
              <a:lnSpc>
                <a:spcPct val="100000"/>
              </a:lnSpc>
              <a:spcBef>
                <a:spcPct val="0"/>
              </a:spcBef>
              <a:buClrTx/>
              <a:buFontTx/>
              <a:buNone/>
            </a:pPr>
            <a:r>
              <a:rPr lang="ro-RO" altLang="en-US">
                <a:latin typeface="Times New Roman" panose="02020603050405020304" pitchFamily="18" charset="0"/>
                <a:cs typeface="Times New Roman" panose="02020603050405020304" pitchFamily="18" charset="0"/>
              </a:rPr>
              <a:t>Consolidări de mal de tip elastic, formate din saltele de gabioane, cutii de gabioane umplute cu piatră brută.</a:t>
            </a:r>
          </a:p>
        </p:txBody>
      </p:sp>
      <p:sp>
        <p:nvSpPr>
          <p:cNvPr id="51205" name="Rectangle 6"/>
          <p:cNvSpPr>
            <a:spLocks noChangeArrowheads="1"/>
          </p:cNvSpPr>
          <p:nvPr/>
        </p:nvSpPr>
        <p:spPr bwMode="auto">
          <a:xfrm>
            <a:off x="4411663" y="2514600"/>
            <a:ext cx="4643437" cy="2400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indent="461963">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just">
              <a:lnSpc>
                <a:spcPct val="100000"/>
              </a:lnSpc>
              <a:spcBef>
                <a:spcPts val="600"/>
              </a:spcBef>
              <a:buClrTx/>
              <a:buFontTx/>
              <a:buNone/>
            </a:pPr>
            <a:r>
              <a:rPr lang="ro-RO" altLang="en-US">
                <a:latin typeface="Times New Roman" panose="02020603050405020304" pitchFamily="18" charset="0"/>
                <a:cs typeface="Times New Roman" panose="02020603050405020304" pitchFamily="18" charset="0"/>
              </a:rPr>
              <a:t>Reprofilări de albii pe lungimi diferite pe Crişul Negru şi afuenţii acestuia.</a:t>
            </a:r>
          </a:p>
          <a:p>
            <a:pPr algn="just">
              <a:lnSpc>
                <a:spcPct val="100000"/>
              </a:lnSpc>
              <a:spcBef>
                <a:spcPts val="600"/>
              </a:spcBef>
              <a:buClrTx/>
              <a:buFontTx/>
              <a:buNone/>
            </a:pPr>
            <a:r>
              <a:rPr lang="ro-RO" altLang="en-US">
                <a:latin typeface="Times New Roman" panose="02020603050405020304" pitchFamily="18" charset="0"/>
                <a:cs typeface="Times New Roman" panose="02020603050405020304" pitchFamily="18" charset="0"/>
              </a:rPr>
              <a:t>Ziduri de sprijin din beton pe porţiunile unde nu pot executa consolidări de mal de tip elastic.</a:t>
            </a:r>
          </a:p>
          <a:p>
            <a:pPr algn="just">
              <a:lnSpc>
                <a:spcPct val="100000"/>
              </a:lnSpc>
              <a:spcBef>
                <a:spcPts val="600"/>
              </a:spcBef>
              <a:buClrTx/>
              <a:buFontTx/>
              <a:buNone/>
            </a:pPr>
            <a:r>
              <a:rPr lang="ro-RO" altLang="en-US">
                <a:latin typeface="Times New Roman" panose="02020603050405020304" pitchFamily="18" charset="0"/>
                <a:cs typeface="Times New Roman" panose="02020603050405020304" pitchFamily="18" charset="0"/>
              </a:rPr>
              <a:t>Praguri de fund din anrocamente şi piatră brută.</a:t>
            </a:r>
          </a:p>
        </p:txBody>
      </p:sp>
      <p:pic>
        <p:nvPicPr>
          <p:cNvPr id="51206" name="Picture 4" descr="Picture5.jpg"/>
          <p:cNvPicPr>
            <a:picLocks noChangeAspect="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0" y="3276600"/>
            <a:ext cx="4500563" cy="3581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5058" name="Rectangle 3"/>
          <p:cNvSpPr>
            <a:spLocks noChangeArrowheads="1"/>
          </p:cNvSpPr>
          <p:nvPr/>
        </p:nvSpPr>
        <p:spPr bwMode="auto">
          <a:xfrm>
            <a:off x="76200" y="0"/>
            <a:ext cx="9067800" cy="1938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85750" indent="-28575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ts val="0"/>
              </a:spcBef>
              <a:buFontTx/>
              <a:buNone/>
              <a:defRPr/>
            </a:pPr>
            <a:r>
              <a:rPr lang="ro-RO" altLang="en-US" sz="2000" dirty="0" smtClean="0">
                <a:latin typeface="Times New Roman" panose="02020603050405020304" pitchFamily="18" charset="0"/>
                <a:cs typeface="Times New Roman" panose="02020603050405020304" pitchFamily="18" charset="0"/>
              </a:rPr>
              <a:t>CAPACITĂŢI:</a:t>
            </a:r>
          </a:p>
          <a:p>
            <a:pPr>
              <a:spcBef>
                <a:spcPts val="0"/>
              </a:spcBef>
              <a:buFontTx/>
              <a:buAutoNum type="arabicPeriod"/>
              <a:defRPr/>
            </a:pPr>
            <a:r>
              <a:rPr lang="ro-RO" altLang="en-US" sz="2000" dirty="0" smtClean="0">
                <a:latin typeface="Times New Roman" panose="02020603050405020304" pitchFamily="18" charset="0"/>
                <a:cs typeface="Times New Roman" panose="02020603050405020304" pitchFamily="18" charset="0"/>
              </a:rPr>
              <a:t>Reprofilare albie</a:t>
            </a:r>
            <a:r>
              <a:rPr lang="en-US" altLang="en-US" sz="2000" dirty="0" smtClean="0">
                <a:latin typeface="Times New Roman" panose="02020603050405020304" pitchFamily="18" charset="0"/>
                <a:cs typeface="Times New Roman" panose="02020603050405020304" pitchFamily="18" charset="0"/>
              </a:rPr>
              <a:t>    </a:t>
            </a:r>
            <a:r>
              <a:rPr lang="ro-RO" altLang="en-US" sz="2000" dirty="0" smtClean="0">
                <a:latin typeface="Times New Roman" panose="02020603050405020304" pitchFamily="18" charset="0"/>
                <a:cs typeface="Times New Roman" panose="02020603050405020304" pitchFamily="18" charset="0"/>
              </a:rPr>
              <a:t>1</a:t>
            </a:r>
            <a:r>
              <a:rPr lang="en-US" altLang="en-US" sz="2000" dirty="0" smtClean="0">
                <a:latin typeface="Times New Roman" panose="02020603050405020304" pitchFamily="18" charset="0"/>
                <a:cs typeface="Times New Roman" panose="02020603050405020304" pitchFamily="18" charset="0"/>
              </a:rPr>
              <a:t>5</a:t>
            </a:r>
            <a:r>
              <a:rPr lang="ro-RO" altLang="en-US" sz="2000" dirty="0" smtClean="0">
                <a:latin typeface="Times New Roman" panose="02020603050405020304" pitchFamily="18" charset="0"/>
                <a:cs typeface="Times New Roman" panose="02020603050405020304" pitchFamily="18" charset="0"/>
              </a:rPr>
              <a:t>,</a:t>
            </a:r>
            <a:r>
              <a:rPr lang="en-US" altLang="en-US" sz="2000" dirty="0" smtClean="0">
                <a:latin typeface="Times New Roman" panose="02020603050405020304" pitchFamily="18" charset="0"/>
                <a:cs typeface="Times New Roman" panose="02020603050405020304" pitchFamily="18" charset="0"/>
              </a:rPr>
              <a:t>200</a:t>
            </a:r>
            <a:r>
              <a:rPr lang="ro-RO" altLang="en-US" sz="2000" dirty="0" smtClean="0">
                <a:latin typeface="Times New Roman" panose="02020603050405020304" pitchFamily="18" charset="0"/>
                <a:cs typeface="Times New Roman" panose="02020603050405020304" pitchFamily="18" charset="0"/>
              </a:rPr>
              <a:t> km</a:t>
            </a:r>
            <a:r>
              <a:rPr lang="en-US" altLang="en-US" sz="2000" dirty="0" smtClean="0">
                <a:latin typeface="Times New Roman" panose="02020603050405020304" pitchFamily="18" charset="0"/>
                <a:cs typeface="Times New Roman" panose="02020603050405020304" pitchFamily="18" charset="0"/>
              </a:rPr>
              <a:t>; 2. </a:t>
            </a:r>
            <a:r>
              <a:rPr lang="ro-RO" altLang="en-US" sz="2000" dirty="0" smtClean="0">
                <a:latin typeface="Times New Roman" panose="02020603050405020304" pitchFamily="18" charset="0"/>
                <a:cs typeface="Times New Roman" panose="02020603050405020304" pitchFamily="18" charset="0"/>
              </a:rPr>
              <a:t>Diguri de apărare</a:t>
            </a:r>
            <a:r>
              <a:rPr lang="en-US" altLang="en-US" sz="2000" dirty="0" smtClean="0">
                <a:latin typeface="Times New Roman" panose="02020603050405020304" pitchFamily="18" charset="0"/>
                <a:cs typeface="Times New Roman" panose="02020603050405020304" pitchFamily="18" charset="0"/>
              </a:rPr>
              <a:t>   24</a:t>
            </a:r>
            <a:r>
              <a:rPr lang="ro-RO" altLang="en-US" sz="2000" dirty="0" smtClean="0">
                <a:latin typeface="Times New Roman" panose="02020603050405020304" pitchFamily="18" charset="0"/>
                <a:cs typeface="Times New Roman" panose="02020603050405020304" pitchFamily="18" charset="0"/>
              </a:rPr>
              <a:t>,</a:t>
            </a:r>
            <a:r>
              <a:rPr lang="en-US" altLang="en-US" sz="2000" dirty="0" smtClean="0">
                <a:latin typeface="Times New Roman" panose="02020603050405020304" pitchFamily="18" charset="0"/>
                <a:cs typeface="Times New Roman" panose="02020603050405020304" pitchFamily="18" charset="0"/>
              </a:rPr>
              <a:t>035</a:t>
            </a:r>
            <a:r>
              <a:rPr lang="ro-RO" altLang="en-US" sz="2000" dirty="0" smtClean="0">
                <a:latin typeface="Times New Roman" panose="02020603050405020304" pitchFamily="18" charset="0"/>
                <a:cs typeface="Times New Roman" panose="02020603050405020304" pitchFamily="18" charset="0"/>
              </a:rPr>
              <a:t> km</a:t>
            </a:r>
          </a:p>
          <a:p>
            <a:pPr marL="0" indent="0">
              <a:spcBef>
                <a:spcPts val="0"/>
              </a:spcBef>
              <a:buFont typeface="Arial" panose="020B0604020202020204" pitchFamily="34" charset="0"/>
              <a:buNone/>
              <a:defRPr/>
            </a:pPr>
            <a:r>
              <a:rPr lang="en-US" altLang="en-US" sz="2000" dirty="0" smtClean="0">
                <a:latin typeface="Times New Roman" panose="02020603050405020304" pitchFamily="18" charset="0"/>
                <a:cs typeface="Times New Roman" panose="02020603050405020304" pitchFamily="18" charset="0"/>
              </a:rPr>
              <a:t>3. </a:t>
            </a:r>
            <a:r>
              <a:rPr lang="ro-RO" altLang="en-US" sz="2000" dirty="0" smtClean="0">
                <a:latin typeface="Times New Roman" panose="02020603050405020304" pitchFamily="18" charset="0"/>
                <a:cs typeface="Times New Roman" panose="02020603050405020304" pitchFamily="18" charset="0"/>
              </a:rPr>
              <a:t>Supraînălţare diguri</a:t>
            </a:r>
            <a:r>
              <a:rPr lang="en-US" altLang="en-US" sz="2000" dirty="0" smtClean="0">
                <a:latin typeface="Times New Roman" panose="02020603050405020304" pitchFamily="18" charset="0"/>
                <a:cs typeface="Times New Roman" panose="02020603050405020304" pitchFamily="18" charset="0"/>
              </a:rPr>
              <a:t> 4,575</a:t>
            </a:r>
            <a:r>
              <a:rPr lang="ro-RO" altLang="en-US" sz="2000" dirty="0" smtClean="0">
                <a:latin typeface="Times New Roman" panose="02020603050405020304" pitchFamily="18" charset="0"/>
                <a:cs typeface="Times New Roman" panose="02020603050405020304" pitchFamily="18" charset="0"/>
              </a:rPr>
              <a:t> km</a:t>
            </a:r>
            <a:r>
              <a:rPr lang="en-US" altLang="en-US" sz="2000" dirty="0" smtClean="0">
                <a:latin typeface="Times New Roman" panose="02020603050405020304" pitchFamily="18" charset="0"/>
                <a:cs typeface="Times New Roman" panose="02020603050405020304" pitchFamily="18" charset="0"/>
              </a:rPr>
              <a:t>; 4. </a:t>
            </a:r>
            <a:r>
              <a:rPr lang="ro-RO" altLang="en-US" sz="2000" dirty="0" smtClean="0">
                <a:latin typeface="Times New Roman" panose="02020603050405020304" pitchFamily="18" charset="0"/>
                <a:cs typeface="Times New Roman" panose="02020603050405020304" pitchFamily="18" charset="0"/>
              </a:rPr>
              <a:t>Apărări de mal</a:t>
            </a:r>
            <a:r>
              <a:rPr lang="en-US" altLang="en-US" sz="2000" dirty="0" smtClean="0">
                <a:latin typeface="Times New Roman" panose="02020603050405020304" pitchFamily="18" charset="0"/>
                <a:cs typeface="Times New Roman" panose="02020603050405020304" pitchFamily="18" charset="0"/>
              </a:rPr>
              <a:t>       18,905</a:t>
            </a:r>
            <a:r>
              <a:rPr lang="ro-RO" altLang="en-US" sz="2000" dirty="0" smtClean="0">
                <a:latin typeface="Times New Roman" panose="02020603050405020304" pitchFamily="18" charset="0"/>
                <a:cs typeface="Times New Roman" panose="02020603050405020304" pitchFamily="18" charset="0"/>
              </a:rPr>
              <a:t> km</a:t>
            </a:r>
          </a:p>
          <a:p>
            <a:pPr marL="0" indent="0">
              <a:spcBef>
                <a:spcPts val="0"/>
              </a:spcBef>
              <a:buFont typeface="Arial" panose="020B0604020202020204" pitchFamily="34" charset="0"/>
              <a:buNone/>
              <a:defRPr/>
            </a:pPr>
            <a:r>
              <a:rPr lang="en-US" altLang="en-US" sz="2000" dirty="0" smtClean="0">
                <a:latin typeface="Times New Roman" panose="02020603050405020304" pitchFamily="18" charset="0"/>
                <a:cs typeface="Times New Roman" panose="02020603050405020304" pitchFamily="18" charset="0"/>
              </a:rPr>
              <a:t>5. </a:t>
            </a:r>
            <a:r>
              <a:rPr lang="ro-RO" altLang="en-US" sz="2000" dirty="0" smtClean="0">
                <a:latin typeface="Times New Roman" panose="02020603050405020304" pitchFamily="18" charset="0"/>
                <a:cs typeface="Times New Roman" panose="02020603050405020304" pitchFamily="18" charset="0"/>
              </a:rPr>
              <a:t>Parapet beton</a:t>
            </a:r>
            <a:r>
              <a:rPr lang="en-US" altLang="en-US" sz="2000" dirty="0" smtClean="0">
                <a:latin typeface="Times New Roman" panose="02020603050405020304" pitchFamily="18" charset="0"/>
                <a:cs typeface="Times New Roman" panose="02020603050405020304" pitchFamily="18" charset="0"/>
              </a:rPr>
              <a:t>           5,285</a:t>
            </a:r>
            <a:r>
              <a:rPr lang="ro-RO" altLang="en-US" sz="2000" dirty="0" smtClean="0">
                <a:latin typeface="Times New Roman" panose="02020603050405020304" pitchFamily="18" charset="0"/>
                <a:cs typeface="Times New Roman" panose="02020603050405020304" pitchFamily="18" charset="0"/>
              </a:rPr>
              <a:t> km</a:t>
            </a:r>
            <a:r>
              <a:rPr lang="en-US" altLang="en-US" sz="2000" dirty="0" smtClean="0">
                <a:latin typeface="Times New Roman" panose="02020603050405020304" pitchFamily="18" charset="0"/>
                <a:cs typeface="Times New Roman" panose="02020603050405020304" pitchFamily="18" charset="0"/>
              </a:rPr>
              <a:t>; 6. </a:t>
            </a:r>
            <a:r>
              <a:rPr lang="ro-RO" altLang="en-US" sz="2000" dirty="0" smtClean="0">
                <a:latin typeface="Times New Roman" panose="02020603050405020304" pitchFamily="18" charset="0"/>
                <a:cs typeface="Times New Roman" panose="02020603050405020304" pitchFamily="18" charset="0"/>
              </a:rPr>
              <a:t>Subtraversări</a:t>
            </a:r>
            <a:r>
              <a:rPr lang="en-US" altLang="en-US" sz="2000" dirty="0" smtClean="0">
                <a:latin typeface="Times New Roman" panose="02020603050405020304" pitchFamily="18" charset="0"/>
                <a:cs typeface="Times New Roman" panose="02020603050405020304" pitchFamily="18" charset="0"/>
              </a:rPr>
              <a:t>             38 </a:t>
            </a:r>
            <a:r>
              <a:rPr lang="ro-RO" altLang="en-US" sz="2000" dirty="0" smtClean="0">
                <a:latin typeface="Times New Roman" panose="02020603050405020304" pitchFamily="18" charset="0"/>
                <a:cs typeface="Times New Roman" panose="02020603050405020304" pitchFamily="18" charset="0"/>
              </a:rPr>
              <a:t> buc.</a:t>
            </a:r>
          </a:p>
          <a:p>
            <a:pPr marL="0" indent="0">
              <a:spcBef>
                <a:spcPts val="0"/>
              </a:spcBef>
              <a:buFont typeface="Arial" panose="020B0604020202020204" pitchFamily="34" charset="0"/>
              <a:buNone/>
              <a:defRPr/>
            </a:pPr>
            <a:r>
              <a:rPr lang="en-US" altLang="en-US" sz="2000" dirty="0" smtClean="0">
                <a:latin typeface="Times New Roman" panose="02020603050405020304" pitchFamily="18" charset="0"/>
                <a:cs typeface="Times New Roman" panose="02020603050405020304" pitchFamily="18" charset="0"/>
              </a:rPr>
              <a:t>7. </a:t>
            </a:r>
            <a:r>
              <a:rPr lang="ro-RO" altLang="en-US" sz="2000" dirty="0" smtClean="0">
                <a:latin typeface="Times New Roman" panose="02020603050405020304" pitchFamily="18" charset="0"/>
                <a:cs typeface="Times New Roman" panose="02020603050405020304" pitchFamily="18" charset="0"/>
              </a:rPr>
              <a:t>Poduri		</a:t>
            </a:r>
            <a:r>
              <a:rPr lang="en-US" altLang="en-US" sz="2000" dirty="0" smtClean="0">
                <a:latin typeface="Times New Roman" panose="02020603050405020304" pitchFamily="18" charset="0"/>
                <a:cs typeface="Times New Roman" panose="02020603050405020304" pitchFamily="18" charset="0"/>
              </a:rPr>
              <a:t> </a:t>
            </a:r>
            <a:r>
              <a:rPr lang="ro-RO" altLang="en-US" sz="2000" dirty="0" smtClean="0">
                <a:latin typeface="Times New Roman" panose="02020603050405020304" pitchFamily="18" charset="0"/>
                <a:cs typeface="Times New Roman" panose="02020603050405020304" pitchFamily="18" charset="0"/>
              </a:rPr>
              <a:t>3 buc.</a:t>
            </a:r>
            <a:r>
              <a:rPr lang="en-US" altLang="en-US" sz="2000" dirty="0" smtClean="0">
                <a:latin typeface="Times New Roman" panose="02020603050405020304" pitchFamily="18" charset="0"/>
                <a:cs typeface="Times New Roman" panose="02020603050405020304" pitchFamily="18" charset="0"/>
              </a:rPr>
              <a:t>; 8. </a:t>
            </a:r>
            <a:r>
              <a:rPr lang="ro-RO" altLang="en-US" sz="2000" dirty="0" smtClean="0">
                <a:latin typeface="Times New Roman" panose="02020603050405020304" pitchFamily="18" charset="0"/>
                <a:cs typeface="Times New Roman" panose="02020603050405020304" pitchFamily="18" charset="0"/>
              </a:rPr>
              <a:t>Canton		</a:t>
            </a:r>
            <a:r>
              <a:rPr lang="en-US" altLang="en-US" sz="2000" dirty="0" smtClean="0">
                <a:latin typeface="Times New Roman" panose="02020603050405020304" pitchFamily="18" charset="0"/>
                <a:cs typeface="Times New Roman" panose="02020603050405020304" pitchFamily="18" charset="0"/>
              </a:rPr>
              <a:t> </a:t>
            </a:r>
            <a:r>
              <a:rPr lang="ro-RO" altLang="en-US" sz="2000" dirty="0" smtClean="0">
                <a:latin typeface="Times New Roman" panose="02020603050405020304" pitchFamily="18" charset="0"/>
                <a:cs typeface="Times New Roman" panose="02020603050405020304" pitchFamily="18" charset="0"/>
              </a:rPr>
              <a:t>1 buc.</a:t>
            </a:r>
          </a:p>
          <a:p>
            <a:pPr marL="0" indent="0">
              <a:spcBef>
                <a:spcPts val="0"/>
              </a:spcBef>
              <a:buFont typeface="Arial" panose="020B0604020202020204" pitchFamily="34" charset="0"/>
              <a:buNone/>
              <a:defRPr/>
            </a:pPr>
            <a:r>
              <a:rPr lang="en-US" altLang="en-US" sz="2000" dirty="0" smtClean="0">
                <a:latin typeface="Times New Roman" panose="02020603050405020304" pitchFamily="18" charset="0"/>
                <a:cs typeface="Times New Roman" panose="02020603050405020304" pitchFamily="18" charset="0"/>
              </a:rPr>
              <a:t>9. </a:t>
            </a:r>
            <a:r>
              <a:rPr lang="ro-RO" altLang="en-US" sz="2000" dirty="0" smtClean="0">
                <a:latin typeface="Times New Roman" panose="02020603050405020304" pitchFamily="18" charset="0"/>
                <a:cs typeface="Times New Roman" panose="02020603050405020304" pitchFamily="18" charset="0"/>
              </a:rPr>
              <a:t>Sistem informatic	</a:t>
            </a:r>
            <a:r>
              <a:rPr lang="en-US" altLang="en-US" sz="2000" dirty="0" smtClean="0">
                <a:latin typeface="Times New Roman" panose="02020603050405020304" pitchFamily="18" charset="0"/>
                <a:cs typeface="Times New Roman" panose="02020603050405020304" pitchFamily="18" charset="0"/>
              </a:rPr>
              <a:t> </a:t>
            </a:r>
            <a:r>
              <a:rPr lang="ro-RO" altLang="en-US" sz="2000" dirty="0" smtClean="0">
                <a:latin typeface="Times New Roman" panose="02020603050405020304" pitchFamily="18" charset="0"/>
                <a:cs typeface="Times New Roman" panose="02020603050405020304" pitchFamily="18" charset="0"/>
              </a:rPr>
              <a:t>1 buc.</a:t>
            </a:r>
          </a:p>
        </p:txBody>
      </p:sp>
      <p:sp>
        <p:nvSpPr>
          <p:cNvPr id="52227" name="Rectangle 3"/>
          <p:cNvSpPr>
            <a:spLocks noChangeArrowheads="1"/>
          </p:cNvSpPr>
          <p:nvPr/>
        </p:nvSpPr>
        <p:spPr bwMode="auto">
          <a:xfrm>
            <a:off x="76200" y="1828800"/>
            <a:ext cx="9144000" cy="18462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eaLnBrk="1" hangingPunct="1">
              <a:lnSpc>
                <a:spcPct val="100000"/>
              </a:lnSpc>
              <a:spcBef>
                <a:spcPct val="0"/>
              </a:spcBef>
              <a:buClrTx/>
              <a:buFontTx/>
              <a:buNone/>
            </a:pPr>
            <a:r>
              <a:rPr lang="ro-RO" altLang="en-US" sz="1900" u="sng">
                <a:latin typeface="Times New Roman" panose="02020603050405020304" pitchFamily="18" charset="0"/>
                <a:cs typeface="Times New Roman" panose="02020603050405020304" pitchFamily="18" charset="0"/>
              </a:rPr>
              <a:t>Obiect 1 - Incinta Tăut:</a:t>
            </a:r>
            <a:r>
              <a:rPr lang="ro-RO" altLang="en-US" sz="1900">
                <a:latin typeface="Times New Roman" panose="02020603050405020304" pitchFamily="18" charset="0"/>
                <a:cs typeface="Times New Roman" panose="02020603050405020304" pitchFamily="18" charset="0"/>
              </a:rPr>
              <a:t>			</a:t>
            </a:r>
            <a:r>
              <a:rPr lang="en-US" altLang="en-US" sz="1900">
                <a:latin typeface="Times New Roman" panose="02020603050405020304" pitchFamily="18" charset="0"/>
                <a:cs typeface="Times New Roman" panose="02020603050405020304" pitchFamily="18" charset="0"/>
              </a:rPr>
              <a:t>    </a:t>
            </a:r>
            <a:r>
              <a:rPr lang="ro-RO" altLang="en-US" sz="1900" u="sng">
                <a:latin typeface="Times New Roman" panose="02020603050405020304" pitchFamily="18" charset="0"/>
                <a:cs typeface="Times New Roman" panose="02020603050405020304" pitchFamily="18" charset="0"/>
              </a:rPr>
              <a:t>Obiect 2 - Incinta Tinca:</a:t>
            </a:r>
          </a:p>
          <a:p>
            <a:pPr eaLnBrk="1" hangingPunct="1">
              <a:lnSpc>
                <a:spcPct val="100000"/>
              </a:lnSpc>
              <a:spcBef>
                <a:spcPct val="0"/>
              </a:spcBef>
              <a:buClrTx/>
              <a:buFontTx/>
              <a:buNone/>
            </a:pPr>
            <a:r>
              <a:rPr lang="ro-RO" altLang="en-US" sz="1900">
                <a:latin typeface="Times New Roman" panose="02020603050405020304" pitchFamily="18" charset="0"/>
                <a:cs typeface="Times New Roman" panose="02020603050405020304" pitchFamily="18" charset="0"/>
              </a:rPr>
              <a:t>- dig de apărare  L = 3.220 m;	      </a:t>
            </a:r>
            <a:r>
              <a:rPr lang="en-US" altLang="en-US" sz="1900">
                <a:latin typeface="Times New Roman" panose="02020603050405020304" pitchFamily="18" charset="0"/>
                <a:cs typeface="Times New Roman" panose="02020603050405020304" pitchFamily="18" charset="0"/>
              </a:rPr>
              <a:t>   </a:t>
            </a:r>
            <a:r>
              <a:rPr lang="ro-RO" altLang="en-US" sz="1900">
                <a:latin typeface="Times New Roman" panose="02020603050405020304" pitchFamily="18" charset="0"/>
                <a:cs typeface="Times New Roman" panose="02020603050405020304" pitchFamily="18" charset="0"/>
              </a:rPr>
              <a:t>   </a:t>
            </a:r>
            <a:r>
              <a:rPr lang="en-US" altLang="en-US" sz="1900">
                <a:latin typeface="Times New Roman" panose="02020603050405020304" pitchFamily="18" charset="0"/>
                <a:cs typeface="Times New Roman" panose="02020603050405020304" pitchFamily="18" charset="0"/>
              </a:rPr>
              <a:t>  </a:t>
            </a:r>
            <a:r>
              <a:rPr lang="ro-RO" altLang="en-US" sz="1900">
                <a:latin typeface="Times New Roman" panose="02020603050405020304" pitchFamily="18" charset="0"/>
                <a:cs typeface="Times New Roman" panose="02020603050405020304" pitchFamily="18" charset="0"/>
              </a:rPr>
              <a:t> - dig de apărare 	L = 2.600 m;</a:t>
            </a:r>
          </a:p>
          <a:p>
            <a:pPr eaLnBrk="1" hangingPunct="1">
              <a:lnSpc>
                <a:spcPct val="100000"/>
              </a:lnSpc>
              <a:spcBef>
                <a:spcPct val="0"/>
              </a:spcBef>
              <a:buClrTx/>
              <a:buFontTx/>
              <a:buNone/>
            </a:pPr>
            <a:r>
              <a:rPr lang="ro-RO" altLang="en-US" sz="1900">
                <a:latin typeface="Times New Roman" panose="02020603050405020304" pitchFamily="18" charset="0"/>
                <a:cs typeface="Times New Roman" panose="02020603050405020304" pitchFamily="18" charset="0"/>
              </a:rPr>
              <a:t>- protecţie de mal-L = 1.110 m;	</a:t>
            </a:r>
            <a:r>
              <a:rPr lang="en-US" altLang="en-US" sz="1900">
                <a:latin typeface="Times New Roman" panose="02020603050405020304" pitchFamily="18" charset="0"/>
                <a:cs typeface="Times New Roman" panose="02020603050405020304" pitchFamily="18" charset="0"/>
              </a:rPr>
              <a:t>               </a:t>
            </a:r>
            <a:r>
              <a:rPr lang="ro-RO" altLang="en-US" sz="1900">
                <a:latin typeface="Times New Roman" panose="02020603050405020304" pitchFamily="18" charset="0"/>
                <a:cs typeface="Times New Roman" panose="02020603050405020304" pitchFamily="18" charset="0"/>
              </a:rPr>
              <a:t>- parapet	L =    460 m;</a:t>
            </a:r>
          </a:p>
          <a:p>
            <a:pPr eaLnBrk="1" hangingPunct="1">
              <a:lnSpc>
                <a:spcPct val="100000"/>
              </a:lnSpc>
              <a:spcBef>
                <a:spcPct val="0"/>
              </a:spcBef>
              <a:buClrTx/>
              <a:buFontTx/>
              <a:buNone/>
            </a:pPr>
            <a:r>
              <a:rPr lang="ro-RO" altLang="en-US" sz="1900">
                <a:latin typeface="Times New Roman" panose="02020603050405020304" pitchFamily="18" charset="0"/>
                <a:cs typeface="Times New Roman" panose="02020603050405020304" pitchFamily="18" charset="0"/>
              </a:rPr>
              <a:t>- tăiere de cot	L =    530 m.		</a:t>
            </a:r>
            <a:r>
              <a:rPr lang="en-US" altLang="en-US" sz="1900">
                <a:latin typeface="Times New Roman" panose="02020603050405020304" pitchFamily="18" charset="0"/>
                <a:cs typeface="Times New Roman" panose="02020603050405020304" pitchFamily="18" charset="0"/>
              </a:rPr>
              <a:t> </a:t>
            </a:r>
            <a:r>
              <a:rPr lang="ro-RO" altLang="en-US" sz="1900">
                <a:latin typeface="Times New Roman" panose="02020603050405020304" pitchFamily="18" charset="0"/>
                <a:cs typeface="Times New Roman" panose="02020603050405020304" pitchFamily="18" charset="0"/>
              </a:rPr>
              <a:t>- protecţie de mal-L = 2.130 m;</a:t>
            </a:r>
          </a:p>
          <a:p>
            <a:pPr eaLnBrk="1" hangingPunct="1">
              <a:lnSpc>
                <a:spcPct val="100000"/>
              </a:lnSpc>
              <a:spcBef>
                <a:spcPct val="0"/>
              </a:spcBef>
              <a:buClrTx/>
              <a:buFontTx/>
              <a:buNone/>
            </a:pPr>
            <a:r>
              <a:rPr lang="ro-RO" altLang="en-US" sz="1900">
                <a:latin typeface="Times New Roman" panose="02020603050405020304" pitchFamily="18" charset="0"/>
                <a:cs typeface="Times New Roman" panose="02020603050405020304" pitchFamily="18" charset="0"/>
              </a:rPr>
              <a:t>- subtraversări	          4 buc.		</a:t>
            </a:r>
            <a:r>
              <a:rPr lang="en-US" altLang="en-US" sz="1900">
                <a:latin typeface="Times New Roman" panose="02020603050405020304" pitchFamily="18" charset="0"/>
                <a:cs typeface="Times New Roman" panose="02020603050405020304" pitchFamily="18" charset="0"/>
              </a:rPr>
              <a:t> </a:t>
            </a:r>
            <a:r>
              <a:rPr lang="ro-RO" altLang="en-US" sz="1900">
                <a:latin typeface="Times New Roman" panose="02020603050405020304" pitchFamily="18" charset="0"/>
                <a:cs typeface="Times New Roman" panose="02020603050405020304" pitchFamily="18" charset="0"/>
              </a:rPr>
              <a:t>- tăiere de cot	L = 1.140 m.</a:t>
            </a:r>
          </a:p>
          <a:p>
            <a:pPr eaLnBrk="1" hangingPunct="1">
              <a:lnSpc>
                <a:spcPct val="100000"/>
              </a:lnSpc>
              <a:spcBef>
                <a:spcPct val="0"/>
              </a:spcBef>
              <a:buClrTx/>
              <a:buFontTx/>
              <a:buNone/>
            </a:pPr>
            <a:r>
              <a:rPr lang="ro-RO" altLang="en-US" sz="1900">
                <a:latin typeface="Times New Roman" panose="02020603050405020304" pitchFamily="18" charset="0"/>
                <a:cs typeface="Times New Roman" panose="02020603050405020304" pitchFamily="18" charset="0"/>
              </a:rPr>
              <a:t>					</a:t>
            </a:r>
            <a:r>
              <a:rPr lang="en-US" altLang="en-US" sz="1900">
                <a:latin typeface="Times New Roman" panose="02020603050405020304" pitchFamily="18" charset="0"/>
                <a:cs typeface="Times New Roman" panose="02020603050405020304" pitchFamily="18" charset="0"/>
              </a:rPr>
              <a:t> </a:t>
            </a:r>
            <a:r>
              <a:rPr lang="ro-RO" altLang="en-US" sz="1900">
                <a:latin typeface="Times New Roman" panose="02020603050405020304" pitchFamily="18" charset="0"/>
                <a:cs typeface="Times New Roman" panose="02020603050405020304" pitchFamily="18" charset="0"/>
              </a:rPr>
              <a:t>- subtraversări	          4 buc.</a:t>
            </a:r>
          </a:p>
        </p:txBody>
      </p:sp>
      <p:sp>
        <p:nvSpPr>
          <p:cNvPr id="52228" name="Rectangle 4"/>
          <p:cNvSpPr>
            <a:spLocks noChangeArrowheads="1"/>
          </p:cNvSpPr>
          <p:nvPr/>
        </p:nvSpPr>
        <p:spPr bwMode="auto">
          <a:xfrm>
            <a:off x="76200" y="3581400"/>
            <a:ext cx="9144000" cy="15541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eaLnBrk="1" hangingPunct="1">
              <a:lnSpc>
                <a:spcPct val="100000"/>
              </a:lnSpc>
              <a:spcBef>
                <a:spcPct val="0"/>
              </a:spcBef>
              <a:buClrTx/>
              <a:buFontTx/>
              <a:buNone/>
            </a:pPr>
            <a:r>
              <a:rPr lang="ro-RO" altLang="en-US" sz="1900" u="sng">
                <a:latin typeface="Times New Roman" panose="02020603050405020304" pitchFamily="18" charset="0"/>
                <a:cs typeface="Times New Roman" panose="02020603050405020304" pitchFamily="18" charset="0"/>
              </a:rPr>
              <a:t>Obiect 3 - Incinta Suplacu de Tinca:</a:t>
            </a:r>
            <a:r>
              <a:rPr lang="ro-RO" altLang="en-US" sz="1900">
                <a:latin typeface="Times New Roman" panose="02020603050405020304" pitchFamily="18" charset="0"/>
                <a:cs typeface="Times New Roman" panose="02020603050405020304" pitchFamily="18" charset="0"/>
              </a:rPr>
              <a:t>	</a:t>
            </a:r>
            <a:r>
              <a:rPr lang="en-US" altLang="en-US" sz="1900">
                <a:latin typeface="Times New Roman" panose="02020603050405020304" pitchFamily="18" charset="0"/>
                <a:cs typeface="Times New Roman" panose="02020603050405020304" pitchFamily="18" charset="0"/>
              </a:rPr>
              <a:t>  </a:t>
            </a:r>
            <a:r>
              <a:rPr lang="ro-RO" altLang="en-US" sz="1900" u="sng">
                <a:latin typeface="Times New Roman" panose="02020603050405020304" pitchFamily="18" charset="0"/>
                <a:cs typeface="Times New Roman" panose="02020603050405020304" pitchFamily="18" charset="0"/>
              </a:rPr>
              <a:t>Obiect 4 - Incinta Urviş de Beiuş:</a:t>
            </a:r>
            <a:r>
              <a:rPr lang="ro-RO" altLang="en-US" sz="1900">
                <a:latin typeface="Times New Roman" panose="02020603050405020304" pitchFamily="18" charset="0"/>
                <a:cs typeface="Times New Roman" panose="02020603050405020304" pitchFamily="18" charset="0"/>
              </a:rPr>
              <a:t>          </a:t>
            </a:r>
            <a:endParaRPr lang="en-US" altLang="en-US" sz="1900">
              <a:latin typeface="Times New Roman" panose="02020603050405020304" pitchFamily="18" charset="0"/>
              <a:cs typeface="Times New Roman" panose="02020603050405020304" pitchFamily="18" charset="0"/>
            </a:endParaRPr>
          </a:p>
          <a:p>
            <a:pPr eaLnBrk="1" hangingPunct="1">
              <a:lnSpc>
                <a:spcPct val="100000"/>
              </a:lnSpc>
              <a:spcBef>
                <a:spcPct val="0"/>
              </a:spcBef>
              <a:buClrTx/>
              <a:buFontTx/>
              <a:buNone/>
            </a:pPr>
            <a:r>
              <a:rPr lang="ro-RO" altLang="en-US" sz="1900">
                <a:latin typeface="Times New Roman" panose="02020603050405020304" pitchFamily="18" charset="0"/>
                <a:cs typeface="Times New Roman" panose="02020603050405020304" pitchFamily="18" charset="0"/>
              </a:rPr>
              <a:t>- dig de apărare  	L = 2.300 m;	- dig de apărare 	L = 1.240 m;</a:t>
            </a:r>
          </a:p>
          <a:p>
            <a:pPr eaLnBrk="1" hangingPunct="1">
              <a:lnSpc>
                <a:spcPct val="100000"/>
              </a:lnSpc>
              <a:spcBef>
                <a:spcPct val="0"/>
              </a:spcBef>
              <a:buClrTx/>
              <a:buFontTx/>
              <a:buNone/>
            </a:pPr>
            <a:r>
              <a:rPr lang="ro-RO" altLang="en-US" sz="1900">
                <a:latin typeface="Times New Roman" panose="02020603050405020304" pitchFamily="18" charset="0"/>
                <a:cs typeface="Times New Roman" panose="02020603050405020304" pitchFamily="18" charset="0"/>
              </a:rPr>
              <a:t>- Parapet                        </a:t>
            </a:r>
            <a:r>
              <a:rPr lang="en-US" altLang="en-US" sz="1900">
                <a:latin typeface="Times New Roman" panose="02020603050405020304" pitchFamily="18" charset="0"/>
                <a:cs typeface="Times New Roman" panose="02020603050405020304" pitchFamily="18" charset="0"/>
              </a:rPr>
              <a:t> </a:t>
            </a:r>
            <a:r>
              <a:rPr lang="ro-RO" altLang="en-US" sz="1900">
                <a:latin typeface="Times New Roman" panose="02020603050405020304" pitchFamily="18" charset="0"/>
                <a:cs typeface="Times New Roman" panose="02020603050405020304" pitchFamily="18" charset="0"/>
              </a:rPr>
              <a:t>L =    450 m;	- subtraversări	          2 buc.</a:t>
            </a:r>
          </a:p>
          <a:p>
            <a:pPr eaLnBrk="1" hangingPunct="1">
              <a:lnSpc>
                <a:spcPct val="100000"/>
              </a:lnSpc>
              <a:spcBef>
                <a:spcPct val="0"/>
              </a:spcBef>
              <a:buClrTx/>
              <a:buFontTx/>
              <a:buNone/>
            </a:pPr>
            <a:r>
              <a:rPr lang="ro-RO" altLang="en-US" sz="1900">
                <a:latin typeface="Times New Roman" panose="02020603050405020304" pitchFamily="18" charset="0"/>
                <a:cs typeface="Times New Roman" panose="02020603050405020304" pitchFamily="18" charset="0"/>
              </a:rPr>
              <a:t>- protecţie de mal        </a:t>
            </a:r>
            <a:r>
              <a:rPr lang="en-US" altLang="en-US" sz="1900">
                <a:latin typeface="Times New Roman" panose="02020603050405020304" pitchFamily="18" charset="0"/>
                <a:cs typeface="Times New Roman" panose="02020603050405020304" pitchFamily="18" charset="0"/>
              </a:rPr>
              <a:t>   </a:t>
            </a:r>
            <a:r>
              <a:rPr lang="ro-RO" altLang="en-US" sz="1900">
                <a:latin typeface="Times New Roman" panose="02020603050405020304" pitchFamily="18" charset="0"/>
                <a:cs typeface="Times New Roman" panose="02020603050405020304" pitchFamily="18" charset="0"/>
              </a:rPr>
              <a:t>L = 1.330 m;</a:t>
            </a:r>
          </a:p>
          <a:p>
            <a:pPr eaLnBrk="1" hangingPunct="1">
              <a:lnSpc>
                <a:spcPct val="100000"/>
              </a:lnSpc>
              <a:spcBef>
                <a:spcPct val="0"/>
              </a:spcBef>
              <a:buClrTx/>
              <a:buFontTx/>
              <a:buNone/>
            </a:pPr>
            <a:r>
              <a:rPr lang="ro-RO" altLang="en-US" sz="1900">
                <a:latin typeface="Times New Roman" panose="02020603050405020304" pitchFamily="18" charset="0"/>
                <a:cs typeface="Times New Roman" panose="02020603050405020304" pitchFamily="18" charset="0"/>
              </a:rPr>
              <a:t>- Subtraversări              2 buc.</a:t>
            </a:r>
          </a:p>
        </p:txBody>
      </p:sp>
      <p:sp>
        <p:nvSpPr>
          <p:cNvPr id="52229" name="Rectangle 5"/>
          <p:cNvSpPr>
            <a:spLocks noChangeArrowheads="1"/>
          </p:cNvSpPr>
          <p:nvPr/>
        </p:nvSpPr>
        <p:spPr bwMode="auto">
          <a:xfrm>
            <a:off x="38100" y="5011738"/>
            <a:ext cx="9144000" cy="18462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eaLnBrk="1" hangingPunct="1">
              <a:lnSpc>
                <a:spcPct val="100000"/>
              </a:lnSpc>
              <a:spcBef>
                <a:spcPct val="0"/>
              </a:spcBef>
              <a:buClrTx/>
              <a:buFontTx/>
              <a:buNone/>
            </a:pPr>
            <a:r>
              <a:rPr lang="ro-RO" altLang="en-US" sz="1900" u="sng">
                <a:latin typeface="Times New Roman" panose="02020603050405020304" pitchFamily="18" charset="0"/>
                <a:cs typeface="Times New Roman" panose="02020603050405020304" pitchFamily="18" charset="0"/>
              </a:rPr>
              <a:t>Obiect 5 - Incinta Borz:</a:t>
            </a:r>
            <a:r>
              <a:rPr lang="ro-RO" altLang="en-US" sz="1900">
                <a:latin typeface="Times New Roman" panose="02020603050405020304" pitchFamily="18" charset="0"/>
                <a:cs typeface="Times New Roman" panose="02020603050405020304" pitchFamily="18" charset="0"/>
              </a:rPr>
              <a:t>		</a:t>
            </a:r>
            <a:r>
              <a:rPr lang="en-US" altLang="en-US" sz="1900">
                <a:latin typeface="Times New Roman" panose="02020603050405020304" pitchFamily="18" charset="0"/>
                <a:cs typeface="Times New Roman" panose="02020603050405020304" pitchFamily="18" charset="0"/>
              </a:rPr>
              <a:t>                </a:t>
            </a:r>
            <a:r>
              <a:rPr lang="ro-RO" altLang="en-US" sz="1900">
                <a:latin typeface="Times New Roman" panose="02020603050405020304" pitchFamily="18" charset="0"/>
                <a:cs typeface="Times New Roman" panose="02020603050405020304" pitchFamily="18" charset="0"/>
              </a:rPr>
              <a:t> </a:t>
            </a:r>
            <a:r>
              <a:rPr lang="ro-RO" altLang="en-US" sz="1900" u="sng">
                <a:latin typeface="Times New Roman" panose="02020603050405020304" pitchFamily="18" charset="0"/>
                <a:cs typeface="Times New Roman" panose="02020603050405020304" pitchFamily="18" charset="0"/>
              </a:rPr>
              <a:t>Obiect 6 - Incinta Uileacu de Beiuş:</a:t>
            </a:r>
          </a:p>
          <a:p>
            <a:pPr eaLnBrk="1" hangingPunct="1">
              <a:lnSpc>
                <a:spcPct val="100000"/>
              </a:lnSpc>
              <a:spcBef>
                <a:spcPct val="0"/>
              </a:spcBef>
              <a:buClrTx/>
              <a:buFontTx/>
              <a:buNone/>
            </a:pPr>
            <a:r>
              <a:rPr lang="ro-RO" altLang="en-US" sz="1900">
                <a:latin typeface="Times New Roman" panose="02020603050405020304" pitchFamily="18" charset="0"/>
                <a:cs typeface="Times New Roman" panose="02020603050405020304" pitchFamily="18" charset="0"/>
              </a:rPr>
              <a:t>- parapet	        L = 1.880 m;	- dig de apărare 	L = 2.400 m;</a:t>
            </a:r>
          </a:p>
          <a:p>
            <a:pPr eaLnBrk="1" hangingPunct="1">
              <a:lnSpc>
                <a:spcPct val="100000"/>
              </a:lnSpc>
              <a:spcBef>
                <a:spcPct val="0"/>
              </a:spcBef>
              <a:buClrTx/>
              <a:buFontTx/>
              <a:buNone/>
            </a:pPr>
            <a:r>
              <a:rPr lang="ro-RO" altLang="en-US" sz="1900">
                <a:latin typeface="Times New Roman" panose="02020603050405020304" pitchFamily="18" charset="0"/>
                <a:cs typeface="Times New Roman" panose="02020603050405020304" pitchFamily="18" charset="0"/>
              </a:rPr>
              <a:t>- protecţie de mal   L = 1.050 m;	</a:t>
            </a:r>
            <a:r>
              <a:rPr lang="en-US" altLang="en-US" sz="1900">
                <a:latin typeface="Times New Roman" panose="02020603050405020304" pitchFamily="18" charset="0"/>
                <a:cs typeface="Times New Roman" panose="02020603050405020304" pitchFamily="18" charset="0"/>
              </a:rPr>
              <a:t>               </a:t>
            </a:r>
            <a:r>
              <a:rPr lang="ro-RO" altLang="en-US" sz="1900">
                <a:latin typeface="Times New Roman" panose="02020603050405020304" pitchFamily="18" charset="0"/>
                <a:cs typeface="Times New Roman" panose="02020603050405020304" pitchFamily="18" charset="0"/>
              </a:rPr>
              <a:t>- supraînalţare dig	L = 1.000 m;</a:t>
            </a:r>
          </a:p>
          <a:p>
            <a:pPr eaLnBrk="1" hangingPunct="1">
              <a:lnSpc>
                <a:spcPct val="100000"/>
              </a:lnSpc>
              <a:spcBef>
                <a:spcPct val="0"/>
              </a:spcBef>
              <a:buClrTx/>
              <a:buFontTx/>
              <a:buNone/>
            </a:pPr>
            <a:r>
              <a:rPr lang="ro-RO" altLang="en-US" sz="1900">
                <a:latin typeface="Times New Roman" panose="02020603050405020304" pitchFamily="18" charset="0"/>
                <a:cs typeface="Times New Roman" panose="02020603050405020304" pitchFamily="18" charset="0"/>
              </a:rPr>
              <a:t>- subtraversări	         1 buc.		- parapet	 	L = 1.530 m;</a:t>
            </a:r>
          </a:p>
          <a:p>
            <a:pPr eaLnBrk="1" hangingPunct="1">
              <a:lnSpc>
                <a:spcPct val="100000"/>
              </a:lnSpc>
              <a:spcBef>
                <a:spcPct val="0"/>
              </a:spcBef>
              <a:buClrTx/>
              <a:buFontTx/>
              <a:buNone/>
            </a:pPr>
            <a:r>
              <a:rPr lang="ro-RO" altLang="en-US" sz="1900">
                <a:latin typeface="Times New Roman" panose="02020603050405020304" pitchFamily="18" charset="0"/>
                <a:cs typeface="Times New Roman" panose="02020603050405020304" pitchFamily="18" charset="0"/>
              </a:rPr>
              <a:t>					- protecţie de mal L= 450 m;</a:t>
            </a:r>
          </a:p>
          <a:p>
            <a:pPr eaLnBrk="1" hangingPunct="1">
              <a:lnSpc>
                <a:spcPct val="100000"/>
              </a:lnSpc>
              <a:spcBef>
                <a:spcPct val="0"/>
              </a:spcBef>
              <a:buClrTx/>
              <a:buFontTx/>
              <a:buNone/>
            </a:pPr>
            <a:r>
              <a:rPr lang="ro-RO" altLang="en-US" sz="1900">
                <a:latin typeface="Times New Roman" panose="02020603050405020304" pitchFamily="18" charset="0"/>
                <a:cs typeface="Times New Roman" panose="02020603050405020304" pitchFamily="18" charset="0"/>
              </a:rPr>
              <a:t>					- subtraversări	        6 buc.;</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53250" name="Rectangle 6"/>
          <p:cNvSpPr>
            <a:spLocks noChangeArrowheads="1"/>
          </p:cNvSpPr>
          <p:nvPr/>
        </p:nvSpPr>
        <p:spPr bwMode="auto">
          <a:xfrm>
            <a:off x="22225" y="14288"/>
            <a:ext cx="9144000" cy="43767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eaLnBrk="1" hangingPunct="1">
              <a:lnSpc>
                <a:spcPct val="70000"/>
              </a:lnSpc>
              <a:spcBef>
                <a:spcPts val="1200"/>
              </a:spcBef>
              <a:buClrTx/>
              <a:buFontTx/>
              <a:buNone/>
            </a:pPr>
            <a:r>
              <a:rPr lang="ro-RO" altLang="en-US" u="sng">
                <a:latin typeface="Times New Roman" panose="02020603050405020304" pitchFamily="18" charset="0"/>
                <a:cs typeface="Times New Roman" panose="02020603050405020304" pitchFamily="18" charset="0"/>
              </a:rPr>
              <a:t>Obiect 7 - Incinta Petrani:</a:t>
            </a:r>
            <a:r>
              <a:rPr lang="ro-RO" altLang="en-US">
                <a:latin typeface="Times New Roman" panose="02020603050405020304" pitchFamily="18" charset="0"/>
                <a:cs typeface="Times New Roman" panose="02020603050405020304" pitchFamily="18" charset="0"/>
              </a:rPr>
              <a:t>		    </a:t>
            </a:r>
            <a:r>
              <a:rPr lang="ro-RO" altLang="en-US" u="sng">
                <a:latin typeface="Times New Roman" panose="02020603050405020304" pitchFamily="18" charset="0"/>
                <a:cs typeface="Times New Roman" panose="02020603050405020304" pitchFamily="18" charset="0"/>
              </a:rPr>
              <a:t>Obiect 8 - Incinta Beiuş:</a:t>
            </a:r>
          </a:p>
          <a:p>
            <a:pPr eaLnBrk="1" hangingPunct="1">
              <a:lnSpc>
                <a:spcPct val="70000"/>
              </a:lnSpc>
              <a:spcBef>
                <a:spcPts val="1200"/>
              </a:spcBef>
              <a:buClrTx/>
              <a:buFontTx/>
              <a:buNone/>
            </a:pPr>
            <a:r>
              <a:rPr lang="ro-RO" altLang="en-US">
                <a:latin typeface="Times New Roman" panose="02020603050405020304" pitchFamily="18" charset="0"/>
                <a:cs typeface="Times New Roman" panose="02020603050405020304" pitchFamily="18" charset="0"/>
              </a:rPr>
              <a:t>- dig de apărare  	L = 1.220 m;	   - dig de apărare 	L = 9.250 m;</a:t>
            </a:r>
          </a:p>
          <a:p>
            <a:pPr eaLnBrk="1" hangingPunct="1">
              <a:lnSpc>
                <a:spcPct val="70000"/>
              </a:lnSpc>
              <a:spcBef>
                <a:spcPts val="1200"/>
              </a:spcBef>
              <a:buClrTx/>
              <a:buFontTx/>
              <a:buNone/>
            </a:pPr>
            <a:r>
              <a:rPr lang="ro-RO" altLang="en-US">
                <a:latin typeface="Times New Roman" panose="02020603050405020304" pitchFamily="18" charset="0"/>
                <a:cs typeface="Times New Roman" panose="02020603050405020304" pitchFamily="18" charset="0"/>
              </a:rPr>
              <a:t>- protecţie de mal	L =    650 m;	   - supraînălţare dig	L =    940 m;</a:t>
            </a:r>
          </a:p>
          <a:p>
            <a:pPr eaLnBrk="1" hangingPunct="1">
              <a:lnSpc>
                <a:spcPct val="70000"/>
              </a:lnSpc>
              <a:spcBef>
                <a:spcPts val="1200"/>
              </a:spcBef>
              <a:buClrTx/>
              <a:buFontTx/>
              <a:buChar char="-"/>
            </a:pPr>
            <a:r>
              <a:rPr lang="ro-RO" altLang="en-US">
                <a:latin typeface="Times New Roman" panose="02020603050405020304" pitchFamily="18" charset="0"/>
                <a:cs typeface="Times New Roman" panose="02020603050405020304" pitchFamily="18" charset="0"/>
              </a:rPr>
              <a:t>subtraversări	        </a:t>
            </a:r>
            <a:r>
              <a:rPr lang="en-US" altLang="en-US">
                <a:latin typeface="Times New Roman" panose="02020603050405020304" pitchFamily="18" charset="0"/>
                <a:cs typeface="Times New Roman" panose="02020603050405020304" pitchFamily="18" charset="0"/>
              </a:rPr>
              <a:t>    </a:t>
            </a:r>
            <a:r>
              <a:rPr lang="ro-RO" altLang="en-US">
                <a:latin typeface="Times New Roman" panose="02020603050405020304" pitchFamily="18" charset="0"/>
                <a:cs typeface="Times New Roman" panose="02020603050405020304" pitchFamily="18" charset="0"/>
              </a:rPr>
              <a:t>  1 buc.		</a:t>
            </a:r>
            <a:r>
              <a:rPr lang="en-US" altLang="en-US">
                <a:latin typeface="Times New Roman" panose="02020603050405020304" pitchFamily="18" charset="0"/>
                <a:cs typeface="Times New Roman" panose="02020603050405020304" pitchFamily="18" charset="0"/>
              </a:rPr>
              <a:t>   </a:t>
            </a:r>
            <a:r>
              <a:rPr lang="ro-RO" altLang="en-US">
                <a:latin typeface="Times New Roman" panose="02020603050405020304" pitchFamily="18" charset="0"/>
                <a:cs typeface="Times New Roman" panose="02020603050405020304" pitchFamily="18" charset="0"/>
              </a:rPr>
              <a:t>- subtraversări	          6 buc.</a:t>
            </a:r>
          </a:p>
          <a:p>
            <a:pPr eaLnBrk="1" hangingPunct="1">
              <a:lnSpc>
                <a:spcPct val="70000"/>
              </a:lnSpc>
              <a:spcBef>
                <a:spcPts val="1200"/>
              </a:spcBef>
              <a:buClrTx/>
              <a:buFontTx/>
              <a:buChar char="-"/>
            </a:pPr>
            <a:r>
              <a:rPr lang="ro-RO" altLang="en-US" u="sng">
                <a:latin typeface="Times New Roman" panose="02020603050405020304" pitchFamily="18" charset="0"/>
                <a:cs typeface="Times New Roman" panose="02020603050405020304" pitchFamily="18" charset="0"/>
              </a:rPr>
              <a:t>Ob. 9 - Amenajare pârâu Valea Roşie:</a:t>
            </a:r>
            <a:r>
              <a:rPr lang="ro-RO" altLang="en-US">
                <a:latin typeface="Times New Roman" panose="02020603050405020304" pitchFamily="18" charset="0"/>
                <a:cs typeface="Times New Roman" panose="02020603050405020304" pitchFamily="18" charset="0"/>
              </a:rPr>
              <a:t> </a:t>
            </a:r>
            <a:r>
              <a:rPr lang="en-US" altLang="en-US">
                <a:latin typeface="Times New Roman" panose="02020603050405020304" pitchFamily="18" charset="0"/>
                <a:cs typeface="Times New Roman" panose="02020603050405020304" pitchFamily="18" charset="0"/>
              </a:rPr>
              <a:t>   </a:t>
            </a:r>
            <a:r>
              <a:rPr lang="ro-RO" altLang="en-US">
                <a:latin typeface="Times New Roman" panose="02020603050405020304" pitchFamily="18" charset="0"/>
                <a:cs typeface="Times New Roman" panose="02020603050405020304" pitchFamily="18" charset="0"/>
              </a:rPr>
              <a:t> </a:t>
            </a:r>
            <a:r>
              <a:rPr lang="ro-RO" altLang="en-US" u="sng">
                <a:latin typeface="Times New Roman" panose="02020603050405020304" pitchFamily="18" charset="0"/>
                <a:cs typeface="Times New Roman" panose="02020603050405020304" pitchFamily="18" charset="0"/>
              </a:rPr>
              <a:t>Ob.10 - Amenajare pârâu Crişul Băiţa:</a:t>
            </a:r>
          </a:p>
          <a:p>
            <a:pPr eaLnBrk="1" hangingPunct="1">
              <a:lnSpc>
                <a:spcPct val="70000"/>
              </a:lnSpc>
              <a:spcBef>
                <a:spcPts val="1200"/>
              </a:spcBef>
              <a:buClrTx/>
              <a:buFontTx/>
              <a:buNone/>
            </a:pPr>
            <a:r>
              <a:rPr lang="ro-RO" altLang="en-US">
                <a:latin typeface="Times New Roman" panose="02020603050405020304" pitchFamily="18" charset="0"/>
                <a:cs typeface="Times New Roman" panose="02020603050405020304" pitchFamily="18" charset="0"/>
              </a:rPr>
              <a:t>- dig de apărare 	L = 1.805 m;	- protecţie de mal	L = 5.800 m;</a:t>
            </a:r>
          </a:p>
          <a:p>
            <a:pPr eaLnBrk="1" hangingPunct="1">
              <a:lnSpc>
                <a:spcPct val="70000"/>
              </a:lnSpc>
              <a:spcBef>
                <a:spcPts val="1200"/>
              </a:spcBef>
              <a:buClrTx/>
              <a:buFontTx/>
              <a:buNone/>
            </a:pPr>
            <a:r>
              <a:rPr lang="ro-RO" altLang="en-US">
                <a:latin typeface="Times New Roman" panose="02020603050405020304" pitchFamily="18" charset="0"/>
                <a:cs typeface="Times New Roman" panose="02020603050405020304" pitchFamily="18" charset="0"/>
              </a:rPr>
              <a:t>- supraînălţare	</a:t>
            </a:r>
            <a:r>
              <a:rPr lang="en-US" altLang="en-US">
                <a:latin typeface="Times New Roman" panose="02020603050405020304" pitchFamily="18" charset="0"/>
                <a:cs typeface="Times New Roman" panose="02020603050405020304" pitchFamily="18" charset="0"/>
              </a:rPr>
              <a:t>               </a:t>
            </a:r>
            <a:r>
              <a:rPr lang="ro-RO" altLang="en-US">
                <a:latin typeface="Times New Roman" panose="02020603050405020304" pitchFamily="18" charset="0"/>
                <a:cs typeface="Times New Roman" panose="02020603050405020304" pitchFamily="18" charset="0"/>
              </a:rPr>
              <a:t>L = 2.635 m;	- reprofilare albie 	L = 6.000 m;</a:t>
            </a:r>
          </a:p>
          <a:p>
            <a:pPr eaLnBrk="1" hangingPunct="1">
              <a:lnSpc>
                <a:spcPct val="70000"/>
              </a:lnSpc>
              <a:spcBef>
                <a:spcPts val="1200"/>
              </a:spcBef>
              <a:buClrTx/>
              <a:buFontTx/>
              <a:buNone/>
            </a:pPr>
            <a:r>
              <a:rPr lang="ro-RO" altLang="en-US">
                <a:latin typeface="Times New Roman" panose="02020603050405020304" pitchFamily="18" charset="0"/>
                <a:cs typeface="Times New Roman" panose="02020603050405020304" pitchFamily="18" charset="0"/>
              </a:rPr>
              <a:t>- parapet	</a:t>
            </a:r>
            <a:r>
              <a:rPr lang="en-US" altLang="en-US">
                <a:latin typeface="Times New Roman" panose="02020603050405020304" pitchFamily="18" charset="0"/>
                <a:cs typeface="Times New Roman" panose="02020603050405020304" pitchFamily="18" charset="0"/>
              </a:rPr>
              <a:t>               </a:t>
            </a:r>
            <a:r>
              <a:rPr lang="ro-RO" altLang="en-US">
                <a:latin typeface="Times New Roman" panose="02020603050405020304" pitchFamily="18" charset="0"/>
                <a:cs typeface="Times New Roman" panose="02020603050405020304" pitchFamily="18" charset="0"/>
              </a:rPr>
              <a:t>L =    965 m;	- poduri			2 buc.</a:t>
            </a:r>
          </a:p>
          <a:p>
            <a:pPr eaLnBrk="1" hangingPunct="1">
              <a:lnSpc>
                <a:spcPct val="70000"/>
              </a:lnSpc>
              <a:spcBef>
                <a:spcPts val="1200"/>
              </a:spcBef>
              <a:buClrTx/>
              <a:buFontTx/>
              <a:buNone/>
            </a:pPr>
            <a:r>
              <a:rPr lang="ro-RO" altLang="en-US">
                <a:latin typeface="Times New Roman" panose="02020603050405020304" pitchFamily="18" charset="0"/>
                <a:cs typeface="Times New Roman" panose="02020603050405020304" pitchFamily="18" charset="0"/>
              </a:rPr>
              <a:t>- protecţie de mal	</a:t>
            </a:r>
            <a:r>
              <a:rPr lang="en-US" altLang="en-US">
                <a:latin typeface="Times New Roman" panose="02020603050405020304" pitchFamily="18" charset="0"/>
                <a:cs typeface="Times New Roman" panose="02020603050405020304" pitchFamily="18" charset="0"/>
              </a:rPr>
              <a:t> </a:t>
            </a:r>
            <a:r>
              <a:rPr lang="ro-RO" altLang="en-US">
                <a:latin typeface="Times New Roman" panose="02020603050405020304" pitchFamily="18" charset="0"/>
                <a:cs typeface="Times New Roman" panose="02020603050405020304" pitchFamily="18" charset="0"/>
              </a:rPr>
              <a:t>L = 6.385 m;</a:t>
            </a:r>
          </a:p>
          <a:p>
            <a:pPr eaLnBrk="1" hangingPunct="1">
              <a:lnSpc>
                <a:spcPct val="70000"/>
              </a:lnSpc>
              <a:spcBef>
                <a:spcPts val="1200"/>
              </a:spcBef>
              <a:buClrTx/>
              <a:buFontTx/>
              <a:buNone/>
            </a:pPr>
            <a:r>
              <a:rPr lang="ro-RO" altLang="en-US">
                <a:latin typeface="Times New Roman" panose="02020603050405020304" pitchFamily="18" charset="0"/>
                <a:cs typeface="Times New Roman" panose="02020603050405020304" pitchFamily="18" charset="0"/>
              </a:rPr>
              <a:t>- reprofilare albie 	</a:t>
            </a:r>
            <a:r>
              <a:rPr lang="en-US" altLang="en-US">
                <a:latin typeface="Times New Roman" panose="02020603050405020304" pitchFamily="18" charset="0"/>
                <a:cs typeface="Times New Roman" panose="02020603050405020304" pitchFamily="18" charset="0"/>
              </a:rPr>
              <a:t> </a:t>
            </a:r>
            <a:r>
              <a:rPr lang="ro-RO" altLang="en-US">
                <a:latin typeface="Times New Roman" panose="02020603050405020304" pitchFamily="18" charset="0"/>
                <a:cs typeface="Times New Roman" panose="02020603050405020304" pitchFamily="18" charset="0"/>
              </a:rPr>
              <a:t>L = 9.200 m;</a:t>
            </a:r>
          </a:p>
          <a:p>
            <a:pPr eaLnBrk="1" hangingPunct="1">
              <a:lnSpc>
                <a:spcPct val="70000"/>
              </a:lnSpc>
              <a:spcBef>
                <a:spcPts val="1200"/>
              </a:spcBef>
              <a:buClrTx/>
              <a:buFontTx/>
              <a:buNone/>
            </a:pPr>
            <a:r>
              <a:rPr lang="ro-RO" altLang="en-US">
                <a:latin typeface="Times New Roman" panose="02020603050405020304" pitchFamily="18" charset="0"/>
                <a:cs typeface="Times New Roman" panose="02020603050405020304" pitchFamily="18" charset="0"/>
              </a:rPr>
              <a:t>- pod		</a:t>
            </a:r>
            <a:r>
              <a:rPr lang="en-US" altLang="en-US">
                <a:latin typeface="Times New Roman" panose="02020603050405020304" pitchFamily="18" charset="0"/>
                <a:cs typeface="Times New Roman" panose="02020603050405020304" pitchFamily="18" charset="0"/>
              </a:rPr>
              <a:t>                </a:t>
            </a:r>
            <a:r>
              <a:rPr lang="ro-RO" altLang="en-US">
                <a:latin typeface="Times New Roman" panose="02020603050405020304" pitchFamily="18" charset="0"/>
                <a:cs typeface="Times New Roman" panose="02020603050405020304" pitchFamily="18" charset="0"/>
              </a:rPr>
              <a:t>1 buc.</a:t>
            </a:r>
          </a:p>
          <a:p>
            <a:pPr eaLnBrk="1" hangingPunct="1">
              <a:lnSpc>
                <a:spcPct val="70000"/>
              </a:lnSpc>
              <a:spcBef>
                <a:spcPts val="1200"/>
              </a:spcBef>
              <a:buClrTx/>
              <a:buFontTx/>
              <a:buNone/>
            </a:pPr>
            <a:r>
              <a:rPr lang="ro-RO" altLang="en-US">
                <a:latin typeface="Times New Roman" panose="02020603050405020304" pitchFamily="18" charset="0"/>
                <a:cs typeface="Times New Roman" panose="02020603050405020304" pitchFamily="18" charset="0"/>
              </a:rPr>
              <a:t>- subtraversări	      </a:t>
            </a:r>
            <a:r>
              <a:rPr lang="en-US" altLang="en-US">
                <a:latin typeface="Times New Roman" panose="02020603050405020304" pitchFamily="18" charset="0"/>
                <a:cs typeface="Times New Roman" panose="02020603050405020304" pitchFamily="18" charset="0"/>
              </a:rPr>
              <a:t>      </a:t>
            </a:r>
            <a:r>
              <a:rPr lang="ro-RO" altLang="en-US">
                <a:latin typeface="Times New Roman" panose="02020603050405020304" pitchFamily="18" charset="0"/>
                <a:cs typeface="Times New Roman" panose="02020603050405020304" pitchFamily="18" charset="0"/>
              </a:rPr>
              <a:t>   12 buc.</a:t>
            </a:r>
          </a:p>
        </p:txBody>
      </p:sp>
      <p:sp>
        <p:nvSpPr>
          <p:cNvPr id="53251" name="Rectangle 7"/>
          <p:cNvSpPr>
            <a:spLocks noChangeArrowheads="1"/>
          </p:cNvSpPr>
          <p:nvPr/>
        </p:nvSpPr>
        <p:spPr bwMode="auto">
          <a:xfrm>
            <a:off x="22225" y="4343400"/>
            <a:ext cx="8969375" cy="2400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eaLnBrk="1" hangingPunct="1">
              <a:lnSpc>
                <a:spcPct val="100000"/>
              </a:lnSpc>
              <a:spcBef>
                <a:spcPts val="1200"/>
              </a:spcBef>
              <a:buClrTx/>
              <a:buFontTx/>
              <a:buNone/>
            </a:pPr>
            <a:r>
              <a:rPr lang="ro-RO" altLang="en-US" sz="2200" u="sng">
                <a:latin typeface="Calibri" panose="020F0502020204030204" pitchFamily="34" charset="0"/>
              </a:rPr>
              <a:t>Obiect 11 - Canton de exploatare:</a:t>
            </a:r>
            <a:r>
              <a:rPr lang="ro-RO" altLang="en-US" sz="2200">
                <a:latin typeface="Calibri" panose="020F0502020204030204" pitchFamily="34" charset="0"/>
              </a:rPr>
              <a:t>	</a:t>
            </a:r>
            <a:r>
              <a:rPr lang="ro-RO" altLang="en-US" sz="2200" u="sng">
                <a:latin typeface="Calibri" panose="020F0502020204030204" pitchFamily="34" charset="0"/>
              </a:rPr>
              <a:t>Obiect 12 -  Sistem informaţional:</a:t>
            </a:r>
            <a:endParaRPr lang="en-US" altLang="en-US" sz="2200" u="sng">
              <a:latin typeface="Calibri" panose="020F0502020204030204" pitchFamily="34" charset="0"/>
            </a:endParaRPr>
          </a:p>
          <a:p>
            <a:pPr eaLnBrk="1" hangingPunct="1">
              <a:lnSpc>
                <a:spcPct val="100000"/>
              </a:lnSpc>
              <a:spcBef>
                <a:spcPts val="1200"/>
              </a:spcBef>
              <a:buClrTx/>
              <a:buFontTx/>
              <a:buNone/>
            </a:pPr>
            <a:r>
              <a:rPr lang="ro-RO" altLang="en-US" sz="2200">
                <a:latin typeface="Calibri" panose="020F0502020204030204" pitchFamily="34" charset="0"/>
              </a:rPr>
              <a:t>- canton de exploatare;</a:t>
            </a:r>
            <a:r>
              <a:rPr lang="en-US" altLang="en-US" sz="2200">
                <a:latin typeface="Calibri" panose="020F0502020204030204" pitchFamily="34" charset="0"/>
              </a:rPr>
              <a:t>			</a:t>
            </a:r>
            <a:r>
              <a:rPr lang="ro-RO" altLang="en-US" sz="2200">
                <a:latin typeface="Calibri" panose="020F0502020204030204" pitchFamily="34" charset="0"/>
              </a:rPr>
              <a:t> -anexă;</a:t>
            </a:r>
          </a:p>
          <a:p>
            <a:pPr eaLnBrk="1" hangingPunct="1">
              <a:lnSpc>
                <a:spcPct val="100000"/>
              </a:lnSpc>
              <a:spcBef>
                <a:spcPts val="1200"/>
              </a:spcBef>
              <a:buClrTx/>
              <a:buFontTx/>
              <a:buNone/>
            </a:pPr>
            <a:r>
              <a:rPr lang="ro-RO" altLang="en-US" sz="2200">
                <a:latin typeface="Calibri" panose="020F0502020204030204" pitchFamily="34" charset="0"/>
              </a:rPr>
              <a:t>- puţ forat; -fosă septică;</a:t>
            </a:r>
          </a:p>
          <a:p>
            <a:pPr eaLnBrk="1" hangingPunct="1">
              <a:lnSpc>
                <a:spcPct val="100000"/>
              </a:lnSpc>
              <a:spcBef>
                <a:spcPts val="1200"/>
              </a:spcBef>
              <a:buClrTx/>
              <a:buFontTx/>
              <a:buNone/>
            </a:pPr>
            <a:r>
              <a:rPr lang="ro-RO" altLang="en-US" sz="2200">
                <a:latin typeface="Calibri" panose="020F0502020204030204" pitchFamily="34" charset="0"/>
              </a:rPr>
              <a:t>- împrejmuire;</a:t>
            </a:r>
          </a:p>
          <a:p>
            <a:pPr eaLnBrk="1" hangingPunct="1">
              <a:lnSpc>
                <a:spcPct val="100000"/>
              </a:lnSpc>
              <a:spcBef>
                <a:spcPts val="1200"/>
              </a:spcBef>
              <a:buClrTx/>
              <a:buFontTx/>
              <a:buNone/>
            </a:pPr>
            <a:r>
              <a:rPr lang="ro-RO" altLang="en-US" sz="2200">
                <a:latin typeface="Calibri" panose="020F0502020204030204" pitchFamily="34" charset="0"/>
              </a:rPr>
              <a:t>- reţele apă-canal, electrice etc.;</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extBox 1"/>
          <p:cNvSpPr txBox="1">
            <a:spLocks noChangeArrowheads="1"/>
          </p:cNvSpPr>
          <p:nvPr/>
        </p:nvSpPr>
        <p:spPr bwMode="auto">
          <a:xfrm>
            <a:off x="228600" y="457200"/>
            <a:ext cx="8763000" cy="64627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dirty="0"/>
              <a:t>In </a:t>
            </a:r>
            <a:r>
              <a:rPr lang="en-US" altLang="en-US" dirty="0" err="1"/>
              <a:t>anul</a:t>
            </a:r>
            <a:r>
              <a:rPr lang="en-US" altLang="en-US" dirty="0"/>
              <a:t> </a:t>
            </a:r>
            <a:r>
              <a:rPr lang="en-US" altLang="en-US" dirty="0" smtClean="0"/>
              <a:t>2017 </a:t>
            </a:r>
            <a:r>
              <a:rPr lang="en-US" altLang="en-US" dirty="0"/>
              <a:t>s-au </a:t>
            </a:r>
            <a:r>
              <a:rPr lang="en-US" altLang="en-US" dirty="0" err="1" smtClean="0"/>
              <a:t>finalizat</a:t>
            </a:r>
            <a:r>
              <a:rPr lang="en-US" altLang="en-US" dirty="0" smtClean="0"/>
              <a:t> </a:t>
            </a:r>
            <a:r>
              <a:rPr lang="en-US" altLang="en-US" dirty="0" err="1" smtClean="0"/>
              <a:t>lucrarile</a:t>
            </a:r>
            <a:r>
              <a:rPr lang="en-US" altLang="en-US" dirty="0" smtClean="0"/>
              <a:t> la </a:t>
            </a:r>
            <a:r>
              <a:rPr lang="en-US" altLang="en-US" dirty="0" err="1" smtClean="0"/>
              <a:t>complexul</a:t>
            </a:r>
            <a:r>
              <a:rPr lang="en-US" altLang="en-US" dirty="0" smtClean="0"/>
              <a:t> </a:t>
            </a:r>
            <a:r>
              <a:rPr lang="en-US" altLang="en-US" dirty="0" err="1"/>
              <a:t>Priza</a:t>
            </a:r>
            <a:r>
              <a:rPr lang="en-US" altLang="en-US" dirty="0"/>
              <a:t> de </a:t>
            </a:r>
            <a:r>
              <a:rPr lang="en-US" altLang="en-US" dirty="0" err="1"/>
              <a:t>captare</a:t>
            </a:r>
            <a:r>
              <a:rPr lang="en-US" altLang="en-US" dirty="0"/>
              <a:t> Taut </a:t>
            </a:r>
            <a:r>
              <a:rPr lang="en-US" altLang="en-US" dirty="0" err="1"/>
              <a:t>respectiv</a:t>
            </a:r>
            <a:r>
              <a:rPr lang="en-US" altLang="en-US" dirty="0" smtClean="0"/>
              <a:t>: </a:t>
            </a:r>
            <a:r>
              <a:rPr lang="en-US" altLang="en-US" dirty="0" err="1" smtClean="0"/>
              <a:t>pragul</a:t>
            </a:r>
            <a:r>
              <a:rPr lang="en-US" altLang="en-US" dirty="0" smtClean="0"/>
              <a:t> </a:t>
            </a:r>
            <a:r>
              <a:rPr lang="en-US" altLang="en-US" dirty="0"/>
              <a:t>de </a:t>
            </a:r>
            <a:r>
              <a:rPr lang="en-US" altLang="en-US" dirty="0" err="1"/>
              <a:t>barare</a:t>
            </a:r>
            <a:r>
              <a:rPr lang="en-US" altLang="en-US" dirty="0"/>
              <a:t> frontal </a:t>
            </a:r>
            <a:r>
              <a:rPr lang="en-US" altLang="en-US" dirty="0" err="1"/>
              <a:t>amplasat</a:t>
            </a:r>
            <a:r>
              <a:rPr lang="en-US" altLang="en-US" dirty="0"/>
              <a:t> </a:t>
            </a:r>
            <a:r>
              <a:rPr lang="en-US" altLang="en-US" dirty="0" err="1"/>
              <a:t>pe</a:t>
            </a:r>
            <a:r>
              <a:rPr lang="en-US" altLang="en-US" dirty="0"/>
              <a:t> </a:t>
            </a:r>
            <a:r>
              <a:rPr lang="en-US" altLang="en-US" dirty="0" err="1"/>
              <a:t>raul</a:t>
            </a:r>
            <a:r>
              <a:rPr lang="en-US" altLang="en-US" dirty="0"/>
              <a:t> </a:t>
            </a:r>
            <a:r>
              <a:rPr lang="en-US" altLang="en-US" dirty="0" err="1"/>
              <a:t>Crisul</a:t>
            </a:r>
            <a:r>
              <a:rPr lang="en-US" altLang="en-US" dirty="0"/>
              <a:t> </a:t>
            </a:r>
            <a:r>
              <a:rPr lang="en-US" altLang="en-US" dirty="0" err="1"/>
              <a:t>Negru,deschiderile</a:t>
            </a:r>
            <a:r>
              <a:rPr lang="en-US" altLang="en-US" dirty="0"/>
              <a:t> de </a:t>
            </a:r>
            <a:r>
              <a:rPr lang="en-US" altLang="en-US" dirty="0" err="1"/>
              <a:t>spalare</a:t>
            </a:r>
            <a:r>
              <a:rPr lang="en-US" altLang="en-US" dirty="0"/>
              <a:t> </a:t>
            </a:r>
            <a:r>
              <a:rPr lang="en-US" altLang="en-US" dirty="0" err="1"/>
              <a:t>impreuna</a:t>
            </a:r>
            <a:r>
              <a:rPr lang="en-US" altLang="en-US" dirty="0"/>
              <a:t> cu </a:t>
            </a:r>
            <a:r>
              <a:rPr lang="en-US" altLang="en-US" dirty="0" err="1"/>
              <a:t>echipamentul</a:t>
            </a:r>
            <a:r>
              <a:rPr lang="en-US" altLang="en-US" dirty="0"/>
              <a:t>  </a:t>
            </a:r>
            <a:r>
              <a:rPr lang="en-US" altLang="en-US" dirty="0" err="1"/>
              <a:t>hidromecanic</a:t>
            </a:r>
            <a:r>
              <a:rPr lang="en-US" altLang="en-US" dirty="0"/>
              <a:t>, </a:t>
            </a:r>
            <a:r>
              <a:rPr lang="en-US" altLang="en-US" dirty="0" err="1"/>
              <a:t>disipatorul</a:t>
            </a:r>
            <a:r>
              <a:rPr lang="en-US" altLang="en-US" dirty="0"/>
              <a:t> de </a:t>
            </a:r>
            <a:r>
              <a:rPr lang="en-US" altLang="en-US" dirty="0" err="1"/>
              <a:t>energie</a:t>
            </a:r>
            <a:r>
              <a:rPr lang="en-US" altLang="en-US" dirty="0"/>
              <a:t>, </a:t>
            </a:r>
            <a:r>
              <a:rPr lang="en-US" altLang="en-US" dirty="0" err="1"/>
              <a:t>priza</a:t>
            </a:r>
            <a:r>
              <a:rPr lang="en-US" altLang="en-US" dirty="0"/>
              <a:t> de </a:t>
            </a:r>
            <a:r>
              <a:rPr lang="en-US" altLang="en-US" dirty="0" err="1"/>
              <a:t>apa</a:t>
            </a:r>
            <a:r>
              <a:rPr lang="en-US" altLang="en-US" dirty="0"/>
              <a:t> </a:t>
            </a:r>
            <a:r>
              <a:rPr lang="en-US" altLang="en-US" dirty="0" err="1"/>
              <a:t>propriu-zisa</a:t>
            </a:r>
            <a:r>
              <a:rPr lang="en-US" altLang="en-US" dirty="0"/>
              <a:t> </a:t>
            </a:r>
            <a:r>
              <a:rPr lang="en-US" altLang="en-US" dirty="0" err="1"/>
              <a:t>impreuna</a:t>
            </a:r>
            <a:r>
              <a:rPr lang="en-US" altLang="en-US" dirty="0"/>
              <a:t> cu </a:t>
            </a:r>
            <a:r>
              <a:rPr lang="en-US" altLang="en-US" dirty="0" err="1"/>
              <a:t>echipamentul</a:t>
            </a:r>
            <a:r>
              <a:rPr lang="en-US" altLang="en-US" dirty="0"/>
              <a:t>  </a:t>
            </a:r>
            <a:r>
              <a:rPr lang="en-US" altLang="en-US" dirty="0" err="1"/>
              <a:t>hidromecanic</a:t>
            </a:r>
            <a:r>
              <a:rPr lang="en-US" altLang="en-US" dirty="0"/>
              <a:t> </a:t>
            </a:r>
            <a:r>
              <a:rPr lang="en-US" altLang="en-US" dirty="0" smtClean="0"/>
              <a:t>care </a:t>
            </a:r>
            <a:r>
              <a:rPr lang="en-US" altLang="en-US" dirty="0" err="1" smtClean="0"/>
              <a:t>erau</a:t>
            </a:r>
            <a:r>
              <a:rPr lang="en-US" altLang="en-US" dirty="0" smtClean="0"/>
              <a:t> </a:t>
            </a:r>
            <a:r>
              <a:rPr lang="en-US" altLang="en-US" dirty="0" err="1" smtClean="0"/>
              <a:t>distruse</a:t>
            </a:r>
            <a:r>
              <a:rPr lang="en-US" altLang="en-US" dirty="0" smtClean="0"/>
              <a:t> </a:t>
            </a:r>
            <a:r>
              <a:rPr lang="en-US" altLang="en-US" dirty="0"/>
              <a:t>in </a:t>
            </a:r>
            <a:r>
              <a:rPr lang="en-US" altLang="en-US" dirty="0" err="1"/>
              <a:t>totalitate</a:t>
            </a:r>
            <a:r>
              <a:rPr lang="en-US" altLang="en-US" dirty="0"/>
              <a:t> </a:t>
            </a:r>
            <a:r>
              <a:rPr lang="en-US" altLang="en-US" dirty="0" err="1"/>
              <a:t>si</a:t>
            </a:r>
            <a:r>
              <a:rPr lang="en-US" altLang="en-US" dirty="0"/>
              <a:t> nu </a:t>
            </a:r>
            <a:r>
              <a:rPr lang="en-US" altLang="en-US" dirty="0" err="1"/>
              <a:t>mai</a:t>
            </a:r>
            <a:r>
              <a:rPr lang="en-US" altLang="en-US" dirty="0"/>
              <a:t> era </a:t>
            </a:r>
            <a:r>
              <a:rPr lang="en-US" altLang="en-US" dirty="0" err="1"/>
              <a:t>posibila</a:t>
            </a:r>
            <a:r>
              <a:rPr lang="en-US" altLang="en-US" dirty="0"/>
              <a:t> </a:t>
            </a:r>
            <a:r>
              <a:rPr lang="en-US" altLang="en-US" dirty="0" err="1"/>
              <a:t>reabilitarea</a:t>
            </a:r>
            <a:r>
              <a:rPr lang="en-US" altLang="en-US" dirty="0"/>
              <a:t> </a:t>
            </a:r>
            <a:r>
              <a:rPr lang="en-US" altLang="en-US" dirty="0" err="1"/>
              <a:t>acestora</a:t>
            </a:r>
            <a:r>
              <a:rPr lang="en-US" altLang="en-US" dirty="0"/>
              <a:t>.</a:t>
            </a:r>
          </a:p>
          <a:p>
            <a:r>
              <a:rPr lang="en-US" altLang="en-US" dirty="0"/>
              <a:t>	</a:t>
            </a:r>
            <a:r>
              <a:rPr lang="en-US" altLang="en-US" dirty="0" err="1"/>
              <a:t>prag</a:t>
            </a:r>
            <a:r>
              <a:rPr lang="en-US" altLang="en-US" dirty="0"/>
              <a:t> frontal de </a:t>
            </a:r>
            <a:r>
              <a:rPr lang="en-US" altLang="en-US" dirty="0" err="1"/>
              <a:t>barare</a:t>
            </a:r>
            <a:r>
              <a:rPr lang="en-US" altLang="en-US" dirty="0"/>
              <a:t>  care </a:t>
            </a:r>
            <a:r>
              <a:rPr lang="en-US" altLang="en-US" dirty="0" err="1"/>
              <a:t>cuprinde</a:t>
            </a:r>
            <a:r>
              <a:rPr lang="en-US" altLang="en-US" dirty="0"/>
              <a:t> </a:t>
            </a:r>
            <a:r>
              <a:rPr lang="en-US" altLang="en-US" dirty="0" err="1"/>
              <a:t>pragul</a:t>
            </a:r>
            <a:r>
              <a:rPr lang="en-US" altLang="en-US" dirty="0"/>
              <a:t> </a:t>
            </a:r>
            <a:r>
              <a:rPr lang="en-US" altLang="en-US" dirty="0" err="1"/>
              <a:t>deversant</a:t>
            </a:r>
            <a:r>
              <a:rPr lang="en-US" altLang="en-US" dirty="0"/>
              <a:t>  tip </a:t>
            </a:r>
            <a:r>
              <a:rPr lang="en-US" altLang="en-US" dirty="0" err="1"/>
              <a:t>baraj</a:t>
            </a:r>
            <a:r>
              <a:rPr lang="en-US" altLang="en-US" dirty="0"/>
              <a:t> de mica </a:t>
            </a:r>
            <a:r>
              <a:rPr lang="en-US" altLang="en-US" dirty="0" err="1"/>
              <a:t>inaltime</a:t>
            </a:r>
            <a:r>
              <a:rPr lang="en-US" altLang="en-US" dirty="0"/>
              <a:t> din </a:t>
            </a:r>
            <a:r>
              <a:rPr lang="en-US" altLang="en-US" dirty="0" err="1"/>
              <a:t>beton</a:t>
            </a:r>
            <a:r>
              <a:rPr lang="en-US" altLang="en-US" dirty="0"/>
              <a:t> </a:t>
            </a:r>
            <a:r>
              <a:rPr lang="en-US" altLang="en-US" dirty="0" err="1"/>
              <a:t>armat</a:t>
            </a:r>
            <a:r>
              <a:rPr lang="en-US" altLang="en-US" dirty="0"/>
              <a:t>, </a:t>
            </a:r>
            <a:r>
              <a:rPr lang="en-US" altLang="en-US" dirty="0" err="1"/>
              <a:t>ecran</a:t>
            </a:r>
            <a:r>
              <a:rPr lang="en-US" altLang="en-US" dirty="0"/>
              <a:t> de </a:t>
            </a:r>
            <a:r>
              <a:rPr lang="en-US" altLang="en-US" dirty="0" err="1"/>
              <a:t>etansare</a:t>
            </a:r>
            <a:r>
              <a:rPr lang="en-US" altLang="en-US" dirty="0"/>
              <a:t> a </a:t>
            </a:r>
            <a:r>
              <a:rPr lang="en-US" altLang="en-US" dirty="0" err="1"/>
              <a:t>fundatiei</a:t>
            </a:r>
            <a:r>
              <a:rPr lang="en-US" altLang="en-US" dirty="0"/>
              <a:t> </a:t>
            </a:r>
            <a:r>
              <a:rPr lang="en-US" altLang="en-US" dirty="0" err="1"/>
              <a:t>pragului</a:t>
            </a:r>
            <a:r>
              <a:rPr lang="en-US" altLang="en-US" dirty="0"/>
              <a:t> </a:t>
            </a:r>
            <a:r>
              <a:rPr lang="en-US" altLang="en-US" dirty="0" err="1"/>
              <a:t>deversant</a:t>
            </a:r>
            <a:r>
              <a:rPr lang="en-US" altLang="en-US" dirty="0"/>
              <a:t>, </a:t>
            </a:r>
            <a:r>
              <a:rPr lang="en-US" altLang="en-US" dirty="0" err="1"/>
              <a:t>doua</a:t>
            </a:r>
            <a:r>
              <a:rPr lang="en-US" altLang="en-US" dirty="0"/>
              <a:t> </a:t>
            </a:r>
            <a:r>
              <a:rPr lang="en-US" altLang="en-US" dirty="0" err="1"/>
              <a:t>deschideri</a:t>
            </a:r>
            <a:r>
              <a:rPr lang="en-US" altLang="en-US" dirty="0"/>
              <a:t> de </a:t>
            </a:r>
            <a:r>
              <a:rPr lang="en-US" altLang="en-US" dirty="0" err="1"/>
              <a:t>spalare</a:t>
            </a:r>
            <a:r>
              <a:rPr lang="en-US" altLang="en-US" dirty="0"/>
              <a:t> a </a:t>
            </a:r>
            <a:r>
              <a:rPr lang="en-US" altLang="en-US" dirty="0" err="1"/>
              <a:t>aluviunilor</a:t>
            </a:r>
            <a:r>
              <a:rPr lang="en-US" altLang="en-US" dirty="0"/>
              <a:t> din fata </a:t>
            </a:r>
            <a:r>
              <a:rPr lang="en-US" altLang="en-US" dirty="0" err="1"/>
              <a:t>prizei</a:t>
            </a:r>
            <a:r>
              <a:rPr lang="en-US" altLang="en-US" dirty="0"/>
              <a:t> </a:t>
            </a:r>
            <a:r>
              <a:rPr lang="en-US" altLang="en-US" dirty="0" err="1"/>
              <a:t>echipate</a:t>
            </a:r>
            <a:r>
              <a:rPr lang="en-US" altLang="en-US" dirty="0"/>
              <a:t> cu </a:t>
            </a:r>
            <a:r>
              <a:rPr lang="en-US" altLang="en-US" dirty="0" err="1"/>
              <a:t>stavile</a:t>
            </a:r>
            <a:r>
              <a:rPr lang="en-US" altLang="en-US" dirty="0"/>
              <a:t> plane 2.00 </a:t>
            </a:r>
            <a:r>
              <a:rPr lang="en-US" altLang="en-US" dirty="0" err="1"/>
              <a:t>x2.00</a:t>
            </a:r>
            <a:r>
              <a:rPr lang="en-US" altLang="en-US" dirty="0"/>
              <a:t> m </a:t>
            </a:r>
            <a:r>
              <a:rPr lang="en-US" altLang="en-US" dirty="0" err="1"/>
              <a:t>si</a:t>
            </a:r>
            <a:r>
              <a:rPr lang="en-US" altLang="en-US" dirty="0"/>
              <a:t> cu </a:t>
            </a:r>
            <a:r>
              <a:rPr lang="en-US" altLang="en-US" dirty="0" err="1"/>
              <a:t>batardouri</a:t>
            </a:r>
            <a:r>
              <a:rPr lang="en-US" altLang="en-US" dirty="0"/>
              <a:t>, </a:t>
            </a:r>
            <a:r>
              <a:rPr lang="en-US" altLang="en-US" dirty="0" err="1"/>
              <a:t>disipatorul</a:t>
            </a:r>
            <a:r>
              <a:rPr lang="en-US" altLang="en-US" dirty="0"/>
              <a:t> de </a:t>
            </a:r>
            <a:r>
              <a:rPr lang="en-US" altLang="en-US" dirty="0" err="1"/>
              <a:t>energie</a:t>
            </a:r>
            <a:r>
              <a:rPr lang="en-US" altLang="en-US" dirty="0"/>
              <a:t> de tip </a:t>
            </a:r>
            <a:r>
              <a:rPr lang="en-US" altLang="en-US" dirty="0" err="1"/>
              <a:t>cuva</a:t>
            </a:r>
            <a:r>
              <a:rPr lang="en-US" altLang="en-US" dirty="0"/>
              <a:t> cu </a:t>
            </a:r>
            <a:r>
              <a:rPr lang="en-US" altLang="en-US" dirty="0" err="1"/>
              <a:t>prag</a:t>
            </a:r>
            <a:r>
              <a:rPr lang="en-US" altLang="en-US" dirty="0"/>
              <a:t>, </a:t>
            </a:r>
            <a:r>
              <a:rPr lang="en-US" altLang="en-US" dirty="0" err="1"/>
              <a:t>rizberme</a:t>
            </a:r>
            <a:r>
              <a:rPr lang="en-US" altLang="en-US" dirty="0"/>
              <a:t> din </a:t>
            </a:r>
            <a:r>
              <a:rPr lang="en-US" altLang="en-US" dirty="0" err="1"/>
              <a:t>blocuri</a:t>
            </a:r>
            <a:r>
              <a:rPr lang="en-US" altLang="en-US" dirty="0"/>
              <a:t> de </a:t>
            </a:r>
            <a:r>
              <a:rPr lang="en-US" altLang="en-US" dirty="0" err="1"/>
              <a:t>beton</a:t>
            </a:r>
            <a:r>
              <a:rPr lang="en-US" altLang="en-US" dirty="0"/>
              <a:t> (</a:t>
            </a:r>
            <a:r>
              <a:rPr lang="en-US" altLang="en-US" dirty="0" err="1"/>
              <a:t>pe</a:t>
            </a:r>
            <a:r>
              <a:rPr lang="en-US" altLang="en-US" dirty="0"/>
              <a:t> </a:t>
            </a:r>
            <a:r>
              <a:rPr lang="en-US" altLang="en-US" dirty="0" err="1"/>
              <a:t>lungimea</a:t>
            </a:r>
            <a:r>
              <a:rPr lang="en-US" altLang="en-US" dirty="0"/>
              <a:t> de 14.00 m) </a:t>
            </a:r>
            <a:r>
              <a:rPr lang="en-US" altLang="en-US" dirty="0" err="1"/>
              <a:t>si</a:t>
            </a:r>
            <a:r>
              <a:rPr lang="en-US" altLang="en-US" dirty="0"/>
              <a:t> din </a:t>
            </a:r>
            <a:r>
              <a:rPr lang="en-US" altLang="en-US" dirty="0" err="1"/>
              <a:t>anrocamente</a:t>
            </a:r>
            <a:r>
              <a:rPr lang="en-US" altLang="en-US" dirty="0"/>
              <a:t> (</a:t>
            </a:r>
            <a:r>
              <a:rPr lang="en-US" altLang="en-US" dirty="0" err="1"/>
              <a:t>pe</a:t>
            </a:r>
            <a:r>
              <a:rPr lang="en-US" altLang="en-US" dirty="0"/>
              <a:t> </a:t>
            </a:r>
            <a:r>
              <a:rPr lang="en-US" altLang="en-US" dirty="0" err="1"/>
              <a:t>lungimea</a:t>
            </a:r>
            <a:r>
              <a:rPr lang="en-US" altLang="en-US" dirty="0"/>
              <a:t> de  12.00 m);</a:t>
            </a:r>
          </a:p>
          <a:p>
            <a:r>
              <a:rPr lang="en-US" altLang="en-US" dirty="0"/>
              <a:t>	</a:t>
            </a:r>
            <a:r>
              <a:rPr lang="en-US" altLang="en-US" dirty="0" err="1"/>
              <a:t>priza</a:t>
            </a:r>
            <a:r>
              <a:rPr lang="en-US" altLang="en-US" dirty="0"/>
              <a:t> de </a:t>
            </a:r>
            <a:r>
              <a:rPr lang="en-US" altLang="en-US" dirty="0" err="1"/>
              <a:t>captare</a:t>
            </a:r>
            <a:r>
              <a:rPr lang="en-US" altLang="en-US" dirty="0"/>
              <a:t> a </a:t>
            </a:r>
            <a:r>
              <a:rPr lang="en-US" altLang="en-US" dirty="0" err="1"/>
              <a:t>apei</a:t>
            </a:r>
            <a:r>
              <a:rPr lang="en-US" altLang="en-US" dirty="0"/>
              <a:t> </a:t>
            </a:r>
            <a:r>
              <a:rPr lang="en-US" altLang="en-US" dirty="0" err="1"/>
              <a:t>amplasata</a:t>
            </a:r>
            <a:r>
              <a:rPr lang="en-US" altLang="en-US" dirty="0"/>
              <a:t> </a:t>
            </a:r>
            <a:r>
              <a:rPr lang="en-US" altLang="en-US" dirty="0" err="1"/>
              <a:t>pe</a:t>
            </a:r>
            <a:r>
              <a:rPr lang="en-US" altLang="en-US" dirty="0"/>
              <a:t> </a:t>
            </a:r>
            <a:r>
              <a:rPr lang="en-US" altLang="en-US" dirty="0" err="1"/>
              <a:t>malul</a:t>
            </a:r>
            <a:r>
              <a:rPr lang="en-US" altLang="en-US" dirty="0"/>
              <a:t> </a:t>
            </a:r>
            <a:r>
              <a:rPr lang="en-US" altLang="en-US" dirty="0" err="1"/>
              <a:t>drept</a:t>
            </a:r>
            <a:r>
              <a:rPr lang="en-US" altLang="en-US" dirty="0"/>
              <a:t>, cu un debit </a:t>
            </a:r>
            <a:r>
              <a:rPr lang="en-US" altLang="en-US" dirty="0" err="1"/>
              <a:t>instalat</a:t>
            </a:r>
            <a:r>
              <a:rPr lang="en-US" altLang="en-US" dirty="0"/>
              <a:t> de 6.5 mc/s, </a:t>
            </a:r>
            <a:r>
              <a:rPr lang="en-US" altLang="en-US" dirty="0" err="1"/>
              <a:t>cuprinzand</a:t>
            </a:r>
            <a:r>
              <a:rPr lang="en-US" altLang="en-US" dirty="0"/>
              <a:t> </a:t>
            </a:r>
            <a:r>
              <a:rPr lang="en-US" altLang="en-US" dirty="0" err="1"/>
              <a:t>priza</a:t>
            </a:r>
            <a:r>
              <a:rPr lang="en-US" altLang="en-US" dirty="0"/>
              <a:t> </a:t>
            </a:r>
            <a:r>
              <a:rPr lang="en-US" altLang="en-US" dirty="0" err="1"/>
              <a:t>propriu-zisa</a:t>
            </a:r>
            <a:r>
              <a:rPr lang="en-US" altLang="en-US" dirty="0"/>
              <a:t>, un </a:t>
            </a:r>
            <a:r>
              <a:rPr lang="en-US" altLang="en-US" dirty="0" err="1"/>
              <a:t>zid</a:t>
            </a:r>
            <a:r>
              <a:rPr lang="en-US" altLang="en-US" dirty="0"/>
              <a:t> de </a:t>
            </a:r>
            <a:r>
              <a:rPr lang="en-US" altLang="en-US" dirty="0" err="1"/>
              <a:t>sprijin</a:t>
            </a:r>
            <a:r>
              <a:rPr lang="en-US" altLang="en-US" dirty="0"/>
              <a:t> de </a:t>
            </a:r>
            <a:r>
              <a:rPr lang="en-US" altLang="en-US" dirty="0" err="1"/>
              <a:t>racord</a:t>
            </a:r>
            <a:r>
              <a:rPr lang="en-US" altLang="en-US" dirty="0"/>
              <a:t> cu  </a:t>
            </a:r>
            <a:r>
              <a:rPr lang="en-US" altLang="en-US" dirty="0" err="1"/>
              <a:t>malul</a:t>
            </a:r>
            <a:r>
              <a:rPr lang="en-US" altLang="en-US" dirty="0"/>
              <a:t> </a:t>
            </a:r>
            <a:r>
              <a:rPr lang="en-US" altLang="en-US" dirty="0" err="1"/>
              <a:t>drept</a:t>
            </a:r>
            <a:r>
              <a:rPr lang="en-US" altLang="en-US" dirty="0"/>
              <a:t> </a:t>
            </a:r>
            <a:r>
              <a:rPr lang="en-US" altLang="en-US" dirty="0" err="1"/>
              <a:t>amonte</a:t>
            </a:r>
            <a:r>
              <a:rPr lang="en-US" altLang="en-US" dirty="0"/>
              <a:t> de </a:t>
            </a:r>
            <a:r>
              <a:rPr lang="en-US" altLang="en-US" dirty="0" err="1"/>
              <a:t>priza</a:t>
            </a:r>
            <a:r>
              <a:rPr lang="en-US" altLang="en-US" dirty="0"/>
              <a:t> </a:t>
            </a:r>
            <a:r>
              <a:rPr lang="en-US" altLang="en-US" dirty="0" err="1"/>
              <a:t>si</a:t>
            </a:r>
            <a:r>
              <a:rPr lang="en-US" altLang="en-US" dirty="0"/>
              <a:t> un </a:t>
            </a:r>
            <a:r>
              <a:rPr lang="en-US" altLang="en-US" dirty="0" err="1"/>
              <a:t>zid</a:t>
            </a:r>
            <a:r>
              <a:rPr lang="en-US" altLang="en-US" dirty="0"/>
              <a:t> de </a:t>
            </a:r>
            <a:r>
              <a:rPr lang="en-US" altLang="en-US" dirty="0" err="1"/>
              <a:t>sprijin</a:t>
            </a:r>
            <a:r>
              <a:rPr lang="en-US" altLang="en-US" dirty="0"/>
              <a:t> de record cu </a:t>
            </a:r>
            <a:r>
              <a:rPr lang="en-US" altLang="en-US" dirty="0" err="1"/>
              <a:t>canalul</a:t>
            </a:r>
            <a:r>
              <a:rPr lang="en-US" altLang="en-US" dirty="0"/>
              <a:t> </a:t>
            </a:r>
            <a:r>
              <a:rPr lang="en-US" altLang="en-US" dirty="0" err="1"/>
              <a:t>Culiser</a:t>
            </a:r>
            <a:r>
              <a:rPr lang="en-US" altLang="en-US" dirty="0"/>
              <a:t>;</a:t>
            </a:r>
          </a:p>
          <a:p>
            <a:r>
              <a:rPr lang="en-US" altLang="en-US" dirty="0"/>
              <a:t>	</a:t>
            </a:r>
            <a:r>
              <a:rPr lang="en-US" altLang="en-US" dirty="0" err="1"/>
              <a:t>lucrari</a:t>
            </a:r>
            <a:r>
              <a:rPr lang="en-US" altLang="en-US" dirty="0"/>
              <a:t> de </a:t>
            </a:r>
            <a:r>
              <a:rPr lang="en-US" altLang="en-US" dirty="0" err="1"/>
              <a:t>aparari</a:t>
            </a:r>
            <a:r>
              <a:rPr lang="en-US" altLang="en-US" dirty="0"/>
              <a:t> de </a:t>
            </a:r>
            <a:r>
              <a:rPr lang="en-US" altLang="en-US" dirty="0" err="1"/>
              <a:t>maluri</a:t>
            </a:r>
            <a:r>
              <a:rPr lang="en-US" altLang="en-US" dirty="0"/>
              <a:t> </a:t>
            </a:r>
            <a:r>
              <a:rPr lang="en-US" altLang="en-US" dirty="0" err="1"/>
              <a:t>amonte</a:t>
            </a:r>
            <a:r>
              <a:rPr lang="en-US" altLang="en-US" dirty="0"/>
              <a:t> </a:t>
            </a:r>
            <a:r>
              <a:rPr lang="en-US" altLang="en-US" dirty="0" err="1"/>
              <a:t>si</a:t>
            </a:r>
            <a:r>
              <a:rPr lang="en-US" altLang="en-US" dirty="0"/>
              <a:t> </a:t>
            </a:r>
            <a:r>
              <a:rPr lang="en-US" altLang="en-US" dirty="0" err="1"/>
              <a:t>aval</a:t>
            </a:r>
            <a:r>
              <a:rPr lang="en-US" altLang="en-US" dirty="0"/>
              <a:t> de </a:t>
            </a:r>
            <a:r>
              <a:rPr lang="en-US" altLang="en-US" dirty="0" err="1"/>
              <a:t>priza</a:t>
            </a:r>
            <a:r>
              <a:rPr lang="en-US" altLang="en-US" dirty="0"/>
              <a:t>, </a:t>
            </a:r>
            <a:r>
              <a:rPr lang="en-US" altLang="en-US" dirty="0" err="1"/>
              <a:t>precum</a:t>
            </a:r>
            <a:r>
              <a:rPr lang="en-US" altLang="en-US" dirty="0"/>
              <a:t> </a:t>
            </a:r>
            <a:r>
              <a:rPr lang="en-US" altLang="en-US" dirty="0" err="1"/>
              <a:t>si</a:t>
            </a:r>
            <a:r>
              <a:rPr lang="en-US" altLang="en-US" dirty="0"/>
              <a:t> un </a:t>
            </a:r>
            <a:r>
              <a:rPr lang="en-US" altLang="en-US" dirty="0" err="1"/>
              <a:t>prag</a:t>
            </a:r>
            <a:r>
              <a:rPr lang="en-US" altLang="en-US" dirty="0"/>
              <a:t> de fund </a:t>
            </a:r>
            <a:r>
              <a:rPr lang="en-US" altLang="en-US" dirty="0" err="1"/>
              <a:t>aval</a:t>
            </a:r>
            <a:r>
              <a:rPr lang="en-US" altLang="en-US" dirty="0"/>
              <a:t> de </a:t>
            </a:r>
            <a:r>
              <a:rPr lang="en-US" altLang="en-US" dirty="0" err="1"/>
              <a:t>apararile</a:t>
            </a:r>
            <a:r>
              <a:rPr lang="en-US" altLang="en-US" dirty="0"/>
              <a:t> de mal;</a:t>
            </a:r>
          </a:p>
          <a:p>
            <a:r>
              <a:rPr lang="en-US" altLang="en-US" dirty="0"/>
              <a:t>	</a:t>
            </a:r>
            <a:r>
              <a:rPr lang="en-US" altLang="en-US" dirty="0" err="1"/>
              <a:t>echipamentele</a:t>
            </a:r>
            <a:r>
              <a:rPr lang="en-US" altLang="en-US" dirty="0"/>
              <a:t>  </a:t>
            </a:r>
            <a:r>
              <a:rPr lang="en-US" altLang="en-US" dirty="0" err="1"/>
              <a:t>hidromecanice</a:t>
            </a:r>
            <a:r>
              <a:rPr lang="en-US" altLang="en-US" dirty="0"/>
              <a:t> </a:t>
            </a:r>
            <a:r>
              <a:rPr lang="en-US" altLang="en-US" dirty="0" err="1"/>
              <a:t>pentru</a:t>
            </a:r>
            <a:r>
              <a:rPr lang="en-US" altLang="en-US" dirty="0"/>
              <a:t> </a:t>
            </a:r>
            <a:r>
              <a:rPr lang="en-US" altLang="en-US" dirty="0" err="1"/>
              <a:t>priza</a:t>
            </a:r>
            <a:r>
              <a:rPr lang="en-US" altLang="en-US" dirty="0"/>
              <a:t> de </a:t>
            </a:r>
            <a:r>
              <a:rPr lang="en-US" altLang="en-US" dirty="0" err="1"/>
              <a:t>captare</a:t>
            </a:r>
            <a:r>
              <a:rPr lang="en-US" altLang="en-US" dirty="0"/>
              <a:t>  </a:t>
            </a:r>
            <a:r>
              <a:rPr lang="en-US" altLang="en-US" dirty="0" err="1"/>
              <a:t>si</a:t>
            </a:r>
            <a:r>
              <a:rPr lang="en-US" altLang="en-US" dirty="0"/>
              <a:t> </a:t>
            </a:r>
            <a:r>
              <a:rPr lang="en-US" altLang="en-US" dirty="0" err="1"/>
              <a:t>pentru</a:t>
            </a:r>
            <a:r>
              <a:rPr lang="en-US" altLang="en-US" dirty="0"/>
              <a:t>  </a:t>
            </a:r>
            <a:r>
              <a:rPr lang="en-US" altLang="en-US" dirty="0" err="1"/>
              <a:t>deschiderile</a:t>
            </a:r>
            <a:r>
              <a:rPr lang="en-US" altLang="en-US" dirty="0"/>
              <a:t> de </a:t>
            </a:r>
            <a:r>
              <a:rPr lang="en-US" altLang="en-US" dirty="0" err="1"/>
              <a:t>spalare</a:t>
            </a:r>
            <a:r>
              <a:rPr lang="en-US" altLang="en-US" dirty="0"/>
              <a:t>.</a:t>
            </a:r>
          </a:p>
          <a:p>
            <a:r>
              <a:rPr lang="en-US" altLang="en-US" dirty="0"/>
              <a:t>	 </a:t>
            </a:r>
            <a:r>
              <a:rPr lang="en-US" altLang="en-US" dirty="0" err="1"/>
              <a:t>Refacerea</a:t>
            </a:r>
            <a:r>
              <a:rPr lang="en-US" altLang="en-US" dirty="0"/>
              <a:t> </a:t>
            </a:r>
            <a:r>
              <a:rPr lang="en-US" altLang="en-US" dirty="0" err="1"/>
              <a:t>lucrarilor</a:t>
            </a:r>
            <a:r>
              <a:rPr lang="en-US" altLang="en-US" dirty="0"/>
              <a:t> </a:t>
            </a:r>
            <a:r>
              <a:rPr lang="en-US" altLang="en-US" dirty="0" err="1"/>
              <a:t>calamitate</a:t>
            </a:r>
            <a:r>
              <a:rPr lang="en-US" altLang="en-US" dirty="0"/>
              <a:t> </a:t>
            </a:r>
            <a:r>
              <a:rPr lang="en-US" altLang="en-US" dirty="0" err="1"/>
              <a:t>ar</a:t>
            </a:r>
            <a:r>
              <a:rPr lang="en-US" altLang="en-US" dirty="0"/>
              <a:t> fi </a:t>
            </a:r>
            <a:r>
              <a:rPr lang="en-US" altLang="en-US" dirty="0" err="1"/>
              <a:t>necesitat</a:t>
            </a:r>
            <a:r>
              <a:rPr lang="en-US" altLang="en-US" dirty="0"/>
              <a:t> </a:t>
            </a:r>
            <a:r>
              <a:rPr lang="en-US" altLang="en-US" dirty="0" err="1"/>
              <a:t>fonduri</a:t>
            </a:r>
            <a:r>
              <a:rPr lang="en-US" altLang="en-US" dirty="0"/>
              <a:t> </a:t>
            </a:r>
            <a:r>
              <a:rPr lang="en-US" altLang="en-US" dirty="0" err="1"/>
              <a:t>suplimentare</a:t>
            </a:r>
            <a:r>
              <a:rPr lang="en-US" altLang="en-US" dirty="0"/>
              <a:t> </a:t>
            </a:r>
            <a:r>
              <a:rPr lang="en-US" altLang="en-US" dirty="0" err="1"/>
              <a:t>functie</a:t>
            </a:r>
            <a:r>
              <a:rPr lang="en-US" altLang="en-US" dirty="0"/>
              <a:t> de </a:t>
            </a:r>
            <a:r>
              <a:rPr lang="en-US" altLang="en-US" dirty="0" err="1"/>
              <a:t>gravitatae</a:t>
            </a:r>
            <a:r>
              <a:rPr lang="en-US" altLang="en-US" dirty="0"/>
              <a:t> </a:t>
            </a:r>
            <a:r>
              <a:rPr lang="en-US" altLang="en-US" dirty="0" err="1"/>
              <a:t>acestora</a:t>
            </a:r>
            <a:r>
              <a:rPr lang="en-US" altLang="en-US" dirty="0"/>
              <a:t>.</a:t>
            </a:r>
          </a:p>
          <a:p>
            <a:r>
              <a:rPr lang="en-US" altLang="en-US" dirty="0"/>
              <a:t>	Ca </a:t>
            </a:r>
            <a:r>
              <a:rPr lang="en-US" altLang="en-US" dirty="0" err="1"/>
              <a:t>urmare</a:t>
            </a:r>
            <a:r>
              <a:rPr lang="en-US" altLang="en-US" dirty="0"/>
              <a:t> s-au </a:t>
            </a:r>
            <a:r>
              <a:rPr lang="en-US" altLang="en-US" dirty="0" err="1"/>
              <a:t>realizat</a:t>
            </a:r>
            <a:r>
              <a:rPr lang="en-US" altLang="en-US" dirty="0"/>
              <a:t> </a:t>
            </a:r>
            <a:r>
              <a:rPr lang="en-US" altLang="en-US" dirty="0" err="1"/>
              <a:t>si</a:t>
            </a:r>
            <a:r>
              <a:rPr lang="en-US" altLang="en-US" dirty="0"/>
              <a:t> nu s-au </a:t>
            </a:r>
            <a:r>
              <a:rPr lang="en-US" altLang="en-US" dirty="0" err="1"/>
              <a:t>decontat</a:t>
            </a:r>
            <a:r>
              <a:rPr lang="en-US" altLang="en-US" dirty="0"/>
              <a:t> </a:t>
            </a:r>
            <a:r>
              <a:rPr lang="en-US" altLang="en-US" dirty="0" err="1"/>
              <a:t>urmatoarele</a:t>
            </a:r>
            <a:r>
              <a:rPr lang="en-US" altLang="en-US" dirty="0"/>
              <a:t> </a:t>
            </a:r>
            <a:r>
              <a:rPr lang="en-US" altLang="en-US" dirty="0" err="1"/>
              <a:t>lucrari</a:t>
            </a:r>
            <a:r>
              <a:rPr lang="en-US" altLang="en-US" dirty="0"/>
              <a:t>:</a:t>
            </a:r>
          </a:p>
          <a:p>
            <a:r>
              <a:rPr lang="en-US" altLang="en-US" dirty="0"/>
              <a:t>- </a:t>
            </a:r>
            <a:r>
              <a:rPr lang="en-US" altLang="en-US" dirty="0" err="1"/>
              <a:t>pregătire</a:t>
            </a:r>
            <a:r>
              <a:rPr lang="en-US" altLang="en-US" dirty="0"/>
              <a:t> </a:t>
            </a:r>
            <a:r>
              <a:rPr lang="en-US" altLang="en-US" dirty="0" err="1"/>
              <a:t>ampriza</a:t>
            </a:r>
            <a:r>
              <a:rPr lang="en-US" altLang="en-US" dirty="0"/>
              <a:t> </a:t>
            </a:r>
            <a:r>
              <a:rPr lang="en-US" altLang="en-US" dirty="0" err="1"/>
              <a:t>amplasament</a:t>
            </a:r>
            <a:r>
              <a:rPr lang="en-US" altLang="en-US" dirty="0"/>
              <a:t> </a:t>
            </a:r>
          </a:p>
          <a:p>
            <a:r>
              <a:rPr lang="en-US" altLang="en-US" dirty="0"/>
              <a:t>		- </a:t>
            </a:r>
            <a:r>
              <a:rPr lang="en-US" altLang="en-US" dirty="0" err="1"/>
              <a:t>realizat</a:t>
            </a:r>
            <a:r>
              <a:rPr lang="en-US" altLang="en-US" dirty="0"/>
              <a:t> 100%</a:t>
            </a:r>
          </a:p>
          <a:p>
            <a:r>
              <a:rPr lang="en-US" altLang="en-US" dirty="0"/>
              <a:t>		</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7890" name="Title 1"/>
          <p:cNvSpPr>
            <a:spLocks noGrp="1"/>
          </p:cNvSpPr>
          <p:nvPr>
            <p:ph type="title" idx="4294967295"/>
          </p:nvPr>
        </p:nvSpPr>
        <p:spPr>
          <a:xfrm>
            <a:off x="0" y="274638"/>
            <a:ext cx="8229600" cy="1143000"/>
          </a:xfrm>
        </p:spPr>
        <p:txBody>
          <a:bodyPr/>
          <a:lstStyle/>
          <a:p>
            <a:pPr fontAlgn="auto">
              <a:spcAft>
                <a:spcPts val="0"/>
              </a:spcAft>
              <a:defRPr/>
            </a:pPr>
            <a:r>
              <a:rPr lang="en-US" altLang="en-US" b="1" dirty="0" smtClean="0">
                <a:latin typeface="Times New Roman" panose="02020603050405020304" pitchFamily="18" charset="0"/>
                <a:cs typeface="Times New Roman" panose="02020603050405020304" pitchFamily="18" charset="0"/>
              </a:rPr>
              <a:t>10.</a:t>
            </a:r>
            <a:r>
              <a:rPr lang="ro-RO" altLang="en-US" b="1" dirty="0" smtClean="0">
                <a:latin typeface="Times New Roman" panose="02020603050405020304" pitchFamily="18" charset="0"/>
                <a:cs typeface="Times New Roman" panose="02020603050405020304" pitchFamily="18" charset="0"/>
              </a:rPr>
              <a:t>Amenajare Valea Nimaiesti, judeţul Bihor</a:t>
            </a:r>
            <a:endParaRPr lang="en-US" altLang="en-US" b="1" dirty="0" smtClean="0">
              <a:latin typeface="Times New Roman" panose="02020603050405020304" pitchFamily="18" charset="0"/>
              <a:cs typeface="Times New Roman" panose="02020603050405020304" pitchFamily="18" charset="0"/>
            </a:endParaRPr>
          </a:p>
        </p:txBody>
      </p:sp>
      <p:sp>
        <p:nvSpPr>
          <p:cNvPr id="59395" name="Rectangle 3"/>
          <p:cNvSpPr>
            <a:spLocks noChangeArrowheads="1"/>
          </p:cNvSpPr>
          <p:nvPr/>
        </p:nvSpPr>
        <p:spPr bwMode="auto">
          <a:xfrm>
            <a:off x="0" y="3733800"/>
            <a:ext cx="9144000" cy="3165475"/>
          </a:xfrm>
          <a:prstGeom prst="rect">
            <a:avLst/>
          </a:prstGeom>
          <a:noFill/>
          <a:ln>
            <a:noFill/>
          </a:ln>
          <a:extLst>
            <a:ext uri="{909E8E84-426E-40DD-AFC4-6F175D3DCCD1}">
              <a14:hiddenFill xmlns:a14="http://schemas.microsoft.com/office/drawing/2010/main" xmlns="">
                <a:solidFill>
                  <a:srgbClr val="FFFFCC">
                    <a:alpha val="30196"/>
                  </a:srgbClr>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ctr">
              <a:lnSpc>
                <a:spcPct val="100000"/>
              </a:lnSpc>
              <a:spcBef>
                <a:spcPct val="50000"/>
              </a:spcBef>
              <a:buClrTx/>
              <a:buFontTx/>
              <a:buNone/>
            </a:pPr>
            <a:r>
              <a:rPr lang="ro-RO" altLang="en-US" sz="2400" b="1" dirty="0">
                <a:latin typeface="Times New Roman" panose="02020603050405020304" pitchFamily="18" charset="0"/>
                <a:cs typeface="Times New Roman" panose="02020603050405020304" pitchFamily="18" charset="0"/>
              </a:rPr>
              <a:t>VALOARE TOTALĂ INVESTIŢIE</a:t>
            </a:r>
            <a:endParaRPr lang="en-US" altLang="en-US" sz="2400" b="1" dirty="0">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latin typeface="Times New Roman" panose="02020603050405020304" pitchFamily="18" charset="0"/>
                <a:cs typeface="Times New Roman" panose="02020603050405020304" pitchFamily="18" charset="0"/>
              </a:rPr>
              <a:t>27.401.117</a:t>
            </a:r>
            <a:r>
              <a:rPr lang="ro-RO" altLang="en-US" sz="2400" b="1" dirty="0">
                <a:latin typeface="Times New Roman" panose="02020603050405020304" pitchFamily="18" charset="0"/>
                <a:cs typeface="Times New Roman" panose="02020603050405020304" pitchFamily="18" charset="0"/>
              </a:rPr>
              <a:t> LEI </a:t>
            </a:r>
            <a:r>
              <a:rPr lang="en-US" altLang="en-US" sz="2400" b="1" dirty="0">
                <a:latin typeface="Times New Roman" panose="02020603050405020304" pitchFamily="18" charset="0"/>
                <a:cs typeface="Times New Roman" panose="02020603050405020304" pitchFamily="18" charset="0"/>
              </a:rPr>
              <a:t>/ 24.276.187 LEI </a:t>
            </a:r>
          </a:p>
          <a:p>
            <a:pPr algn="ctr">
              <a:lnSpc>
                <a:spcPct val="30000"/>
              </a:lnSpc>
              <a:spcBef>
                <a:spcPct val="50000"/>
              </a:spcBef>
              <a:buClrTx/>
              <a:buFontTx/>
              <a:buNone/>
            </a:pPr>
            <a:endParaRPr lang="en-US" altLang="en-US" sz="2400" b="1" dirty="0">
              <a:latin typeface="Times New Roman" panose="02020603050405020304" pitchFamily="18" charset="0"/>
              <a:cs typeface="Times New Roman" panose="02020603050405020304" pitchFamily="18" charset="0"/>
            </a:endParaRPr>
          </a:p>
          <a:p>
            <a:pPr>
              <a:lnSpc>
                <a:spcPct val="30000"/>
              </a:lnSpc>
              <a:spcBef>
                <a:spcPct val="50000"/>
              </a:spcBef>
              <a:buClrTx/>
              <a:buFontTx/>
              <a:buNone/>
            </a:pP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REALIZAT</a:t>
            </a:r>
            <a:r>
              <a:rPr lang="en-US" altLang="en-US" sz="2400" b="1" dirty="0">
                <a:latin typeface="Times New Roman" panose="02020603050405020304" pitchFamily="18" charset="0"/>
                <a:cs typeface="Times New Roman" panose="02020603050405020304" pitchFamily="18" charset="0"/>
              </a:rPr>
              <a:t>:		         	             REST DE </a:t>
            </a:r>
            <a:r>
              <a:rPr lang="en-US" altLang="en-US" sz="2400" b="1" dirty="0" err="1">
                <a:latin typeface="Times New Roman" panose="02020603050405020304" pitchFamily="18" charset="0"/>
                <a:cs typeface="Times New Roman" panose="02020603050405020304" pitchFamily="18" charset="0"/>
              </a:rPr>
              <a:t>REALIZAT</a:t>
            </a:r>
            <a:r>
              <a:rPr lang="en-US" altLang="en-US" sz="2400" b="1" dirty="0">
                <a:latin typeface="Times New Roman" panose="02020603050405020304" pitchFamily="18" charset="0"/>
                <a:cs typeface="Times New Roman" panose="02020603050405020304" pitchFamily="18" charset="0"/>
              </a:rPr>
              <a:t>:</a:t>
            </a:r>
          </a:p>
          <a:p>
            <a:pPr>
              <a:lnSpc>
                <a:spcPct val="30000"/>
              </a:lnSpc>
              <a:spcBef>
                <a:spcPct val="50000"/>
              </a:spcBef>
              <a:buClrTx/>
              <a:buFontTx/>
              <a:buNone/>
            </a:pPr>
            <a:r>
              <a:rPr lang="en-US" altLang="en-US" sz="2400" b="1" dirty="0" smtClean="0">
                <a:latin typeface="Times New Roman" panose="02020603050405020304" pitchFamily="18" charset="0"/>
                <a:cs typeface="Times New Roman" panose="02020603050405020304" pitchFamily="18" charset="0"/>
              </a:rPr>
              <a:t>21.917.359 </a:t>
            </a:r>
            <a:r>
              <a:rPr lang="en-US" altLang="en-US" sz="2400" b="1" dirty="0">
                <a:latin typeface="Times New Roman" panose="02020603050405020304" pitchFamily="18" charset="0"/>
                <a:cs typeface="Times New Roman" panose="02020603050405020304" pitchFamily="18" charset="0"/>
              </a:rPr>
              <a:t>LEI/ </a:t>
            </a:r>
            <a:r>
              <a:rPr lang="en-US" altLang="en-US" sz="2400" b="1" dirty="0" smtClean="0">
                <a:latin typeface="Times New Roman" panose="02020603050405020304" pitchFamily="18" charset="0"/>
                <a:cs typeface="Times New Roman" panose="02020603050405020304" pitchFamily="18" charset="0"/>
              </a:rPr>
              <a:t>20.224.200 </a:t>
            </a:r>
            <a:r>
              <a:rPr lang="en-US" altLang="en-US" sz="2400" b="1" dirty="0">
                <a:latin typeface="Times New Roman" panose="02020603050405020304" pitchFamily="18" charset="0"/>
                <a:cs typeface="Times New Roman" panose="02020603050405020304" pitchFamily="18" charset="0"/>
              </a:rPr>
              <a:t>LEI            </a:t>
            </a:r>
            <a:r>
              <a:rPr lang="en-US" altLang="en-US" sz="2400" b="1" dirty="0" smtClean="0">
                <a:latin typeface="Times New Roman" panose="02020603050405020304" pitchFamily="18" charset="0"/>
                <a:cs typeface="Times New Roman" panose="02020603050405020304" pitchFamily="18" charset="0"/>
              </a:rPr>
              <a:t>5.483.758 </a:t>
            </a:r>
            <a:r>
              <a:rPr lang="en-US" altLang="en-US" sz="2400" b="1" dirty="0">
                <a:latin typeface="Times New Roman" panose="02020603050405020304" pitchFamily="18" charset="0"/>
                <a:cs typeface="Times New Roman" panose="02020603050405020304" pitchFamily="18" charset="0"/>
              </a:rPr>
              <a:t>LEI/ </a:t>
            </a:r>
            <a:r>
              <a:rPr lang="en-US" altLang="en-US" sz="2400" b="1" dirty="0" smtClean="0">
                <a:latin typeface="Times New Roman" panose="02020603050405020304" pitchFamily="18" charset="0"/>
                <a:cs typeface="Times New Roman" panose="02020603050405020304" pitchFamily="18" charset="0"/>
              </a:rPr>
              <a:t>4.051.987 </a:t>
            </a:r>
            <a:r>
              <a:rPr lang="en-US" altLang="en-US" sz="2400" b="1" dirty="0">
                <a:latin typeface="Times New Roman" panose="02020603050405020304" pitchFamily="18" charset="0"/>
                <a:cs typeface="Times New Roman" panose="02020603050405020304" pitchFamily="18" charset="0"/>
              </a:rPr>
              <a:t>LEI</a:t>
            </a:r>
          </a:p>
          <a:p>
            <a:pPr>
              <a:lnSpc>
                <a:spcPct val="30000"/>
              </a:lnSpc>
              <a:spcBef>
                <a:spcPct val="50000"/>
              </a:spcBef>
              <a:buClrTx/>
              <a:buFontTx/>
              <a:buNone/>
            </a:pPr>
            <a:endParaRPr lang="en-US" altLang="en-US" sz="2400" b="1" dirty="0">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latin typeface="Times New Roman" panose="02020603050405020304" pitchFamily="18" charset="0"/>
                <a:cs typeface="Times New Roman" panose="02020603050405020304" pitchFamily="18" charset="0"/>
              </a:rPr>
              <a:t>PROGRAM – </a:t>
            </a:r>
            <a:r>
              <a:rPr lang="en-US" altLang="en-US" sz="2400" b="1" dirty="0" err="1">
                <a:latin typeface="Times New Roman" panose="02020603050405020304" pitchFamily="18" charset="0"/>
                <a:cs typeface="Times New Roman" panose="02020603050405020304" pitchFamily="18" charset="0"/>
              </a:rPr>
              <a:t>ALOCATII</a:t>
            </a:r>
            <a:r>
              <a:rPr lang="en-US" altLang="en-US" sz="2400" b="1" dirty="0">
                <a:latin typeface="Times New Roman" panose="02020603050405020304" pitchFamily="18" charset="0"/>
                <a:cs typeface="Times New Roman" panose="02020603050405020304" pitchFamily="18" charset="0"/>
              </a:rPr>
              <a:t> </a:t>
            </a:r>
            <a:r>
              <a:rPr lang="en-US" altLang="en-US" sz="2400" b="1" dirty="0" smtClean="0">
                <a:latin typeface="Times New Roman" panose="02020603050405020304" pitchFamily="18" charset="0"/>
                <a:cs typeface="Times New Roman" panose="02020603050405020304" pitchFamily="18" charset="0"/>
              </a:rPr>
              <a:t>2018</a:t>
            </a:r>
            <a:endParaRPr lang="ro-RO" altLang="en-US" sz="2400" b="1" dirty="0">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err="1">
                <a:latin typeface="Times New Roman" panose="02020603050405020304" pitchFamily="18" charset="0"/>
                <a:cs typeface="Times New Roman" panose="02020603050405020304" pitchFamily="18" charset="0"/>
              </a:rPr>
              <a:t>BUGET</a:t>
            </a:r>
            <a:r>
              <a:rPr lang="en-US" altLang="en-US" sz="2400" b="1" dirty="0">
                <a:latin typeface="Times New Roman" panose="02020603050405020304" pitchFamily="18" charset="0"/>
                <a:cs typeface="Times New Roman" panose="02020603050405020304" pitchFamily="18" charset="0"/>
              </a:rPr>
              <a:t> </a:t>
            </a:r>
            <a:r>
              <a:rPr lang="en-US" altLang="en-US" sz="2400" b="1" dirty="0" smtClean="0">
                <a:latin typeface="Times New Roman" panose="02020603050405020304" pitchFamily="18" charset="0"/>
                <a:cs typeface="Times New Roman" panose="02020603050405020304" pitchFamily="18" charset="0"/>
              </a:rPr>
              <a:t>1.000.000</a:t>
            </a:r>
            <a:r>
              <a:rPr lang="ro-RO" altLang="en-US" sz="2400" b="1" dirty="0" smtClean="0">
                <a:latin typeface="Times New Roman" panose="02020603050405020304" pitchFamily="18" charset="0"/>
                <a:cs typeface="Times New Roman" panose="02020603050405020304" pitchFamily="18" charset="0"/>
              </a:rPr>
              <a:t> </a:t>
            </a:r>
            <a:r>
              <a:rPr lang="ro-RO" altLang="en-US" sz="2400" b="1" dirty="0">
                <a:latin typeface="Times New Roman" panose="02020603050405020304" pitchFamily="18" charset="0"/>
                <a:cs typeface="Times New Roman" panose="02020603050405020304" pitchFamily="18" charset="0"/>
              </a:rPr>
              <a:t>LEI </a:t>
            </a:r>
            <a:r>
              <a:rPr lang="en-US" altLang="en-US" sz="2400" b="1" dirty="0">
                <a:latin typeface="Times New Roman" panose="02020603050405020304" pitchFamily="18" charset="0"/>
                <a:cs typeface="Times New Roman" panose="02020603050405020304" pitchFamily="18" charset="0"/>
              </a:rPr>
              <a:t>/ </a:t>
            </a:r>
            <a:r>
              <a:rPr lang="en-US" altLang="en-US" sz="2400" b="1" dirty="0" smtClean="0">
                <a:latin typeface="Times New Roman" panose="02020603050405020304" pitchFamily="18" charset="0"/>
                <a:cs typeface="Times New Roman" panose="02020603050405020304" pitchFamily="18" charset="0"/>
              </a:rPr>
              <a:t>900.000</a:t>
            </a:r>
            <a:r>
              <a:rPr lang="ro-RO" altLang="en-US" sz="2400" b="1" dirty="0" smtClean="0">
                <a:latin typeface="Times New Roman" panose="02020603050405020304" pitchFamily="18" charset="0"/>
                <a:cs typeface="Times New Roman" panose="02020603050405020304" pitchFamily="18" charset="0"/>
              </a:rPr>
              <a:t> </a:t>
            </a:r>
            <a:r>
              <a:rPr lang="en-US" altLang="en-US" sz="2400" b="1" dirty="0">
                <a:latin typeface="Times New Roman" panose="02020603050405020304" pitchFamily="18" charset="0"/>
                <a:cs typeface="Times New Roman" panose="02020603050405020304" pitchFamily="18" charset="0"/>
              </a:rPr>
              <a:t>LEI </a:t>
            </a:r>
          </a:p>
          <a:p>
            <a:pPr algn="ctr">
              <a:lnSpc>
                <a:spcPct val="30000"/>
              </a:lnSpc>
              <a:spcBef>
                <a:spcPct val="50000"/>
              </a:spcBef>
              <a:buClrTx/>
              <a:buFontTx/>
              <a:buNone/>
            </a:pPr>
            <a:r>
              <a:rPr lang="en-US" altLang="en-US" sz="2400" b="1" dirty="0" err="1">
                <a:latin typeface="Times New Roman" panose="02020603050405020304" pitchFamily="18" charset="0"/>
                <a:cs typeface="Times New Roman" panose="02020603050405020304" pitchFamily="18" charset="0"/>
              </a:rPr>
              <a:t>SURSE</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PROPRII</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A.N.A.R</a:t>
            </a:r>
            <a:r>
              <a:rPr lang="en-US" altLang="en-US" sz="2400" b="1" dirty="0">
                <a:latin typeface="Times New Roman" panose="02020603050405020304" pitchFamily="18" charset="0"/>
                <a:cs typeface="Times New Roman" panose="02020603050405020304" pitchFamily="18" charset="0"/>
              </a:rPr>
              <a:t>. 1.000.000 LEI/970.000 LEI</a:t>
            </a:r>
          </a:p>
          <a:p>
            <a:pPr algn="ctr">
              <a:lnSpc>
                <a:spcPct val="30000"/>
              </a:lnSpc>
              <a:spcBef>
                <a:spcPct val="50000"/>
              </a:spcBef>
              <a:buClrTx/>
              <a:buFontTx/>
              <a:buNone/>
            </a:pPr>
            <a:endParaRPr lang="en-US" altLang="en-US" sz="2400" b="1"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60418" name="Picture 3" descr="Picture37.png"/>
          <p:cNvPicPr>
            <a:picLocks noChangeAspect="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0"/>
            <a:ext cx="4348163" cy="4191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0419" name="Rectangle 4"/>
          <p:cNvSpPr>
            <a:spLocks noChangeArrowheads="1"/>
          </p:cNvSpPr>
          <p:nvPr/>
        </p:nvSpPr>
        <p:spPr bwMode="auto">
          <a:xfrm>
            <a:off x="4449763" y="0"/>
            <a:ext cx="4694237" cy="1323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indent="461963">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just">
              <a:lnSpc>
                <a:spcPct val="100000"/>
              </a:lnSpc>
              <a:spcBef>
                <a:spcPct val="50000"/>
              </a:spcBef>
              <a:buClrTx/>
              <a:buFontTx/>
              <a:buNone/>
            </a:pPr>
            <a:r>
              <a:rPr lang="ro-RO" altLang="en-US">
                <a:latin typeface="Times New Roman" panose="02020603050405020304" pitchFamily="18" charset="0"/>
                <a:cs typeface="Times New Roman" panose="02020603050405020304" pitchFamily="18" charset="0"/>
              </a:rPr>
              <a:t>Lucrarile propuse pentru investitie vor fi amplasate pe cursul vaii Nimaiesti, afluent al raului Crisul Negru, precum si pe afluentii acesteia.</a:t>
            </a:r>
          </a:p>
        </p:txBody>
      </p:sp>
      <p:sp>
        <p:nvSpPr>
          <p:cNvPr id="52228" name="Rectangle 7"/>
          <p:cNvSpPr>
            <a:spLocks noChangeArrowheads="1"/>
          </p:cNvSpPr>
          <p:nvPr/>
        </p:nvSpPr>
        <p:spPr bwMode="auto">
          <a:xfrm>
            <a:off x="4348163" y="2514600"/>
            <a:ext cx="4754562" cy="3632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anchor="ctr">
            <a:spAutoFit/>
          </a:bodyPr>
          <a:lstStyle>
            <a:lvl1pPr indent="44926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indent="0" algn="just" eaLnBrk="1" hangingPunct="1">
              <a:spcBef>
                <a:spcPts val="0"/>
              </a:spcBef>
              <a:buFontTx/>
              <a:buNone/>
              <a:defRPr/>
            </a:pPr>
            <a:r>
              <a:rPr kumimoji="1" lang="ro-RO" altLang="en-US" sz="2000" dirty="0" smtClean="0">
                <a:latin typeface="Times New Roman" panose="02020603050405020304" pitchFamily="18" charset="0"/>
                <a:cs typeface="Times New Roman" panose="02020603050405020304" pitchFamily="18" charset="0"/>
              </a:rPr>
              <a:t>lăţimea la bază de 10.00 – 15.00 m de la confluenţa cu Valea Plaiului şi până la confluenţa cu râul Crişul Repede. Se vor executa lucrări de recalibrare şi decolmatare a afluenţilor principali în zonele de confluenţă pe o lungime totală de 1000 ml.</a:t>
            </a:r>
            <a:endParaRPr kumimoji="1" lang="en-US" altLang="en-US" sz="2000" dirty="0" smtClean="0">
              <a:latin typeface="Times New Roman" panose="02020603050405020304" pitchFamily="18" charset="0"/>
              <a:cs typeface="Times New Roman" panose="02020603050405020304" pitchFamily="18" charset="0"/>
            </a:endParaRPr>
          </a:p>
          <a:p>
            <a:pPr algn="just" eaLnBrk="1" hangingPunct="1">
              <a:spcBef>
                <a:spcPts val="600"/>
              </a:spcBef>
              <a:buFontTx/>
              <a:buNone/>
              <a:defRPr/>
            </a:pPr>
            <a:r>
              <a:rPr kumimoji="1" lang="ro-RO" altLang="en-US" sz="2000" dirty="0" smtClean="0">
                <a:latin typeface="Times New Roman" panose="02020603050405020304" pitchFamily="18" charset="0"/>
                <a:cs typeface="Times New Roman" panose="02020603050405020304" pitchFamily="18" charset="0"/>
              </a:rPr>
              <a:t>b) Consolidări de mal – zid de beton, h = 2.00 m – L = 1500m</a:t>
            </a:r>
            <a:endParaRPr kumimoji="1" lang="en-US" altLang="en-US" sz="2000" dirty="0" smtClean="0">
              <a:latin typeface="Times New Roman" panose="02020603050405020304" pitchFamily="18" charset="0"/>
              <a:cs typeface="Times New Roman" panose="02020603050405020304" pitchFamily="18" charset="0"/>
            </a:endParaRPr>
          </a:p>
          <a:p>
            <a:pPr algn="just" eaLnBrk="1" hangingPunct="1">
              <a:spcBef>
                <a:spcPts val="600"/>
              </a:spcBef>
              <a:buFontTx/>
              <a:buNone/>
              <a:defRPr/>
            </a:pPr>
            <a:r>
              <a:rPr lang="ro-RO" altLang="en-US" sz="2000" dirty="0" smtClean="0">
                <a:latin typeface="Times New Roman" panose="02020603050405020304" pitchFamily="18" charset="0"/>
                <a:cs typeface="Times New Roman" panose="02020603050405020304" pitchFamily="18" charset="0"/>
              </a:rPr>
              <a:t>c) Talvegul albiei – este stabilizat pe sectorul amonte cu ajutorul a 12 căderi din beton armat. </a:t>
            </a:r>
            <a:endParaRPr kumimoji="1" lang="ro-RO" altLang="en-US" sz="2000" dirty="0" smtClean="0">
              <a:latin typeface="Times New Roman" panose="02020603050405020304" pitchFamily="18" charset="0"/>
              <a:cs typeface="Times New Roman" panose="02020603050405020304" pitchFamily="18" charset="0"/>
            </a:endParaRPr>
          </a:p>
        </p:txBody>
      </p:sp>
      <p:sp>
        <p:nvSpPr>
          <p:cNvPr id="60421" name="Rectangle 6"/>
          <p:cNvSpPr>
            <a:spLocks noChangeArrowheads="1"/>
          </p:cNvSpPr>
          <p:nvPr/>
        </p:nvSpPr>
        <p:spPr bwMode="auto">
          <a:xfrm>
            <a:off x="5562600" y="1250950"/>
            <a:ext cx="2387600" cy="4302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eaLnBrk="1" hangingPunct="1">
              <a:lnSpc>
                <a:spcPct val="100000"/>
              </a:lnSpc>
              <a:spcBef>
                <a:spcPct val="0"/>
              </a:spcBef>
              <a:buClrTx/>
              <a:buFontTx/>
              <a:buNone/>
            </a:pPr>
            <a:r>
              <a:rPr kumimoji="1" lang="ro-RO" altLang="en-US" sz="2200" u="sng">
                <a:latin typeface="Times New Roman" panose="02020603050405020304" pitchFamily="18" charset="0"/>
                <a:cs typeface="Times New Roman" panose="02020603050405020304" pitchFamily="18" charset="0"/>
              </a:rPr>
              <a:t>Soluţii constructive</a:t>
            </a:r>
            <a:endParaRPr lang="en-US" altLang="en-US" sz="2200" u="sng">
              <a:latin typeface="Times New Roman" panose="02020603050405020304" pitchFamily="18" charset="0"/>
              <a:cs typeface="Times New Roman" panose="02020603050405020304" pitchFamily="18" charset="0"/>
            </a:endParaRPr>
          </a:p>
        </p:txBody>
      </p:sp>
      <p:sp>
        <p:nvSpPr>
          <p:cNvPr id="60422" name="Rectangle 7"/>
          <p:cNvSpPr>
            <a:spLocks noChangeArrowheads="1"/>
          </p:cNvSpPr>
          <p:nvPr/>
        </p:nvSpPr>
        <p:spPr bwMode="auto">
          <a:xfrm>
            <a:off x="4348163" y="1609725"/>
            <a:ext cx="4754562" cy="1016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just" eaLnBrk="1" hangingPunct="1">
              <a:lnSpc>
                <a:spcPct val="100000"/>
              </a:lnSpc>
              <a:spcBef>
                <a:spcPct val="0"/>
              </a:spcBef>
              <a:buClrTx/>
              <a:buFontTx/>
              <a:buNone/>
            </a:pPr>
            <a:r>
              <a:rPr kumimoji="1" lang="ro-RO" altLang="en-US">
                <a:latin typeface="Times New Roman" panose="02020603050405020304" pitchFamily="18" charset="0"/>
                <a:cs typeface="Times New Roman" panose="02020603050405020304" pitchFamily="18" charset="0"/>
              </a:rPr>
              <a:t>a) Reprofilare albie – pe lungimea de 14.000 m,</a:t>
            </a:r>
            <a:r>
              <a:rPr kumimoji="1" lang="en-US" altLang="en-US">
                <a:latin typeface="Times New Roman" panose="02020603050405020304" pitchFamily="18" charset="0"/>
                <a:cs typeface="Times New Roman" panose="02020603050405020304" pitchFamily="18" charset="0"/>
              </a:rPr>
              <a:t> </a:t>
            </a:r>
            <a:r>
              <a:rPr kumimoji="1" lang="ro-RO" altLang="en-US">
                <a:latin typeface="Times New Roman" panose="02020603050405020304" pitchFamily="18" charset="0"/>
                <a:cs typeface="Times New Roman" panose="02020603050405020304" pitchFamily="18" charset="0"/>
              </a:rPr>
              <a:t>pentru tranzitarea debitului de calcul şi stoparea colmatării albiei trapezoidală</a:t>
            </a:r>
            <a:r>
              <a:rPr kumimoji="1" lang="en-US" altLang="en-US">
                <a:latin typeface="Times New Roman" panose="02020603050405020304" pitchFamily="18" charset="0"/>
                <a:cs typeface="Times New Roman" panose="02020603050405020304" pitchFamily="18" charset="0"/>
              </a:rPr>
              <a:t> </a:t>
            </a:r>
            <a:r>
              <a:rPr kumimoji="1" lang="ro-RO" altLang="en-US">
                <a:latin typeface="Times New Roman" panose="02020603050405020304" pitchFamily="18" charset="0"/>
                <a:cs typeface="Times New Roman" panose="02020603050405020304" pitchFamily="18" charset="0"/>
              </a:rPr>
              <a:t>cu</a:t>
            </a:r>
            <a:endParaRPr lang="en-US" altLang="en-US">
              <a:latin typeface="Calibri" panose="020F0502020204030204" pitchFamily="34"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61442" name="Rectangle 3"/>
          <p:cNvSpPr>
            <a:spLocks noChangeArrowheads="1"/>
          </p:cNvSpPr>
          <p:nvPr/>
        </p:nvSpPr>
        <p:spPr bwMode="auto">
          <a:xfrm>
            <a:off x="0" y="0"/>
            <a:ext cx="9144000" cy="76025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eaLnBrk="1" hangingPunct="1">
              <a:lnSpc>
                <a:spcPct val="100000"/>
              </a:lnSpc>
              <a:spcBef>
                <a:spcPct val="0"/>
              </a:spcBef>
              <a:buClrTx/>
              <a:buFontTx/>
              <a:buNone/>
            </a:pPr>
            <a:r>
              <a:rPr lang="ro-RO" altLang="en-US" sz="2200">
                <a:latin typeface="Times New Roman" panose="02020603050405020304" pitchFamily="18" charset="0"/>
                <a:cs typeface="Times New Roman" panose="02020603050405020304" pitchFamily="18" charset="0"/>
              </a:rPr>
              <a:t>Secţiunea se compune din prag deversor şi bazin disipator din beton armat şi rizbermă din anrocamente. Căderea de 0,30 (0,50)m înălţime este realizată dintr-o singură treaptă având lăţimea grinzii deversoare de 0,80 m. Bazinul disipator are o lungime de 5,50 m fiind realizat din beton armat de clasa C 12/15 de 0,30 m grosime pe strat de beton de egalizare. Rizberma are o lungime de 5,00m şi este alcătuită din anrocamente g &gt; 440 kg/buc.</a:t>
            </a:r>
            <a:endParaRPr lang="en-US" altLang="en-US" sz="2200">
              <a:latin typeface="Times New Roman" panose="02020603050405020304" pitchFamily="18" charset="0"/>
              <a:cs typeface="Times New Roman" panose="02020603050405020304" pitchFamily="18" charset="0"/>
            </a:endParaRPr>
          </a:p>
          <a:p>
            <a:pPr algn="just" eaLnBrk="1" hangingPunct="1">
              <a:lnSpc>
                <a:spcPct val="100000"/>
              </a:lnSpc>
              <a:spcBef>
                <a:spcPct val="0"/>
              </a:spcBef>
              <a:buClrTx/>
              <a:buFontTx/>
              <a:buNone/>
            </a:pPr>
            <a:r>
              <a:rPr lang="ro-RO" altLang="en-US" sz="2200">
                <a:latin typeface="Times New Roman" panose="02020603050405020304" pitchFamily="18" charset="0"/>
                <a:cs typeface="Times New Roman" panose="02020603050405020304" pitchFamily="18" charset="0"/>
              </a:rPr>
              <a:t>d) Subzidirea cu beton C 12/15 – L = 300m, se aplică pe sectorul amonte pentru punerea în siguranţă a zidurilor şi pereelor existente, concomitent cu stabilizarea talvegului cu praguri şi căderi. Secţiunea de beton pentru subzidire este de 0,90 x 1,80 m şi se va realiza pe tronsoane de maxim 1,00m, concomitent pe mai multe tronsoane, însă nu la o distanţă mai mică de 10,00 m între ele.</a:t>
            </a:r>
          </a:p>
          <a:p>
            <a:pPr algn="just" eaLnBrk="1" hangingPunct="1">
              <a:lnSpc>
                <a:spcPct val="100000"/>
              </a:lnSpc>
              <a:spcBef>
                <a:spcPct val="0"/>
              </a:spcBef>
              <a:buClrTx/>
              <a:buFontTx/>
              <a:buNone/>
            </a:pPr>
            <a:r>
              <a:rPr lang="ro-RO" altLang="en-US" sz="2200">
                <a:latin typeface="Times New Roman" panose="02020603050405020304" pitchFamily="18" charset="0"/>
                <a:cs typeface="Times New Roman" panose="02020603050405020304" pitchFamily="18" charset="0"/>
              </a:rPr>
              <a:t>e) Reparat dale beton – pe zona degradată, după îndepărtarea plăcilor distruse şi a celor avariate, taluzul dinspre apă va fi protejat cu un pereu din dale de beton armat turnat la faţa locului de 0,10m grosime. Pereul turnat pe tronsoane de 4,00 m, se va aşeza pe strat drenant de nisip cu grosimea de 0,15m şi un strat de geotextil. Rosturile de 1,5 cm vor fi tratate cu mastic bituminos.</a:t>
            </a:r>
          </a:p>
          <a:p>
            <a:pPr algn="just" eaLnBrk="1" hangingPunct="1">
              <a:lnSpc>
                <a:spcPct val="100000"/>
              </a:lnSpc>
              <a:spcBef>
                <a:spcPct val="0"/>
              </a:spcBef>
              <a:buClrTx/>
              <a:buFontTx/>
              <a:buNone/>
            </a:pPr>
            <a:r>
              <a:rPr lang="ro-RO" altLang="en-US" sz="2200">
                <a:latin typeface="Times New Roman" panose="02020603050405020304" pitchFamily="18" charset="0"/>
                <a:cs typeface="Times New Roman" panose="02020603050405020304" pitchFamily="18" charset="0"/>
              </a:rPr>
              <a:t>f) Afluenţi – pentru stoparea fenomenului de trasnport de material târât de pe afluenţii care au caracter torenţial se propun 23 de praguri de retenţie cu diferite înălţimi pentru a reţine materialul târât şi de a reduce panta longitudinală.</a:t>
            </a:r>
          </a:p>
          <a:p>
            <a:pPr eaLnBrk="1" hangingPunct="1">
              <a:lnSpc>
                <a:spcPct val="100000"/>
              </a:lnSpc>
              <a:spcBef>
                <a:spcPct val="0"/>
              </a:spcBef>
              <a:buClrTx/>
              <a:buFontTx/>
              <a:buNone/>
            </a:pPr>
            <a:endParaRPr lang="ro-RO" altLang="en-US" sz="2400">
              <a:latin typeface="Times New Roman" panose="02020603050405020304" pitchFamily="18" charset="0"/>
              <a:cs typeface="Times New Roman" panose="02020603050405020304" pitchFamily="18" charset="0"/>
            </a:endParaRPr>
          </a:p>
          <a:p>
            <a:pPr eaLnBrk="1" hangingPunct="1">
              <a:lnSpc>
                <a:spcPct val="100000"/>
              </a:lnSpc>
              <a:spcBef>
                <a:spcPct val="0"/>
              </a:spcBef>
              <a:buClrTx/>
              <a:buFontTx/>
              <a:buNone/>
            </a:pPr>
            <a:endParaRPr lang="en-US" altLang="en-US" sz="240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0962" name="Title 1"/>
          <p:cNvSpPr>
            <a:spLocks noGrp="1"/>
          </p:cNvSpPr>
          <p:nvPr>
            <p:ph type="title" idx="4294967295"/>
          </p:nvPr>
        </p:nvSpPr>
        <p:spPr>
          <a:xfrm>
            <a:off x="0" y="274638"/>
            <a:ext cx="8229600" cy="1143000"/>
          </a:xfrm>
        </p:spPr>
        <p:txBody>
          <a:bodyPr/>
          <a:lstStyle/>
          <a:p>
            <a:pPr fontAlgn="auto">
              <a:spcAft>
                <a:spcPts val="0"/>
              </a:spcAft>
              <a:defRPr/>
            </a:pPr>
            <a:r>
              <a:rPr lang="en-US" altLang="en-US" b="1" dirty="0" smtClean="0">
                <a:latin typeface="Times New Roman" panose="02020603050405020304" pitchFamily="18" charset="0"/>
                <a:cs typeface="Times New Roman" panose="02020603050405020304" pitchFamily="18" charset="0"/>
              </a:rPr>
              <a:t>11.</a:t>
            </a:r>
            <a:r>
              <a:rPr lang="ro-RO" altLang="en-US" b="1" dirty="0" smtClean="0">
                <a:latin typeface="Times New Roman" panose="02020603050405020304" pitchFamily="18" charset="0"/>
                <a:cs typeface="Times New Roman" panose="02020603050405020304" pitchFamily="18" charset="0"/>
              </a:rPr>
              <a:t>Amenajare Valea Crăiasa, judeţul Bihor </a:t>
            </a:r>
            <a:endParaRPr lang="en-US" altLang="en-US" b="1" dirty="0" smtClean="0">
              <a:latin typeface="Times New Roman" panose="02020603050405020304" pitchFamily="18" charset="0"/>
              <a:cs typeface="Times New Roman" panose="02020603050405020304" pitchFamily="18" charset="0"/>
            </a:endParaRPr>
          </a:p>
        </p:txBody>
      </p:sp>
      <p:sp>
        <p:nvSpPr>
          <p:cNvPr id="63491" name="Rectangle 3"/>
          <p:cNvSpPr>
            <a:spLocks noChangeArrowheads="1"/>
          </p:cNvSpPr>
          <p:nvPr/>
        </p:nvSpPr>
        <p:spPr bwMode="auto">
          <a:xfrm>
            <a:off x="0" y="4321175"/>
            <a:ext cx="9144000" cy="2574925"/>
          </a:xfrm>
          <a:prstGeom prst="rect">
            <a:avLst/>
          </a:prstGeom>
          <a:noFill/>
          <a:ln>
            <a:noFill/>
          </a:ln>
          <a:extLst>
            <a:ext uri="{909E8E84-426E-40DD-AFC4-6F175D3DCCD1}">
              <a14:hiddenFill xmlns:a14="http://schemas.microsoft.com/office/drawing/2010/main" xmlns="">
                <a:solidFill>
                  <a:srgbClr val="FFFFCC">
                    <a:alpha val="30196"/>
                  </a:srgbClr>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ctr">
              <a:lnSpc>
                <a:spcPct val="100000"/>
              </a:lnSpc>
              <a:spcBef>
                <a:spcPct val="50000"/>
              </a:spcBef>
              <a:buClrTx/>
              <a:buFontTx/>
              <a:buNone/>
            </a:pPr>
            <a:r>
              <a:rPr lang="ro-RO" altLang="en-US" sz="2400" b="1" dirty="0">
                <a:latin typeface="Times New Roman" panose="02020603050405020304" pitchFamily="18" charset="0"/>
                <a:cs typeface="Times New Roman" panose="02020603050405020304" pitchFamily="18" charset="0"/>
              </a:rPr>
              <a:t>VALOARE TOTALĂ INVESTIŢIE</a:t>
            </a:r>
            <a:endParaRPr lang="en-US" altLang="en-US" sz="2400" b="1" dirty="0">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latin typeface="Times New Roman" panose="02020603050405020304" pitchFamily="18" charset="0"/>
                <a:cs typeface="Times New Roman" panose="02020603050405020304" pitchFamily="18" charset="0"/>
              </a:rPr>
              <a:t>22.616.587</a:t>
            </a:r>
            <a:r>
              <a:rPr lang="ro-RO" altLang="en-US" sz="2400" b="1" dirty="0">
                <a:latin typeface="Times New Roman" panose="02020603050405020304" pitchFamily="18" charset="0"/>
                <a:cs typeface="Times New Roman" panose="02020603050405020304" pitchFamily="18" charset="0"/>
              </a:rPr>
              <a:t> LEI </a:t>
            </a:r>
            <a:r>
              <a:rPr lang="en-US" altLang="en-US" sz="2400" b="1" dirty="0">
                <a:latin typeface="Times New Roman" panose="02020603050405020304" pitchFamily="18" charset="0"/>
                <a:cs typeface="Times New Roman" panose="02020603050405020304" pitchFamily="18" charset="0"/>
              </a:rPr>
              <a:t>/ 20.381.129</a:t>
            </a:r>
            <a:r>
              <a:rPr lang="ro-RO" altLang="en-US" sz="2400" b="1" dirty="0">
                <a:latin typeface="Times New Roman" panose="02020603050405020304" pitchFamily="18" charset="0"/>
                <a:cs typeface="Times New Roman" panose="02020603050405020304" pitchFamily="18" charset="0"/>
              </a:rPr>
              <a:t> </a:t>
            </a:r>
            <a:r>
              <a:rPr lang="en-US" altLang="en-US" sz="2400" b="1" dirty="0">
                <a:latin typeface="Times New Roman" panose="02020603050405020304" pitchFamily="18" charset="0"/>
                <a:cs typeface="Times New Roman" panose="02020603050405020304" pitchFamily="18" charset="0"/>
              </a:rPr>
              <a:t>LEI </a:t>
            </a:r>
          </a:p>
          <a:p>
            <a:pPr algn="ctr">
              <a:lnSpc>
                <a:spcPct val="30000"/>
              </a:lnSpc>
              <a:spcBef>
                <a:spcPct val="50000"/>
              </a:spcBef>
              <a:buClrTx/>
              <a:buFontTx/>
              <a:buNone/>
            </a:pPr>
            <a:endParaRPr lang="en-US" altLang="en-US" sz="2400" b="1" dirty="0">
              <a:latin typeface="Times New Roman" panose="02020603050405020304" pitchFamily="18" charset="0"/>
              <a:cs typeface="Times New Roman" panose="02020603050405020304" pitchFamily="18" charset="0"/>
            </a:endParaRPr>
          </a:p>
          <a:p>
            <a:pPr>
              <a:lnSpc>
                <a:spcPct val="30000"/>
              </a:lnSpc>
              <a:spcBef>
                <a:spcPct val="50000"/>
              </a:spcBef>
              <a:buClrTx/>
              <a:buFontTx/>
              <a:buNone/>
            </a:pP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REALIZAT</a:t>
            </a:r>
            <a:r>
              <a:rPr lang="en-US" altLang="en-US" sz="2400" b="1" dirty="0">
                <a:latin typeface="Times New Roman" panose="02020603050405020304" pitchFamily="18" charset="0"/>
                <a:cs typeface="Times New Roman" panose="02020603050405020304" pitchFamily="18" charset="0"/>
              </a:rPr>
              <a:t>:		         	            REST DE </a:t>
            </a:r>
            <a:r>
              <a:rPr lang="en-US" altLang="en-US" sz="2400" b="1" dirty="0" err="1">
                <a:latin typeface="Times New Roman" panose="02020603050405020304" pitchFamily="18" charset="0"/>
                <a:cs typeface="Times New Roman" panose="02020603050405020304" pitchFamily="18" charset="0"/>
              </a:rPr>
              <a:t>REALIZAT</a:t>
            </a:r>
            <a:r>
              <a:rPr lang="en-US" altLang="en-US" sz="2400" b="1" dirty="0">
                <a:latin typeface="Times New Roman" panose="02020603050405020304" pitchFamily="18" charset="0"/>
                <a:cs typeface="Times New Roman" panose="02020603050405020304" pitchFamily="18" charset="0"/>
              </a:rPr>
              <a:t>:</a:t>
            </a:r>
          </a:p>
          <a:p>
            <a:pPr>
              <a:lnSpc>
                <a:spcPct val="30000"/>
              </a:lnSpc>
              <a:spcBef>
                <a:spcPct val="50000"/>
              </a:spcBef>
              <a:buClrTx/>
              <a:buFontTx/>
              <a:buNone/>
            </a:pPr>
            <a:r>
              <a:rPr lang="en-US" altLang="en-US" sz="2400" b="1" dirty="0">
                <a:latin typeface="Times New Roman" panose="02020603050405020304" pitchFamily="18" charset="0"/>
                <a:cs typeface="Times New Roman" panose="02020603050405020304" pitchFamily="18" charset="0"/>
              </a:rPr>
              <a:t>8.279.140 LEI/ 7.607.453 LEI             14.337.447 LEI/ 12.773.676 LEI</a:t>
            </a:r>
          </a:p>
          <a:p>
            <a:pPr>
              <a:lnSpc>
                <a:spcPct val="30000"/>
              </a:lnSpc>
              <a:spcBef>
                <a:spcPct val="50000"/>
              </a:spcBef>
              <a:buClrTx/>
              <a:buFontTx/>
              <a:buNone/>
            </a:pPr>
            <a:endParaRPr lang="en-US" altLang="en-US" sz="2400" b="1" dirty="0">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latin typeface="Times New Roman" panose="02020603050405020304" pitchFamily="18" charset="0"/>
                <a:cs typeface="Times New Roman" panose="02020603050405020304" pitchFamily="18" charset="0"/>
              </a:rPr>
              <a:t>PROGRAM – </a:t>
            </a:r>
            <a:r>
              <a:rPr lang="en-US" altLang="en-US" sz="2400" b="1" dirty="0" err="1">
                <a:latin typeface="Times New Roman" panose="02020603050405020304" pitchFamily="18" charset="0"/>
                <a:cs typeface="Times New Roman" panose="02020603050405020304" pitchFamily="18" charset="0"/>
              </a:rPr>
              <a:t>ALOCATII</a:t>
            </a:r>
            <a:r>
              <a:rPr lang="en-US" altLang="en-US" sz="2400" b="1" dirty="0">
                <a:latin typeface="Times New Roman" panose="02020603050405020304" pitchFamily="18" charset="0"/>
                <a:cs typeface="Times New Roman" panose="02020603050405020304" pitchFamily="18" charset="0"/>
              </a:rPr>
              <a:t> </a:t>
            </a:r>
            <a:r>
              <a:rPr lang="en-US" altLang="en-US" sz="2400" b="1" dirty="0" smtClean="0">
                <a:latin typeface="Times New Roman" panose="02020603050405020304" pitchFamily="18" charset="0"/>
                <a:cs typeface="Times New Roman" panose="02020603050405020304" pitchFamily="18" charset="0"/>
              </a:rPr>
              <a:t>2018</a:t>
            </a:r>
            <a:endParaRPr lang="ro-RO" altLang="en-US" sz="2400" b="1" dirty="0">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latin typeface="Times New Roman" panose="02020603050405020304" pitchFamily="18" charset="0"/>
                <a:cs typeface="Times New Roman" panose="02020603050405020304" pitchFamily="18" charset="0"/>
              </a:rPr>
              <a:t>0</a:t>
            </a:r>
            <a:r>
              <a:rPr lang="ro-RO" altLang="en-US" sz="2400" b="1" dirty="0">
                <a:latin typeface="Times New Roman" panose="02020603050405020304" pitchFamily="18" charset="0"/>
                <a:cs typeface="Times New Roman" panose="02020603050405020304" pitchFamily="18" charset="0"/>
              </a:rPr>
              <a:t> LEI </a:t>
            </a:r>
            <a:r>
              <a:rPr lang="en-US" altLang="en-US" sz="2400" b="1" dirty="0">
                <a:latin typeface="Times New Roman" panose="02020603050405020304" pitchFamily="18" charset="0"/>
                <a:cs typeface="Times New Roman" panose="02020603050405020304" pitchFamily="18" charset="0"/>
              </a:rPr>
              <a:t>/0</a:t>
            </a:r>
            <a:r>
              <a:rPr lang="ro-RO" altLang="en-US" sz="2400" b="1" dirty="0">
                <a:latin typeface="Times New Roman" panose="02020603050405020304" pitchFamily="18" charset="0"/>
                <a:cs typeface="Times New Roman" panose="02020603050405020304" pitchFamily="18" charset="0"/>
              </a:rPr>
              <a:t> </a:t>
            </a:r>
            <a:r>
              <a:rPr lang="en-US" altLang="en-US" sz="2400" b="1" dirty="0">
                <a:latin typeface="Times New Roman" panose="02020603050405020304" pitchFamily="18" charset="0"/>
                <a:cs typeface="Times New Roman" panose="02020603050405020304" pitchFamily="18" charset="0"/>
              </a:rPr>
              <a:t>LEI </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64514" name="Rectangle 4"/>
          <p:cNvSpPr>
            <a:spLocks noChangeArrowheads="1"/>
          </p:cNvSpPr>
          <p:nvPr/>
        </p:nvSpPr>
        <p:spPr bwMode="auto">
          <a:xfrm>
            <a:off x="5715000" y="0"/>
            <a:ext cx="3429000" cy="2678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nSpc>
                <a:spcPct val="100000"/>
              </a:lnSpc>
              <a:spcBef>
                <a:spcPct val="0"/>
              </a:spcBef>
              <a:buClrTx/>
              <a:buFontTx/>
              <a:buNone/>
            </a:pPr>
            <a:r>
              <a:rPr kumimoji="1" lang="ro-RO" altLang="en-US" sz="2400">
                <a:latin typeface="Times New Roman" panose="02020603050405020304" pitchFamily="18" charset="0"/>
                <a:cs typeface="Times New Roman" panose="02020603050405020304" pitchFamily="18" charset="0"/>
              </a:rPr>
              <a:t>CAPACITĂŢI</a:t>
            </a:r>
            <a:r>
              <a:rPr kumimoji="1" lang="en-US" altLang="en-US" sz="2400">
                <a:latin typeface="Times New Roman" panose="02020603050405020304" pitchFamily="18" charset="0"/>
                <a:cs typeface="Times New Roman" panose="02020603050405020304" pitchFamily="18" charset="0"/>
              </a:rPr>
              <a:t>I</a:t>
            </a:r>
            <a:r>
              <a:rPr kumimoji="1" lang="ro-RO" altLang="en-US" sz="2400">
                <a:latin typeface="Times New Roman" panose="02020603050405020304" pitchFamily="18" charset="0"/>
                <a:cs typeface="Times New Roman" panose="02020603050405020304" pitchFamily="18" charset="0"/>
              </a:rPr>
              <a:t>:</a:t>
            </a:r>
          </a:p>
          <a:p>
            <a:pPr>
              <a:lnSpc>
                <a:spcPct val="100000"/>
              </a:lnSpc>
              <a:spcBef>
                <a:spcPct val="0"/>
              </a:spcBef>
              <a:buClrTx/>
              <a:buFontTx/>
              <a:buChar char="-"/>
            </a:pPr>
            <a:r>
              <a:rPr kumimoji="1" lang="ro-RO" altLang="en-US" sz="2400">
                <a:latin typeface="Times New Roman" panose="02020603050405020304" pitchFamily="18" charset="0"/>
                <a:cs typeface="Times New Roman" panose="02020603050405020304" pitchFamily="18" charset="0"/>
              </a:rPr>
              <a:t>Reprofilare albie – 569 ml</a:t>
            </a:r>
          </a:p>
          <a:p>
            <a:pPr>
              <a:lnSpc>
                <a:spcPct val="100000"/>
              </a:lnSpc>
              <a:spcBef>
                <a:spcPct val="0"/>
              </a:spcBef>
              <a:buClrTx/>
              <a:buFontTx/>
              <a:buChar char="-"/>
            </a:pPr>
            <a:r>
              <a:rPr kumimoji="1" lang="ro-RO" altLang="en-US" sz="2400">
                <a:latin typeface="Times New Roman" panose="02020603050405020304" pitchFamily="18" charset="0"/>
                <a:cs typeface="Times New Roman" panose="02020603050405020304" pitchFamily="18" charset="0"/>
              </a:rPr>
              <a:t>Ziduri sprijin beton – 6,754km</a:t>
            </a:r>
          </a:p>
          <a:p>
            <a:pPr>
              <a:lnSpc>
                <a:spcPct val="100000"/>
              </a:lnSpc>
              <a:spcBef>
                <a:spcPct val="0"/>
              </a:spcBef>
              <a:buClrTx/>
              <a:buFontTx/>
              <a:buChar char="-"/>
            </a:pPr>
            <a:r>
              <a:rPr kumimoji="1" lang="ro-RO" altLang="en-US" sz="2400">
                <a:latin typeface="Times New Roman" panose="02020603050405020304" pitchFamily="18" charset="0"/>
                <a:cs typeface="Times New Roman" panose="02020603050405020304" pitchFamily="18" charset="0"/>
              </a:rPr>
              <a:t>Traverse – 29 buc</a:t>
            </a:r>
          </a:p>
          <a:p>
            <a:pPr>
              <a:lnSpc>
                <a:spcPct val="100000"/>
              </a:lnSpc>
              <a:spcBef>
                <a:spcPct val="0"/>
              </a:spcBef>
              <a:buClrTx/>
              <a:buFontTx/>
              <a:buChar char="-"/>
            </a:pPr>
            <a:r>
              <a:rPr kumimoji="1" lang="ro-RO" altLang="en-US" sz="2400">
                <a:latin typeface="Times New Roman" panose="02020603050405020304" pitchFamily="18" charset="0"/>
                <a:cs typeface="Times New Roman" panose="02020603050405020304" pitchFamily="18" charset="0"/>
              </a:rPr>
              <a:t>Praguri – 2 buc</a:t>
            </a:r>
          </a:p>
        </p:txBody>
      </p:sp>
      <p:sp>
        <p:nvSpPr>
          <p:cNvPr id="64515" name="Rectangle 5"/>
          <p:cNvSpPr>
            <a:spLocks noChangeArrowheads="1"/>
          </p:cNvSpPr>
          <p:nvPr/>
        </p:nvSpPr>
        <p:spPr bwMode="auto">
          <a:xfrm>
            <a:off x="0" y="4940300"/>
            <a:ext cx="9144000" cy="1938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indent="461963">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nSpc>
                <a:spcPct val="100000"/>
              </a:lnSpc>
              <a:spcBef>
                <a:spcPct val="0"/>
              </a:spcBef>
              <a:buClrTx/>
              <a:buFontTx/>
              <a:buNone/>
            </a:pPr>
            <a:r>
              <a:rPr kumimoji="1" lang="ro-RO" altLang="en-US" sz="2400">
                <a:latin typeface="Times New Roman" panose="02020603050405020304" pitchFamily="18" charset="0"/>
                <a:cs typeface="Times New Roman" panose="02020603050405020304" pitchFamily="18" charset="0"/>
              </a:rPr>
              <a:t>Lucrarile constau in: reprofilare albie dupa sectiuni trapezoidale tip, prin ziduri de sprijin din beton .Se vor rezolva astfel:</a:t>
            </a:r>
          </a:p>
          <a:p>
            <a:pPr>
              <a:lnSpc>
                <a:spcPct val="100000"/>
              </a:lnSpc>
              <a:spcBef>
                <a:spcPct val="0"/>
              </a:spcBef>
              <a:buClrTx/>
              <a:buFontTx/>
              <a:buNone/>
            </a:pPr>
            <a:r>
              <a:rPr kumimoji="1" lang="ro-RO" altLang="en-US" sz="2400">
                <a:latin typeface="Times New Roman" panose="02020603050405020304" pitchFamily="18" charset="0"/>
                <a:cs typeface="Times New Roman" panose="02020603050405020304" pitchFamily="18" charset="0"/>
              </a:rPr>
              <a:t>    -stoparea si prevenirea fenomenelor erozive. </a:t>
            </a:r>
          </a:p>
          <a:p>
            <a:pPr>
              <a:lnSpc>
                <a:spcPct val="100000"/>
              </a:lnSpc>
              <a:spcBef>
                <a:spcPct val="0"/>
              </a:spcBef>
              <a:buClrTx/>
              <a:buFontTx/>
              <a:buNone/>
            </a:pPr>
            <a:r>
              <a:rPr kumimoji="1" lang="ro-RO" altLang="en-US" sz="2400">
                <a:latin typeface="Times New Roman" panose="02020603050405020304" pitchFamily="18" charset="0"/>
                <a:cs typeface="Times New Roman" panose="02020603050405020304" pitchFamily="18" charset="0"/>
              </a:rPr>
              <a:t>    -decolmatarea pe unele sectoare a materialului aluvionar.</a:t>
            </a:r>
          </a:p>
          <a:p>
            <a:pPr>
              <a:lnSpc>
                <a:spcPct val="100000"/>
              </a:lnSpc>
              <a:spcBef>
                <a:spcPct val="0"/>
              </a:spcBef>
              <a:buClrTx/>
              <a:buFontTx/>
              <a:buNone/>
            </a:pPr>
            <a:r>
              <a:rPr kumimoji="1" lang="ro-RO" altLang="en-US" sz="2400">
                <a:latin typeface="Times New Roman" panose="02020603050405020304" pitchFamily="18" charset="0"/>
                <a:cs typeface="Times New Roman" panose="02020603050405020304" pitchFamily="18" charset="0"/>
              </a:rPr>
              <a:t>    -sectiunea de transport a albiei actuale.</a:t>
            </a:r>
          </a:p>
        </p:txBody>
      </p:sp>
      <p:pic>
        <p:nvPicPr>
          <p:cNvPr id="64516" name="Picture 5" descr="Picture 046"/>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0"/>
            <a:ext cx="5715000" cy="4648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609600"/>
            <a:ext cx="9144000" cy="1143000"/>
          </a:xfrm>
        </p:spPr>
        <p:txBody>
          <a:bodyPr>
            <a:normAutofit fontScale="90000"/>
          </a:bodyPr>
          <a:lstStyle/>
          <a:p>
            <a:pPr fontAlgn="auto">
              <a:spcAft>
                <a:spcPts val="0"/>
              </a:spcAft>
              <a:defRPr/>
            </a:pPr>
            <a:r>
              <a:rPr lang="en-US" altLang="en-US" b="1" dirty="0" smtClean="0">
                <a:latin typeface="Times New Roman" panose="02020603050405020304" pitchFamily="18" charset="0"/>
                <a:cs typeface="Times New Roman" panose="02020603050405020304" pitchFamily="18" charset="0"/>
              </a:rPr>
              <a:t>12.</a:t>
            </a:r>
            <a:r>
              <a:rPr lang="ro-RO" altLang="en-US" b="1" dirty="0" smtClean="0">
                <a:latin typeface="Times New Roman" panose="02020603050405020304" pitchFamily="18" charset="0"/>
                <a:cs typeface="Times New Roman" panose="02020603050405020304" pitchFamily="18" charset="0"/>
              </a:rPr>
              <a:t>Acumulare Nepermanentă Ginta, pe râul Crişul Negru, judeţul Bihor </a:t>
            </a:r>
            <a:r>
              <a:rPr lang="ro-RO" altLang="en-US" sz="4300" dirty="0" smtClean="0">
                <a:effectLst>
                  <a:outerShdw blurRad="38100" dist="38100" dir="2700000" algn="tl">
                    <a:srgbClr val="FFFFFF"/>
                  </a:outerShdw>
                </a:effectLst>
                <a:cs typeface="Times New Roman" panose="02020603050405020304" pitchFamily="18" charset="0"/>
              </a:rPr>
              <a:t/>
            </a:r>
            <a:br>
              <a:rPr lang="ro-RO" altLang="en-US" sz="4300" dirty="0" smtClean="0">
                <a:effectLst>
                  <a:outerShdw blurRad="38100" dist="38100" dir="2700000" algn="tl">
                    <a:srgbClr val="FFFFFF"/>
                  </a:outerShdw>
                </a:effectLst>
                <a:cs typeface="Times New Roman" panose="02020603050405020304" pitchFamily="18" charset="0"/>
              </a:rPr>
            </a:br>
            <a:endParaRPr lang="en-US" altLang="en-US" sz="4000" dirty="0" smtClean="0"/>
          </a:p>
        </p:txBody>
      </p:sp>
      <p:sp>
        <p:nvSpPr>
          <p:cNvPr id="65539" name="Rectangle 3"/>
          <p:cNvSpPr>
            <a:spLocks noChangeArrowheads="1"/>
          </p:cNvSpPr>
          <p:nvPr/>
        </p:nvSpPr>
        <p:spPr bwMode="auto">
          <a:xfrm>
            <a:off x="0" y="4321175"/>
            <a:ext cx="9144000" cy="2574925"/>
          </a:xfrm>
          <a:prstGeom prst="rect">
            <a:avLst/>
          </a:prstGeom>
          <a:noFill/>
          <a:ln>
            <a:noFill/>
          </a:ln>
          <a:extLst>
            <a:ext uri="{909E8E84-426E-40DD-AFC4-6F175D3DCCD1}">
              <a14:hiddenFill xmlns:a14="http://schemas.microsoft.com/office/drawing/2010/main" xmlns="">
                <a:solidFill>
                  <a:srgbClr val="FFFFCC">
                    <a:alpha val="29019"/>
                  </a:srgbClr>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ctr">
              <a:lnSpc>
                <a:spcPct val="100000"/>
              </a:lnSpc>
              <a:spcBef>
                <a:spcPct val="50000"/>
              </a:spcBef>
              <a:buClrTx/>
              <a:buFontTx/>
              <a:buNone/>
            </a:pPr>
            <a:r>
              <a:rPr lang="ro-RO" altLang="en-US" sz="2400" b="1" dirty="0">
                <a:solidFill>
                  <a:srgbClr val="FFFFCC"/>
                </a:solidFill>
                <a:latin typeface="Times New Roman" panose="02020603050405020304" pitchFamily="18" charset="0"/>
                <a:cs typeface="Times New Roman" panose="02020603050405020304" pitchFamily="18" charset="0"/>
              </a:rPr>
              <a:t>VALOARE TOTALĂ INVESTIŢIE</a:t>
            </a:r>
            <a:endParaRPr lang="en-US" altLang="en-US" sz="2400" b="1" dirty="0">
              <a:solidFill>
                <a:srgbClr val="FFFFCC"/>
              </a:solidFill>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156.175.924</a:t>
            </a:r>
            <a:r>
              <a:rPr lang="ro-RO" altLang="en-US" sz="2400" b="1" dirty="0">
                <a:solidFill>
                  <a:srgbClr val="FFFFCC"/>
                </a:solidFill>
                <a:latin typeface="Times New Roman" panose="02020603050405020304" pitchFamily="18" charset="0"/>
                <a:cs typeface="Times New Roman" panose="02020603050405020304" pitchFamily="18" charset="0"/>
              </a:rPr>
              <a:t> LEI </a:t>
            </a:r>
            <a:r>
              <a:rPr lang="en-US" altLang="en-US" sz="2400" b="1" dirty="0">
                <a:solidFill>
                  <a:srgbClr val="FFFFCC"/>
                </a:solidFill>
                <a:latin typeface="Times New Roman" panose="02020603050405020304" pitchFamily="18" charset="0"/>
                <a:cs typeface="Times New Roman" panose="02020603050405020304" pitchFamily="18" charset="0"/>
              </a:rPr>
              <a:t>/ 137.407.390</a:t>
            </a:r>
            <a:r>
              <a:rPr lang="ro-RO"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a:solidFill>
                  <a:srgbClr val="FFFFCC"/>
                </a:solidFill>
                <a:latin typeface="Times New Roman" panose="02020603050405020304" pitchFamily="18" charset="0"/>
                <a:cs typeface="Times New Roman" panose="02020603050405020304" pitchFamily="18" charset="0"/>
              </a:rPr>
              <a:t>LEI </a:t>
            </a:r>
          </a:p>
          <a:p>
            <a:pPr algn="ctr">
              <a:lnSpc>
                <a:spcPct val="30000"/>
              </a:lnSpc>
              <a:spcBef>
                <a:spcPct val="50000"/>
              </a:spcBef>
              <a:buClrTx/>
              <a:buFontTx/>
              <a:buNone/>
            </a:pPr>
            <a:endParaRPr lang="en-US" altLang="en-US" sz="2400" b="1" dirty="0">
              <a:solidFill>
                <a:srgbClr val="FFFFCC"/>
              </a:solidFill>
              <a:latin typeface="Times New Roman" panose="02020603050405020304" pitchFamily="18" charset="0"/>
              <a:cs typeface="Times New Roman" panose="02020603050405020304" pitchFamily="18" charset="0"/>
            </a:endParaRPr>
          </a:p>
          <a:p>
            <a:pP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err="1">
                <a:solidFill>
                  <a:srgbClr val="FFFFCC"/>
                </a:solidFill>
                <a:latin typeface="Times New Roman" panose="02020603050405020304" pitchFamily="18" charset="0"/>
                <a:cs typeface="Times New Roman" panose="02020603050405020304" pitchFamily="18" charset="0"/>
              </a:rPr>
              <a:t>REALIZAT</a:t>
            </a:r>
            <a:r>
              <a:rPr lang="en-US" altLang="en-US" sz="2400" b="1" dirty="0">
                <a:solidFill>
                  <a:srgbClr val="FFFFCC"/>
                </a:solidFill>
                <a:latin typeface="Times New Roman" panose="02020603050405020304" pitchFamily="18" charset="0"/>
                <a:cs typeface="Times New Roman" panose="02020603050405020304" pitchFamily="18" charset="0"/>
              </a:rPr>
              <a:t>:		         	            REST DE </a:t>
            </a:r>
            <a:r>
              <a:rPr lang="en-US" altLang="en-US" sz="2400" b="1" dirty="0" err="1">
                <a:solidFill>
                  <a:srgbClr val="FFFFCC"/>
                </a:solidFill>
                <a:latin typeface="Times New Roman" panose="02020603050405020304" pitchFamily="18" charset="0"/>
                <a:cs typeface="Times New Roman" panose="02020603050405020304" pitchFamily="18" charset="0"/>
              </a:rPr>
              <a:t>REALIZAT</a:t>
            </a:r>
            <a:r>
              <a:rPr lang="en-US" altLang="en-US" sz="2400" b="1" dirty="0">
                <a:solidFill>
                  <a:srgbClr val="FFFFCC"/>
                </a:solidFill>
                <a:latin typeface="Times New Roman" panose="02020603050405020304" pitchFamily="18" charset="0"/>
                <a:cs typeface="Times New Roman" panose="02020603050405020304" pitchFamily="18" charset="0"/>
              </a:rPr>
              <a:t>:</a:t>
            </a:r>
          </a:p>
          <a:p>
            <a:pP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 146.527.626 LEI/ 135.625.045 LEI    9.648.298</a:t>
            </a:r>
            <a:r>
              <a:rPr lang="ro-RO" altLang="en-US" sz="2400" b="1" dirty="0">
                <a:solidFill>
                  <a:srgbClr val="FFFFCC"/>
                </a:solidFill>
                <a:latin typeface="Times New Roman" panose="02020603050405020304" pitchFamily="18" charset="0"/>
                <a:cs typeface="Times New Roman" panose="02020603050405020304" pitchFamily="18" charset="0"/>
              </a:rPr>
              <a:t> LEI </a:t>
            </a:r>
            <a:r>
              <a:rPr lang="en-US" altLang="en-US" sz="2400" b="1" dirty="0">
                <a:solidFill>
                  <a:srgbClr val="FFFFCC"/>
                </a:solidFill>
                <a:latin typeface="Times New Roman" panose="02020603050405020304" pitchFamily="18" charset="0"/>
                <a:cs typeface="Times New Roman" panose="02020603050405020304" pitchFamily="18" charset="0"/>
              </a:rPr>
              <a:t>/1.782.345</a:t>
            </a:r>
            <a:r>
              <a:rPr lang="ro-RO"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a:solidFill>
                  <a:srgbClr val="FFFFCC"/>
                </a:solidFill>
                <a:latin typeface="Times New Roman" panose="02020603050405020304" pitchFamily="18" charset="0"/>
                <a:cs typeface="Times New Roman" panose="02020603050405020304" pitchFamily="18" charset="0"/>
              </a:rPr>
              <a:t>LEI </a:t>
            </a:r>
          </a:p>
          <a:p>
            <a:pPr>
              <a:lnSpc>
                <a:spcPct val="30000"/>
              </a:lnSpc>
              <a:spcBef>
                <a:spcPct val="50000"/>
              </a:spcBef>
              <a:buClrTx/>
              <a:buFontTx/>
              <a:buNone/>
            </a:pPr>
            <a:endParaRPr lang="en-US" altLang="en-US" sz="2400" b="1" dirty="0">
              <a:solidFill>
                <a:srgbClr val="FFFFCC"/>
              </a:solidFill>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PROGRAM – </a:t>
            </a:r>
            <a:r>
              <a:rPr lang="en-US" altLang="en-US" sz="2400" b="1" dirty="0" err="1">
                <a:solidFill>
                  <a:srgbClr val="FFFFCC"/>
                </a:solidFill>
                <a:latin typeface="Times New Roman" panose="02020603050405020304" pitchFamily="18" charset="0"/>
                <a:cs typeface="Times New Roman" panose="02020603050405020304" pitchFamily="18" charset="0"/>
              </a:rPr>
              <a:t>ALOCATII</a:t>
            </a:r>
            <a:r>
              <a:rPr lang="en-US"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smtClean="0">
                <a:solidFill>
                  <a:srgbClr val="FFFFCC"/>
                </a:solidFill>
                <a:latin typeface="Times New Roman" panose="02020603050405020304" pitchFamily="18" charset="0"/>
                <a:cs typeface="Times New Roman" panose="02020603050405020304" pitchFamily="18" charset="0"/>
              </a:rPr>
              <a:t>2018</a:t>
            </a:r>
            <a:endParaRPr lang="ro-RO" altLang="en-US" sz="2400" b="1" dirty="0">
              <a:solidFill>
                <a:srgbClr val="FFFFCC"/>
              </a:solidFill>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0</a:t>
            </a:r>
            <a:r>
              <a:rPr lang="ro-RO" altLang="en-US" sz="2400" b="1" dirty="0">
                <a:solidFill>
                  <a:srgbClr val="FFFFCC"/>
                </a:solidFill>
                <a:latin typeface="Times New Roman" panose="02020603050405020304" pitchFamily="18" charset="0"/>
                <a:cs typeface="Times New Roman" panose="02020603050405020304" pitchFamily="18" charset="0"/>
              </a:rPr>
              <a:t> LEI </a:t>
            </a:r>
            <a:r>
              <a:rPr lang="en-US" altLang="en-US" sz="2400" b="1" dirty="0">
                <a:solidFill>
                  <a:srgbClr val="FFFFCC"/>
                </a:solidFill>
                <a:latin typeface="Times New Roman" panose="02020603050405020304" pitchFamily="18" charset="0"/>
                <a:cs typeface="Times New Roman" panose="02020603050405020304" pitchFamily="18" charset="0"/>
              </a:rPr>
              <a:t>/ 0</a:t>
            </a:r>
            <a:r>
              <a:rPr lang="ro-RO"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a:solidFill>
                  <a:srgbClr val="FFFFCC"/>
                </a:solidFill>
                <a:latin typeface="Times New Roman" panose="02020603050405020304" pitchFamily="18" charset="0"/>
                <a:cs typeface="Times New Roman" panose="02020603050405020304" pitchFamily="18" charset="0"/>
              </a:rPr>
              <a:t>LEI </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66562" name="Picture 4" descr="Dig D C N  3"/>
          <p:cNvPicPr>
            <a:picLocks noGrp="1" noChangeAspect="1" noChangeArrowheads="1"/>
          </p:cNvPicPr>
          <p:nvPr>
            <p:ph idx="4294967295"/>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0"/>
            <a:ext cx="4419600" cy="4572000"/>
          </a:xfrm>
        </p:spPr>
      </p:pic>
      <p:sp>
        <p:nvSpPr>
          <p:cNvPr id="66563" name="Text Box 6"/>
          <p:cNvSpPr txBox="1">
            <a:spLocks noChangeArrowheads="1"/>
          </p:cNvSpPr>
          <p:nvPr/>
        </p:nvSpPr>
        <p:spPr bwMode="auto">
          <a:xfrm>
            <a:off x="228600" y="4876800"/>
            <a:ext cx="8382000" cy="16811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sq">
                <a:solidFill>
                  <a:srgbClr val="000000"/>
                </a:solidFill>
                <a:miter lim="800000"/>
                <a:headEnd type="none" w="sm" len="sm"/>
                <a:tailEnd type="none" w="sm" len="sm"/>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nSpc>
                <a:spcPct val="70000"/>
              </a:lnSpc>
              <a:spcBef>
                <a:spcPct val="50000"/>
              </a:spcBef>
              <a:buClrTx/>
              <a:buFontTx/>
              <a:buNone/>
            </a:pPr>
            <a:r>
              <a:rPr lang="ro-RO" altLang="en-US" sz="2400">
                <a:latin typeface="Times New Roman" panose="02020603050405020304" pitchFamily="18" charset="0"/>
                <a:cs typeface="Times New Roman" panose="02020603050405020304" pitchFamily="18" charset="0"/>
              </a:rPr>
              <a:t>CAPACITĂŢI:</a:t>
            </a:r>
          </a:p>
          <a:p>
            <a:pPr>
              <a:lnSpc>
                <a:spcPct val="70000"/>
              </a:lnSpc>
              <a:spcBef>
                <a:spcPct val="50000"/>
              </a:spcBef>
              <a:buClrTx/>
              <a:buFontTx/>
              <a:buNone/>
            </a:pPr>
            <a:r>
              <a:rPr lang="ro-RO" altLang="en-US" sz="2400">
                <a:latin typeface="Times New Roman" panose="02020603050405020304" pitchFamily="18" charset="0"/>
                <a:cs typeface="Times New Roman" panose="02020603050405020304" pitchFamily="18" charset="0"/>
              </a:rPr>
              <a:t>Consolidare de mal – 2,40 km</a:t>
            </a:r>
          </a:p>
          <a:p>
            <a:pPr>
              <a:lnSpc>
                <a:spcPct val="70000"/>
              </a:lnSpc>
              <a:spcBef>
                <a:spcPct val="50000"/>
              </a:spcBef>
              <a:buClrTx/>
              <a:buFontTx/>
              <a:buNone/>
            </a:pPr>
            <a:r>
              <a:rPr lang="ro-RO" altLang="en-US" sz="2400">
                <a:latin typeface="Times New Roman" panose="02020603050405020304" pitchFamily="18" charset="0"/>
                <a:cs typeface="Times New Roman" panose="02020603050405020304" pitchFamily="18" charset="0"/>
              </a:rPr>
              <a:t>Acumulare nepermanentă cu volum de atenuare – 10,25 mil. Mc</a:t>
            </a:r>
          </a:p>
          <a:p>
            <a:pPr>
              <a:lnSpc>
                <a:spcPct val="70000"/>
              </a:lnSpc>
              <a:spcBef>
                <a:spcPct val="50000"/>
              </a:spcBef>
              <a:buClrTx/>
              <a:buFontTx/>
              <a:buNone/>
            </a:pPr>
            <a:r>
              <a:rPr lang="ro-RO" altLang="en-US" sz="2400">
                <a:latin typeface="Times New Roman" panose="02020603050405020304" pitchFamily="18" charset="0"/>
                <a:cs typeface="Times New Roman" panose="02020603050405020304" pitchFamily="18" charset="0"/>
              </a:rPr>
              <a:t>Praguri de fund – 3 buc.</a:t>
            </a:r>
          </a:p>
        </p:txBody>
      </p:sp>
      <p:pic>
        <p:nvPicPr>
          <p:cNvPr id="66564" name="Picture 4" descr="DSC09451"/>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419600" y="0"/>
            <a:ext cx="4724400" cy="4572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67586" name="Rectangle 5"/>
          <p:cNvSpPr>
            <a:spLocks noChangeArrowheads="1"/>
          </p:cNvSpPr>
          <p:nvPr/>
        </p:nvSpPr>
        <p:spPr bwMode="auto">
          <a:xfrm>
            <a:off x="0" y="0"/>
            <a:ext cx="9144000" cy="6924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sq">
                <a:solidFill>
                  <a:srgbClr val="000000"/>
                </a:solidFill>
                <a:miter lim="800000"/>
                <a:headEnd type="none" w="sm" len="sm"/>
                <a:tailEnd type="none" w="sm" len="sm"/>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nSpc>
                <a:spcPct val="100000"/>
              </a:lnSpc>
              <a:spcBef>
                <a:spcPct val="50000"/>
              </a:spcBef>
              <a:buClrTx/>
              <a:buFontTx/>
              <a:buNone/>
            </a:pPr>
            <a:r>
              <a:rPr lang="ro-RO" altLang="en-US" sz="2400">
                <a:latin typeface="Times New Roman" panose="02020603050405020304" pitchFamily="18" charset="0"/>
                <a:cs typeface="Times New Roman" panose="02020603050405020304" pitchFamily="18" charset="0"/>
              </a:rPr>
              <a:t>Acumularea </a:t>
            </a:r>
            <a:r>
              <a:rPr lang="en-US" altLang="en-US" sz="2400">
                <a:latin typeface="Times New Roman" panose="02020603050405020304" pitchFamily="18" charset="0"/>
                <a:cs typeface="Times New Roman" panose="02020603050405020304" pitchFamily="18" charset="0"/>
              </a:rPr>
              <a:t>G</a:t>
            </a:r>
            <a:r>
              <a:rPr lang="ro-RO" altLang="en-US" sz="2400">
                <a:latin typeface="Times New Roman" panose="02020603050405020304" pitchFamily="18" charset="0"/>
                <a:cs typeface="Times New Roman" panose="02020603050405020304" pitchFamily="18" charset="0"/>
              </a:rPr>
              <a:t>inta are ca scop atenuarea undei de viitură cu probabilitatea de 5% cu un volum de atenuare de 10,25 mil. Mc. Accesul în acumulare este asigurat printr-un prag de barare cu o înălţime de 4,7m şi o lăţime de 40m. </a:t>
            </a:r>
          </a:p>
          <a:p>
            <a:pPr>
              <a:lnSpc>
                <a:spcPct val="100000"/>
              </a:lnSpc>
              <a:spcBef>
                <a:spcPct val="50000"/>
              </a:spcBef>
              <a:buClrTx/>
              <a:buFontTx/>
              <a:buNone/>
            </a:pPr>
            <a:r>
              <a:rPr lang="ro-RO" altLang="en-US" sz="2400">
                <a:latin typeface="Times New Roman" panose="02020603050405020304" pitchFamily="18" charset="0"/>
                <a:cs typeface="Times New Roman" panose="02020603050405020304" pitchFamily="18" charset="0"/>
              </a:rPr>
              <a:t>Golirea acumulării se face printr-o golire de fund cu două deschideri echipate cu vane plane de 2,7 x 1,7m. Digurile de contur se realizează prihn supraînălţarea digului mal stâng Holod şi respectiv prin realizarea unui dig pe malul drept al râului Crişul Negru. Pe malul stâng al râului Crişul Negru, se execută un dig pentru închiderea în versant.</a:t>
            </a:r>
            <a:endParaRPr lang="en-US" altLang="en-US" sz="2400">
              <a:latin typeface="Times New Roman" panose="02020603050405020304" pitchFamily="18" charset="0"/>
              <a:cs typeface="Times New Roman" panose="02020603050405020304" pitchFamily="18" charset="0"/>
            </a:endParaRPr>
          </a:p>
          <a:p>
            <a:pPr>
              <a:lnSpc>
                <a:spcPct val="70000"/>
              </a:lnSpc>
              <a:spcBef>
                <a:spcPct val="50000"/>
              </a:spcBef>
              <a:buClrTx/>
              <a:buFontTx/>
              <a:buNone/>
            </a:pPr>
            <a:endParaRPr lang="en-US" altLang="en-US" sz="2400">
              <a:latin typeface="Times New Roman" panose="02020603050405020304" pitchFamily="18" charset="0"/>
              <a:cs typeface="Times New Roman" panose="02020603050405020304" pitchFamily="18" charset="0"/>
            </a:endParaRPr>
          </a:p>
          <a:p>
            <a:pPr>
              <a:lnSpc>
                <a:spcPct val="70000"/>
              </a:lnSpc>
              <a:spcBef>
                <a:spcPct val="50000"/>
              </a:spcBef>
              <a:buClrTx/>
              <a:buFontTx/>
              <a:buNone/>
            </a:pPr>
            <a:r>
              <a:rPr lang="ro-RO" altLang="en-US" sz="2400">
                <a:latin typeface="Times New Roman" panose="02020603050405020304" pitchFamily="18" charset="0"/>
                <a:cs typeface="Times New Roman" panose="02020603050405020304" pitchFamily="18" charset="0"/>
              </a:rPr>
              <a:t>EFECTE SOCIALE:</a:t>
            </a:r>
          </a:p>
          <a:p>
            <a:pPr>
              <a:lnSpc>
                <a:spcPct val="60000"/>
              </a:lnSpc>
              <a:spcBef>
                <a:spcPct val="50000"/>
              </a:spcBef>
              <a:buClrTx/>
              <a:buFontTx/>
              <a:buNone/>
            </a:pPr>
            <a:r>
              <a:rPr lang="ro-RO" altLang="en-US" sz="2400">
                <a:latin typeface="Times New Roman" panose="02020603050405020304" pitchFamily="18" charset="0"/>
                <a:cs typeface="Times New Roman" panose="02020603050405020304" pitchFamily="18" charset="0"/>
              </a:rPr>
              <a:t>Apărare împotriva inundaţiilor:</a:t>
            </a:r>
          </a:p>
          <a:p>
            <a:pPr>
              <a:lnSpc>
                <a:spcPct val="60000"/>
              </a:lnSpc>
              <a:spcBef>
                <a:spcPct val="50000"/>
              </a:spcBef>
              <a:buClrTx/>
              <a:buFontTx/>
              <a:buChar char="-"/>
            </a:pPr>
            <a:r>
              <a:rPr lang="ro-RO" altLang="en-US" sz="2400">
                <a:latin typeface="Times New Roman" panose="02020603050405020304" pitchFamily="18" charset="0"/>
                <a:cs typeface="Times New Roman" panose="02020603050405020304" pitchFamily="18" charset="0"/>
              </a:rPr>
              <a:t>261 gospodării şi anexe gospodăreşti;</a:t>
            </a:r>
          </a:p>
          <a:p>
            <a:pPr>
              <a:lnSpc>
                <a:spcPct val="60000"/>
              </a:lnSpc>
              <a:spcBef>
                <a:spcPct val="50000"/>
              </a:spcBef>
              <a:buClrTx/>
              <a:buFontTx/>
              <a:buChar char="-"/>
            </a:pPr>
            <a:r>
              <a:rPr lang="ro-RO" altLang="en-US" sz="2400">
                <a:latin typeface="Times New Roman" panose="02020603050405020304" pitchFamily="18" charset="0"/>
                <a:cs typeface="Times New Roman" panose="02020603050405020304" pitchFamily="18" charset="0"/>
              </a:rPr>
              <a:t>54 poduri şi podeţe;</a:t>
            </a:r>
          </a:p>
          <a:p>
            <a:pPr>
              <a:lnSpc>
                <a:spcPct val="60000"/>
              </a:lnSpc>
              <a:spcBef>
                <a:spcPct val="50000"/>
              </a:spcBef>
              <a:buClrTx/>
              <a:buFontTx/>
              <a:buChar char="-"/>
            </a:pPr>
            <a:r>
              <a:rPr lang="ro-RO" altLang="en-US" sz="2400">
                <a:latin typeface="Times New Roman" panose="02020603050405020304" pitchFamily="18" charset="0"/>
                <a:cs typeface="Times New Roman" panose="02020603050405020304" pitchFamily="18" charset="0"/>
              </a:rPr>
              <a:t>15,4 km drumuri comunale;</a:t>
            </a:r>
          </a:p>
          <a:p>
            <a:pPr>
              <a:lnSpc>
                <a:spcPct val="60000"/>
              </a:lnSpc>
              <a:spcBef>
                <a:spcPct val="50000"/>
              </a:spcBef>
              <a:buClrTx/>
              <a:buFontTx/>
              <a:buChar char="-"/>
            </a:pPr>
            <a:r>
              <a:rPr lang="ro-RO" altLang="en-US" sz="2400">
                <a:latin typeface="Times New Roman" panose="02020603050405020304" pitchFamily="18" charset="0"/>
                <a:cs typeface="Times New Roman" panose="02020603050405020304" pitchFamily="18" charset="0"/>
              </a:rPr>
              <a:t>15 obiective social-economice; </a:t>
            </a:r>
          </a:p>
          <a:p>
            <a:pPr>
              <a:lnSpc>
                <a:spcPct val="60000"/>
              </a:lnSpc>
              <a:spcBef>
                <a:spcPct val="50000"/>
              </a:spcBef>
              <a:buClrTx/>
              <a:buFontTx/>
              <a:buChar char="-"/>
            </a:pPr>
            <a:r>
              <a:rPr lang="ro-RO" altLang="en-US" sz="2400">
                <a:latin typeface="Times New Roman" panose="02020603050405020304" pitchFamily="18" charset="0"/>
                <a:cs typeface="Times New Roman" panose="02020603050405020304" pitchFamily="18" charset="0"/>
              </a:rPr>
              <a:t>4250 ha teren agricol</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6082" name="Title 1"/>
          <p:cNvSpPr>
            <a:spLocks noGrp="1"/>
          </p:cNvSpPr>
          <p:nvPr>
            <p:ph type="title" idx="4294967295"/>
          </p:nvPr>
        </p:nvSpPr>
        <p:spPr>
          <a:xfrm>
            <a:off x="0" y="274638"/>
            <a:ext cx="8229600" cy="1143000"/>
          </a:xfrm>
        </p:spPr>
        <p:txBody>
          <a:bodyPr/>
          <a:lstStyle/>
          <a:p>
            <a:pPr fontAlgn="auto">
              <a:spcAft>
                <a:spcPts val="0"/>
              </a:spcAft>
              <a:defRPr/>
            </a:pPr>
            <a:r>
              <a:rPr lang="en-US" altLang="en-US" b="1" dirty="0" smtClean="0">
                <a:latin typeface="Times New Roman" panose="02020603050405020304" pitchFamily="18" charset="0"/>
                <a:cs typeface="Times New Roman" panose="02020603050405020304" pitchFamily="18" charset="0"/>
              </a:rPr>
              <a:t>13.</a:t>
            </a:r>
            <a:r>
              <a:rPr lang="ro-RO" altLang="en-US" b="1" dirty="0" smtClean="0">
                <a:latin typeface="Times New Roman" panose="02020603050405020304" pitchFamily="18" charset="0"/>
                <a:cs typeface="Times New Roman" panose="02020603050405020304" pitchFamily="18" charset="0"/>
              </a:rPr>
              <a:t>Acumulare Nepermanentă Poiana, judeţul Bihor </a:t>
            </a:r>
            <a:endParaRPr lang="en-US" altLang="en-US" b="1" dirty="0" smtClean="0">
              <a:latin typeface="Times New Roman" panose="02020603050405020304" pitchFamily="18" charset="0"/>
              <a:cs typeface="Times New Roman" panose="02020603050405020304" pitchFamily="18" charset="0"/>
            </a:endParaRPr>
          </a:p>
        </p:txBody>
      </p:sp>
      <p:sp>
        <p:nvSpPr>
          <p:cNvPr id="68611" name="Rectangle 3"/>
          <p:cNvSpPr>
            <a:spLocks noChangeArrowheads="1"/>
          </p:cNvSpPr>
          <p:nvPr/>
        </p:nvSpPr>
        <p:spPr bwMode="auto">
          <a:xfrm>
            <a:off x="0" y="4321175"/>
            <a:ext cx="9144000" cy="2574925"/>
          </a:xfrm>
          <a:prstGeom prst="rect">
            <a:avLst/>
          </a:prstGeom>
          <a:noFill/>
          <a:ln>
            <a:noFill/>
          </a:ln>
          <a:extLst>
            <a:ext uri="{909E8E84-426E-40DD-AFC4-6F175D3DCCD1}">
              <a14:hiddenFill xmlns:a14="http://schemas.microsoft.com/office/drawing/2010/main" xmlns="">
                <a:solidFill>
                  <a:srgbClr val="FFFFCC">
                    <a:alpha val="30196"/>
                  </a:srgbClr>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ctr">
              <a:lnSpc>
                <a:spcPct val="100000"/>
              </a:lnSpc>
              <a:spcBef>
                <a:spcPct val="50000"/>
              </a:spcBef>
              <a:buClrTx/>
              <a:buFontTx/>
              <a:buNone/>
            </a:pPr>
            <a:r>
              <a:rPr lang="ro-RO" altLang="en-US" sz="2400" b="1" dirty="0">
                <a:solidFill>
                  <a:srgbClr val="FFFFCC"/>
                </a:solidFill>
                <a:latin typeface="Times New Roman" panose="02020603050405020304" pitchFamily="18" charset="0"/>
                <a:cs typeface="Times New Roman" panose="02020603050405020304" pitchFamily="18" charset="0"/>
              </a:rPr>
              <a:t>VALOARE TOTALĂ INVESTIŢIE</a:t>
            </a:r>
            <a:endParaRPr lang="en-US" altLang="en-US" sz="2400" b="1" dirty="0">
              <a:solidFill>
                <a:srgbClr val="FFFFCC"/>
              </a:solidFill>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13.497.810</a:t>
            </a:r>
            <a:r>
              <a:rPr lang="ro-RO" altLang="en-US" sz="2400" b="1" dirty="0">
                <a:solidFill>
                  <a:srgbClr val="FFFFCC"/>
                </a:solidFill>
                <a:latin typeface="Times New Roman" panose="02020603050405020304" pitchFamily="18" charset="0"/>
                <a:cs typeface="Times New Roman" panose="02020603050405020304" pitchFamily="18" charset="0"/>
              </a:rPr>
              <a:t> LEI </a:t>
            </a:r>
            <a:r>
              <a:rPr lang="en-US" altLang="en-US" sz="2400" b="1" dirty="0">
                <a:solidFill>
                  <a:srgbClr val="FFFFCC"/>
                </a:solidFill>
                <a:latin typeface="Times New Roman" panose="02020603050405020304" pitchFamily="18" charset="0"/>
                <a:cs typeface="Times New Roman" panose="02020603050405020304" pitchFamily="18" charset="0"/>
              </a:rPr>
              <a:t>/ 11.276.569</a:t>
            </a:r>
            <a:r>
              <a:rPr lang="ro-RO"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a:solidFill>
                  <a:srgbClr val="FFFFCC"/>
                </a:solidFill>
                <a:latin typeface="Times New Roman" panose="02020603050405020304" pitchFamily="18" charset="0"/>
                <a:cs typeface="Times New Roman" panose="02020603050405020304" pitchFamily="18" charset="0"/>
              </a:rPr>
              <a:t>LEI </a:t>
            </a:r>
          </a:p>
          <a:p>
            <a:pPr algn="ctr">
              <a:lnSpc>
                <a:spcPct val="30000"/>
              </a:lnSpc>
              <a:spcBef>
                <a:spcPct val="50000"/>
              </a:spcBef>
              <a:buClrTx/>
              <a:buFontTx/>
              <a:buNone/>
            </a:pPr>
            <a:endParaRPr lang="en-US" altLang="en-US" sz="2400" b="1" dirty="0">
              <a:solidFill>
                <a:srgbClr val="FFFFCC"/>
              </a:solidFill>
              <a:latin typeface="Times New Roman" panose="02020603050405020304" pitchFamily="18" charset="0"/>
              <a:cs typeface="Times New Roman" panose="02020603050405020304" pitchFamily="18" charset="0"/>
            </a:endParaRPr>
          </a:p>
          <a:p>
            <a:pP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err="1">
                <a:solidFill>
                  <a:srgbClr val="FFFFCC"/>
                </a:solidFill>
                <a:latin typeface="Times New Roman" panose="02020603050405020304" pitchFamily="18" charset="0"/>
                <a:cs typeface="Times New Roman" panose="02020603050405020304" pitchFamily="18" charset="0"/>
              </a:rPr>
              <a:t>REALIZAT</a:t>
            </a:r>
            <a:r>
              <a:rPr lang="en-US" altLang="en-US" sz="2400" b="1" dirty="0">
                <a:solidFill>
                  <a:srgbClr val="FFFFCC"/>
                </a:solidFill>
                <a:latin typeface="Times New Roman" panose="02020603050405020304" pitchFamily="18" charset="0"/>
                <a:cs typeface="Times New Roman" panose="02020603050405020304" pitchFamily="18" charset="0"/>
              </a:rPr>
              <a:t>:		         	            REST DE </a:t>
            </a:r>
            <a:r>
              <a:rPr lang="en-US" altLang="en-US" sz="2400" b="1" dirty="0" err="1">
                <a:solidFill>
                  <a:srgbClr val="FFFFCC"/>
                </a:solidFill>
                <a:latin typeface="Times New Roman" panose="02020603050405020304" pitchFamily="18" charset="0"/>
                <a:cs typeface="Times New Roman" panose="02020603050405020304" pitchFamily="18" charset="0"/>
              </a:rPr>
              <a:t>REALIZAT</a:t>
            </a:r>
            <a:r>
              <a:rPr lang="en-US" altLang="en-US" sz="2400" b="1" dirty="0">
                <a:solidFill>
                  <a:srgbClr val="FFFFCC"/>
                </a:solidFill>
                <a:latin typeface="Times New Roman" panose="02020603050405020304" pitchFamily="18" charset="0"/>
                <a:cs typeface="Times New Roman" panose="02020603050405020304" pitchFamily="18" charset="0"/>
              </a:rPr>
              <a:t>:</a:t>
            </a:r>
          </a:p>
          <a:p>
            <a:pP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5.133.895 LEI/ 4.341.927 LEI                8.363.915</a:t>
            </a:r>
            <a:r>
              <a:rPr lang="ro-RO" altLang="en-US" sz="2400" b="1" dirty="0">
                <a:solidFill>
                  <a:srgbClr val="FFFFCC"/>
                </a:solidFill>
                <a:latin typeface="Times New Roman" panose="02020603050405020304" pitchFamily="18" charset="0"/>
                <a:cs typeface="Times New Roman" panose="02020603050405020304" pitchFamily="18" charset="0"/>
              </a:rPr>
              <a:t> LEI </a:t>
            </a:r>
            <a:r>
              <a:rPr lang="en-US" altLang="en-US" sz="2400" b="1" dirty="0">
                <a:solidFill>
                  <a:srgbClr val="FFFFCC"/>
                </a:solidFill>
                <a:latin typeface="Times New Roman" panose="02020603050405020304" pitchFamily="18" charset="0"/>
                <a:cs typeface="Times New Roman" panose="02020603050405020304" pitchFamily="18" charset="0"/>
              </a:rPr>
              <a:t>/6.934.642</a:t>
            </a:r>
            <a:r>
              <a:rPr lang="ro-RO"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a:solidFill>
                  <a:srgbClr val="FFFFCC"/>
                </a:solidFill>
                <a:latin typeface="Times New Roman" panose="02020603050405020304" pitchFamily="18" charset="0"/>
                <a:cs typeface="Times New Roman" panose="02020603050405020304" pitchFamily="18" charset="0"/>
              </a:rPr>
              <a:t>LEI </a:t>
            </a:r>
          </a:p>
          <a:p>
            <a:pPr>
              <a:lnSpc>
                <a:spcPct val="30000"/>
              </a:lnSpc>
              <a:spcBef>
                <a:spcPct val="50000"/>
              </a:spcBef>
              <a:buClrTx/>
              <a:buFontTx/>
              <a:buNone/>
            </a:pPr>
            <a:endParaRPr lang="en-US" altLang="en-US" sz="2400" b="1" dirty="0">
              <a:solidFill>
                <a:srgbClr val="FFFFCC"/>
              </a:solidFill>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PROGRAM – </a:t>
            </a:r>
            <a:r>
              <a:rPr lang="en-US" altLang="en-US" sz="2400" b="1" dirty="0" err="1">
                <a:solidFill>
                  <a:srgbClr val="FFFFCC"/>
                </a:solidFill>
                <a:latin typeface="Times New Roman" panose="02020603050405020304" pitchFamily="18" charset="0"/>
                <a:cs typeface="Times New Roman" panose="02020603050405020304" pitchFamily="18" charset="0"/>
              </a:rPr>
              <a:t>ALOCATII</a:t>
            </a:r>
            <a:r>
              <a:rPr lang="en-US"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err="1">
                <a:solidFill>
                  <a:srgbClr val="FFFFCC"/>
                </a:solidFill>
                <a:latin typeface="Times New Roman" panose="02020603050405020304" pitchFamily="18" charset="0"/>
                <a:cs typeface="Times New Roman" panose="02020603050405020304" pitchFamily="18" charset="0"/>
              </a:rPr>
              <a:t>SURSE</a:t>
            </a:r>
            <a:r>
              <a:rPr lang="en-US"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err="1">
                <a:solidFill>
                  <a:srgbClr val="FFFFCC"/>
                </a:solidFill>
                <a:latin typeface="Times New Roman" panose="02020603050405020304" pitchFamily="18" charset="0"/>
                <a:cs typeface="Times New Roman" panose="02020603050405020304" pitchFamily="18" charset="0"/>
              </a:rPr>
              <a:t>PROPRII</a:t>
            </a:r>
            <a:r>
              <a:rPr lang="en-US"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err="1" smtClean="0">
                <a:solidFill>
                  <a:srgbClr val="FFFFCC"/>
                </a:solidFill>
                <a:latin typeface="Times New Roman" panose="02020603050405020304" pitchFamily="18" charset="0"/>
                <a:cs typeface="Times New Roman" panose="02020603050405020304" pitchFamily="18" charset="0"/>
              </a:rPr>
              <a:t>A.N.A.R.2018</a:t>
            </a:r>
            <a:endParaRPr lang="ro-RO" altLang="en-US" sz="2400" b="1" dirty="0">
              <a:solidFill>
                <a:srgbClr val="FFFFCC"/>
              </a:solidFill>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smtClean="0">
                <a:solidFill>
                  <a:srgbClr val="FFFFCC"/>
                </a:solidFill>
                <a:latin typeface="Times New Roman" panose="02020603050405020304" pitchFamily="18" charset="0"/>
                <a:cs typeface="Times New Roman" panose="02020603050405020304" pitchFamily="18" charset="0"/>
              </a:rPr>
              <a:t>0</a:t>
            </a:r>
            <a:r>
              <a:rPr lang="ro-RO" altLang="en-US" sz="2400" b="1" dirty="0" smtClean="0">
                <a:solidFill>
                  <a:srgbClr val="FFFFCC"/>
                </a:solidFill>
                <a:latin typeface="Times New Roman" panose="02020603050405020304" pitchFamily="18" charset="0"/>
                <a:cs typeface="Times New Roman" panose="02020603050405020304" pitchFamily="18" charset="0"/>
              </a:rPr>
              <a:t> </a:t>
            </a:r>
            <a:r>
              <a:rPr lang="ro-RO" altLang="en-US" sz="2400" b="1" dirty="0">
                <a:solidFill>
                  <a:srgbClr val="FFFFCC"/>
                </a:solidFill>
                <a:latin typeface="Times New Roman" panose="02020603050405020304" pitchFamily="18" charset="0"/>
                <a:cs typeface="Times New Roman" panose="02020603050405020304" pitchFamily="18" charset="0"/>
              </a:rPr>
              <a:t>LEI </a:t>
            </a:r>
            <a:r>
              <a:rPr lang="en-US" altLang="en-US" sz="2400" b="1" dirty="0">
                <a:solidFill>
                  <a:srgbClr val="FFFFCC"/>
                </a:solidFill>
                <a:latin typeface="Times New Roman" panose="02020603050405020304" pitchFamily="18" charset="0"/>
                <a:cs typeface="Times New Roman" panose="02020603050405020304" pitchFamily="18" charset="0"/>
              </a:rPr>
              <a:t>/ 0</a:t>
            </a:r>
            <a:r>
              <a:rPr lang="ro-RO"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a:solidFill>
                  <a:srgbClr val="FFFFCC"/>
                </a:solidFill>
                <a:latin typeface="Times New Roman" panose="02020603050405020304" pitchFamily="18" charset="0"/>
                <a:cs typeface="Times New Roman" panose="02020603050405020304" pitchFamily="18" charset="0"/>
              </a:rPr>
              <a:t>LEI </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4" descr="100_3065"/>
          <p:cNvPicPr>
            <a:picLocks noGrp="1" noChangeAspect="1" noChangeArrowheads="1"/>
          </p:cNvPicPr>
          <p:nvPr>
            <p:ph sz="half" idx="4294967295"/>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4648200" cy="4602163"/>
          </a:xfrm>
        </p:spPr>
      </p:pic>
      <p:sp>
        <p:nvSpPr>
          <p:cNvPr id="69635" name="Rectangle 13"/>
          <p:cNvSpPr>
            <a:spLocks noChangeArrowheads="1"/>
          </p:cNvSpPr>
          <p:nvPr/>
        </p:nvSpPr>
        <p:spPr bwMode="auto">
          <a:xfrm>
            <a:off x="0" y="4648200"/>
            <a:ext cx="9001125" cy="1938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sq">
                <a:solidFill>
                  <a:srgbClr val="000000"/>
                </a:solidFill>
                <a:miter lim="800000"/>
                <a:headEnd type="none" w="sm" len="sm"/>
                <a:tailEnd type="none" w="sm" len="sm"/>
              </a14:hiddenLine>
            </a:ext>
          </a:extLst>
        </p:spPr>
        <p:txBody>
          <a:bodyPr>
            <a:spAutoFit/>
          </a:bodyPr>
          <a:lstStyle>
            <a:lvl1pPr indent="461963">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nSpc>
                <a:spcPct val="100000"/>
              </a:lnSpc>
              <a:spcBef>
                <a:spcPct val="50000"/>
              </a:spcBef>
              <a:buClrTx/>
              <a:buFontTx/>
              <a:buNone/>
            </a:pPr>
            <a:r>
              <a:rPr lang="ro-RO" altLang="en-US" sz="2400" dirty="0">
                <a:latin typeface="Times New Roman" panose="02020603050405020304" pitchFamily="18" charset="0"/>
                <a:cs typeface="Times New Roman" panose="02020603050405020304" pitchFamily="18" charset="0"/>
              </a:rPr>
              <a:t>Lucrarile proiectate </a:t>
            </a:r>
            <a:r>
              <a:rPr lang="en-US" altLang="en-US" sz="2400" dirty="0" err="1">
                <a:latin typeface="Times New Roman" panose="02020603050405020304" pitchFamily="18" charset="0"/>
                <a:cs typeface="Times New Roman" panose="02020603050405020304" pitchFamily="18" charset="0"/>
              </a:rPr>
              <a:t>sunt</a:t>
            </a:r>
            <a:r>
              <a:rPr lang="ro-RO" altLang="en-US" sz="2400" dirty="0">
                <a:latin typeface="Times New Roman" panose="02020603050405020304" pitchFamily="18" charset="0"/>
                <a:cs typeface="Times New Roman" panose="02020603050405020304" pitchFamily="18" charset="0"/>
              </a:rPr>
              <a:t> amplasate in bazinul hidrografic al raului Crisul Negru, pe traseul actual al acestuia, in zona localitatii Poiana, com Carpinet, judetul Bihor. Lucarea este necesara pentru apararea impotriva inundatiilor a localitatilor: Poiana, Salistea de V</a:t>
            </a:r>
            <a:r>
              <a:rPr lang="en-US" altLang="en-US" sz="2400" dirty="0">
                <a:latin typeface="Times New Roman" panose="02020603050405020304" pitchFamily="18" charset="0"/>
                <a:cs typeface="Times New Roman" panose="02020603050405020304" pitchFamily="18" charset="0"/>
              </a:rPr>
              <a:t> </a:t>
            </a:r>
            <a:r>
              <a:rPr lang="ro-RO" altLang="en-US" sz="2400" dirty="0">
                <a:latin typeface="Times New Roman" panose="02020603050405020304" pitchFamily="18" charset="0"/>
                <a:cs typeface="Times New Roman" panose="02020603050405020304" pitchFamily="18" charset="0"/>
              </a:rPr>
              <a:t>ascau, Leheceni, Carpinet si Varscau, judetul Bihor. </a:t>
            </a:r>
          </a:p>
        </p:txBody>
      </p:sp>
      <p:pic>
        <p:nvPicPr>
          <p:cNvPr id="69636" name="Picture 4" descr="DSCF1961"/>
          <p:cNvPicPr preferRelativeResize="0">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114800" y="0"/>
            <a:ext cx="5029200" cy="4648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0658" name="Object 4"/>
          <p:cNvGraphicFramePr>
            <a:graphicFrameLocks noChangeAspect="1"/>
          </p:cNvGraphicFramePr>
          <p:nvPr>
            <p:ph idx="4294967295"/>
          </p:nvPr>
        </p:nvGraphicFramePr>
        <p:xfrm>
          <a:off x="0" y="0"/>
          <a:ext cx="9144000" cy="6858000"/>
        </p:xfrm>
        <a:graphic>
          <a:graphicData uri="http://schemas.openxmlformats.org/presentationml/2006/ole">
            <p:oleObj spid="_x0000_s70664" name="Drawing" r:id="rId3" imgW="10887075" imgH="7019925" progId="">
              <p:embed/>
            </p:oleObj>
          </a:graphicData>
        </a:graphic>
      </p:graphicFrame>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tile tx="0" ty="0" sx="100000" sy="100000" flip="none" algn="tl"/>
        </a:blipFill>
        <a:effectLst/>
      </p:bgPr>
    </p:bg>
    <p:spTree>
      <p:nvGrpSpPr>
        <p:cNvPr id="1" name=""/>
        <p:cNvGrpSpPr/>
        <p:nvPr/>
      </p:nvGrpSpPr>
      <p:grpSpPr>
        <a:xfrm>
          <a:off x="0" y="0"/>
          <a:ext cx="0" cy="0"/>
          <a:chOff x="0" y="0"/>
          <a:chExt cx="0" cy="0"/>
        </a:xfrm>
      </p:grpSpPr>
      <p:sp>
        <p:nvSpPr>
          <p:cNvPr id="71682" name="Rectangle 4"/>
          <p:cNvSpPr>
            <a:spLocks noChangeArrowheads="1"/>
          </p:cNvSpPr>
          <p:nvPr/>
        </p:nvSpPr>
        <p:spPr bwMode="auto">
          <a:xfrm>
            <a:off x="36513" y="685800"/>
            <a:ext cx="4140200" cy="1200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sq">
                <a:solidFill>
                  <a:srgbClr val="000000"/>
                </a:solidFill>
                <a:miter lim="800000"/>
                <a:headEnd type="none" w="sm" len="sm"/>
                <a:tailEnd type="none" w="sm" len="sm"/>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nSpc>
                <a:spcPct val="100000"/>
              </a:lnSpc>
              <a:spcBef>
                <a:spcPct val="0"/>
              </a:spcBef>
              <a:buClrTx/>
              <a:buFontTx/>
              <a:buNone/>
            </a:pPr>
            <a:r>
              <a:rPr lang="ro-RO" altLang="en-US" sz="2400">
                <a:latin typeface="Times New Roman" panose="02020603050405020304" pitchFamily="18" charset="0"/>
                <a:cs typeface="Times New Roman" panose="02020603050405020304" pitchFamily="18" charset="0"/>
              </a:rPr>
              <a:t>CAPACITĂŢI:</a:t>
            </a:r>
          </a:p>
          <a:p>
            <a:pPr>
              <a:lnSpc>
                <a:spcPct val="100000"/>
              </a:lnSpc>
              <a:spcBef>
                <a:spcPct val="0"/>
              </a:spcBef>
              <a:buClrTx/>
              <a:buFontTx/>
              <a:buNone/>
            </a:pPr>
            <a:r>
              <a:rPr lang="ro-RO" altLang="en-US" sz="2400">
                <a:latin typeface="Times New Roman" panose="02020603050405020304" pitchFamily="18" charset="0"/>
                <a:cs typeface="Times New Roman" panose="02020603050405020304" pitchFamily="18" charset="0"/>
              </a:rPr>
              <a:t>Acumulare nepermanentă volum util – 650.000 mc</a:t>
            </a:r>
          </a:p>
        </p:txBody>
      </p:sp>
      <p:pic>
        <p:nvPicPr>
          <p:cNvPr id="71683" name="Picture 5" descr="100_333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3321050"/>
            <a:ext cx="4967288" cy="35369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684" name="Picture 6" descr="Picture 051"/>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176713" y="0"/>
            <a:ext cx="4967287" cy="33115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1685" name="Rectangle 8"/>
          <p:cNvSpPr>
            <a:spLocks noChangeArrowheads="1"/>
          </p:cNvSpPr>
          <p:nvPr/>
        </p:nvSpPr>
        <p:spPr bwMode="auto">
          <a:xfrm>
            <a:off x="4932363" y="3844925"/>
            <a:ext cx="4211637" cy="30464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sq">
                <a:solidFill>
                  <a:srgbClr val="000000"/>
                </a:solidFill>
                <a:miter lim="800000"/>
                <a:headEnd type="none" w="sm" len="sm"/>
                <a:tailEnd type="none" w="sm" len="sm"/>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nSpc>
                <a:spcPct val="100000"/>
              </a:lnSpc>
              <a:spcBef>
                <a:spcPct val="50000"/>
              </a:spcBef>
              <a:buClrTx/>
              <a:buFontTx/>
              <a:buNone/>
            </a:pPr>
            <a:r>
              <a:rPr lang="ro-RO" altLang="en-US" sz="2400">
                <a:latin typeface="Times New Roman" panose="02020603050405020304" pitchFamily="18" charset="0"/>
                <a:cs typeface="Times New Roman" panose="02020603050405020304" pitchFamily="18" charset="0"/>
              </a:rPr>
              <a:t>Acumularea nepermanenta Poiana, la un volum de atenuare de 650.000 mc, are rolul de a limita debitele maxime cu posibilitatea de depasire de 5%, pentru zona aval de baraj, pe sectorul Poiana – Vascau, judetul Bihor.</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74638"/>
            <a:ext cx="9144000" cy="1143000"/>
          </a:xfrm>
        </p:spPr>
        <p:txBody>
          <a:bodyPr>
            <a:noAutofit/>
          </a:bodyPr>
          <a:lstStyle/>
          <a:p>
            <a:pPr fontAlgn="auto">
              <a:spcAft>
                <a:spcPts val="0"/>
              </a:spcAft>
              <a:defRPr/>
            </a:pPr>
            <a:r>
              <a:rPr lang="en-US" altLang="en-US" b="1" dirty="0" smtClean="0">
                <a:effectLst>
                  <a:outerShdw blurRad="38100" dist="38100" dir="2700000" algn="tl">
                    <a:srgbClr val="FFFFFF"/>
                  </a:outerShdw>
                </a:effectLst>
                <a:latin typeface="Times New Roman" panose="02020603050405020304" pitchFamily="18" charset="0"/>
                <a:cs typeface="Times New Roman" panose="02020603050405020304" pitchFamily="18" charset="0"/>
              </a:rPr>
              <a:t>14.</a:t>
            </a:r>
            <a:r>
              <a:rPr lang="ro-RO" altLang="en-US" b="1" dirty="0" smtClean="0">
                <a:effectLst>
                  <a:outerShdw blurRad="38100" dist="38100" dir="2700000" algn="tl">
                    <a:srgbClr val="FFFFFF"/>
                  </a:outerShdw>
                </a:effectLst>
                <a:latin typeface="Times New Roman" panose="02020603050405020304" pitchFamily="18" charset="0"/>
                <a:cs typeface="Times New Roman" panose="02020603050405020304" pitchFamily="18" charset="0"/>
              </a:rPr>
              <a:t>Acumulare Nepermanentă Corbeşti, judeţul Bihor </a:t>
            </a:r>
            <a:endParaRPr lang="en-US" altLang="en-US" b="1" dirty="0" smtClean="0">
              <a:latin typeface="Times New Roman" panose="02020603050405020304" pitchFamily="18" charset="0"/>
              <a:cs typeface="Times New Roman" panose="02020603050405020304" pitchFamily="18" charset="0"/>
            </a:endParaRPr>
          </a:p>
        </p:txBody>
      </p:sp>
      <p:sp>
        <p:nvSpPr>
          <p:cNvPr id="72707" name="Rectangle 3"/>
          <p:cNvSpPr>
            <a:spLocks noChangeArrowheads="1"/>
          </p:cNvSpPr>
          <p:nvPr/>
        </p:nvSpPr>
        <p:spPr bwMode="auto">
          <a:xfrm>
            <a:off x="0" y="4321175"/>
            <a:ext cx="9144000" cy="2574925"/>
          </a:xfrm>
          <a:prstGeom prst="rect">
            <a:avLst/>
          </a:prstGeom>
          <a:noFill/>
          <a:ln>
            <a:noFill/>
          </a:ln>
          <a:extLst>
            <a:ext uri="{909E8E84-426E-40DD-AFC4-6F175D3DCCD1}">
              <a14:hiddenFill xmlns:a14="http://schemas.microsoft.com/office/drawing/2010/main" xmlns="">
                <a:solidFill>
                  <a:srgbClr val="FFFFCC">
                    <a:alpha val="30196"/>
                  </a:srgbClr>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ctr">
              <a:lnSpc>
                <a:spcPct val="100000"/>
              </a:lnSpc>
              <a:spcBef>
                <a:spcPct val="50000"/>
              </a:spcBef>
              <a:buClrTx/>
              <a:buFontTx/>
              <a:buNone/>
            </a:pPr>
            <a:r>
              <a:rPr lang="ro-RO" altLang="en-US" sz="2400" b="1" dirty="0">
                <a:solidFill>
                  <a:srgbClr val="FFFFCC"/>
                </a:solidFill>
                <a:latin typeface="Times New Roman" panose="02020603050405020304" pitchFamily="18" charset="0"/>
                <a:cs typeface="Times New Roman" panose="02020603050405020304" pitchFamily="18" charset="0"/>
              </a:rPr>
              <a:t>VALOARE TOTALĂ INVESTIŢIE</a:t>
            </a:r>
            <a:endParaRPr lang="en-US" altLang="en-US" sz="2400" b="1" dirty="0">
              <a:solidFill>
                <a:srgbClr val="FFFFCC"/>
              </a:solidFill>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18.962.437</a:t>
            </a:r>
            <a:r>
              <a:rPr lang="ro-RO" altLang="en-US" sz="2400" b="1" dirty="0">
                <a:solidFill>
                  <a:srgbClr val="FFFFCC"/>
                </a:solidFill>
                <a:latin typeface="Times New Roman" panose="02020603050405020304" pitchFamily="18" charset="0"/>
                <a:cs typeface="Times New Roman" panose="02020603050405020304" pitchFamily="18" charset="0"/>
              </a:rPr>
              <a:t> LEI </a:t>
            </a:r>
            <a:r>
              <a:rPr lang="en-US" altLang="en-US" sz="2400" b="1" dirty="0">
                <a:solidFill>
                  <a:srgbClr val="FFFFCC"/>
                </a:solidFill>
                <a:latin typeface="Times New Roman" panose="02020603050405020304" pitchFamily="18" charset="0"/>
                <a:cs typeface="Times New Roman" panose="02020603050405020304" pitchFamily="18" charset="0"/>
              </a:rPr>
              <a:t>/ 16.893.905</a:t>
            </a:r>
            <a:r>
              <a:rPr lang="ro-RO"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a:solidFill>
                  <a:srgbClr val="FFFFCC"/>
                </a:solidFill>
                <a:latin typeface="Times New Roman" panose="02020603050405020304" pitchFamily="18" charset="0"/>
                <a:cs typeface="Times New Roman" panose="02020603050405020304" pitchFamily="18" charset="0"/>
              </a:rPr>
              <a:t>LEI </a:t>
            </a:r>
          </a:p>
          <a:p>
            <a:pPr algn="ctr">
              <a:lnSpc>
                <a:spcPct val="30000"/>
              </a:lnSpc>
              <a:spcBef>
                <a:spcPct val="50000"/>
              </a:spcBef>
              <a:buClrTx/>
              <a:buFontTx/>
              <a:buNone/>
            </a:pPr>
            <a:endParaRPr lang="en-US" altLang="en-US" sz="2400" b="1" dirty="0">
              <a:solidFill>
                <a:srgbClr val="FFFFCC"/>
              </a:solidFill>
              <a:latin typeface="Times New Roman" panose="02020603050405020304" pitchFamily="18" charset="0"/>
              <a:cs typeface="Times New Roman" panose="02020603050405020304" pitchFamily="18" charset="0"/>
            </a:endParaRPr>
          </a:p>
          <a:p>
            <a:pP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err="1">
                <a:solidFill>
                  <a:srgbClr val="FFFFCC"/>
                </a:solidFill>
                <a:latin typeface="Times New Roman" panose="02020603050405020304" pitchFamily="18" charset="0"/>
                <a:cs typeface="Times New Roman" panose="02020603050405020304" pitchFamily="18" charset="0"/>
              </a:rPr>
              <a:t>REALIZAT</a:t>
            </a:r>
            <a:r>
              <a:rPr lang="en-US" altLang="en-US" sz="2400" b="1" dirty="0">
                <a:solidFill>
                  <a:srgbClr val="FFFFCC"/>
                </a:solidFill>
                <a:latin typeface="Times New Roman" panose="02020603050405020304" pitchFamily="18" charset="0"/>
                <a:cs typeface="Times New Roman" panose="02020603050405020304" pitchFamily="18" charset="0"/>
              </a:rPr>
              <a:t>:		                      REST DE </a:t>
            </a:r>
            <a:r>
              <a:rPr lang="en-US" altLang="en-US" sz="2400" b="1" dirty="0" err="1">
                <a:solidFill>
                  <a:srgbClr val="FFFFCC"/>
                </a:solidFill>
                <a:latin typeface="Times New Roman" panose="02020603050405020304" pitchFamily="18" charset="0"/>
                <a:cs typeface="Times New Roman" panose="02020603050405020304" pitchFamily="18" charset="0"/>
              </a:rPr>
              <a:t>REALIZAT</a:t>
            </a:r>
            <a:r>
              <a:rPr lang="en-US" altLang="en-US" sz="2400" b="1" dirty="0">
                <a:solidFill>
                  <a:srgbClr val="FFFFCC"/>
                </a:solidFill>
                <a:latin typeface="Times New Roman" panose="02020603050405020304" pitchFamily="18" charset="0"/>
                <a:cs typeface="Times New Roman" panose="02020603050405020304" pitchFamily="18" charset="0"/>
              </a:rPr>
              <a:t>:</a:t>
            </a:r>
          </a:p>
          <a:p>
            <a:pP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11.957.089 LEI/ 10.461.269 LEI            7.005.348 </a:t>
            </a:r>
            <a:r>
              <a:rPr lang="ro-RO" altLang="en-US" sz="2400" b="1" dirty="0">
                <a:solidFill>
                  <a:srgbClr val="FFFFCC"/>
                </a:solidFill>
                <a:latin typeface="Times New Roman" panose="02020603050405020304" pitchFamily="18" charset="0"/>
                <a:cs typeface="Times New Roman" panose="02020603050405020304" pitchFamily="18" charset="0"/>
              </a:rPr>
              <a:t>LEI </a:t>
            </a:r>
            <a:r>
              <a:rPr lang="en-US" altLang="en-US" sz="2400" b="1" dirty="0">
                <a:solidFill>
                  <a:srgbClr val="FFFFCC"/>
                </a:solidFill>
                <a:latin typeface="Times New Roman" panose="02020603050405020304" pitchFamily="18" charset="0"/>
                <a:cs typeface="Times New Roman" panose="02020603050405020304" pitchFamily="18" charset="0"/>
              </a:rPr>
              <a:t>/ 6.432.636</a:t>
            </a:r>
            <a:r>
              <a:rPr lang="ro-RO"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a:solidFill>
                  <a:srgbClr val="FFFFCC"/>
                </a:solidFill>
                <a:latin typeface="Times New Roman" panose="02020603050405020304" pitchFamily="18" charset="0"/>
                <a:cs typeface="Times New Roman" panose="02020603050405020304" pitchFamily="18" charset="0"/>
              </a:rPr>
              <a:t>LEI </a:t>
            </a:r>
          </a:p>
          <a:p>
            <a:pPr>
              <a:lnSpc>
                <a:spcPct val="30000"/>
              </a:lnSpc>
              <a:spcBef>
                <a:spcPct val="50000"/>
              </a:spcBef>
              <a:buClrTx/>
              <a:buFontTx/>
              <a:buNone/>
            </a:pPr>
            <a:endParaRPr lang="en-US" altLang="en-US" sz="2400" b="1" dirty="0">
              <a:solidFill>
                <a:srgbClr val="FFFFCC"/>
              </a:solidFill>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PROGRAM – </a:t>
            </a:r>
            <a:r>
              <a:rPr lang="en-US" altLang="en-US" sz="2400" b="1" dirty="0" err="1">
                <a:solidFill>
                  <a:srgbClr val="FFFFCC"/>
                </a:solidFill>
                <a:latin typeface="Times New Roman" panose="02020603050405020304" pitchFamily="18" charset="0"/>
                <a:cs typeface="Times New Roman" panose="02020603050405020304" pitchFamily="18" charset="0"/>
              </a:rPr>
              <a:t>ALOCATII</a:t>
            </a:r>
            <a:r>
              <a:rPr lang="en-US"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err="1">
                <a:solidFill>
                  <a:srgbClr val="FFFFCC"/>
                </a:solidFill>
                <a:latin typeface="Times New Roman" panose="02020603050405020304" pitchFamily="18" charset="0"/>
                <a:cs typeface="Times New Roman" panose="02020603050405020304" pitchFamily="18" charset="0"/>
              </a:rPr>
              <a:t>SURSE</a:t>
            </a:r>
            <a:r>
              <a:rPr lang="en-US"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err="1">
                <a:solidFill>
                  <a:srgbClr val="FFFFCC"/>
                </a:solidFill>
                <a:latin typeface="Times New Roman" panose="02020603050405020304" pitchFamily="18" charset="0"/>
                <a:cs typeface="Times New Roman" panose="02020603050405020304" pitchFamily="18" charset="0"/>
              </a:rPr>
              <a:t>PROPRII</a:t>
            </a:r>
            <a:r>
              <a:rPr lang="en-US"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err="1" smtClean="0">
                <a:solidFill>
                  <a:srgbClr val="FFFFCC"/>
                </a:solidFill>
                <a:latin typeface="Times New Roman" panose="02020603050405020304" pitchFamily="18" charset="0"/>
                <a:cs typeface="Times New Roman" panose="02020603050405020304" pitchFamily="18" charset="0"/>
              </a:rPr>
              <a:t>A.N.A.R.2018</a:t>
            </a:r>
            <a:endParaRPr lang="ro-RO" altLang="en-US" sz="2400" b="1" dirty="0">
              <a:solidFill>
                <a:srgbClr val="FFFFCC"/>
              </a:solidFill>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smtClean="0">
                <a:solidFill>
                  <a:srgbClr val="FFFFCC"/>
                </a:solidFill>
                <a:latin typeface="Times New Roman" panose="02020603050405020304" pitchFamily="18" charset="0"/>
                <a:cs typeface="Times New Roman" panose="02020603050405020304" pitchFamily="18" charset="0"/>
              </a:rPr>
              <a:t>0</a:t>
            </a:r>
            <a:r>
              <a:rPr lang="ro-RO" altLang="en-US" sz="2400" b="1" dirty="0" smtClean="0">
                <a:solidFill>
                  <a:srgbClr val="FFFFCC"/>
                </a:solidFill>
                <a:latin typeface="Times New Roman" panose="02020603050405020304" pitchFamily="18" charset="0"/>
                <a:cs typeface="Times New Roman" panose="02020603050405020304" pitchFamily="18" charset="0"/>
              </a:rPr>
              <a:t> </a:t>
            </a:r>
            <a:r>
              <a:rPr lang="ro-RO" altLang="en-US" sz="2400" b="1" dirty="0">
                <a:solidFill>
                  <a:srgbClr val="FFFFCC"/>
                </a:solidFill>
                <a:latin typeface="Times New Roman" panose="02020603050405020304" pitchFamily="18" charset="0"/>
                <a:cs typeface="Times New Roman" panose="02020603050405020304" pitchFamily="18" charset="0"/>
              </a:rPr>
              <a:t>LEI </a:t>
            </a:r>
            <a:r>
              <a:rPr lang="en-US"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smtClean="0">
                <a:solidFill>
                  <a:srgbClr val="FFFFCC"/>
                </a:solidFill>
                <a:latin typeface="Times New Roman" panose="02020603050405020304" pitchFamily="18" charset="0"/>
                <a:cs typeface="Times New Roman" panose="02020603050405020304" pitchFamily="18" charset="0"/>
              </a:rPr>
              <a:t>0</a:t>
            </a:r>
            <a:r>
              <a:rPr lang="ro-RO" altLang="en-US" sz="2400" b="1" dirty="0" smtClean="0">
                <a:solidFill>
                  <a:srgbClr val="FFFFCC"/>
                </a:solidFill>
                <a:latin typeface="Times New Roman" panose="02020603050405020304" pitchFamily="18" charset="0"/>
                <a:cs typeface="Times New Roman" panose="02020603050405020304" pitchFamily="18" charset="0"/>
              </a:rPr>
              <a:t> </a:t>
            </a:r>
            <a:r>
              <a:rPr lang="en-US" altLang="en-US" sz="2400" b="1" dirty="0">
                <a:solidFill>
                  <a:srgbClr val="FFFFCC"/>
                </a:solidFill>
                <a:latin typeface="Times New Roman" panose="02020603050405020304" pitchFamily="18" charset="0"/>
                <a:cs typeface="Times New Roman" panose="02020603050405020304" pitchFamily="18" charset="0"/>
              </a:rPr>
              <a:t>LEI </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srcRect/>
          <a:tile tx="0" ty="0" sx="100000" sy="100000" flip="none" algn="tl"/>
        </a:blipFill>
        <a:effectLst/>
      </p:bgPr>
    </p:bg>
    <p:spTree>
      <p:nvGrpSpPr>
        <p:cNvPr id="1" name=""/>
        <p:cNvGrpSpPr/>
        <p:nvPr/>
      </p:nvGrpSpPr>
      <p:grpSpPr>
        <a:xfrm>
          <a:off x="0" y="0"/>
          <a:ext cx="0" cy="0"/>
          <a:chOff x="0" y="0"/>
          <a:chExt cx="0" cy="0"/>
        </a:xfrm>
      </p:grpSpPr>
      <p:sp>
        <p:nvSpPr>
          <p:cNvPr id="74754" name="Rectangle 4"/>
          <p:cNvSpPr>
            <a:spLocks noChangeArrowheads="1"/>
          </p:cNvSpPr>
          <p:nvPr/>
        </p:nvSpPr>
        <p:spPr bwMode="auto">
          <a:xfrm>
            <a:off x="0" y="1008063"/>
            <a:ext cx="9144000" cy="1568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spAutoFit/>
          </a:bodyPr>
          <a:lstStyle>
            <a:lvl1pPr indent="461963">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just" eaLnBrk="1" hangingPunct="1">
              <a:lnSpc>
                <a:spcPct val="100000"/>
              </a:lnSpc>
              <a:spcBef>
                <a:spcPct val="0"/>
              </a:spcBef>
              <a:buClrTx/>
              <a:buFontTx/>
              <a:buNone/>
            </a:pPr>
            <a:r>
              <a:rPr lang="ro-RO" altLang="en-US" sz="2400">
                <a:latin typeface="Times New Roman" panose="02020603050405020304" pitchFamily="18" charset="0"/>
                <a:cs typeface="Times New Roman" panose="02020603050405020304" pitchFamily="18" charset="0"/>
              </a:rPr>
              <a:t>Inundaţiile produse </a:t>
            </a:r>
            <a:r>
              <a:rPr lang="en-US" altLang="en-US" sz="2400">
                <a:latin typeface="Times New Roman" panose="02020603050405020304" pitchFamily="18" charset="0"/>
                <a:cs typeface="Times New Roman" panose="02020603050405020304" pitchFamily="18" charset="0"/>
              </a:rPr>
              <a:t>de</a:t>
            </a:r>
            <a:r>
              <a:rPr lang="ro-RO" altLang="en-US" sz="2400">
                <a:latin typeface="Times New Roman" panose="02020603050405020304" pitchFamily="18" charset="0"/>
                <a:cs typeface="Times New Roman" panose="02020603050405020304" pitchFamily="18" charset="0"/>
              </a:rPr>
              <a:t> viitur</a:t>
            </a:r>
            <a:r>
              <a:rPr lang="en-US" altLang="en-US" sz="2400">
                <a:latin typeface="Times New Roman" panose="02020603050405020304" pitchFamily="18" charset="0"/>
                <a:cs typeface="Times New Roman" panose="02020603050405020304" pitchFamily="18" charset="0"/>
              </a:rPr>
              <a:t>i</a:t>
            </a:r>
            <a:r>
              <a:rPr lang="ro-RO" altLang="en-US" sz="2400">
                <a:latin typeface="Times New Roman" panose="02020603050405020304" pitchFamily="18" charset="0"/>
                <a:cs typeface="Times New Roman" panose="02020603050405020304" pitchFamily="18" charset="0"/>
              </a:rPr>
              <a:t> în toate localităţilre riverane Văii Topa au avariat gospodării şi anexe, obiective social–economice, căi de comunicaţie şi construcţii hidrotehnice.</a:t>
            </a:r>
          </a:p>
          <a:p>
            <a:pPr algn="just" eaLnBrk="1" hangingPunct="1">
              <a:lnSpc>
                <a:spcPct val="100000"/>
              </a:lnSpc>
              <a:spcBef>
                <a:spcPct val="0"/>
              </a:spcBef>
              <a:buClrTx/>
              <a:buFontTx/>
              <a:buNone/>
            </a:pPr>
            <a:endParaRPr lang="ro-RO" altLang="en-US" sz="2400">
              <a:solidFill>
                <a:srgbClr val="FFFFCC"/>
              </a:solidFill>
              <a:latin typeface="Calibri" panose="020F0502020204030204" pitchFamily="34" charset="0"/>
            </a:endParaRPr>
          </a:p>
        </p:txBody>
      </p:sp>
      <p:sp>
        <p:nvSpPr>
          <p:cNvPr id="283653" name="Rectangle 5"/>
          <p:cNvSpPr>
            <a:spLocks noChangeArrowheads="1"/>
          </p:cNvSpPr>
          <p:nvPr/>
        </p:nvSpPr>
        <p:spPr bwMode="auto">
          <a:xfrm>
            <a:off x="323850" y="195263"/>
            <a:ext cx="8496300" cy="596900"/>
          </a:xfrm>
          <a:prstGeom prst="rect">
            <a:avLst/>
          </a:prstGeom>
          <a:noFill/>
          <a:ln w="9525">
            <a:noFill/>
            <a:miter lim="800000"/>
            <a:headEnd/>
            <a:tailEnd/>
          </a:ln>
          <a:effectLst/>
        </p:spPr>
        <p:txBody>
          <a:bodyPr lIns="0" tIns="0" rIns="0" bIns="0" anchor="ctr">
            <a:spAutoFit/>
          </a:bodyPr>
          <a:lstStyle>
            <a:lvl1pPr>
              <a:tabLst>
                <a:tab pos="58738" algn="l"/>
                <a:tab pos="1030288" algn="l"/>
                <a:tab pos="1973263" algn="l"/>
                <a:tab pos="2424113" algn="l"/>
              </a:tabLst>
              <a:defRPr>
                <a:solidFill>
                  <a:schemeClr val="tx1"/>
                </a:solidFill>
                <a:latin typeface="Calibri" panose="020F0502020204030204" pitchFamily="34" charset="0"/>
              </a:defRPr>
            </a:lvl1pPr>
            <a:lvl2pPr marL="742950" indent="-285750">
              <a:tabLst>
                <a:tab pos="58738" algn="l"/>
                <a:tab pos="1030288" algn="l"/>
                <a:tab pos="1973263" algn="l"/>
                <a:tab pos="2424113" algn="l"/>
              </a:tabLst>
              <a:defRPr>
                <a:solidFill>
                  <a:schemeClr val="tx1"/>
                </a:solidFill>
                <a:latin typeface="Calibri" panose="020F0502020204030204" pitchFamily="34" charset="0"/>
              </a:defRPr>
            </a:lvl2pPr>
            <a:lvl3pPr marL="1143000" indent="-228600">
              <a:tabLst>
                <a:tab pos="58738" algn="l"/>
                <a:tab pos="1030288" algn="l"/>
                <a:tab pos="1973263" algn="l"/>
                <a:tab pos="2424113" algn="l"/>
              </a:tabLst>
              <a:defRPr>
                <a:solidFill>
                  <a:schemeClr val="tx1"/>
                </a:solidFill>
                <a:latin typeface="Calibri" panose="020F0502020204030204" pitchFamily="34" charset="0"/>
              </a:defRPr>
            </a:lvl3pPr>
            <a:lvl4pPr marL="1600200" indent="-228600">
              <a:tabLst>
                <a:tab pos="58738" algn="l"/>
                <a:tab pos="1030288" algn="l"/>
                <a:tab pos="1973263" algn="l"/>
                <a:tab pos="2424113" algn="l"/>
              </a:tabLst>
              <a:defRPr>
                <a:solidFill>
                  <a:schemeClr val="tx1"/>
                </a:solidFill>
                <a:latin typeface="Calibri" panose="020F0502020204030204" pitchFamily="34" charset="0"/>
              </a:defRPr>
            </a:lvl4pPr>
            <a:lvl5pPr marL="2057400" indent="-228600">
              <a:tabLst>
                <a:tab pos="58738" algn="l"/>
                <a:tab pos="1030288" algn="l"/>
                <a:tab pos="1973263" algn="l"/>
                <a:tab pos="2424113" algn="l"/>
              </a:tabLst>
              <a:defRPr>
                <a:solidFill>
                  <a:schemeClr val="tx1"/>
                </a:solidFill>
                <a:latin typeface="Calibri" panose="020F0502020204030204" pitchFamily="34" charset="0"/>
              </a:defRPr>
            </a:lvl5pPr>
            <a:lvl6pPr marL="2514600" indent="-228600" fontAlgn="base">
              <a:spcBef>
                <a:spcPct val="0"/>
              </a:spcBef>
              <a:spcAft>
                <a:spcPct val="0"/>
              </a:spcAft>
              <a:tabLst>
                <a:tab pos="58738" algn="l"/>
                <a:tab pos="1030288" algn="l"/>
                <a:tab pos="1973263" algn="l"/>
                <a:tab pos="2424113" algn="l"/>
              </a:tabLst>
              <a:defRPr>
                <a:solidFill>
                  <a:schemeClr val="tx1"/>
                </a:solidFill>
                <a:latin typeface="Calibri" panose="020F0502020204030204" pitchFamily="34" charset="0"/>
              </a:defRPr>
            </a:lvl6pPr>
            <a:lvl7pPr marL="2971800" indent="-228600" fontAlgn="base">
              <a:spcBef>
                <a:spcPct val="0"/>
              </a:spcBef>
              <a:spcAft>
                <a:spcPct val="0"/>
              </a:spcAft>
              <a:tabLst>
                <a:tab pos="58738" algn="l"/>
                <a:tab pos="1030288" algn="l"/>
                <a:tab pos="1973263" algn="l"/>
                <a:tab pos="2424113" algn="l"/>
              </a:tabLst>
              <a:defRPr>
                <a:solidFill>
                  <a:schemeClr val="tx1"/>
                </a:solidFill>
                <a:latin typeface="Calibri" panose="020F0502020204030204" pitchFamily="34" charset="0"/>
              </a:defRPr>
            </a:lvl7pPr>
            <a:lvl8pPr marL="3429000" indent="-228600" fontAlgn="base">
              <a:spcBef>
                <a:spcPct val="0"/>
              </a:spcBef>
              <a:spcAft>
                <a:spcPct val="0"/>
              </a:spcAft>
              <a:tabLst>
                <a:tab pos="58738" algn="l"/>
                <a:tab pos="1030288" algn="l"/>
                <a:tab pos="1973263" algn="l"/>
                <a:tab pos="2424113" algn="l"/>
              </a:tabLst>
              <a:defRPr>
                <a:solidFill>
                  <a:schemeClr val="tx1"/>
                </a:solidFill>
                <a:latin typeface="Calibri" panose="020F0502020204030204" pitchFamily="34" charset="0"/>
              </a:defRPr>
            </a:lvl8pPr>
            <a:lvl9pPr marL="3886200" indent="-228600" fontAlgn="base">
              <a:spcBef>
                <a:spcPct val="0"/>
              </a:spcBef>
              <a:spcAft>
                <a:spcPct val="0"/>
              </a:spcAft>
              <a:tabLst>
                <a:tab pos="58738" algn="l"/>
                <a:tab pos="1030288" algn="l"/>
                <a:tab pos="1973263" algn="l"/>
                <a:tab pos="2424113" algn="l"/>
              </a:tabLst>
              <a:defRPr>
                <a:solidFill>
                  <a:schemeClr val="tx1"/>
                </a:solidFill>
                <a:latin typeface="Calibri" panose="020F0502020204030204" pitchFamily="34" charset="0"/>
              </a:defRPr>
            </a:lvl9pPr>
          </a:lstStyle>
          <a:p>
            <a:pPr>
              <a:lnSpc>
                <a:spcPct val="0"/>
              </a:lnSpc>
              <a:defRPr/>
            </a:pPr>
            <a:endParaRPr lang="ro-RO" altLang="en-US" sz="3200" dirty="0" smtClean="0">
              <a:solidFill>
                <a:schemeClr val="hlink"/>
              </a:solidFill>
              <a:effectLst>
                <a:outerShdw blurRad="38100" dist="38100" dir="2700000" algn="tl">
                  <a:srgbClr val="FFFFFF"/>
                </a:outerShdw>
              </a:effectLst>
            </a:endParaRPr>
          </a:p>
          <a:p>
            <a:pPr>
              <a:lnSpc>
                <a:spcPct val="110000"/>
              </a:lnSpc>
              <a:defRPr/>
            </a:pPr>
            <a:r>
              <a:rPr lang="ro-RO" altLang="en-US" sz="2400" dirty="0" smtClean="0">
                <a:effectLst>
                  <a:outerShdw blurRad="38100" dist="38100" dir="2700000" algn="tl">
                    <a:srgbClr val="FFFFFF"/>
                  </a:outerShdw>
                </a:effectLst>
                <a:latin typeface="Times New Roman" panose="02020603050405020304" pitchFamily="18" charset="0"/>
                <a:cs typeface="Times New Roman" panose="02020603050405020304" pitchFamily="18" charset="0"/>
              </a:rPr>
              <a:t>NECESITATEA ŞI OPORTUNITATEA INVESTIŢIEI</a:t>
            </a:r>
          </a:p>
          <a:p>
            <a:pPr algn="just">
              <a:lnSpc>
                <a:spcPct val="10000"/>
              </a:lnSpc>
              <a:defRPr/>
            </a:pPr>
            <a:r>
              <a:rPr lang="ro-RO" altLang="en-US" sz="2400" dirty="0" smtClean="0">
                <a:effectLst>
                  <a:outerShdw blurRad="38100" dist="38100" dir="2700000" algn="tl">
                    <a:srgbClr val="FFFFFF"/>
                  </a:outerShdw>
                </a:effectLst>
              </a:rPr>
              <a:t>	</a:t>
            </a:r>
          </a:p>
          <a:p>
            <a:pPr algn="just">
              <a:lnSpc>
                <a:spcPct val="40000"/>
              </a:lnSpc>
              <a:defRPr/>
            </a:pPr>
            <a:endParaRPr lang="ro-RO" altLang="en-US" sz="2400" dirty="0" smtClean="0">
              <a:effectLst>
                <a:outerShdw blurRad="38100" dist="38100" dir="2700000" algn="tl">
                  <a:srgbClr val="FFFFFF"/>
                </a:outerShdw>
              </a:effectLst>
            </a:endParaRPr>
          </a:p>
        </p:txBody>
      </p:sp>
      <p:pic>
        <p:nvPicPr>
          <p:cNvPr id="74756" name="Picture 6" descr="DSC0187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2349500"/>
            <a:ext cx="5724525" cy="4508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4757" name="Rectangle 8"/>
          <p:cNvSpPr>
            <a:spLocks noChangeArrowheads="1"/>
          </p:cNvSpPr>
          <p:nvPr/>
        </p:nvSpPr>
        <p:spPr bwMode="auto">
          <a:xfrm>
            <a:off x="5689600" y="2276475"/>
            <a:ext cx="3454400" cy="37861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eaLnBrk="1" hangingPunct="1">
              <a:lnSpc>
                <a:spcPct val="100000"/>
              </a:lnSpc>
              <a:spcBef>
                <a:spcPct val="0"/>
              </a:spcBef>
              <a:buClrTx/>
              <a:buFontTx/>
              <a:buNone/>
            </a:pPr>
            <a:r>
              <a:rPr lang="ro-RO" altLang="en-US" sz="2400">
                <a:latin typeface="Times New Roman" panose="02020603050405020304" pitchFamily="18" charset="0"/>
                <a:cs typeface="Times New Roman" panose="02020603050405020304" pitchFamily="18" charset="0"/>
              </a:rPr>
              <a:t>Datorită construcţiilor din zona limitrofă albiei, pe unele sectoare nu se pot executa lucrări de calibrare la dimensiunile necesare pentru tranzitarea in siguranţă a viiturilor cu debitul maxim corespondent clasei de importanţă  a  localităţilor.</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0000"/>
            </a:gs>
            <a:gs pos="20000">
              <a:srgbClr val="000040"/>
            </a:gs>
            <a:gs pos="50000">
              <a:srgbClr val="400040"/>
            </a:gs>
            <a:gs pos="75000">
              <a:srgbClr val="8F0040"/>
            </a:gs>
            <a:gs pos="89999">
              <a:srgbClr val="F27300"/>
            </a:gs>
            <a:gs pos="100000">
              <a:srgbClr val="FFBF00"/>
            </a:gs>
          </a:gsLst>
          <a:lin ang="2700000" scaled="1"/>
        </a:gradFill>
        <a:effectLst/>
      </p:bgPr>
    </p:bg>
    <p:spTree>
      <p:nvGrpSpPr>
        <p:cNvPr id="1" name=""/>
        <p:cNvGrpSpPr/>
        <p:nvPr/>
      </p:nvGrpSpPr>
      <p:grpSpPr>
        <a:xfrm>
          <a:off x="0" y="0"/>
          <a:ext cx="0" cy="0"/>
          <a:chOff x="0" y="0"/>
          <a:chExt cx="0" cy="0"/>
        </a:xfrm>
      </p:grpSpPr>
      <p:sp>
        <p:nvSpPr>
          <p:cNvPr id="75778" name="Rectangle 5"/>
          <p:cNvSpPr>
            <a:spLocks noChangeArrowheads="1"/>
          </p:cNvSpPr>
          <p:nvPr/>
        </p:nvSpPr>
        <p:spPr bwMode="auto">
          <a:xfrm>
            <a:off x="142875" y="63500"/>
            <a:ext cx="9144000" cy="15525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spAutoFit/>
          </a:bodyPr>
          <a:lstStyle>
            <a:lvl1pPr indent="461963">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eaLnBrk="1" hangingPunct="1">
              <a:lnSpc>
                <a:spcPct val="100000"/>
              </a:lnSpc>
              <a:spcBef>
                <a:spcPct val="0"/>
              </a:spcBef>
              <a:buClrTx/>
              <a:buFontTx/>
              <a:buNone/>
            </a:pPr>
            <a:r>
              <a:rPr lang="ro-RO" altLang="en-US" sz="2400">
                <a:solidFill>
                  <a:srgbClr val="FFFFCC"/>
                </a:solidFill>
                <a:latin typeface="Times New Roman" panose="02020603050405020304" pitchFamily="18" charset="0"/>
                <a:cs typeface="Times New Roman" panose="02020603050405020304" pitchFamily="18" charset="0"/>
              </a:rPr>
              <a:t>Pentru prevenirea inundarii localitaţilor traversate de Valea Topa, prin tema de proiectare s-a solicitat studierea unei acumulări nepermanente pentru atenuarea undelor de viitura şi regularizarea debitelor</a:t>
            </a:r>
          </a:p>
        </p:txBody>
      </p:sp>
      <p:sp>
        <p:nvSpPr>
          <p:cNvPr id="75779" name="Rectangle 5"/>
          <p:cNvSpPr>
            <a:spLocks noChangeArrowheads="1"/>
          </p:cNvSpPr>
          <p:nvPr/>
        </p:nvSpPr>
        <p:spPr bwMode="auto">
          <a:xfrm>
            <a:off x="0" y="1600200"/>
            <a:ext cx="8915400" cy="1187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indent="461963">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eaLnBrk="1" hangingPunct="1">
              <a:lnSpc>
                <a:spcPct val="100000"/>
              </a:lnSpc>
              <a:spcBef>
                <a:spcPct val="50000"/>
              </a:spcBef>
              <a:buClrTx/>
              <a:buFontTx/>
              <a:buNone/>
            </a:pPr>
            <a:r>
              <a:rPr lang="ro-RO" altLang="en-US" sz="2400">
                <a:solidFill>
                  <a:srgbClr val="FFFFCC"/>
                </a:solidFill>
                <a:latin typeface="Times New Roman" panose="02020603050405020304" pitchFamily="18" charset="0"/>
                <a:cs typeface="Times New Roman" panose="02020603050405020304" pitchFamily="18" charset="0"/>
              </a:rPr>
              <a:t>Pentru protecţia împotriva inundaţiilor a localităţii Corbeşti şi stoparea eroziunilor în zona aval de localitate -  până la confluenţa cu r. Holod se propun următoarele lucrări:</a:t>
            </a:r>
          </a:p>
        </p:txBody>
      </p:sp>
      <p:sp>
        <p:nvSpPr>
          <p:cNvPr id="75780" name="Rectangle 6"/>
          <p:cNvSpPr>
            <a:spLocks noChangeArrowheads="1"/>
          </p:cNvSpPr>
          <p:nvPr/>
        </p:nvSpPr>
        <p:spPr bwMode="auto">
          <a:xfrm>
            <a:off x="0" y="2819400"/>
            <a:ext cx="9144000" cy="14065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eaLnBrk="1" hangingPunct="1">
              <a:spcBef>
                <a:spcPct val="0"/>
              </a:spcBef>
              <a:buClrTx/>
              <a:buFontTx/>
              <a:buNone/>
            </a:pPr>
            <a:r>
              <a:rPr lang="en-US" altLang="en-US" sz="2400">
                <a:solidFill>
                  <a:srgbClr val="FFFFCC"/>
                </a:solidFill>
                <a:latin typeface="Times New Roman" panose="02020603050405020304" pitchFamily="18" charset="0"/>
                <a:cs typeface="Times New Roman" panose="02020603050405020304" pitchFamily="18" charset="0"/>
              </a:rPr>
              <a:t>	</a:t>
            </a:r>
            <a:r>
              <a:rPr lang="ro-RO" altLang="en-US" sz="2400">
                <a:solidFill>
                  <a:srgbClr val="FFFFCC"/>
                </a:solidFill>
                <a:latin typeface="Times New Roman" panose="02020603050405020304" pitchFamily="18" charset="0"/>
                <a:cs typeface="Times New Roman" panose="02020603050405020304" pitchFamily="18" charset="0"/>
              </a:rPr>
              <a:t>Reprofilarea albiei - 19,5 km, la o secţiune capabilă să tranziteze un debit de 76 mc/s-Q5%</a:t>
            </a:r>
          </a:p>
          <a:p>
            <a:pPr eaLnBrk="1" hangingPunct="1">
              <a:spcBef>
                <a:spcPct val="0"/>
              </a:spcBef>
              <a:buClrTx/>
              <a:buFontTx/>
              <a:buNone/>
            </a:pPr>
            <a:r>
              <a:rPr lang="ro-RO" altLang="en-US" sz="2400">
                <a:solidFill>
                  <a:srgbClr val="FFFFCC"/>
                </a:solidFill>
                <a:latin typeface="Times New Roman" panose="02020603050405020304" pitchFamily="18" charset="0"/>
                <a:cs typeface="Times New Roman" panose="02020603050405020304" pitchFamily="18" charset="0"/>
              </a:rPr>
              <a:t>        b = 13 m; m = 2; h = 2 m</a:t>
            </a:r>
          </a:p>
        </p:txBody>
      </p:sp>
      <p:pic>
        <p:nvPicPr>
          <p:cNvPr id="75781" name="Picture 5" descr="SAM_0901"/>
          <p:cNvPicPr preferRelativeResize="0">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495800" y="3371850"/>
            <a:ext cx="4648200" cy="3486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tile tx="0" ty="0" sx="100000" sy="100000" flip="none" algn="tl"/>
        </a:blipFill>
        <a:effectLst/>
      </p:bgPr>
    </p:bg>
    <p:spTree>
      <p:nvGrpSpPr>
        <p:cNvPr id="1" name=""/>
        <p:cNvGrpSpPr/>
        <p:nvPr/>
      </p:nvGrpSpPr>
      <p:grpSpPr>
        <a:xfrm>
          <a:off x="0" y="0"/>
          <a:ext cx="0" cy="0"/>
          <a:chOff x="0" y="0"/>
          <a:chExt cx="0" cy="0"/>
        </a:xfrm>
      </p:grpSpPr>
      <p:sp>
        <p:nvSpPr>
          <p:cNvPr id="284679" name="Rectangle 7"/>
          <p:cNvSpPr>
            <a:spLocks noChangeArrowheads="1"/>
          </p:cNvSpPr>
          <p:nvPr/>
        </p:nvSpPr>
        <p:spPr bwMode="auto">
          <a:xfrm>
            <a:off x="533400" y="5029200"/>
            <a:ext cx="8353425" cy="366713"/>
          </a:xfrm>
          <a:prstGeom prst="rect">
            <a:avLst/>
          </a:prstGeom>
          <a:noFill/>
          <a:ln w="9525">
            <a:noFill/>
            <a:miter lim="800000"/>
            <a:headEnd/>
            <a:tailEnd/>
          </a:ln>
          <a:effectLst/>
        </p:spPr>
        <p:txBody>
          <a:bodyPr>
            <a:spAutoFit/>
          </a:bodyPr>
          <a:lstStyle/>
          <a:p>
            <a:pPr algn="just" eaLnBrk="1" fontAlgn="auto" hangingPunct="1">
              <a:spcAft>
                <a:spcPts val="0"/>
              </a:spcAft>
              <a:defRPr/>
            </a:pPr>
            <a:endParaRPr lang="en-US">
              <a:effectLst>
                <a:outerShdw blurRad="38100" dist="38100" dir="2700000" algn="tl">
                  <a:srgbClr val="010199"/>
                </a:outerShdw>
              </a:effectLst>
              <a:latin typeface="+mn-lt"/>
              <a:cs typeface="+mn-cs"/>
            </a:endParaRPr>
          </a:p>
        </p:txBody>
      </p:sp>
      <p:sp>
        <p:nvSpPr>
          <p:cNvPr id="76803" name="Rectangle 7"/>
          <p:cNvSpPr>
            <a:spLocks noChangeArrowheads="1"/>
          </p:cNvSpPr>
          <p:nvPr/>
        </p:nvSpPr>
        <p:spPr bwMode="auto">
          <a:xfrm>
            <a:off x="0" y="0"/>
            <a:ext cx="8229600" cy="2678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342900" indent="-342900">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eaLnBrk="1" hangingPunct="1">
              <a:lnSpc>
                <a:spcPct val="100000"/>
              </a:lnSpc>
              <a:spcBef>
                <a:spcPct val="0"/>
              </a:spcBef>
              <a:buClrTx/>
              <a:buFontTx/>
              <a:buNone/>
            </a:pPr>
            <a:r>
              <a:rPr lang="ro-RO" altLang="en-US" sz="2400">
                <a:latin typeface="Times New Roman" panose="02020603050405020304" pitchFamily="18" charset="0"/>
                <a:cs typeface="Times New Roman" panose="02020603050405020304" pitchFamily="18" charset="0"/>
              </a:rPr>
              <a:t>- Protecţie de mal</a:t>
            </a:r>
            <a:r>
              <a:rPr lang="en-US" altLang="en-US" sz="2400">
                <a:latin typeface="Times New Roman" panose="02020603050405020304" pitchFamily="18" charset="0"/>
                <a:cs typeface="Times New Roman" panose="02020603050405020304" pitchFamily="18" charset="0"/>
              </a:rPr>
              <a:t> </a:t>
            </a:r>
            <a:r>
              <a:rPr lang="ro-RO" altLang="en-US" sz="2400">
                <a:latin typeface="Times New Roman" panose="02020603050405020304" pitchFamily="18" charset="0"/>
                <a:cs typeface="Times New Roman" panose="02020603050405020304" pitchFamily="18" charset="0"/>
              </a:rPr>
              <a:t>- intravilan – ziduri de sprijin din beton C12/15</a:t>
            </a:r>
          </a:p>
          <a:p>
            <a:pPr eaLnBrk="1" hangingPunct="1">
              <a:lnSpc>
                <a:spcPct val="100000"/>
              </a:lnSpc>
              <a:spcBef>
                <a:spcPct val="0"/>
              </a:spcBef>
              <a:buClrTx/>
              <a:buFontTx/>
              <a:buNone/>
            </a:pPr>
            <a:r>
              <a:rPr lang="ro-RO" altLang="en-US" sz="2400">
                <a:latin typeface="Times New Roman" panose="02020603050405020304" pitchFamily="18" charset="0"/>
                <a:cs typeface="Times New Roman" panose="02020603050405020304" pitchFamily="18" charset="0"/>
              </a:rPr>
              <a:t>				</a:t>
            </a:r>
            <a:r>
              <a:rPr lang="en-US" altLang="en-US" sz="2400">
                <a:latin typeface="Times New Roman" panose="02020603050405020304" pitchFamily="18" charset="0"/>
                <a:cs typeface="Times New Roman" panose="02020603050405020304" pitchFamily="18" charset="0"/>
              </a:rPr>
              <a:t>     </a:t>
            </a:r>
            <a:r>
              <a:rPr lang="ro-RO" altLang="en-US" sz="2400">
                <a:latin typeface="Times New Roman" panose="02020603050405020304" pitchFamily="18" charset="0"/>
                <a:cs typeface="Times New Roman" panose="02020603050405020304" pitchFamily="18" charset="0"/>
              </a:rPr>
              <a:t> - lăţime coronament 	- 0,6 m</a:t>
            </a:r>
          </a:p>
          <a:p>
            <a:pPr eaLnBrk="1" hangingPunct="1">
              <a:lnSpc>
                <a:spcPct val="100000"/>
              </a:lnSpc>
              <a:spcBef>
                <a:spcPct val="0"/>
              </a:spcBef>
              <a:buClrTx/>
              <a:buFontTx/>
              <a:buNone/>
            </a:pPr>
            <a:r>
              <a:rPr lang="ro-RO" altLang="en-US" sz="2400">
                <a:latin typeface="Times New Roman" panose="02020603050405020304" pitchFamily="18" charset="0"/>
                <a:cs typeface="Times New Roman" panose="02020603050405020304" pitchFamily="18" charset="0"/>
              </a:rPr>
              <a:t>				      - înălţime elevaţie	- 2,0 m</a:t>
            </a:r>
          </a:p>
          <a:p>
            <a:pPr eaLnBrk="1" hangingPunct="1">
              <a:lnSpc>
                <a:spcPct val="100000"/>
              </a:lnSpc>
              <a:spcBef>
                <a:spcPct val="0"/>
              </a:spcBef>
              <a:buClrTx/>
              <a:buFontTx/>
              <a:buNone/>
            </a:pPr>
            <a:r>
              <a:rPr lang="ro-RO" altLang="en-US" sz="2400">
                <a:latin typeface="Times New Roman" panose="02020603050405020304" pitchFamily="18" charset="0"/>
                <a:cs typeface="Times New Roman" panose="02020603050405020304" pitchFamily="18" charset="0"/>
              </a:rPr>
              <a:t>				      - fruct – spre apă	- 5:1 </a:t>
            </a:r>
          </a:p>
          <a:p>
            <a:pPr eaLnBrk="1" hangingPunct="1">
              <a:lnSpc>
                <a:spcPct val="100000"/>
              </a:lnSpc>
              <a:spcBef>
                <a:spcPct val="0"/>
              </a:spcBef>
              <a:buClrTx/>
              <a:buFontTx/>
              <a:buNone/>
            </a:pPr>
            <a:r>
              <a:rPr lang="ro-RO" altLang="en-US" sz="2400">
                <a:latin typeface="Times New Roman" panose="02020603050405020304" pitchFamily="18" charset="0"/>
                <a:cs typeface="Times New Roman" panose="02020603050405020304" pitchFamily="18" charset="0"/>
              </a:rPr>
              <a:t>				      - adâncime fundaţie	- 1,0 – 1,2 m</a:t>
            </a:r>
          </a:p>
          <a:p>
            <a:pPr eaLnBrk="1" hangingPunct="1">
              <a:lnSpc>
                <a:spcPct val="100000"/>
              </a:lnSpc>
              <a:spcBef>
                <a:spcPct val="0"/>
              </a:spcBef>
              <a:buClrTx/>
              <a:buFontTx/>
              <a:buNone/>
            </a:pPr>
            <a:r>
              <a:rPr lang="ro-RO" altLang="en-US" sz="2400">
                <a:latin typeface="Times New Roman" panose="02020603050405020304" pitchFamily="18" charset="0"/>
                <a:cs typeface="Times New Roman" panose="02020603050405020304" pitchFamily="18" charset="0"/>
              </a:rPr>
              <a:t>				      - lăţime fundaţie	- 1,4 </a:t>
            </a:r>
          </a:p>
          <a:p>
            <a:pPr eaLnBrk="1" hangingPunct="1">
              <a:lnSpc>
                <a:spcPct val="100000"/>
              </a:lnSpc>
              <a:spcBef>
                <a:spcPct val="0"/>
              </a:spcBef>
              <a:buClrTx/>
              <a:buFontTx/>
              <a:buNone/>
            </a:pPr>
            <a:r>
              <a:rPr lang="ro-RO" altLang="en-US" sz="2400">
                <a:latin typeface="Times New Roman" panose="02020603050405020304" pitchFamily="18" charset="0"/>
                <a:cs typeface="Times New Roman" panose="02020603050405020304" pitchFamily="18" charset="0"/>
              </a:rPr>
              <a:t>				     - diametru barbacane 	- 110 mm</a:t>
            </a:r>
            <a:endParaRPr lang="en-US" altLang="en-US" sz="2400">
              <a:latin typeface="Times New Roman" panose="02020603050405020304" pitchFamily="18" charset="0"/>
              <a:cs typeface="Times New Roman" panose="02020603050405020304" pitchFamily="18" charset="0"/>
            </a:endParaRPr>
          </a:p>
        </p:txBody>
      </p:sp>
      <p:sp>
        <p:nvSpPr>
          <p:cNvPr id="76804" name="Text Box 4"/>
          <p:cNvSpPr txBox="1">
            <a:spLocks noChangeArrowheads="1"/>
          </p:cNvSpPr>
          <p:nvPr/>
        </p:nvSpPr>
        <p:spPr bwMode="auto">
          <a:xfrm>
            <a:off x="4267200" y="2590800"/>
            <a:ext cx="4876800" cy="50784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eaLnBrk="1" hangingPunct="1">
              <a:lnSpc>
                <a:spcPct val="100000"/>
              </a:lnSpc>
              <a:spcBef>
                <a:spcPct val="0"/>
              </a:spcBef>
              <a:buClrTx/>
              <a:buFontTx/>
              <a:buChar char="-"/>
            </a:pPr>
            <a:r>
              <a:rPr lang="ro-RO" altLang="en-US" sz="2400">
                <a:latin typeface="Times New Roman" panose="02020603050405020304" pitchFamily="18" charset="0"/>
              </a:rPr>
              <a:t>extravilan – prism din anrocamente 2,6 mc/m - în zonele concave </a:t>
            </a:r>
            <a:endParaRPr lang="en-US" altLang="en-US" sz="2400">
              <a:latin typeface="Times New Roman" panose="02020603050405020304" pitchFamily="18" charset="0"/>
            </a:endParaRPr>
          </a:p>
          <a:p>
            <a:pPr eaLnBrk="1" hangingPunct="1">
              <a:lnSpc>
                <a:spcPct val="100000"/>
              </a:lnSpc>
              <a:spcBef>
                <a:spcPct val="0"/>
              </a:spcBef>
              <a:buClrTx/>
              <a:buFontTx/>
              <a:buNone/>
            </a:pPr>
            <a:r>
              <a:rPr lang="ro-RO" altLang="en-US" sz="1800">
                <a:latin typeface="Arial" panose="020B0604020202020204" pitchFamily="34" charset="0"/>
              </a:rPr>
              <a:t>- </a:t>
            </a:r>
            <a:r>
              <a:rPr lang="ro-RO" altLang="en-US" sz="2400">
                <a:latin typeface="Times New Roman" panose="02020603050405020304" pitchFamily="18" charset="0"/>
              </a:rPr>
              <a:t>Praguri de fund îngropate pentru menţinerea stabilităţii albiei </a:t>
            </a:r>
          </a:p>
          <a:p>
            <a:pPr eaLnBrk="1" hangingPunct="1">
              <a:lnSpc>
                <a:spcPct val="100000"/>
              </a:lnSpc>
              <a:spcBef>
                <a:spcPct val="0"/>
              </a:spcBef>
              <a:buClrTx/>
              <a:buFontTx/>
              <a:buNone/>
            </a:pPr>
            <a:r>
              <a:rPr lang="ro-RO" altLang="en-US" sz="2400">
                <a:latin typeface="Times New Roman" panose="02020603050405020304" pitchFamily="18" charset="0"/>
              </a:rPr>
              <a:t>			- extravilan – prism din anrocamente anrocamente</a:t>
            </a:r>
          </a:p>
          <a:p>
            <a:pPr eaLnBrk="1" hangingPunct="1">
              <a:lnSpc>
                <a:spcPct val="100000"/>
              </a:lnSpc>
              <a:spcBef>
                <a:spcPct val="0"/>
              </a:spcBef>
              <a:buClrTx/>
              <a:buFontTx/>
              <a:buNone/>
            </a:pPr>
            <a:r>
              <a:rPr lang="ro-RO" altLang="en-US" sz="2400">
                <a:latin typeface="Times New Roman" panose="02020603050405020304" pitchFamily="18" charset="0"/>
              </a:rPr>
              <a:t>			- intravilan – grindă din beton beton şi anrocamente protecţie aval</a:t>
            </a:r>
          </a:p>
          <a:p>
            <a:pPr eaLnBrk="1" hangingPunct="1">
              <a:lnSpc>
                <a:spcPct val="100000"/>
              </a:lnSpc>
              <a:spcBef>
                <a:spcPct val="0"/>
              </a:spcBef>
              <a:buClrTx/>
              <a:buFontTx/>
              <a:buNone/>
            </a:pPr>
            <a:r>
              <a:rPr lang="ro-RO" altLang="en-US" sz="2400">
                <a:latin typeface="Times New Roman" panose="02020603050405020304" pitchFamily="18" charset="0"/>
              </a:rPr>
              <a:t>- Defrişare 		- 4,5 ha</a:t>
            </a:r>
          </a:p>
          <a:p>
            <a:pPr eaLnBrk="1" hangingPunct="1">
              <a:lnSpc>
                <a:spcPct val="100000"/>
              </a:lnSpc>
              <a:spcBef>
                <a:spcPct val="0"/>
              </a:spcBef>
              <a:buClrTx/>
              <a:buFontTx/>
              <a:buNone/>
            </a:pPr>
            <a:r>
              <a:rPr lang="ro-RO" altLang="en-US" sz="2400">
                <a:latin typeface="Times New Roman" panose="02020603050405020304" pitchFamily="18" charset="0"/>
              </a:rPr>
              <a:t>- Drum tehnologic	- 30.000 mp</a:t>
            </a:r>
            <a:endParaRPr lang="en-US" altLang="en-US" sz="2400">
              <a:latin typeface="Times New Roman" panose="02020603050405020304" pitchFamily="18" charset="0"/>
            </a:endParaRPr>
          </a:p>
          <a:p>
            <a:pPr eaLnBrk="1" hangingPunct="1">
              <a:lnSpc>
                <a:spcPct val="100000"/>
              </a:lnSpc>
              <a:spcBef>
                <a:spcPct val="0"/>
              </a:spcBef>
              <a:buClrTx/>
              <a:buFontTx/>
              <a:buChar char="-"/>
            </a:pPr>
            <a:endParaRPr lang="ro-RO" altLang="en-US" sz="2400">
              <a:solidFill>
                <a:srgbClr val="FFFFCC"/>
              </a:solidFill>
              <a:latin typeface="Times New Roman" panose="02020603050405020304" pitchFamily="18" charset="0"/>
            </a:endParaRPr>
          </a:p>
          <a:p>
            <a:pPr eaLnBrk="1" hangingPunct="1">
              <a:lnSpc>
                <a:spcPct val="100000"/>
              </a:lnSpc>
              <a:spcBef>
                <a:spcPct val="50000"/>
              </a:spcBef>
              <a:buClrTx/>
              <a:buFontTx/>
              <a:buNone/>
            </a:pPr>
            <a:endParaRPr lang="en-US" altLang="en-US" sz="2400">
              <a:latin typeface="Times New Roman" panose="02020603050405020304" pitchFamily="18" charset="0"/>
            </a:endParaRPr>
          </a:p>
        </p:txBody>
      </p:sp>
      <p:pic>
        <p:nvPicPr>
          <p:cNvPr id="76805" name="Picture 5" descr="Acumularea Corbesti (32)"/>
          <p:cNvPicPr preferRelativeResize="0">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2628900"/>
            <a:ext cx="4343400" cy="4229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77826" name="Title 1"/>
          <p:cNvSpPr>
            <a:spLocks/>
          </p:cNvSpPr>
          <p:nvPr/>
        </p:nvSpPr>
        <p:spPr bwMode="auto">
          <a:xfrm>
            <a:off x="0" y="274638"/>
            <a:ext cx="9144000" cy="2239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ctr" eaLnBrk="1" hangingPunct="1">
              <a:lnSpc>
                <a:spcPct val="100000"/>
              </a:lnSpc>
              <a:spcBef>
                <a:spcPct val="0"/>
              </a:spcBef>
              <a:buClrTx/>
              <a:buFontTx/>
              <a:buNone/>
            </a:pPr>
            <a:r>
              <a:rPr lang="en-US" altLang="en-US" sz="4200" b="1" dirty="0" smtClean="0">
                <a:latin typeface="Times New Roman" panose="02020603050405020304" pitchFamily="18" charset="0"/>
                <a:cs typeface="Times New Roman" panose="02020603050405020304" pitchFamily="18" charset="0"/>
              </a:rPr>
              <a:t>15</a:t>
            </a:r>
            <a:r>
              <a:rPr lang="ro-RO" altLang="en-US" sz="4200" b="1" dirty="0" smtClean="0">
                <a:latin typeface="Times New Roman" panose="02020603050405020304" pitchFamily="18" charset="0"/>
                <a:cs typeface="Times New Roman" panose="02020603050405020304" pitchFamily="18" charset="0"/>
              </a:rPr>
              <a:t>.Protectia </a:t>
            </a:r>
            <a:r>
              <a:rPr lang="ro-RO" altLang="en-US" sz="4200" b="1" dirty="0">
                <a:latin typeface="Times New Roman" panose="02020603050405020304" pitchFamily="18" charset="0"/>
                <a:cs typeface="Times New Roman" panose="02020603050405020304" pitchFamily="18" charset="0"/>
              </a:rPr>
              <a:t>digului de pe malul stang al raului Crisul Negru, impotriva infiltratiilor in zona loc. Zerind – Iermata Neagra, jud. Arad </a:t>
            </a:r>
            <a:endParaRPr lang="en-US" altLang="en-US" sz="4200" b="1" dirty="0">
              <a:latin typeface="Times New Roman" panose="02020603050405020304" pitchFamily="18" charset="0"/>
              <a:cs typeface="Times New Roman" panose="02020603050405020304" pitchFamily="18" charset="0"/>
            </a:endParaRPr>
          </a:p>
        </p:txBody>
      </p:sp>
      <p:sp>
        <p:nvSpPr>
          <p:cNvPr id="77827" name="Rectangle 3"/>
          <p:cNvSpPr>
            <a:spLocks noChangeArrowheads="1"/>
          </p:cNvSpPr>
          <p:nvPr/>
        </p:nvSpPr>
        <p:spPr bwMode="auto">
          <a:xfrm>
            <a:off x="0" y="4321175"/>
            <a:ext cx="9144000" cy="2574925"/>
          </a:xfrm>
          <a:prstGeom prst="rect">
            <a:avLst/>
          </a:prstGeom>
          <a:noFill/>
          <a:ln>
            <a:noFill/>
          </a:ln>
          <a:extLst>
            <a:ext uri="{909E8E84-426E-40DD-AFC4-6F175D3DCCD1}">
              <a14:hiddenFill xmlns:a14="http://schemas.microsoft.com/office/drawing/2010/main" xmlns="">
                <a:solidFill>
                  <a:srgbClr val="FFFFCC">
                    <a:alpha val="30196"/>
                  </a:srgbClr>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ctr">
              <a:lnSpc>
                <a:spcPct val="100000"/>
              </a:lnSpc>
              <a:spcBef>
                <a:spcPct val="50000"/>
              </a:spcBef>
              <a:buClrTx/>
              <a:buFontTx/>
              <a:buNone/>
            </a:pPr>
            <a:r>
              <a:rPr lang="ro-RO" altLang="en-US" sz="2400" b="1" dirty="0">
                <a:solidFill>
                  <a:srgbClr val="FFFFCC"/>
                </a:solidFill>
                <a:latin typeface="Times New Roman" panose="02020603050405020304" pitchFamily="18" charset="0"/>
                <a:cs typeface="Times New Roman" panose="02020603050405020304" pitchFamily="18" charset="0"/>
              </a:rPr>
              <a:t>VALOARE TOTALĂ INVESTIŢIE</a:t>
            </a:r>
            <a:endParaRPr lang="en-US" altLang="en-US" sz="2400" b="1" dirty="0">
              <a:solidFill>
                <a:srgbClr val="FFFFCC"/>
              </a:solidFill>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10.169.523</a:t>
            </a:r>
            <a:r>
              <a:rPr lang="ro-RO" altLang="en-US" sz="2400" b="1" dirty="0">
                <a:solidFill>
                  <a:srgbClr val="FFFFCC"/>
                </a:solidFill>
                <a:latin typeface="Times New Roman" panose="02020603050405020304" pitchFamily="18" charset="0"/>
                <a:cs typeface="Times New Roman" panose="02020603050405020304" pitchFamily="18" charset="0"/>
              </a:rPr>
              <a:t> LEI </a:t>
            </a:r>
            <a:r>
              <a:rPr lang="en-US" altLang="en-US" sz="2400" b="1" dirty="0">
                <a:solidFill>
                  <a:srgbClr val="FFFFCC"/>
                </a:solidFill>
                <a:latin typeface="Times New Roman" panose="02020603050405020304" pitchFamily="18" charset="0"/>
                <a:cs typeface="Times New Roman" panose="02020603050405020304" pitchFamily="18" charset="0"/>
              </a:rPr>
              <a:t>/ 8.426.517</a:t>
            </a:r>
            <a:r>
              <a:rPr lang="ro-RO"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a:solidFill>
                  <a:srgbClr val="FFFFCC"/>
                </a:solidFill>
                <a:latin typeface="Times New Roman" panose="02020603050405020304" pitchFamily="18" charset="0"/>
                <a:cs typeface="Times New Roman" panose="02020603050405020304" pitchFamily="18" charset="0"/>
              </a:rPr>
              <a:t>LEI </a:t>
            </a:r>
          </a:p>
          <a:p>
            <a:pPr algn="ctr">
              <a:lnSpc>
                <a:spcPct val="30000"/>
              </a:lnSpc>
              <a:spcBef>
                <a:spcPct val="50000"/>
              </a:spcBef>
              <a:buClrTx/>
              <a:buFontTx/>
              <a:buNone/>
            </a:pPr>
            <a:endParaRPr lang="en-US" altLang="en-US" sz="2400" b="1" dirty="0">
              <a:solidFill>
                <a:srgbClr val="FFFFCC"/>
              </a:solidFill>
              <a:latin typeface="Times New Roman" panose="02020603050405020304" pitchFamily="18" charset="0"/>
              <a:cs typeface="Times New Roman" panose="02020603050405020304" pitchFamily="18" charset="0"/>
            </a:endParaRPr>
          </a:p>
          <a:p>
            <a:pP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err="1">
                <a:solidFill>
                  <a:srgbClr val="FFFFCC"/>
                </a:solidFill>
                <a:latin typeface="Times New Roman" panose="02020603050405020304" pitchFamily="18" charset="0"/>
                <a:cs typeface="Times New Roman" panose="02020603050405020304" pitchFamily="18" charset="0"/>
              </a:rPr>
              <a:t>REALIZAT</a:t>
            </a:r>
            <a:r>
              <a:rPr lang="en-US" altLang="en-US" sz="2400" b="1" dirty="0">
                <a:solidFill>
                  <a:srgbClr val="FFFFCC"/>
                </a:solidFill>
                <a:latin typeface="Times New Roman" panose="02020603050405020304" pitchFamily="18" charset="0"/>
                <a:cs typeface="Times New Roman" panose="02020603050405020304" pitchFamily="18" charset="0"/>
              </a:rPr>
              <a:t>:		                      REST DE </a:t>
            </a:r>
            <a:r>
              <a:rPr lang="en-US" altLang="en-US" sz="2400" b="1" dirty="0" err="1">
                <a:solidFill>
                  <a:srgbClr val="FFFFCC"/>
                </a:solidFill>
                <a:latin typeface="Times New Roman" panose="02020603050405020304" pitchFamily="18" charset="0"/>
                <a:cs typeface="Times New Roman" panose="02020603050405020304" pitchFamily="18" charset="0"/>
              </a:rPr>
              <a:t>REALIZAT</a:t>
            </a:r>
            <a:r>
              <a:rPr lang="en-US" altLang="en-US" sz="2400" b="1" dirty="0">
                <a:solidFill>
                  <a:srgbClr val="FFFFCC"/>
                </a:solidFill>
                <a:latin typeface="Times New Roman" panose="02020603050405020304" pitchFamily="18" charset="0"/>
                <a:cs typeface="Times New Roman" panose="02020603050405020304" pitchFamily="18" charset="0"/>
              </a:rPr>
              <a:t>:</a:t>
            </a:r>
          </a:p>
          <a:p>
            <a:pP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7.838.712 LEI/ 7.350.370 LEI              2.330.811 </a:t>
            </a:r>
            <a:r>
              <a:rPr lang="ro-RO" altLang="en-US" sz="2400" b="1" dirty="0">
                <a:solidFill>
                  <a:srgbClr val="FFFFCC"/>
                </a:solidFill>
                <a:latin typeface="Times New Roman" panose="02020603050405020304" pitchFamily="18" charset="0"/>
                <a:cs typeface="Times New Roman" panose="02020603050405020304" pitchFamily="18" charset="0"/>
              </a:rPr>
              <a:t>LEI </a:t>
            </a:r>
            <a:r>
              <a:rPr lang="en-US" altLang="en-US" sz="2400" b="1" dirty="0">
                <a:solidFill>
                  <a:srgbClr val="FFFFCC"/>
                </a:solidFill>
                <a:latin typeface="Times New Roman" panose="02020603050405020304" pitchFamily="18" charset="0"/>
                <a:cs typeface="Times New Roman" panose="02020603050405020304" pitchFamily="18" charset="0"/>
              </a:rPr>
              <a:t>/ 1.076.147</a:t>
            </a:r>
            <a:r>
              <a:rPr lang="ro-RO"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a:solidFill>
                  <a:srgbClr val="FFFFCC"/>
                </a:solidFill>
                <a:latin typeface="Times New Roman" panose="02020603050405020304" pitchFamily="18" charset="0"/>
                <a:cs typeface="Times New Roman" panose="02020603050405020304" pitchFamily="18" charset="0"/>
              </a:rPr>
              <a:t>LEI </a:t>
            </a:r>
          </a:p>
          <a:p>
            <a:pPr>
              <a:lnSpc>
                <a:spcPct val="30000"/>
              </a:lnSpc>
              <a:spcBef>
                <a:spcPct val="50000"/>
              </a:spcBef>
              <a:buClrTx/>
              <a:buFontTx/>
              <a:buNone/>
            </a:pPr>
            <a:endParaRPr lang="en-US" altLang="en-US" sz="2400" b="1" dirty="0">
              <a:solidFill>
                <a:srgbClr val="FFFFCC"/>
              </a:solidFill>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PROGRAM – </a:t>
            </a:r>
            <a:r>
              <a:rPr lang="en-US" altLang="en-US" sz="2400" b="1" dirty="0" err="1">
                <a:solidFill>
                  <a:srgbClr val="FFFFCC"/>
                </a:solidFill>
                <a:latin typeface="Times New Roman" panose="02020603050405020304" pitchFamily="18" charset="0"/>
                <a:cs typeface="Times New Roman" panose="02020603050405020304" pitchFamily="18" charset="0"/>
              </a:rPr>
              <a:t>ALOCATII</a:t>
            </a:r>
            <a:r>
              <a:rPr lang="en-US"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smtClean="0">
                <a:solidFill>
                  <a:srgbClr val="FFFFCC"/>
                </a:solidFill>
                <a:latin typeface="Times New Roman" panose="02020603050405020304" pitchFamily="18" charset="0"/>
                <a:cs typeface="Times New Roman" panose="02020603050405020304" pitchFamily="18" charset="0"/>
              </a:rPr>
              <a:t>2018</a:t>
            </a:r>
            <a:endParaRPr lang="ro-RO" altLang="en-US" sz="2400" b="1" dirty="0">
              <a:solidFill>
                <a:srgbClr val="FFFFCC"/>
              </a:solidFill>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1.097.000</a:t>
            </a:r>
            <a:r>
              <a:rPr lang="ro-RO" altLang="en-US" sz="2400" b="1" dirty="0">
                <a:solidFill>
                  <a:srgbClr val="FFFFCC"/>
                </a:solidFill>
                <a:latin typeface="Times New Roman" panose="02020603050405020304" pitchFamily="18" charset="0"/>
                <a:cs typeface="Times New Roman" panose="02020603050405020304" pitchFamily="18" charset="0"/>
              </a:rPr>
              <a:t> LEI </a:t>
            </a:r>
            <a:r>
              <a:rPr lang="en-US" altLang="en-US" sz="2400" b="1" dirty="0">
                <a:solidFill>
                  <a:srgbClr val="FFFFCC"/>
                </a:solidFill>
                <a:latin typeface="Times New Roman" panose="02020603050405020304" pitchFamily="18" charset="0"/>
                <a:cs typeface="Times New Roman" panose="02020603050405020304" pitchFamily="18" charset="0"/>
              </a:rPr>
              <a:t>/ 894.000</a:t>
            </a:r>
            <a:r>
              <a:rPr lang="ro-RO"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a:solidFill>
                  <a:srgbClr val="FFFFCC"/>
                </a:solidFill>
                <a:latin typeface="Times New Roman" panose="02020603050405020304" pitchFamily="18" charset="0"/>
                <a:cs typeface="Times New Roman" panose="02020603050405020304" pitchFamily="18" charset="0"/>
              </a:rPr>
              <a:t>LEI </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78850" name="Picture 2" descr="201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0"/>
            <a:ext cx="5334000" cy="4000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8851" name="Picture 3" descr="2011"/>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962400" y="2971800"/>
            <a:ext cx="5181600" cy="3886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57346" name="Rectangle 2"/>
          <p:cNvSpPr>
            <a:spLocks noGrp="1"/>
          </p:cNvSpPr>
          <p:nvPr>
            <p:ph sz="quarter" idx="13"/>
          </p:nvPr>
        </p:nvSpPr>
        <p:spPr>
          <a:xfrm>
            <a:off x="152400" y="990600"/>
            <a:ext cx="8991600" cy="5715000"/>
          </a:xfrm>
        </p:spPr>
        <p:txBody>
          <a:bodyPr>
            <a:normAutofit fontScale="92500"/>
          </a:bodyPr>
          <a:lstStyle/>
          <a:p>
            <a:pPr algn="ctr" fontAlgn="auto">
              <a:lnSpc>
                <a:spcPct val="90000"/>
              </a:lnSpc>
              <a:spcAft>
                <a:spcPts val="0"/>
              </a:spcAft>
              <a:buFont typeface="Arial" panose="020B0604020202020204" pitchFamily="34" charset="0"/>
              <a:buNone/>
              <a:defRPr/>
            </a:pPr>
            <a:r>
              <a:rPr lang="en-US" altLang="en-US" sz="4800" b="1" dirty="0" err="1" smtClean="0">
                <a:latin typeface="Book Antiqua" panose="02040602050305030304" pitchFamily="18" charset="0"/>
              </a:rPr>
              <a:t>BAZINUL</a:t>
            </a:r>
            <a:r>
              <a:rPr lang="en-US" altLang="en-US" sz="4800" b="1" dirty="0" smtClean="0">
                <a:latin typeface="Book Antiqua" panose="02040602050305030304" pitchFamily="18" charset="0"/>
              </a:rPr>
              <a:t> </a:t>
            </a:r>
            <a:r>
              <a:rPr lang="en-US" altLang="en-US" sz="4800" b="1" dirty="0" err="1" smtClean="0">
                <a:latin typeface="Book Antiqua" panose="02040602050305030304" pitchFamily="18" charset="0"/>
              </a:rPr>
              <a:t>HIDROGRAFIC</a:t>
            </a:r>
            <a:r>
              <a:rPr lang="en-US" altLang="en-US" sz="4800" b="1" dirty="0" smtClean="0">
                <a:latin typeface="Book Antiqua" panose="02040602050305030304" pitchFamily="18" charset="0"/>
              </a:rPr>
              <a:t> AL </a:t>
            </a:r>
            <a:r>
              <a:rPr lang="en-US" altLang="en-US" sz="4800" b="1" dirty="0" err="1" smtClean="0">
                <a:latin typeface="Book Antiqua" panose="02040602050305030304" pitchFamily="18" charset="0"/>
              </a:rPr>
              <a:t>RAULUI</a:t>
            </a:r>
            <a:r>
              <a:rPr lang="en-US" altLang="en-US" sz="4800" b="1" dirty="0" smtClean="0">
                <a:latin typeface="Book Antiqua" panose="02040602050305030304" pitchFamily="18" charset="0"/>
              </a:rPr>
              <a:t> </a:t>
            </a:r>
            <a:r>
              <a:rPr lang="en-US" altLang="en-US" sz="4800" b="1" dirty="0" err="1" smtClean="0">
                <a:latin typeface="Book Antiqua" panose="02040602050305030304" pitchFamily="18" charset="0"/>
              </a:rPr>
              <a:t>CRISUL</a:t>
            </a:r>
            <a:r>
              <a:rPr lang="en-US" altLang="en-US" sz="4800" b="1" dirty="0" smtClean="0">
                <a:latin typeface="Book Antiqua" panose="02040602050305030304" pitchFamily="18" charset="0"/>
              </a:rPr>
              <a:t> ALB </a:t>
            </a:r>
          </a:p>
          <a:p>
            <a:pPr algn="ctr" fontAlgn="auto">
              <a:lnSpc>
                <a:spcPct val="90000"/>
              </a:lnSpc>
              <a:spcAft>
                <a:spcPts val="0"/>
              </a:spcAft>
              <a:buFont typeface="Arial" panose="020B0604020202020204" pitchFamily="34" charset="0"/>
              <a:buNone/>
              <a:defRPr/>
            </a:pPr>
            <a:r>
              <a:rPr lang="en-US" altLang="en-US" sz="2800" b="1" dirty="0" err="1" smtClean="0">
                <a:latin typeface="Book Antiqua" panose="02040602050305030304" pitchFamily="18" charset="0"/>
              </a:rPr>
              <a:t>CUPRINDE</a:t>
            </a:r>
            <a:r>
              <a:rPr lang="en-US" altLang="en-US" sz="2800" b="1" dirty="0" smtClean="0">
                <a:latin typeface="Book Antiqua" panose="02040602050305030304" pitchFamily="18" charset="0"/>
              </a:rPr>
              <a:t>:</a:t>
            </a:r>
          </a:p>
          <a:p>
            <a:pPr algn="ctr" fontAlgn="auto">
              <a:lnSpc>
                <a:spcPct val="90000"/>
              </a:lnSpc>
              <a:spcAft>
                <a:spcPts val="0"/>
              </a:spcAft>
              <a:buFont typeface="Arial" panose="020B0604020202020204" pitchFamily="34" charset="0"/>
              <a:buNone/>
              <a:defRPr/>
            </a:pPr>
            <a:r>
              <a:rPr lang="en-US" altLang="en-US" sz="2400" dirty="0" smtClean="0">
                <a:latin typeface="Book Antiqua" panose="02040602050305030304" pitchFamily="18" charset="0"/>
              </a:rPr>
              <a:t>“</a:t>
            </a:r>
            <a:r>
              <a:rPr lang="ro-RO" altLang="en-US" sz="2400" dirty="0" smtClean="0">
                <a:latin typeface="Book Antiqua" panose="02040602050305030304" pitchFamily="18" charset="0"/>
              </a:rPr>
              <a:t>Acumularea Mihaileni pe raul Crisul Alb, judetul Hunedoara”</a:t>
            </a:r>
          </a:p>
          <a:p>
            <a:pPr algn="ctr" fontAlgn="auto">
              <a:lnSpc>
                <a:spcPct val="90000"/>
              </a:lnSpc>
              <a:spcAft>
                <a:spcPts val="0"/>
              </a:spcAft>
              <a:buFont typeface="Arial" panose="020B0604020202020204" pitchFamily="34" charset="0"/>
              <a:buNone/>
              <a:defRPr/>
            </a:pPr>
            <a:r>
              <a:rPr lang="ro-RO" altLang="en-US" sz="2400" dirty="0" smtClean="0">
                <a:latin typeface="Book Antiqua" panose="02040602050305030304" pitchFamily="18" charset="0"/>
              </a:rPr>
              <a:t>“Amenajare Valea Luncsoara, judetul Arad”</a:t>
            </a:r>
          </a:p>
          <a:p>
            <a:pPr algn="ctr" fontAlgn="auto">
              <a:lnSpc>
                <a:spcPct val="90000"/>
              </a:lnSpc>
              <a:spcAft>
                <a:spcPts val="0"/>
              </a:spcAft>
              <a:buFont typeface="Arial" panose="020B0604020202020204" pitchFamily="34" charset="0"/>
              <a:buNone/>
              <a:defRPr/>
            </a:pPr>
            <a:r>
              <a:rPr lang="ro-RO" altLang="en-US" sz="2400" dirty="0" smtClean="0">
                <a:latin typeface="Book Antiqua" panose="02040602050305030304" pitchFamily="18" charset="0"/>
              </a:rPr>
              <a:t>“Amenajare Valea Bucuresci, judetul Hunedoara”</a:t>
            </a:r>
          </a:p>
          <a:p>
            <a:pPr algn="ctr" fontAlgn="auto">
              <a:lnSpc>
                <a:spcPct val="90000"/>
              </a:lnSpc>
              <a:spcAft>
                <a:spcPts val="0"/>
              </a:spcAft>
              <a:buFont typeface="Arial" panose="020B0604020202020204" pitchFamily="34" charset="0"/>
              <a:buNone/>
              <a:defRPr/>
            </a:pPr>
            <a:r>
              <a:rPr lang="ro-RO" altLang="en-US" sz="2400" dirty="0" smtClean="0">
                <a:latin typeface="Book Antiqua" panose="02040602050305030304" pitchFamily="18" charset="0"/>
              </a:rPr>
              <a:t>“Amenajare Valea Mare la Tarnova, judetul Arad”</a:t>
            </a:r>
          </a:p>
          <a:p>
            <a:pPr algn="ctr" fontAlgn="auto">
              <a:lnSpc>
                <a:spcPct val="90000"/>
              </a:lnSpc>
              <a:spcAft>
                <a:spcPts val="0"/>
              </a:spcAft>
              <a:buFont typeface="Arial" panose="020B0604020202020204" pitchFamily="34" charset="0"/>
              <a:buNone/>
              <a:defRPr/>
            </a:pPr>
            <a:r>
              <a:rPr lang="ro-RO" altLang="en-US" sz="2400" dirty="0" smtClean="0">
                <a:latin typeface="Book Antiqua" panose="02040602050305030304" pitchFamily="18" charset="0"/>
              </a:rPr>
              <a:t>“Acumulare nepermanenta Valea Moneasa, judetul Arad”</a:t>
            </a:r>
          </a:p>
          <a:p>
            <a:pPr algn="ctr" fontAlgn="auto">
              <a:lnSpc>
                <a:spcPct val="90000"/>
              </a:lnSpc>
              <a:spcAft>
                <a:spcPts val="0"/>
              </a:spcAft>
              <a:buFont typeface="Arial" panose="020B0604020202020204" pitchFamily="34" charset="0"/>
              <a:buNone/>
              <a:defRPr/>
            </a:pPr>
            <a:r>
              <a:rPr lang="ro-RO" altLang="en-US" sz="2400" dirty="0" smtClean="0">
                <a:latin typeface="Book Antiqua" panose="02040602050305030304" pitchFamily="18" charset="0"/>
              </a:rPr>
              <a:t>“Amenajare Valea Bradului, municipiul Brad, judetul Hunedoara”</a:t>
            </a:r>
          </a:p>
          <a:p>
            <a:pPr algn="ctr" fontAlgn="auto">
              <a:lnSpc>
                <a:spcPct val="90000"/>
              </a:lnSpc>
              <a:spcAft>
                <a:spcPts val="0"/>
              </a:spcAft>
              <a:buFont typeface="Arial" panose="020B0604020202020204" pitchFamily="34" charset="0"/>
              <a:buNone/>
              <a:defRPr/>
            </a:pPr>
            <a:r>
              <a:rPr lang="ro-RO" altLang="en-US" sz="2400" dirty="0" smtClean="0">
                <a:latin typeface="Book Antiqua" panose="02040602050305030304" pitchFamily="18" charset="0"/>
              </a:rPr>
              <a:t>“Amenajare Valea Halmagel, judetul Arad”</a:t>
            </a:r>
            <a:endParaRPr lang="ro-RO" altLang="en-US" sz="2400" dirty="0" smtClean="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80898" name="TextBox 3"/>
          <p:cNvSpPr txBox="1">
            <a:spLocks noChangeArrowheads="1"/>
          </p:cNvSpPr>
          <p:nvPr/>
        </p:nvSpPr>
        <p:spPr bwMode="auto">
          <a:xfrm>
            <a:off x="0" y="0"/>
            <a:ext cx="9144000" cy="14465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ctr" eaLnBrk="1" hangingPunct="1">
              <a:lnSpc>
                <a:spcPct val="100000"/>
              </a:lnSpc>
              <a:spcBef>
                <a:spcPct val="0"/>
              </a:spcBef>
              <a:buClrTx/>
              <a:buFontTx/>
              <a:buNone/>
            </a:pPr>
            <a:r>
              <a:rPr lang="en-US" altLang="en-US" sz="4400" b="1" dirty="0" smtClean="0">
                <a:latin typeface="Times New Roman" panose="02020603050405020304" pitchFamily="18" charset="0"/>
              </a:rPr>
              <a:t>16.</a:t>
            </a:r>
            <a:r>
              <a:rPr lang="ro-RO" altLang="en-US" sz="4400" b="1" dirty="0">
                <a:latin typeface="Times New Roman" panose="02020603050405020304" pitchFamily="18" charset="0"/>
              </a:rPr>
              <a:t>Acumularea Mihăileni, pe râul Cri</a:t>
            </a:r>
            <a:r>
              <a:rPr lang="ro-RO" altLang="en-US" sz="4400" b="1" dirty="0">
                <a:latin typeface="Times New Roman" panose="02020603050405020304" pitchFamily="18" charset="0"/>
                <a:cs typeface="Times New Roman" panose="02020603050405020304" pitchFamily="18" charset="0"/>
              </a:rPr>
              <a:t>şul Alb, jud. Hunedoara</a:t>
            </a:r>
            <a:endParaRPr lang="en-US" altLang="en-US" sz="4400" dirty="0">
              <a:latin typeface="Calibri" panose="020F0502020204030204" pitchFamily="34" charset="0"/>
            </a:endParaRPr>
          </a:p>
        </p:txBody>
      </p:sp>
      <p:sp>
        <p:nvSpPr>
          <p:cNvPr id="80899" name="Rectangle 4"/>
          <p:cNvSpPr>
            <a:spLocks noChangeArrowheads="1"/>
          </p:cNvSpPr>
          <p:nvPr/>
        </p:nvSpPr>
        <p:spPr bwMode="auto">
          <a:xfrm>
            <a:off x="0" y="4100513"/>
            <a:ext cx="9144000" cy="3424237"/>
          </a:xfrm>
          <a:prstGeom prst="rect">
            <a:avLst/>
          </a:prstGeom>
          <a:noFill/>
          <a:ln>
            <a:noFill/>
          </a:ln>
          <a:extLst>
            <a:ext uri="{909E8E84-426E-40DD-AFC4-6F175D3DCCD1}">
              <a14:hiddenFill xmlns:a14="http://schemas.microsoft.com/office/drawing/2010/main" xmlns="">
                <a:solidFill>
                  <a:srgbClr val="FFFFCC">
                    <a:alpha val="39999"/>
                  </a:srgbClr>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ctr">
              <a:lnSpc>
                <a:spcPct val="100000"/>
              </a:lnSpc>
              <a:spcBef>
                <a:spcPct val="50000"/>
              </a:spcBef>
              <a:buClrTx/>
              <a:buFontTx/>
              <a:buNone/>
            </a:pPr>
            <a:r>
              <a:rPr lang="ro-RO" altLang="en-US" sz="2400" b="1" dirty="0">
                <a:solidFill>
                  <a:srgbClr val="FFFFCC"/>
                </a:solidFill>
                <a:latin typeface="Times New Roman" panose="02020603050405020304" pitchFamily="18" charset="0"/>
                <a:cs typeface="Times New Roman" panose="02020603050405020304" pitchFamily="18" charset="0"/>
              </a:rPr>
              <a:t>VALOARE TOTALĂ INVESTIŢIE</a:t>
            </a:r>
          </a:p>
          <a:p>
            <a:pPr algn="ct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104.526.162</a:t>
            </a:r>
            <a:r>
              <a:rPr lang="ro-RO" altLang="en-US" sz="2400" b="1" dirty="0">
                <a:solidFill>
                  <a:srgbClr val="FFFFCC"/>
                </a:solidFill>
                <a:latin typeface="Times New Roman" panose="02020603050405020304" pitchFamily="18" charset="0"/>
                <a:cs typeface="Times New Roman" panose="02020603050405020304" pitchFamily="18" charset="0"/>
              </a:rPr>
              <a:t> LEI </a:t>
            </a:r>
            <a:r>
              <a:rPr lang="en-US" altLang="en-US" sz="2400" b="1" dirty="0">
                <a:solidFill>
                  <a:srgbClr val="FFFFCC"/>
                </a:solidFill>
                <a:latin typeface="Times New Roman" panose="02020603050405020304" pitchFamily="18" charset="0"/>
                <a:cs typeface="Times New Roman" panose="02020603050405020304" pitchFamily="18" charset="0"/>
              </a:rPr>
              <a:t>/ 90.663.630</a:t>
            </a:r>
            <a:r>
              <a:rPr lang="ro-RO"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a:solidFill>
                  <a:srgbClr val="FFFFCC"/>
                </a:solidFill>
                <a:latin typeface="Times New Roman" panose="02020603050405020304" pitchFamily="18" charset="0"/>
                <a:cs typeface="Times New Roman" panose="02020603050405020304" pitchFamily="18" charset="0"/>
              </a:rPr>
              <a:t>LEI </a:t>
            </a:r>
          </a:p>
          <a:p>
            <a:pPr algn="ctr">
              <a:lnSpc>
                <a:spcPct val="30000"/>
              </a:lnSpc>
              <a:spcBef>
                <a:spcPct val="50000"/>
              </a:spcBef>
              <a:buClrTx/>
              <a:buFontTx/>
              <a:buNone/>
            </a:pPr>
            <a:endParaRPr lang="en-US" altLang="en-US" sz="2400" b="1" dirty="0">
              <a:solidFill>
                <a:srgbClr val="FFFFCC"/>
              </a:solidFill>
              <a:latin typeface="Times New Roman" panose="02020603050405020304" pitchFamily="18" charset="0"/>
              <a:cs typeface="Times New Roman" panose="02020603050405020304" pitchFamily="18" charset="0"/>
            </a:endParaRPr>
          </a:p>
          <a:p>
            <a:pP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err="1">
                <a:solidFill>
                  <a:srgbClr val="FFFFCC"/>
                </a:solidFill>
                <a:latin typeface="Times New Roman" panose="02020603050405020304" pitchFamily="18" charset="0"/>
                <a:cs typeface="Times New Roman" panose="02020603050405020304" pitchFamily="18" charset="0"/>
              </a:rPr>
              <a:t>REALIZAT</a:t>
            </a:r>
            <a:r>
              <a:rPr lang="en-US" altLang="en-US" sz="2400" b="1" dirty="0">
                <a:solidFill>
                  <a:srgbClr val="FFFFCC"/>
                </a:solidFill>
                <a:latin typeface="Times New Roman" panose="02020603050405020304" pitchFamily="18" charset="0"/>
                <a:cs typeface="Times New Roman" panose="02020603050405020304" pitchFamily="18" charset="0"/>
              </a:rPr>
              <a:t>:		         	         REST DE </a:t>
            </a:r>
            <a:r>
              <a:rPr lang="en-US" altLang="en-US" sz="2400" b="1" dirty="0" err="1">
                <a:solidFill>
                  <a:srgbClr val="FFFFCC"/>
                </a:solidFill>
                <a:latin typeface="Times New Roman" panose="02020603050405020304" pitchFamily="18" charset="0"/>
                <a:cs typeface="Times New Roman" panose="02020603050405020304" pitchFamily="18" charset="0"/>
              </a:rPr>
              <a:t>REALIZAT</a:t>
            </a:r>
            <a:r>
              <a:rPr lang="en-US" altLang="en-US" sz="2400" b="1" dirty="0">
                <a:solidFill>
                  <a:srgbClr val="FFFFCC"/>
                </a:solidFill>
                <a:latin typeface="Times New Roman" panose="02020603050405020304" pitchFamily="18" charset="0"/>
                <a:cs typeface="Times New Roman" panose="02020603050405020304" pitchFamily="18" charset="0"/>
              </a:rPr>
              <a:t>:</a:t>
            </a:r>
          </a:p>
          <a:p>
            <a:pPr>
              <a:lnSpc>
                <a:spcPct val="30000"/>
              </a:lnSpc>
              <a:spcBef>
                <a:spcPct val="50000"/>
              </a:spcBef>
              <a:buClrTx/>
              <a:buFontTx/>
              <a:buNone/>
            </a:pPr>
            <a:r>
              <a:rPr lang="en-US" altLang="en-US" sz="2400" b="1" dirty="0" smtClean="0">
                <a:solidFill>
                  <a:srgbClr val="FFFFCC"/>
                </a:solidFill>
                <a:latin typeface="Times New Roman" panose="02020603050405020304" pitchFamily="18" charset="0"/>
                <a:cs typeface="Times New Roman" panose="02020603050405020304" pitchFamily="18" charset="0"/>
              </a:rPr>
              <a:t>91.269.646 LEI/80,947,538 </a:t>
            </a:r>
            <a:r>
              <a:rPr lang="en-US" altLang="en-US" sz="2400" b="1" dirty="0">
                <a:solidFill>
                  <a:srgbClr val="FFFFCC"/>
                </a:solidFill>
                <a:latin typeface="Times New Roman" panose="02020603050405020304" pitchFamily="18" charset="0"/>
                <a:cs typeface="Times New Roman" panose="02020603050405020304" pitchFamily="18" charset="0"/>
              </a:rPr>
              <a:t>LEI           </a:t>
            </a:r>
            <a:r>
              <a:rPr lang="en-US" altLang="en-US" sz="2400" b="1" dirty="0" smtClean="0">
                <a:solidFill>
                  <a:srgbClr val="FFFFCC"/>
                </a:solidFill>
                <a:latin typeface="Times New Roman" panose="02020603050405020304" pitchFamily="18" charset="0"/>
                <a:cs typeface="Times New Roman" panose="02020603050405020304" pitchFamily="18" charset="0"/>
              </a:rPr>
              <a:t>13.256.516 LEI/9.716.092 LEI</a:t>
            </a:r>
          </a:p>
          <a:p>
            <a:pPr algn="ctr">
              <a:lnSpc>
                <a:spcPct val="100000"/>
              </a:lnSpc>
              <a:spcBef>
                <a:spcPct val="50000"/>
              </a:spcBef>
              <a:buClrTx/>
              <a:buFontTx/>
              <a:buNone/>
            </a:pPr>
            <a:r>
              <a:rPr lang="en-US" altLang="en-US" sz="2400" b="1" dirty="0" smtClean="0">
                <a:solidFill>
                  <a:srgbClr val="FFFFCC"/>
                </a:solidFill>
                <a:latin typeface="Times New Roman" panose="02020603050405020304" pitchFamily="18" charset="0"/>
                <a:cs typeface="Times New Roman" panose="02020603050405020304" pitchFamily="18" charset="0"/>
              </a:rPr>
              <a:t>PROGRAM – </a:t>
            </a:r>
            <a:r>
              <a:rPr lang="en-US" altLang="en-US" sz="2400" b="1" dirty="0" err="1" smtClean="0">
                <a:solidFill>
                  <a:srgbClr val="FFFFCC"/>
                </a:solidFill>
                <a:latin typeface="Times New Roman" panose="02020603050405020304" pitchFamily="18" charset="0"/>
                <a:cs typeface="Times New Roman" panose="02020603050405020304" pitchFamily="18" charset="0"/>
              </a:rPr>
              <a:t>ALOCATII</a:t>
            </a:r>
            <a:r>
              <a:rPr lang="en-US" altLang="en-US" sz="2400" b="1" dirty="0" smtClean="0">
                <a:solidFill>
                  <a:srgbClr val="FFFFCC"/>
                </a:solidFill>
                <a:latin typeface="Times New Roman" panose="02020603050405020304" pitchFamily="18" charset="0"/>
                <a:cs typeface="Times New Roman" panose="02020603050405020304" pitchFamily="18" charset="0"/>
              </a:rPr>
              <a:t> 2018</a:t>
            </a:r>
            <a:endParaRPr lang="ro-RO" altLang="en-US" sz="2400" b="1" dirty="0" smtClean="0">
              <a:solidFill>
                <a:srgbClr val="FFFFCC"/>
              </a:solidFill>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err="1" smtClean="0">
                <a:solidFill>
                  <a:srgbClr val="FFFFCC"/>
                </a:solidFill>
                <a:latin typeface="Times New Roman" panose="02020603050405020304" pitchFamily="18" charset="0"/>
                <a:cs typeface="Times New Roman" panose="02020603050405020304" pitchFamily="18" charset="0"/>
              </a:rPr>
              <a:t>BUGET</a:t>
            </a:r>
            <a:r>
              <a:rPr lang="en-US" altLang="en-US" sz="2400" b="1" dirty="0" smtClean="0">
                <a:solidFill>
                  <a:srgbClr val="FFFFCC"/>
                </a:solidFill>
                <a:latin typeface="Times New Roman" panose="02020603050405020304" pitchFamily="18" charset="0"/>
                <a:cs typeface="Times New Roman" panose="02020603050405020304" pitchFamily="18" charset="0"/>
              </a:rPr>
              <a:t> 1.000.000</a:t>
            </a:r>
            <a:r>
              <a:rPr lang="ro-RO" altLang="en-US" sz="2400" b="1" dirty="0" smtClean="0">
                <a:solidFill>
                  <a:srgbClr val="FFFFCC"/>
                </a:solidFill>
                <a:latin typeface="Times New Roman" panose="02020603050405020304" pitchFamily="18" charset="0"/>
                <a:cs typeface="Times New Roman" panose="02020603050405020304" pitchFamily="18" charset="0"/>
              </a:rPr>
              <a:t> </a:t>
            </a:r>
            <a:r>
              <a:rPr lang="ro-RO" altLang="en-US" sz="2400" b="1" dirty="0">
                <a:solidFill>
                  <a:srgbClr val="FFFFCC"/>
                </a:solidFill>
                <a:latin typeface="Times New Roman" panose="02020603050405020304" pitchFamily="18" charset="0"/>
                <a:cs typeface="Times New Roman" panose="02020603050405020304" pitchFamily="18" charset="0"/>
              </a:rPr>
              <a:t>LEI </a:t>
            </a:r>
            <a:r>
              <a:rPr lang="en-US"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smtClean="0">
                <a:solidFill>
                  <a:srgbClr val="FFFFCC"/>
                </a:solidFill>
                <a:latin typeface="Times New Roman" panose="02020603050405020304" pitchFamily="18" charset="0"/>
                <a:cs typeface="Times New Roman" panose="02020603050405020304" pitchFamily="18" charset="0"/>
              </a:rPr>
              <a:t>900.000</a:t>
            </a:r>
            <a:r>
              <a:rPr lang="ro-RO" altLang="en-US" sz="2400" b="1" dirty="0" smtClean="0">
                <a:solidFill>
                  <a:srgbClr val="FFFFCC"/>
                </a:solidFill>
                <a:latin typeface="Times New Roman" panose="02020603050405020304" pitchFamily="18" charset="0"/>
                <a:cs typeface="Times New Roman" panose="02020603050405020304" pitchFamily="18" charset="0"/>
              </a:rPr>
              <a:t> </a:t>
            </a:r>
            <a:r>
              <a:rPr lang="en-US" altLang="en-US" sz="2400" b="1" dirty="0">
                <a:solidFill>
                  <a:srgbClr val="FFFFCC"/>
                </a:solidFill>
                <a:latin typeface="Times New Roman" panose="02020603050405020304" pitchFamily="18" charset="0"/>
                <a:cs typeface="Times New Roman" panose="02020603050405020304" pitchFamily="18" charset="0"/>
              </a:rPr>
              <a:t>LEI </a:t>
            </a:r>
          </a:p>
          <a:p>
            <a:pPr algn="ctr">
              <a:lnSpc>
                <a:spcPct val="30000"/>
              </a:lnSpc>
              <a:spcBef>
                <a:spcPct val="50000"/>
              </a:spcBef>
              <a:buClrTx/>
              <a:buFontTx/>
              <a:buNone/>
            </a:pPr>
            <a:r>
              <a:rPr lang="en-US" altLang="en-US" sz="2400" b="1" dirty="0" err="1">
                <a:solidFill>
                  <a:srgbClr val="FFFFCC"/>
                </a:solidFill>
                <a:latin typeface="Times New Roman" panose="02020603050405020304" pitchFamily="18" charset="0"/>
                <a:cs typeface="Times New Roman" panose="02020603050405020304" pitchFamily="18" charset="0"/>
              </a:rPr>
              <a:t>SURSE</a:t>
            </a:r>
            <a:r>
              <a:rPr lang="en-US"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err="1">
                <a:solidFill>
                  <a:srgbClr val="FFFFCC"/>
                </a:solidFill>
                <a:latin typeface="Times New Roman" panose="02020603050405020304" pitchFamily="18" charset="0"/>
                <a:cs typeface="Times New Roman" panose="02020603050405020304" pitchFamily="18" charset="0"/>
              </a:rPr>
              <a:t>PROPRII</a:t>
            </a:r>
            <a:r>
              <a:rPr lang="en-US"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err="1">
                <a:solidFill>
                  <a:srgbClr val="FFFFCC"/>
                </a:solidFill>
                <a:latin typeface="Times New Roman" panose="02020603050405020304" pitchFamily="18" charset="0"/>
                <a:cs typeface="Times New Roman" panose="02020603050405020304" pitchFamily="18" charset="0"/>
              </a:rPr>
              <a:t>A.N.A.R</a:t>
            </a:r>
            <a:r>
              <a:rPr lang="en-US" altLang="en-US" sz="2400" b="1" dirty="0">
                <a:solidFill>
                  <a:srgbClr val="FFFFCC"/>
                </a:solidFill>
                <a:latin typeface="Times New Roman" panose="02020603050405020304" pitchFamily="18" charset="0"/>
                <a:cs typeface="Times New Roman" panose="02020603050405020304" pitchFamily="18" charset="0"/>
              </a:rPr>
              <a:t>. 0 LEI/ 0 LEI</a:t>
            </a:r>
          </a:p>
          <a:p>
            <a:pPr algn="ctr">
              <a:lnSpc>
                <a:spcPct val="30000"/>
              </a:lnSpc>
              <a:spcBef>
                <a:spcPct val="50000"/>
              </a:spcBef>
              <a:buClrTx/>
              <a:buFontTx/>
              <a:buNone/>
            </a:pPr>
            <a:endParaRPr lang="en-US" altLang="en-US" sz="2400" b="1" dirty="0">
              <a:solidFill>
                <a:srgbClr val="FFFFCC"/>
              </a:solidFill>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endParaRPr lang="en-US" altLang="en-US" sz="2400" b="1" dirty="0">
              <a:solidFill>
                <a:srgbClr val="FFFFCC"/>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tile tx="0" ty="0" sx="100000" sy="100000" flip="none" algn="tl"/>
        </a:blipFill>
        <a:effectLst/>
      </p:bgPr>
    </p:bg>
    <p:spTree>
      <p:nvGrpSpPr>
        <p:cNvPr id="1" name=""/>
        <p:cNvGrpSpPr/>
        <p:nvPr/>
      </p:nvGrpSpPr>
      <p:grpSpPr>
        <a:xfrm>
          <a:off x="0" y="0"/>
          <a:ext cx="0" cy="0"/>
          <a:chOff x="0" y="0"/>
          <a:chExt cx="0" cy="0"/>
        </a:xfrm>
      </p:grpSpPr>
      <p:pic>
        <p:nvPicPr>
          <p:cNvPr id="81922" name="Picture 3" descr="Picture1.jpg"/>
          <p:cNvPicPr>
            <a:picLocks noChangeAspect="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0"/>
            <a:ext cx="5029200" cy="3962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1923" name="Picture 4" descr="Picture2.jpg"/>
          <p:cNvPicPr>
            <a:picLocks noChangeAspect="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029200" y="0"/>
            <a:ext cx="4114800" cy="3962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81924" name="Rectangle 5"/>
          <p:cNvSpPr>
            <a:spLocks noChangeArrowheads="1"/>
          </p:cNvSpPr>
          <p:nvPr/>
        </p:nvSpPr>
        <p:spPr bwMode="auto">
          <a:xfrm>
            <a:off x="0" y="4225925"/>
            <a:ext cx="5105400" cy="2470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457200" indent="-457200">
              <a:lnSpc>
                <a:spcPct val="120000"/>
              </a:lnSpc>
              <a:spcBef>
                <a:spcPts val="1000"/>
              </a:spcBef>
              <a:buClr>
                <a:schemeClr val="tx1"/>
              </a:buClr>
              <a:buFont typeface="Arial" panose="020B0604020202020204" pitchFamily="34" charset="0"/>
              <a:buChar char="•"/>
              <a:tabLst>
                <a:tab pos="176213" algn="l"/>
              </a:tabLst>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tabLst>
                <a:tab pos="176213" algn="l"/>
              </a:tabLst>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tabLst>
                <a:tab pos="176213" algn="l"/>
              </a:tabLst>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tabLst>
                <a:tab pos="176213" algn="l"/>
              </a:tabLst>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tabLst>
                <a:tab pos="176213" algn="l"/>
              </a:tabLst>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tabLst>
                <a:tab pos="176213" algn="l"/>
              </a:tabLst>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tabLst>
                <a:tab pos="176213" algn="l"/>
              </a:tabLst>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tabLst>
                <a:tab pos="176213" algn="l"/>
              </a:tabLst>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tabLst>
                <a:tab pos="176213" algn="l"/>
              </a:tabLst>
              <a:defRPr sz="1400">
                <a:solidFill>
                  <a:schemeClr val="tx1"/>
                </a:solidFill>
                <a:latin typeface="Tw Cen MT"/>
              </a:defRPr>
            </a:lvl9pPr>
          </a:lstStyle>
          <a:p>
            <a:pPr algn="just">
              <a:lnSpc>
                <a:spcPct val="70000"/>
              </a:lnSpc>
              <a:spcBef>
                <a:spcPct val="50000"/>
              </a:spcBef>
              <a:buClrTx/>
              <a:buFont typeface="Calibri" panose="020F0502020204030204" pitchFamily="34" charset="0"/>
              <a:buAutoNum type="arabicPeriod"/>
            </a:pPr>
            <a:r>
              <a:rPr lang="ro-RO" altLang="en-US" sz="2400" b="1">
                <a:latin typeface="Times New Roman" panose="02020603050405020304" pitchFamily="18" charset="0"/>
                <a:cs typeface="Times New Roman" panose="02020603050405020304" pitchFamily="18" charset="0"/>
              </a:rPr>
              <a:t>Investitia cuprinde mai multe obiecte dupa cum urmeaza:</a:t>
            </a:r>
          </a:p>
          <a:p>
            <a:pPr algn="just">
              <a:lnSpc>
                <a:spcPct val="70000"/>
              </a:lnSpc>
              <a:spcBef>
                <a:spcPct val="50000"/>
              </a:spcBef>
              <a:buClrTx/>
              <a:buFont typeface="Calibri" panose="020F0502020204030204" pitchFamily="34" charset="0"/>
              <a:buAutoNum type="arabicPeriod"/>
            </a:pPr>
            <a:r>
              <a:rPr lang="en-US" altLang="en-US" sz="2400" b="1">
                <a:latin typeface="Times New Roman" panose="02020603050405020304" pitchFamily="18" charset="0"/>
                <a:cs typeface="Times New Roman" panose="02020603050405020304" pitchFamily="18" charset="0"/>
              </a:rPr>
              <a:t>1.</a:t>
            </a:r>
            <a:r>
              <a:rPr lang="ro-RO" altLang="en-US" sz="2400" b="1">
                <a:latin typeface="Times New Roman" panose="02020603050405020304" pitchFamily="18" charset="0"/>
                <a:cs typeface="Times New Roman" panose="02020603050405020304" pitchFamily="18" charset="0"/>
              </a:rPr>
              <a:t>Baraj cu descarcator central cu 3 deschideri</a:t>
            </a:r>
            <a:endParaRPr lang="en-US" altLang="en-US" sz="2400" b="1">
              <a:latin typeface="Times New Roman" panose="02020603050405020304" pitchFamily="18" charset="0"/>
              <a:cs typeface="Times New Roman" panose="02020603050405020304" pitchFamily="18" charset="0"/>
            </a:endParaRPr>
          </a:p>
          <a:p>
            <a:pPr algn="just">
              <a:lnSpc>
                <a:spcPct val="70000"/>
              </a:lnSpc>
              <a:spcBef>
                <a:spcPct val="50000"/>
              </a:spcBef>
              <a:buClrTx/>
              <a:buFont typeface="Calibri" panose="020F0502020204030204" pitchFamily="34" charset="0"/>
              <a:buAutoNum type="arabicPeriod"/>
            </a:pPr>
            <a:r>
              <a:rPr lang="en-US" altLang="en-US" sz="2400" b="1">
                <a:latin typeface="Times New Roman" panose="02020603050405020304" pitchFamily="18" charset="0"/>
                <a:cs typeface="Times New Roman" panose="02020603050405020304" pitchFamily="18" charset="0"/>
              </a:rPr>
              <a:t>2.</a:t>
            </a:r>
            <a:r>
              <a:rPr lang="ro-RO" altLang="en-US" sz="2400" b="1">
                <a:latin typeface="Times New Roman" panose="02020603050405020304" pitchFamily="18" charset="0"/>
                <a:cs typeface="Times New Roman" panose="02020603050405020304" pitchFamily="18" charset="0"/>
              </a:rPr>
              <a:t>Evacuatorul de ape</a:t>
            </a:r>
            <a:r>
              <a:rPr lang="en-US" altLang="en-US" sz="2400" b="1">
                <a:latin typeface="Times New Roman" panose="02020603050405020304" pitchFamily="18" charset="0"/>
                <a:cs typeface="Times New Roman" panose="02020603050405020304" pitchFamily="18" charset="0"/>
              </a:rPr>
              <a:t> </a:t>
            </a:r>
            <a:r>
              <a:rPr lang="ro-RO" altLang="en-US" sz="2400" b="1">
                <a:latin typeface="Times New Roman" panose="02020603050405020304" pitchFamily="18" charset="0"/>
                <a:cs typeface="Times New Roman" panose="02020603050405020304" pitchFamily="18" charset="0"/>
              </a:rPr>
              <a:t>mar</a:t>
            </a:r>
            <a:r>
              <a:rPr lang="en-US" altLang="en-US" sz="2400" b="1">
                <a:latin typeface="Times New Roman" panose="02020603050405020304" pitchFamily="18" charset="0"/>
                <a:cs typeface="Times New Roman" panose="02020603050405020304" pitchFamily="18" charset="0"/>
              </a:rPr>
              <a:t>i</a:t>
            </a:r>
          </a:p>
          <a:p>
            <a:pPr algn="just">
              <a:lnSpc>
                <a:spcPct val="70000"/>
              </a:lnSpc>
              <a:spcBef>
                <a:spcPct val="50000"/>
              </a:spcBef>
              <a:buClrTx/>
              <a:buFont typeface="Calibri" panose="020F0502020204030204" pitchFamily="34" charset="0"/>
              <a:buAutoNum type="arabicPeriod"/>
            </a:pPr>
            <a:r>
              <a:rPr lang="ro-RO" altLang="en-US" sz="2400" b="1">
                <a:latin typeface="Times New Roman" panose="02020603050405020304" pitchFamily="18" charset="0"/>
                <a:cs typeface="Times New Roman" panose="02020603050405020304" pitchFamily="18" charset="0"/>
              </a:rPr>
              <a:t>3.Regul</a:t>
            </a:r>
            <a:r>
              <a:rPr lang="en-US" altLang="en-US" sz="2400" b="1">
                <a:latin typeface="Times New Roman" panose="02020603050405020304" pitchFamily="18" charset="0"/>
                <a:cs typeface="Times New Roman" panose="02020603050405020304" pitchFamily="18" charset="0"/>
              </a:rPr>
              <a:t>a</a:t>
            </a:r>
            <a:r>
              <a:rPr lang="ro-RO" altLang="en-US" sz="2400" b="1">
                <a:latin typeface="Times New Roman" panose="02020603050405020304" pitchFamily="18" charset="0"/>
                <a:cs typeface="Times New Roman" panose="02020603050405020304" pitchFamily="18" charset="0"/>
              </a:rPr>
              <a:t>riz</a:t>
            </a:r>
            <a:r>
              <a:rPr lang="en-US" altLang="en-US" sz="2400" b="1">
                <a:latin typeface="Times New Roman" panose="02020603050405020304" pitchFamily="18" charset="0"/>
                <a:cs typeface="Times New Roman" panose="02020603050405020304" pitchFamily="18" charset="0"/>
              </a:rPr>
              <a:t>a</a:t>
            </a:r>
            <a:r>
              <a:rPr lang="ro-RO" altLang="en-US" sz="2400" b="1">
                <a:latin typeface="Times New Roman" panose="02020603050405020304" pitchFamily="18" charset="0"/>
                <a:cs typeface="Times New Roman" panose="02020603050405020304" pitchFamily="18" charset="0"/>
              </a:rPr>
              <a:t>re râu aval acumulare</a:t>
            </a:r>
            <a:endParaRPr lang="en-US" altLang="en-US" sz="2400">
              <a:latin typeface="Calibri" panose="020F0502020204030204" pitchFamily="34" charset="0"/>
              <a:cs typeface="Times New Roman" panose="02020603050405020304" pitchFamily="18" charset="0"/>
            </a:endParaRPr>
          </a:p>
        </p:txBody>
      </p:sp>
      <p:sp>
        <p:nvSpPr>
          <p:cNvPr id="81925" name="Rectangle 6"/>
          <p:cNvSpPr>
            <a:spLocks noChangeArrowheads="1"/>
          </p:cNvSpPr>
          <p:nvPr/>
        </p:nvSpPr>
        <p:spPr bwMode="auto">
          <a:xfrm>
            <a:off x="5181600" y="4146550"/>
            <a:ext cx="3962400" cy="21002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eaLnBrk="1" hangingPunct="1">
              <a:lnSpc>
                <a:spcPct val="110000"/>
              </a:lnSpc>
              <a:spcBef>
                <a:spcPct val="0"/>
              </a:spcBef>
              <a:buClrTx/>
              <a:buFontTx/>
              <a:buNone/>
            </a:pPr>
            <a:r>
              <a:rPr lang="ro-RO" altLang="en-US" sz="2400" b="1">
                <a:latin typeface="Times New Roman" panose="02020603050405020304" pitchFamily="18" charset="0"/>
                <a:cs typeface="Times New Roman" panose="02020603050405020304" pitchFamily="18" charset="0"/>
              </a:rPr>
              <a:t>4.Drum de exploatare mal stâng</a:t>
            </a:r>
            <a:endParaRPr lang="en-US" altLang="en-US" sz="2400" b="1">
              <a:latin typeface="Times New Roman" panose="02020603050405020304" pitchFamily="18" charset="0"/>
              <a:cs typeface="Times New Roman" panose="02020603050405020304" pitchFamily="18" charset="0"/>
            </a:endParaRPr>
          </a:p>
          <a:p>
            <a:pPr eaLnBrk="1" hangingPunct="1">
              <a:lnSpc>
                <a:spcPct val="110000"/>
              </a:lnSpc>
              <a:spcBef>
                <a:spcPct val="0"/>
              </a:spcBef>
              <a:buClrTx/>
              <a:buFontTx/>
              <a:buNone/>
            </a:pPr>
            <a:r>
              <a:rPr lang="ro-RO" altLang="en-US" sz="2400" b="1">
                <a:latin typeface="Times New Roman" panose="02020603050405020304" pitchFamily="18" charset="0"/>
                <a:cs typeface="Times New Roman" panose="02020603050405020304" pitchFamily="18" charset="0"/>
              </a:rPr>
              <a:t>5. Sediu exploatare terminat</a:t>
            </a:r>
            <a:endParaRPr lang="en-US" altLang="en-US" sz="2400" b="1">
              <a:latin typeface="Times New Roman" panose="02020603050405020304" pitchFamily="18" charset="0"/>
              <a:cs typeface="Times New Roman" panose="02020603050405020304" pitchFamily="18" charset="0"/>
            </a:endParaRPr>
          </a:p>
          <a:p>
            <a:pPr eaLnBrk="1" hangingPunct="1">
              <a:lnSpc>
                <a:spcPct val="110000"/>
              </a:lnSpc>
              <a:spcBef>
                <a:spcPct val="0"/>
              </a:spcBef>
              <a:buClrTx/>
              <a:buFontTx/>
              <a:buNone/>
            </a:pPr>
            <a:r>
              <a:rPr lang="ro-RO" altLang="en-US" sz="2400" b="1">
                <a:latin typeface="Times New Roman" panose="02020603050405020304" pitchFamily="18" charset="0"/>
                <a:cs typeface="Times New Roman" panose="02020603050405020304" pitchFamily="18" charset="0"/>
              </a:rPr>
              <a:t>6. Deviere DN74 BRAD – ABRUD</a:t>
            </a:r>
            <a:endParaRPr lang="en-US" altLang="en-US" sz="2400" b="1">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tile tx="0" ty="0" sx="100000" sy="100000" flip="none" algn="tl"/>
        </a:blipFill>
        <a:effectLst/>
      </p:bgPr>
    </p:bg>
    <p:spTree>
      <p:nvGrpSpPr>
        <p:cNvPr id="1" name=""/>
        <p:cNvGrpSpPr/>
        <p:nvPr/>
      </p:nvGrpSpPr>
      <p:grpSpPr>
        <a:xfrm>
          <a:off x="0" y="0"/>
          <a:ext cx="0" cy="0"/>
          <a:chOff x="0" y="0"/>
          <a:chExt cx="0" cy="0"/>
        </a:xfrm>
      </p:grpSpPr>
      <p:pic>
        <p:nvPicPr>
          <p:cNvPr id="82946" name="Picture 3" descr="Picture4.jpg"/>
          <p:cNvPicPr>
            <a:picLocks noChangeAspect="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0"/>
            <a:ext cx="4495800" cy="421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2947" name="Picture 4" descr="Picture3.jpg"/>
          <p:cNvPicPr>
            <a:picLocks noChangeAspect="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810000" y="2673350"/>
            <a:ext cx="5334000" cy="41846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82948" name="Rectangle 5"/>
          <p:cNvSpPr>
            <a:spLocks noChangeArrowheads="1"/>
          </p:cNvSpPr>
          <p:nvPr/>
        </p:nvSpPr>
        <p:spPr bwMode="auto">
          <a:xfrm>
            <a:off x="4572000" y="0"/>
            <a:ext cx="4572000" cy="2282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eaLnBrk="1" hangingPunct="1">
              <a:lnSpc>
                <a:spcPct val="100000"/>
              </a:lnSpc>
              <a:spcBef>
                <a:spcPct val="0"/>
              </a:spcBef>
              <a:buClrTx/>
              <a:buFontTx/>
              <a:buNone/>
            </a:pPr>
            <a:r>
              <a:rPr lang="ro-RO" altLang="en-US" sz="2400" b="1" u="sng">
                <a:latin typeface="Times New Roman" panose="02020603050405020304" pitchFamily="18" charset="0"/>
                <a:cs typeface="Times New Roman" panose="02020603050405020304" pitchFamily="18" charset="0"/>
              </a:rPr>
              <a:t>7.Deviere LTC </a:t>
            </a:r>
            <a:r>
              <a:rPr lang="ro-RO" altLang="en-US" sz="2400" b="1">
                <a:latin typeface="Times New Roman" panose="02020603050405020304" pitchFamily="18" charset="0"/>
                <a:cs typeface="Times New Roman" panose="02020603050405020304" pitchFamily="18" charset="0"/>
              </a:rPr>
              <a:t>nu mai este necesară fiind realizat de Romtelecom prin introducere de cablu optic</a:t>
            </a:r>
            <a:endParaRPr lang="en-US" altLang="en-US" sz="2400" b="1">
              <a:latin typeface="Times New Roman" panose="02020603050405020304" pitchFamily="18" charset="0"/>
              <a:cs typeface="Times New Roman" panose="02020603050405020304" pitchFamily="18" charset="0"/>
            </a:endParaRPr>
          </a:p>
          <a:p>
            <a:pPr eaLnBrk="1" hangingPunct="1">
              <a:lnSpc>
                <a:spcPct val="100000"/>
              </a:lnSpc>
              <a:spcBef>
                <a:spcPct val="0"/>
              </a:spcBef>
              <a:buClrTx/>
              <a:buFontTx/>
              <a:buNone/>
            </a:pPr>
            <a:r>
              <a:rPr lang="ro-RO" altLang="en-US" sz="2400" b="1" u="sng">
                <a:latin typeface="Times New Roman" panose="02020603050405020304" pitchFamily="18" charset="0"/>
                <a:cs typeface="Times New Roman" panose="02020603050405020304" pitchFamily="18" charset="0"/>
              </a:rPr>
              <a:t>8.Deviere LEA</a:t>
            </a:r>
            <a:endParaRPr lang="en-US" altLang="en-US" sz="2400" b="1" u="sng">
              <a:latin typeface="Times New Roman" panose="02020603050405020304" pitchFamily="18" charset="0"/>
              <a:cs typeface="Times New Roman" panose="02020603050405020304" pitchFamily="18" charset="0"/>
            </a:endParaRPr>
          </a:p>
          <a:p>
            <a:pPr eaLnBrk="1" hangingPunct="1">
              <a:lnSpc>
                <a:spcPct val="100000"/>
              </a:lnSpc>
              <a:spcBef>
                <a:spcPct val="0"/>
              </a:spcBef>
              <a:buClrTx/>
              <a:buFontTx/>
              <a:buNone/>
            </a:pPr>
            <a:r>
              <a:rPr lang="ro-RO" altLang="en-US" sz="2400" b="1" u="sng">
                <a:latin typeface="Times New Roman" panose="02020603050405020304" pitchFamily="18" charset="0"/>
                <a:cs typeface="Times New Roman" panose="02020603050405020304" pitchFamily="18" charset="0"/>
              </a:rPr>
              <a:t>9. Strămutare gospodării</a:t>
            </a:r>
            <a:endParaRPr lang="en-US" altLang="en-US" sz="2400" b="1">
              <a:latin typeface="Times New Roman" panose="02020603050405020304" pitchFamily="18" charset="0"/>
              <a:cs typeface="Times New Roman" panose="02020603050405020304" pitchFamily="18" charset="0"/>
            </a:endParaRPr>
          </a:p>
        </p:txBody>
      </p:sp>
      <p:sp>
        <p:nvSpPr>
          <p:cNvPr id="82949" name="Rectangle 6"/>
          <p:cNvSpPr>
            <a:spLocks noChangeArrowheads="1"/>
          </p:cNvSpPr>
          <p:nvPr/>
        </p:nvSpPr>
        <p:spPr bwMode="auto">
          <a:xfrm>
            <a:off x="0" y="4267200"/>
            <a:ext cx="4191000" cy="16795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ctr">
              <a:lnSpc>
                <a:spcPct val="100000"/>
              </a:lnSpc>
              <a:spcBef>
                <a:spcPct val="0"/>
              </a:spcBef>
              <a:buClrTx/>
              <a:buFontTx/>
              <a:buNone/>
            </a:pPr>
            <a:r>
              <a:rPr lang="ro-RO" altLang="en-US" sz="2600" b="1">
                <a:latin typeface="Times New Roman" panose="02020603050405020304" pitchFamily="18" charset="0"/>
                <a:cs typeface="Times New Roman" panose="02020603050405020304" pitchFamily="18" charset="0"/>
              </a:rPr>
              <a:t>CAPACITĂŢI:</a:t>
            </a:r>
            <a:br>
              <a:rPr lang="ro-RO" altLang="en-US" sz="2600" b="1">
                <a:latin typeface="Times New Roman" panose="02020603050405020304" pitchFamily="18" charset="0"/>
                <a:cs typeface="Times New Roman" panose="02020603050405020304" pitchFamily="18" charset="0"/>
              </a:rPr>
            </a:br>
            <a:r>
              <a:rPr lang="ro-RO" altLang="en-US" sz="2600" b="1">
                <a:latin typeface="Times New Roman" panose="02020603050405020304" pitchFamily="18" charset="0"/>
                <a:cs typeface="Times New Roman" panose="02020603050405020304" pitchFamily="18" charset="0"/>
              </a:rPr>
              <a:t>10,33 milioane mc acumulare permanentă</a:t>
            </a:r>
            <a:br>
              <a:rPr lang="ro-RO" altLang="en-US" sz="2600" b="1">
                <a:latin typeface="Times New Roman" panose="02020603050405020304" pitchFamily="18" charset="0"/>
                <a:cs typeface="Times New Roman" panose="02020603050405020304" pitchFamily="18" charset="0"/>
              </a:rPr>
            </a:br>
            <a:r>
              <a:rPr lang="ro-RO" altLang="en-US" sz="2600" b="1">
                <a:latin typeface="Times New Roman" panose="02020603050405020304" pitchFamily="18" charset="0"/>
                <a:cs typeface="Times New Roman" panose="02020603050405020304" pitchFamily="18" charset="0"/>
              </a:rPr>
              <a:t>P.I.F. - 201</a:t>
            </a:r>
            <a:r>
              <a:rPr lang="en-US" altLang="en-US" sz="2600" b="1">
                <a:latin typeface="Times New Roman" panose="02020603050405020304" pitchFamily="18" charset="0"/>
                <a:cs typeface="Times New Roman" panose="02020603050405020304" pitchFamily="18" charset="0"/>
              </a:rPr>
              <a:t>3</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68610" name="Title 1"/>
          <p:cNvSpPr>
            <a:spLocks noGrp="1"/>
          </p:cNvSpPr>
          <p:nvPr>
            <p:ph type="title" idx="4294967295"/>
          </p:nvPr>
        </p:nvSpPr>
        <p:spPr>
          <a:xfrm>
            <a:off x="0" y="274638"/>
            <a:ext cx="8229600" cy="1143000"/>
          </a:xfrm>
        </p:spPr>
        <p:txBody>
          <a:bodyPr/>
          <a:lstStyle/>
          <a:p>
            <a:pPr fontAlgn="auto">
              <a:spcAft>
                <a:spcPts val="0"/>
              </a:spcAft>
              <a:defRPr/>
            </a:pPr>
            <a:r>
              <a:rPr lang="en-US" altLang="en-US" b="1" dirty="0" smtClean="0">
                <a:latin typeface="Times New Roman" panose="02020603050405020304" pitchFamily="18" charset="0"/>
                <a:cs typeface="Times New Roman" panose="02020603050405020304" pitchFamily="18" charset="0"/>
              </a:rPr>
              <a:t>17</a:t>
            </a:r>
            <a:r>
              <a:rPr lang="ro-RO" altLang="en-US" b="1" dirty="0" smtClean="0">
                <a:latin typeface="Times New Roman" panose="02020603050405020304" pitchFamily="18" charset="0"/>
                <a:cs typeface="Times New Roman" panose="02020603050405020304" pitchFamily="18" charset="0"/>
              </a:rPr>
              <a:t>.Amenajare Valea Mare la Tarnova, judetul Arad</a:t>
            </a:r>
          </a:p>
        </p:txBody>
      </p:sp>
      <p:sp>
        <p:nvSpPr>
          <p:cNvPr id="91139" name="Rectangle 3"/>
          <p:cNvSpPr>
            <a:spLocks noChangeArrowheads="1"/>
          </p:cNvSpPr>
          <p:nvPr/>
        </p:nvSpPr>
        <p:spPr bwMode="auto">
          <a:xfrm>
            <a:off x="0" y="4356100"/>
            <a:ext cx="9144000" cy="2574925"/>
          </a:xfrm>
          <a:prstGeom prst="rect">
            <a:avLst/>
          </a:prstGeom>
          <a:noFill/>
          <a:ln>
            <a:noFill/>
          </a:ln>
          <a:extLst>
            <a:ext uri="{909E8E84-426E-40DD-AFC4-6F175D3DCCD1}">
              <a14:hiddenFill xmlns:a14="http://schemas.microsoft.com/office/drawing/2010/main" xmlns="">
                <a:solidFill>
                  <a:srgbClr val="FFFFCC">
                    <a:alpha val="39999"/>
                  </a:srgbClr>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ctr">
              <a:lnSpc>
                <a:spcPct val="100000"/>
              </a:lnSpc>
              <a:spcBef>
                <a:spcPct val="50000"/>
              </a:spcBef>
              <a:buClrTx/>
              <a:buFontTx/>
              <a:buNone/>
            </a:pPr>
            <a:r>
              <a:rPr lang="ro-RO" altLang="en-US" sz="2400" b="1" dirty="0">
                <a:solidFill>
                  <a:srgbClr val="FFFFCC"/>
                </a:solidFill>
                <a:latin typeface="Times New Roman" panose="02020603050405020304" pitchFamily="18" charset="0"/>
                <a:cs typeface="Times New Roman" panose="02020603050405020304" pitchFamily="18" charset="0"/>
              </a:rPr>
              <a:t>VALOARE TOTALĂ INVESTIŢIE</a:t>
            </a:r>
            <a:endParaRPr lang="en-US" altLang="en-US" sz="2400" b="1" dirty="0">
              <a:solidFill>
                <a:srgbClr val="FFFFCC"/>
              </a:solidFill>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4.149.266</a:t>
            </a:r>
            <a:r>
              <a:rPr lang="ro-RO" altLang="en-US" sz="2400" b="1" dirty="0">
                <a:solidFill>
                  <a:srgbClr val="FFFFCC"/>
                </a:solidFill>
                <a:latin typeface="Times New Roman" panose="02020603050405020304" pitchFamily="18" charset="0"/>
                <a:cs typeface="Times New Roman" panose="02020603050405020304" pitchFamily="18" charset="0"/>
              </a:rPr>
              <a:t> LEI </a:t>
            </a:r>
            <a:r>
              <a:rPr lang="en-US" altLang="en-US" sz="2400" b="1" dirty="0">
                <a:solidFill>
                  <a:srgbClr val="FFFFCC"/>
                </a:solidFill>
                <a:latin typeface="Times New Roman" panose="02020603050405020304" pitchFamily="18" charset="0"/>
                <a:cs typeface="Times New Roman" panose="02020603050405020304" pitchFamily="18" charset="0"/>
              </a:rPr>
              <a:t>/ 3.484.442</a:t>
            </a:r>
            <a:r>
              <a:rPr lang="ro-RO"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a:solidFill>
                  <a:srgbClr val="FFFFCC"/>
                </a:solidFill>
                <a:latin typeface="Times New Roman" panose="02020603050405020304" pitchFamily="18" charset="0"/>
                <a:cs typeface="Times New Roman" panose="02020603050405020304" pitchFamily="18" charset="0"/>
              </a:rPr>
              <a:t>LEI </a:t>
            </a:r>
          </a:p>
          <a:p>
            <a:pPr algn="ctr">
              <a:lnSpc>
                <a:spcPct val="30000"/>
              </a:lnSpc>
              <a:spcBef>
                <a:spcPct val="50000"/>
              </a:spcBef>
              <a:buClrTx/>
              <a:buFontTx/>
              <a:buNone/>
            </a:pPr>
            <a:endParaRPr lang="en-US" altLang="en-US" sz="2400" b="1" dirty="0">
              <a:solidFill>
                <a:srgbClr val="FFFFCC"/>
              </a:solidFill>
              <a:latin typeface="Times New Roman" panose="02020603050405020304" pitchFamily="18" charset="0"/>
              <a:cs typeface="Times New Roman" panose="02020603050405020304" pitchFamily="18" charset="0"/>
            </a:endParaRPr>
          </a:p>
          <a:p>
            <a:pP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err="1">
                <a:solidFill>
                  <a:srgbClr val="FFFFCC"/>
                </a:solidFill>
                <a:latin typeface="Times New Roman" panose="02020603050405020304" pitchFamily="18" charset="0"/>
                <a:cs typeface="Times New Roman" panose="02020603050405020304" pitchFamily="18" charset="0"/>
              </a:rPr>
              <a:t>REALIZAT</a:t>
            </a:r>
            <a:r>
              <a:rPr lang="en-US" altLang="en-US" sz="2400" b="1" dirty="0">
                <a:solidFill>
                  <a:srgbClr val="FFFFCC"/>
                </a:solidFill>
                <a:latin typeface="Times New Roman" panose="02020603050405020304" pitchFamily="18" charset="0"/>
                <a:cs typeface="Times New Roman" panose="02020603050405020304" pitchFamily="18" charset="0"/>
              </a:rPr>
              <a:t>:		         	            REST DE </a:t>
            </a:r>
            <a:r>
              <a:rPr lang="en-US" altLang="en-US" sz="2400" b="1" dirty="0" err="1">
                <a:solidFill>
                  <a:srgbClr val="FFFFCC"/>
                </a:solidFill>
                <a:latin typeface="Times New Roman" panose="02020603050405020304" pitchFamily="18" charset="0"/>
                <a:cs typeface="Times New Roman" panose="02020603050405020304" pitchFamily="18" charset="0"/>
              </a:rPr>
              <a:t>REALIZAT</a:t>
            </a:r>
            <a:r>
              <a:rPr lang="en-US" altLang="en-US" sz="2400" b="1" dirty="0">
                <a:solidFill>
                  <a:srgbClr val="FFFFCC"/>
                </a:solidFill>
                <a:latin typeface="Times New Roman" panose="02020603050405020304" pitchFamily="18" charset="0"/>
                <a:cs typeface="Times New Roman" panose="02020603050405020304" pitchFamily="18" charset="0"/>
              </a:rPr>
              <a:t>:</a:t>
            </a:r>
          </a:p>
          <a:p>
            <a:pP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2.951.040 LEI/ 2.703.966 LEI                   1.198.226 </a:t>
            </a:r>
            <a:r>
              <a:rPr lang="ro-RO" altLang="en-US" sz="2400" b="1" dirty="0">
                <a:solidFill>
                  <a:srgbClr val="FFFFCC"/>
                </a:solidFill>
                <a:latin typeface="Times New Roman" panose="02020603050405020304" pitchFamily="18" charset="0"/>
                <a:cs typeface="Times New Roman" panose="02020603050405020304" pitchFamily="18" charset="0"/>
              </a:rPr>
              <a:t>LEI </a:t>
            </a:r>
            <a:r>
              <a:rPr lang="en-US" altLang="en-US" sz="2400" b="1" dirty="0">
                <a:solidFill>
                  <a:srgbClr val="FFFFCC"/>
                </a:solidFill>
                <a:latin typeface="Times New Roman" panose="02020603050405020304" pitchFamily="18" charset="0"/>
                <a:cs typeface="Times New Roman" panose="02020603050405020304" pitchFamily="18" charset="0"/>
              </a:rPr>
              <a:t>/ 780.476</a:t>
            </a:r>
            <a:r>
              <a:rPr lang="ro-RO"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a:solidFill>
                  <a:srgbClr val="FFFFCC"/>
                </a:solidFill>
                <a:latin typeface="Times New Roman" panose="02020603050405020304" pitchFamily="18" charset="0"/>
                <a:cs typeface="Times New Roman" panose="02020603050405020304" pitchFamily="18" charset="0"/>
              </a:rPr>
              <a:t>LEI </a:t>
            </a:r>
          </a:p>
          <a:p>
            <a:pPr>
              <a:lnSpc>
                <a:spcPct val="30000"/>
              </a:lnSpc>
              <a:spcBef>
                <a:spcPct val="50000"/>
              </a:spcBef>
              <a:buClrTx/>
              <a:buFontTx/>
              <a:buNone/>
            </a:pPr>
            <a:endParaRPr lang="en-US" altLang="en-US" sz="2400" b="1" dirty="0">
              <a:solidFill>
                <a:srgbClr val="FFFFCC"/>
              </a:solidFill>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PROGRAM – </a:t>
            </a:r>
            <a:r>
              <a:rPr lang="en-US" altLang="en-US" sz="2400" b="1" dirty="0" err="1">
                <a:solidFill>
                  <a:srgbClr val="FFFFCC"/>
                </a:solidFill>
                <a:latin typeface="Times New Roman" panose="02020603050405020304" pitchFamily="18" charset="0"/>
                <a:cs typeface="Times New Roman" panose="02020603050405020304" pitchFamily="18" charset="0"/>
              </a:rPr>
              <a:t>ALOCATII</a:t>
            </a:r>
            <a:r>
              <a:rPr lang="en-US"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smtClean="0">
                <a:solidFill>
                  <a:srgbClr val="FFFFCC"/>
                </a:solidFill>
                <a:latin typeface="Times New Roman" panose="02020603050405020304" pitchFamily="18" charset="0"/>
                <a:cs typeface="Times New Roman" panose="02020603050405020304" pitchFamily="18" charset="0"/>
              </a:rPr>
              <a:t>2018</a:t>
            </a:r>
            <a:endParaRPr lang="ro-RO" altLang="en-US" sz="2400" b="1" dirty="0">
              <a:solidFill>
                <a:srgbClr val="FFFFCC"/>
              </a:solidFill>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0</a:t>
            </a:r>
            <a:r>
              <a:rPr lang="ro-RO" altLang="en-US" sz="2400" b="1" dirty="0">
                <a:solidFill>
                  <a:srgbClr val="FFFFCC"/>
                </a:solidFill>
                <a:latin typeface="Times New Roman" panose="02020603050405020304" pitchFamily="18" charset="0"/>
                <a:cs typeface="Times New Roman" panose="02020603050405020304" pitchFamily="18" charset="0"/>
              </a:rPr>
              <a:t> LEI </a:t>
            </a:r>
            <a:r>
              <a:rPr lang="en-US" altLang="en-US" sz="2400" b="1" dirty="0">
                <a:solidFill>
                  <a:srgbClr val="FFFFCC"/>
                </a:solidFill>
                <a:latin typeface="Times New Roman" panose="02020603050405020304" pitchFamily="18" charset="0"/>
                <a:cs typeface="Times New Roman" panose="02020603050405020304" pitchFamily="18" charset="0"/>
              </a:rPr>
              <a:t>/ 0</a:t>
            </a:r>
            <a:r>
              <a:rPr lang="ro-RO"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a:solidFill>
                  <a:srgbClr val="FFFFCC"/>
                </a:solidFill>
                <a:latin typeface="Times New Roman" panose="02020603050405020304" pitchFamily="18" charset="0"/>
                <a:cs typeface="Times New Roman" panose="02020603050405020304" pitchFamily="18" charset="0"/>
              </a:rPr>
              <a:t>LEI</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srcRect/>
          <a:tile tx="0" ty="0" sx="100000" sy="100000" flip="none" algn="tl"/>
        </a:blipFill>
        <a:effectLst/>
      </p:bgPr>
    </p:bg>
    <p:spTree>
      <p:nvGrpSpPr>
        <p:cNvPr id="1" name=""/>
        <p:cNvGrpSpPr/>
        <p:nvPr/>
      </p:nvGrpSpPr>
      <p:grpSpPr>
        <a:xfrm>
          <a:off x="0" y="0"/>
          <a:ext cx="0" cy="0"/>
          <a:chOff x="0" y="0"/>
          <a:chExt cx="0" cy="0"/>
        </a:xfrm>
      </p:grpSpPr>
      <p:sp>
        <p:nvSpPr>
          <p:cNvPr id="92162" name="Rectangle 1"/>
          <p:cNvSpPr>
            <a:spLocks noChangeArrowheads="1"/>
          </p:cNvSpPr>
          <p:nvPr/>
        </p:nvSpPr>
        <p:spPr bwMode="auto">
          <a:xfrm>
            <a:off x="0" y="-30163"/>
            <a:ext cx="9144000" cy="30480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spAutoFit/>
          </a:bodyPr>
          <a:lstStyle>
            <a:lvl1pPr indent="457200">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just" eaLnBrk="1" hangingPunct="1">
              <a:lnSpc>
                <a:spcPct val="100000"/>
              </a:lnSpc>
              <a:spcBef>
                <a:spcPct val="0"/>
              </a:spcBef>
              <a:buClrTx/>
              <a:buFontTx/>
              <a:buNone/>
            </a:pPr>
            <a:r>
              <a:rPr lang="ro-RO" altLang="en-US" sz="2400">
                <a:latin typeface="Times New Roman" panose="02020603050405020304" pitchFamily="18" charset="0"/>
                <a:cs typeface="Times New Roman" panose="02020603050405020304" pitchFamily="18" charset="0"/>
              </a:rPr>
              <a:t>Viiturile cu asigurarea de 10% având în vedere capacitatea redusă de transport în regim actual produc pagube prin inundarea gospodăriilor populaţiei, case, drumuri, poduri, etc.</a:t>
            </a:r>
          </a:p>
          <a:p>
            <a:pPr algn="just">
              <a:lnSpc>
                <a:spcPct val="100000"/>
              </a:lnSpc>
              <a:spcBef>
                <a:spcPct val="0"/>
              </a:spcBef>
              <a:buClrTx/>
              <a:buFontTx/>
              <a:buNone/>
            </a:pPr>
            <a:r>
              <a:rPr lang="ro-RO" altLang="en-US" sz="2400">
                <a:latin typeface="Times New Roman" panose="02020603050405020304" pitchFamily="18" charset="0"/>
                <a:cs typeface="Times New Roman" panose="02020603050405020304" pitchFamily="18" charset="0"/>
              </a:rPr>
              <a:t>Pentru scoaterea de sub efectul inundaţiilor a obiectivelor social - economice ale localităţii Târnova şi eliminarea pagubelor, precum şi pentru asigurarea unui climat de siguranţă şi dezvoltarea durabilă a zonei sunt necesare executarea unor lucrări de amenajare a albiei pe o lungime de 5,3 km.</a:t>
            </a:r>
          </a:p>
        </p:txBody>
      </p:sp>
      <p:pic>
        <p:nvPicPr>
          <p:cNvPr id="92163" name="Picture 3" descr="IMG_4602"/>
          <p:cNvPicPr preferRelativeResize="0">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2895600"/>
            <a:ext cx="9144000" cy="3962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srcRect/>
          <a:tile tx="0" ty="0" sx="100000" sy="100000" flip="none" algn="tl"/>
        </a:blipFill>
        <a:effectLst/>
      </p:bgPr>
    </p:bg>
    <p:spTree>
      <p:nvGrpSpPr>
        <p:cNvPr id="1" name=""/>
        <p:cNvGrpSpPr/>
        <p:nvPr/>
      </p:nvGrpSpPr>
      <p:grpSpPr>
        <a:xfrm>
          <a:off x="0" y="0"/>
          <a:ext cx="0" cy="0"/>
          <a:chOff x="0" y="0"/>
          <a:chExt cx="0" cy="0"/>
        </a:xfrm>
      </p:grpSpPr>
      <p:sp>
        <p:nvSpPr>
          <p:cNvPr id="93186" name="Rectangle 2"/>
          <p:cNvSpPr>
            <a:spLocks noChangeArrowheads="1"/>
          </p:cNvSpPr>
          <p:nvPr/>
        </p:nvSpPr>
        <p:spPr bwMode="auto">
          <a:xfrm>
            <a:off x="5029200" y="155575"/>
            <a:ext cx="4114800" cy="67405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spAutoFit/>
          </a:bodyPr>
          <a:lstStyle>
            <a:lvl1pPr>
              <a:lnSpc>
                <a:spcPct val="120000"/>
              </a:lnSpc>
              <a:spcBef>
                <a:spcPts val="1000"/>
              </a:spcBef>
              <a:buClr>
                <a:schemeClr val="tx1"/>
              </a:buClr>
              <a:buFont typeface="Arial" panose="020B0604020202020204" pitchFamily="34" charset="0"/>
              <a:buChar char="•"/>
              <a:tabLst>
                <a:tab pos="457200" algn="l"/>
                <a:tab pos="1600200" algn="l"/>
              </a:tabLst>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tabLst>
                <a:tab pos="457200" algn="l"/>
                <a:tab pos="1600200" algn="l"/>
              </a:tabLst>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tabLst>
                <a:tab pos="457200" algn="l"/>
                <a:tab pos="1600200" algn="l"/>
              </a:tabLst>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tabLst>
                <a:tab pos="457200" algn="l"/>
                <a:tab pos="1600200" algn="l"/>
              </a:tabLst>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tabLst>
                <a:tab pos="457200" algn="l"/>
                <a:tab pos="1600200" algn="l"/>
              </a:tabLst>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tabLst>
                <a:tab pos="457200" algn="l"/>
                <a:tab pos="1600200" algn="l"/>
              </a:tabLst>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tabLst>
                <a:tab pos="457200" algn="l"/>
                <a:tab pos="1600200" algn="l"/>
              </a:tabLst>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tabLst>
                <a:tab pos="457200" algn="l"/>
                <a:tab pos="1600200" algn="l"/>
              </a:tabLst>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tabLst>
                <a:tab pos="457200" algn="l"/>
                <a:tab pos="1600200" algn="l"/>
              </a:tabLst>
              <a:defRPr sz="1400">
                <a:solidFill>
                  <a:schemeClr val="tx1"/>
                </a:solidFill>
                <a:latin typeface="Tw Cen MT"/>
              </a:defRPr>
            </a:lvl9pPr>
          </a:lstStyle>
          <a:p>
            <a:pPr algn="just" eaLnBrk="1" hangingPunct="1">
              <a:lnSpc>
                <a:spcPct val="100000"/>
              </a:lnSpc>
              <a:spcBef>
                <a:spcPct val="0"/>
              </a:spcBef>
              <a:buClrTx/>
              <a:buFontTx/>
              <a:buNone/>
            </a:pPr>
            <a:r>
              <a:rPr lang="ro-RO" altLang="en-US" sz="2400">
                <a:latin typeface="Times New Roman" panose="02020603050405020304" pitchFamily="18" charset="0"/>
                <a:cs typeface="Times New Roman" panose="02020603050405020304" pitchFamily="18" charset="0"/>
              </a:rPr>
              <a:t>Au fost proiectate următoarele lucrări:</a:t>
            </a:r>
            <a:endParaRPr lang="en-US" altLang="en-US" sz="2400">
              <a:latin typeface="Times New Roman" panose="02020603050405020304" pitchFamily="18" charset="0"/>
              <a:cs typeface="Times New Roman" panose="02020603050405020304" pitchFamily="18" charset="0"/>
            </a:endParaRPr>
          </a:p>
          <a:p>
            <a:pPr algn="just">
              <a:lnSpc>
                <a:spcPct val="100000"/>
              </a:lnSpc>
              <a:spcBef>
                <a:spcPct val="0"/>
              </a:spcBef>
              <a:buClrTx/>
              <a:buFontTx/>
              <a:buChar char="•"/>
            </a:pPr>
            <a:r>
              <a:rPr lang="ro-RO" altLang="en-US" sz="2400">
                <a:latin typeface="Times New Roman" panose="02020603050405020304" pitchFamily="18" charset="0"/>
                <a:cs typeface="Times New Roman" panose="02020603050405020304" pitchFamily="18" charset="0"/>
              </a:rPr>
              <a:t>recalibrare albie, secţiune trapezoidală cu baza 2 – 4 m în funcţie de pantă şi debit pe tronsoane, taluze 1:1,5, înălţimea albiei amenajate 2 ÷ 2,5 m.</a:t>
            </a:r>
            <a:endParaRPr lang="en-US" altLang="en-US" sz="2400">
              <a:latin typeface="Times New Roman" panose="02020603050405020304" pitchFamily="18" charset="0"/>
              <a:cs typeface="Times New Roman" panose="02020603050405020304" pitchFamily="18" charset="0"/>
            </a:endParaRPr>
          </a:p>
          <a:p>
            <a:pPr algn="just">
              <a:lnSpc>
                <a:spcPct val="100000"/>
              </a:lnSpc>
              <a:spcBef>
                <a:spcPct val="0"/>
              </a:spcBef>
              <a:buClrTx/>
              <a:buFontTx/>
              <a:buChar char="•"/>
            </a:pPr>
            <a:r>
              <a:rPr lang="ro-RO" altLang="en-US" sz="2400">
                <a:latin typeface="Times New Roman" panose="02020603050405020304" pitchFamily="18" charset="0"/>
                <a:cs typeface="Times New Roman" panose="02020603050405020304" pitchFamily="18" charset="0"/>
              </a:rPr>
              <a:t>protecţie de mal alcătuită dintr-o grindă din gabioane cutie 0,5 x 1,2 m ca reazem şi saltea gabioane de 0,2 m grosime pe taluz, umplute cu piatră brută </a:t>
            </a:r>
            <a:endParaRPr lang="en-US" altLang="en-US" sz="2400">
              <a:latin typeface="Times New Roman" panose="02020603050405020304" pitchFamily="18" charset="0"/>
              <a:cs typeface="Times New Roman" panose="02020603050405020304" pitchFamily="18" charset="0"/>
            </a:endParaRPr>
          </a:p>
          <a:p>
            <a:pPr algn="just">
              <a:lnSpc>
                <a:spcPct val="100000"/>
              </a:lnSpc>
              <a:spcBef>
                <a:spcPct val="0"/>
              </a:spcBef>
              <a:buClrTx/>
              <a:buFontTx/>
              <a:buChar char="•"/>
            </a:pPr>
            <a:r>
              <a:rPr lang="ro-RO" altLang="en-US" sz="2400">
                <a:latin typeface="Times New Roman" panose="02020603050405020304" pitchFamily="18" charset="0"/>
                <a:cs typeface="Times New Roman" panose="02020603050405020304" pitchFamily="18" charset="0"/>
              </a:rPr>
              <a:t>parapet din beton pe mal în zonele unde spaţiu de construcţie este minim din cauza construcţiilor limitrofe albiei.</a:t>
            </a:r>
          </a:p>
        </p:txBody>
      </p:sp>
      <p:pic>
        <p:nvPicPr>
          <p:cNvPr id="93187" name="Picture 3" descr="IMG_4613"/>
          <p:cNvPicPr preferRelativeResize="0">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0"/>
            <a:ext cx="4953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srcRect/>
          <a:tile tx="0" ty="0" sx="100000" sy="100000" flip="none" algn="tl"/>
        </a:blipFill>
        <a:effectLst/>
      </p:bgPr>
    </p:bg>
    <p:spTree>
      <p:nvGrpSpPr>
        <p:cNvPr id="1" name=""/>
        <p:cNvGrpSpPr/>
        <p:nvPr/>
      </p:nvGrpSpPr>
      <p:grpSpPr>
        <a:xfrm>
          <a:off x="0" y="0"/>
          <a:ext cx="0" cy="0"/>
          <a:chOff x="0" y="0"/>
          <a:chExt cx="0" cy="0"/>
        </a:xfrm>
      </p:grpSpPr>
      <p:sp>
        <p:nvSpPr>
          <p:cNvPr id="4" name="Rectangle 3"/>
          <p:cNvSpPr/>
          <p:nvPr/>
        </p:nvSpPr>
        <p:spPr>
          <a:xfrm>
            <a:off x="0" y="0"/>
            <a:ext cx="9144000" cy="2678113"/>
          </a:xfrm>
          <a:prstGeom prst="rect">
            <a:avLst/>
          </a:prstGeom>
        </p:spPr>
        <p:txBody>
          <a:bodyPr>
            <a:spAutoFit/>
          </a:bodyPr>
          <a:lstStyle>
            <a:lvl1pPr>
              <a:tabLst>
                <a:tab pos="457200" algn="l"/>
                <a:tab pos="1600200" algn="l"/>
              </a:tabLst>
              <a:defRPr>
                <a:solidFill>
                  <a:schemeClr val="tx1"/>
                </a:solidFill>
                <a:latin typeface="Calibri" panose="020F0502020204030204" pitchFamily="34" charset="0"/>
              </a:defRPr>
            </a:lvl1pPr>
            <a:lvl2pPr marL="742950" indent="-285750">
              <a:tabLst>
                <a:tab pos="457200" algn="l"/>
                <a:tab pos="1600200" algn="l"/>
              </a:tabLst>
              <a:defRPr>
                <a:solidFill>
                  <a:schemeClr val="tx1"/>
                </a:solidFill>
                <a:latin typeface="Calibri" panose="020F0502020204030204" pitchFamily="34" charset="0"/>
              </a:defRPr>
            </a:lvl2pPr>
            <a:lvl3pPr>
              <a:tabLst>
                <a:tab pos="457200" algn="l"/>
                <a:tab pos="1600200" algn="l"/>
              </a:tabLst>
              <a:defRPr>
                <a:solidFill>
                  <a:schemeClr val="tx1"/>
                </a:solidFill>
                <a:latin typeface="Calibri" panose="020F0502020204030204" pitchFamily="34" charset="0"/>
              </a:defRPr>
            </a:lvl3pPr>
            <a:lvl4pPr marL="1600200" indent="-228600">
              <a:tabLst>
                <a:tab pos="457200" algn="l"/>
                <a:tab pos="1600200" algn="l"/>
              </a:tabLst>
              <a:defRPr>
                <a:solidFill>
                  <a:schemeClr val="tx1"/>
                </a:solidFill>
                <a:latin typeface="Calibri" panose="020F0502020204030204" pitchFamily="34" charset="0"/>
              </a:defRPr>
            </a:lvl4pPr>
            <a:lvl5pPr marL="2057400" indent="-228600">
              <a:tabLst>
                <a:tab pos="457200" algn="l"/>
                <a:tab pos="1600200" algn="l"/>
              </a:tabLst>
              <a:defRPr>
                <a:solidFill>
                  <a:schemeClr val="tx1"/>
                </a:solidFill>
                <a:latin typeface="Calibri" panose="020F0502020204030204" pitchFamily="34" charset="0"/>
              </a:defRPr>
            </a:lvl5pPr>
            <a:lvl6pPr marL="2514600" indent="-228600" fontAlgn="base">
              <a:spcBef>
                <a:spcPct val="0"/>
              </a:spcBef>
              <a:spcAft>
                <a:spcPct val="0"/>
              </a:spcAft>
              <a:tabLst>
                <a:tab pos="457200" algn="l"/>
                <a:tab pos="1600200" algn="l"/>
              </a:tabLst>
              <a:defRPr>
                <a:solidFill>
                  <a:schemeClr val="tx1"/>
                </a:solidFill>
                <a:latin typeface="Calibri" panose="020F0502020204030204" pitchFamily="34" charset="0"/>
              </a:defRPr>
            </a:lvl6pPr>
            <a:lvl7pPr marL="2971800" indent="-228600" fontAlgn="base">
              <a:spcBef>
                <a:spcPct val="0"/>
              </a:spcBef>
              <a:spcAft>
                <a:spcPct val="0"/>
              </a:spcAft>
              <a:tabLst>
                <a:tab pos="457200" algn="l"/>
                <a:tab pos="1600200" algn="l"/>
              </a:tabLst>
              <a:defRPr>
                <a:solidFill>
                  <a:schemeClr val="tx1"/>
                </a:solidFill>
                <a:latin typeface="Calibri" panose="020F0502020204030204" pitchFamily="34" charset="0"/>
              </a:defRPr>
            </a:lvl7pPr>
            <a:lvl8pPr marL="3429000" indent="-228600" fontAlgn="base">
              <a:spcBef>
                <a:spcPct val="0"/>
              </a:spcBef>
              <a:spcAft>
                <a:spcPct val="0"/>
              </a:spcAft>
              <a:tabLst>
                <a:tab pos="457200" algn="l"/>
                <a:tab pos="1600200" algn="l"/>
              </a:tabLst>
              <a:defRPr>
                <a:solidFill>
                  <a:schemeClr val="tx1"/>
                </a:solidFill>
                <a:latin typeface="Calibri" panose="020F0502020204030204" pitchFamily="34" charset="0"/>
              </a:defRPr>
            </a:lvl8pPr>
            <a:lvl9pPr marL="3886200" indent="-228600" fontAlgn="base">
              <a:spcBef>
                <a:spcPct val="0"/>
              </a:spcBef>
              <a:spcAft>
                <a:spcPct val="0"/>
              </a:spcAft>
              <a:tabLst>
                <a:tab pos="457200" algn="l"/>
                <a:tab pos="1600200" algn="l"/>
              </a:tabLst>
              <a:defRPr>
                <a:solidFill>
                  <a:schemeClr val="tx1"/>
                </a:solidFill>
                <a:latin typeface="Calibri" panose="020F0502020204030204" pitchFamily="34" charset="0"/>
              </a:defRPr>
            </a:lvl9pPr>
          </a:lstStyle>
          <a:p>
            <a:pPr algn="just">
              <a:buFontTx/>
              <a:buChar char="•"/>
              <a:defRPr/>
            </a:pPr>
            <a:r>
              <a:rPr lang="ro-RO" altLang="en-US" sz="2400" dirty="0" smtClean="0">
                <a:effectLst>
                  <a:outerShdw blurRad="38100" dist="38100" dir="2700000" algn="tl">
                    <a:srgbClr val="FFFFFF"/>
                  </a:outerShdw>
                </a:effectLst>
                <a:latin typeface="Times New Roman" panose="02020603050405020304" pitchFamily="18" charset="0"/>
                <a:cs typeface="Times New Roman" panose="02020603050405020304" pitchFamily="18" charset="0"/>
              </a:rPr>
              <a:t>dig din pământ pentru apărare împotriva inundaţiilor, în zonele unde spaţiul destinat lucrărilor permite ocuparea unor suprafeţe de teren mai mari.</a:t>
            </a:r>
            <a:endParaRPr lang="en-US" altLang="en-US" sz="2400" dirty="0" smtClean="0">
              <a:latin typeface="Times New Roman" panose="02020603050405020304" pitchFamily="18" charset="0"/>
              <a:cs typeface="Times New Roman" panose="02020603050405020304" pitchFamily="18" charset="0"/>
            </a:endParaRPr>
          </a:p>
          <a:p>
            <a:pPr algn="just">
              <a:buFontTx/>
              <a:buChar char="•"/>
              <a:defRPr/>
            </a:pPr>
            <a:r>
              <a:rPr lang="ro-RO" altLang="en-US" sz="2400" dirty="0" smtClean="0">
                <a:effectLst>
                  <a:outerShdw blurRad="38100" dist="38100" dir="2700000" algn="tl">
                    <a:srgbClr val="FFFFFF"/>
                  </a:outerShdw>
                </a:effectLst>
                <a:latin typeface="Times New Roman" panose="02020603050405020304" pitchFamily="18" charset="0"/>
                <a:cs typeface="Times New Roman" panose="02020603050405020304" pitchFamily="18" charset="0"/>
              </a:rPr>
              <a:t>subtraversări dig DN 600 – pentru evacuarea apelor din incinte echipate cu clapet batant liber înspre albie şi stavilă plană din lemn înspre incintă.</a:t>
            </a:r>
            <a:endParaRPr lang="en-US" altLang="en-US" sz="2400" dirty="0" smtClean="0">
              <a:latin typeface="Times New Roman" panose="02020603050405020304" pitchFamily="18" charset="0"/>
              <a:cs typeface="Times New Roman" panose="02020603050405020304" pitchFamily="18" charset="0"/>
            </a:endParaRPr>
          </a:p>
          <a:p>
            <a:pPr lvl="2" algn="just">
              <a:buFont typeface="Courier New" panose="02070309020205020404" pitchFamily="49" charset="0"/>
              <a:buChar char="o"/>
              <a:defRPr/>
            </a:pPr>
            <a:r>
              <a:rPr lang="ro-RO" altLang="en-US" sz="2400" dirty="0" smtClean="0">
                <a:effectLst>
                  <a:outerShdw blurRad="38100" dist="38100" dir="2700000" algn="tl">
                    <a:srgbClr val="FFFFFF"/>
                  </a:outerShdw>
                </a:effectLst>
                <a:latin typeface="Times New Roman" panose="02020603050405020304" pitchFamily="18" charset="0"/>
                <a:cs typeface="Times New Roman" panose="02020603050405020304" pitchFamily="18" charset="0"/>
              </a:rPr>
              <a:t>defrişarea amprizei lucrărilor</a:t>
            </a:r>
            <a:endParaRPr lang="en-US" altLang="en-US" sz="2400" dirty="0" smtClean="0">
              <a:latin typeface="Times New Roman" panose="02020603050405020304" pitchFamily="18" charset="0"/>
              <a:cs typeface="Times New Roman" panose="02020603050405020304" pitchFamily="18" charset="0"/>
            </a:endParaRPr>
          </a:p>
          <a:p>
            <a:pPr lvl="2" algn="just">
              <a:buFont typeface="Courier New" panose="02070309020205020404" pitchFamily="49" charset="0"/>
              <a:buChar char="o"/>
              <a:defRPr/>
            </a:pPr>
            <a:r>
              <a:rPr lang="ro-RO" altLang="en-US" sz="2400" dirty="0" smtClean="0">
                <a:effectLst>
                  <a:outerShdw blurRad="38100" dist="38100" dir="2700000" algn="tl">
                    <a:srgbClr val="FFFFFF"/>
                  </a:outerShdw>
                </a:effectLst>
                <a:latin typeface="Times New Roman" panose="02020603050405020304" pitchFamily="18" charset="0"/>
                <a:cs typeface="Times New Roman" panose="02020603050405020304" pitchFamily="18" charset="0"/>
              </a:rPr>
              <a:t>drumuri tehologice pentru execuţie</a:t>
            </a:r>
            <a:endParaRPr lang="en-US" altLang="en-US" dirty="0" smtClean="0"/>
          </a:p>
        </p:txBody>
      </p:sp>
      <p:sp>
        <p:nvSpPr>
          <p:cNvPr id="87041" name="Rectangle 1"/>
          <p:cNvSpPr>
            <a:spLocks noChangeArrowheads="1"/>
          </p:cNvSpPr>
          <p:nvPr/>
        </p:nvSpPr>
        <p:spPr bwMode="auto">
          <a:xfrm>
            <a:off x="0" y="2665413"/>
            <a:ext cx="9144000" cy="3048000"/>
          </a:xfrm>
          <a:prstGeom prst="rect">
            <a:avLst/>
          </a:prstGeom>
          <a:noFill/>
          <a:ln w="9525">
            <a:noFill/>
            <a:miter lim="800000"/>
            <a:headEnd/>
            <a:tailEnd/>
          </a:ln>
          <a:effectLst/>
        </p:spPr>
        <p:txBody>
          <a:bodyPr anchor="ctr">
            <a:spAutoFit/>
          </a:bodyPr>
          <a:lstStyle>
            <a:lvl1pPr>
              <a:tabLst>
                <a:tab pos="457200" algn="l"/>
              </a:tabLst>
              <a:defRPr>
                <a:solidFill>
                  <a:schemeClr val="tx1"/>
                </a:solidFill>
                <a:latin typeface="Calibri" panose="020F0502020204030204" pitchFamily="34" charset="0"/>
              </a:defRPr>
            </a:lvl1pPr>
            <a:lvl2pPr marL="742950" indent="-285750">
              <a:tabLst>
                <a:tab pos="457200" algn="l"/>
              </a:tabLst>
              <a:defRPr>
                <a:solidFill>
                  <a:schemeClr val="tx1"/>
                </a:solidFill>
                <a:latin typeface="Calibri" panose="020F0502020204030204" pitchFamily="34" charset="0"/>
              </a:defRPr>
            </a:lvl2pPr>
            <a:lvl3pPr marL="1143000" indent="-228600">
              <a:tabLst>
                <a:tab pos="457200" algn="l"/>
              </a:tabLst>
              <a:defRPr>
                <a:solidFill>
                  <a:schemeClr val="tx1"/>
                </a:solidFill>
                <a:latin typeface="Calibri" panose="020F0502020204030204" pitchFamily="34" charset="0"/>
              </a:defRPr>
            </a:lvl3pPr>
            <a:lvl4pPr marL="1600200" indent="-228600">
              <a:tabLst>
                <a:tab pos="457200" algn="l"/>
              </a:tabLst>
              <a:defRPr>
                <a:solidFill>
                  <a:schemeClr val="tx1"/>
                </a:solidFill>
                <a:latin typeface="Calibri" panose="020F0502020204030204" pitchFamily="34" charset="0"/>
              </a:defRPr>
            </a:lvl4pPr>
            <a:lvl5pPr marL="2057400" indent="-228600">
              <a:tabLst>
                <a:tab pos="457200" algn="l"/>
              </a:tabLst>
              <a:defRPr>
                <a:solidFill>
                  <a:schemeClr val="tx1"/>
                </a:solidFill>
                <a:latin typeface="Calibri" panose="020F0502020204030204" pitchFamily="34" charset="0"/>
              </a:defRPr>
            </a:lvl5pPr>
            <a:lvl6pPr marL="2514600" indent="-228600" fontAlgn="base">
              <a:spcBef>
                <a:spcPct val="0"/>
              </a:spcBef>
              <a:spcAft>
                <a:spcPct val="0"/>
              </a:spcAft>
              <a:tabLst>
                <a:tab pos="457200" algn="l"/>
              </a:tabLst>
              <a:defRPr>
                <a:solidFill>
                  <a:schemeClr val="tx1"/>
                </a:solidFill>
                <a:latin typeface="Calibri" panose="020F0502020204030204" pitchFamily="34" charset="0"/>
              </a:defRPr>
            </a:lvl6pPr>
            <a:lvl7pPr marL="2971800" indent="-228600" fontAlgn="base">
              <a:spcBef>
                <a:spcPct val="0"/>
              </a:spcBef>
              <a:spcAft>
                <a:spcPct val="0"/>
              </a:spcAft>
              <a:tabLst>
                <a:tab pos="457200" algn="l"/>
              </a:tabLst>
              <a:defRPr>
                <a:solidFill>
                  <a:schemeClr val="tx1"/>
                </a:solidFill>
                <a:latin typeface="Calibri" panose="020F0502020204030204" pitchFamily="34" charset="0"/>
              </a:defRPr>
            </a:lvl7pPr>
            <a:lvl8pPr marL="3429000" indent="-228600" fontAlgn="base">
              <a:spcBef>
                <a:spcPct val="0"/>
              </a:spcBef>
              <a:spcAft>
                <a:spcPct val="0"/>
              </a:spcAft>
              <a:tabLst>
                <a:tab pos="457200" algn="l"/>
              </a:tabLst>
              <a:defRPr>
                <a:solidFill>
                  <a:schemeClr val="tx1"/>
                </a:solidFill>
                <a:latin typeface="Calibri" panose="020F0502020204030204" pitchFamily="34" charset="0"/>
              </a:defRPr>
            </a:lvl8pPr>
            <a:lvl9pPr marL="3886200" indent="-228600" fontAlgn="base">
              <a:spcBef>
                <a:spcPct val="0"/>
              </a:spcBef>
              <a:spcAft>
                <a:spcPct val="0"/>
              </a:spcAft>
              <a:tabLst>
                <a:tab pos="457200" algn="l"/>
              </a:tabLst>
              <a:defRPr>
                <a:solidFill>
                  <a:schemeClr val="tx1"/>
                </a:solidFill>
                <a:latin typeface="Calibri" panose="020F0502020204030204" pitchFamily="34" charset="0"/>
              </a:defRPr>
            </a:lvl9pPr>
          </a:lstStyle>
          <a:p>
            <a:pPr algn="just" eaLnBrk="1" hangingPunct="1">
              <a:defRPr/>
            </a:pPr>
            <a:r>
              <a:rPr lang="ro-RO" altLang="en-US" sz="2400" dirty="0" smtClean="0">
                <a:effectLst>
                  <a:outerShdw blurRad="38100" dist="38100" dir="2700000" algn="tl">
                    <a:srgbClr val="FFFFFF"/>
                  </a:outerShdw>
                </a:effectLst>
                <a:latin typeface="Times New Roman" panose="02020603050405020304" pitchFamily="18" charset="0"/>
                <a:cs typeface="Times New Roman" panose="02020603050405020304" pitchFamily="18" charset="0"/>
              </a:rPr>
              <a:t>Prin lucrările proiectate se realizează o albie amenajată pe lungimea de 5,3 km, capabilă a tranzita debitul cu 5% asigurare plus o gardă de 50 cm, având ca scop scoaterea de sub efectul inundaţiilor a obiectivelor social economice aflate în zona inundabilă cu 5% asigurare pe ambele maluri ale văii Almaş şi pe malul stâng Valea Mare. Digul mal stâng pe Valea Mare aval de localitatea Târnova se racordează în aval cu digul de contur mal stâng al acumulării Chier situată în aval la 1,2 km de Târnova.</a:t>
            </a:r>
            <a:endParaRPr lang="ro-RO" altLang="en-US" sz="2400" dirty="0" smtClean="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72706" name="Title 1"/>
          <p:cNvSpPr>
            <a:spLocks noGrp="1"/>
          </p:cNvSpPr>
          <p:nvPr>
            <p:ph type="title" idx="4294967295"/>
          </p:nvPr>
        </p:nvSpPr>
        <p:spPr>
          <a:xfrm>
            <a:off x="381000" y="228600"/>
            <a:ext cx="8229600" cy="1143000"/>
          </a:xfrm>
        </p:spPr>
        <p:txBody>
          <a:bodyPr/>
          <a:lstStyle/>
          <a:p>
            <a:pPr fontAlgn="auto">
              <a:spcAft>
                <a:spcPts val="0"/>
              </a:spcAft>
              <a:defRPr/>
            </a:pPr>
            <a:r>
              <a:rPr lang="en-US" altLang="en-US" b="1" dirty="0" smtClean="0">
                <a:latin typeface="Times New Roman" panose="02020603050405020304" pitchFamily="18" charset="0"/>
                <a:cs typeface="Times New Roman" panose="02020603050405020304" pitchFamily="18" charset="0"/>
              </a:rPr>
              <a:t>18</a:t>
            </a:r>
            <a:r>
              <a:rPr lang="ro-RO" altLang="en-US" b="1" dirty="0" smtClean="0">
                <a:latin typeface="Times New Roman" panose="02020603050405020304" pitchFamily="18" charset="0"/>
                <a:cs typeface="Times New Roman" panose="02020603050405020304" pitchFamily="18" charset="0"/>
              </a:rPr>
              <a:t>.Acumulare nepermanenta Moneasa, judetul Arad</a:t>
            </a:r>
          </a:p>
        </p:txBody>
      </p:sp>
      <p:sp>
        <p:nvSpPr>
          <p:cNvPr id="95235" name="Rectangle 3" descr="Canvas"/>
          <p:cNvSpPr>
            <a:spLocks noChangeArrowheads="1"/>
          </p:cNvSpPr>
          <p:nvPr/>
        </p:nvSpPr>
        <p:spPr bwMode="auto">
          <a:xfrm>
            <a:off x="0" y="4321175"/>
            <a:ext cx="9144000" cy="2574925"/>
          </a:xfrm>
          <a:prstGeom prst="rect">
            <a:avLst/>
          </a:prstGeom>
          <a:blipFill dpi="0" rotWithShape="1">
            <a:blip r:embed="rId4" cstate="print">
              <a:alphaModFix amt="0"/>
            </a:blip>
            <a:srcRect/>
            <a:tile tx="0" ty="0" sx="100000" sy="100000" flip="none" algn="tl"/>
          </a:blip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ctr">
              <a:lnSpc>
                <a:spcPct val="100000"/>
              </a:lnSpc>
              <a:spcBef>
                <a:spcPct val="50000"/>
              </a:spcBef>
              <a:buClrTx/>
              <a:buFontTx/>
              <a:buNone/>
            </a:pPr>
            <a:r>
              <a:rPr lang="ro-RO" altLang="en-US" sz="2400" b="1" dirty="0">
                <a:solidFill>
                  <a:srgbClr val="FFFFCC"/>
                </a:solidFill>
                <a:latin typeface="Times New Roman" panose="02020603050405020304" pitchFamily="18" charset="0"/>
                <a:cs typeface="Times New Roman" panose="02020603050405020304" pitchFamily="18" charset="0"/>
              </a:rPr>
              <a:t>VALOARE TOTALĂ INVESTIŢIE</a:t>
            </a:r>
            <a:endParaRPr lang="en-US" altLang="en-US" sz="2400" b="1" dirty="0">
              <a:solidFill>
                <a:srgbClr val="FFFFCC"/>
              </a:solidFill>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37.143.000</a:t>
            </a:r>
            <a:r>
              <a:rPr lang="ro-RO" altLang="en-US" sz="2400" b="1" dirty="0">
                <a:solidFill>
                  <a:srgbClr val="FFFFCC"/>
                </a:solidFill>
                <a:latin typeface="Times New Roman" panose="02020603050405020304" pitchFamily="18" charset="0"/>
                <a:cs typeface="Times New Roman" panose="02020603050405020304" pitchFamily="18" charset="0"/>
              </a:rPr>
              <a:t> LEI </a:t>
            </a:r>
            <a:r>
              <a:rPr lang="en-US" altLang="en-US" sz="2400" b="1" dirty="0">
                <a:solidFill>
                  <a:srgbClr val="FFFFCC"/>
                </a:solidFill>
                <a:latin typeface="Times New Roman" panose="02020603050405020304" pitchFamily="18" charset="0"/>
                <a:cs typeface="Times New Roman" panose="02020603050405020304" pitchFamily="18" charset="0"/>
              </a:rPr>
              <a:t>/ 31.772.000</a:t>
            </a:r>
            <a:r>
              <a:rPr lang="ro-RO"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a:solidFill>
                  <a:srgbClr val="FFFFCC"/>
                </a:solidFill>
                <a:latin typeface="Times New Roman" panose="02020603050405020304" pitchFamily="18" charset="0"/>
                <a:cs typeface="Times New Roman" panose="02020603050405020304" pitchFamily="18" charset="0"/>
              </a:rPr>
              <a:t>LEI </a:t>
            </a:r>
          </a:p>
          <a:p>
            <a:pPr algn="ctr">
              <a:lnSpc>
                <a:spcPct val="30000"/>
              </a:lnSpc>
              <a:spcBef>
                <a:spcPct val="50000"/>
              </a:spcBef>
              <a:buClrTx/>
              <a:buFontTx/>
              <a:buNone/>
            </a:pPr>
            <a:endParaRPr lang="en-US" altLang="en-US" sz="2400" b="1" dirty="0">
              <a:solidFill>
                <a:srgbClr val="FFFFCC"/>
              </a:solidFill>
              <a:latin typeface="Times New Roman" panose="02020603050405020304" pitchFamily="18" charset="0"/>
              <a:cs typeface="Times New Roman" panose="02020603050405020304" pitchFamily="18" charset="0"/>
            </a:endParaRPr>
          </a:p>
          <a:p>
            <a:pP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err="1">
                <a:solidFill>
                  <a:srgbClr val="FFFFCC"/>
                </a:solidFill>
                <a:latin typeface="Times New Roman" panose="02020603050405020304" pitchFamily="18" charset="0"/>
                <a:cs typeface="Times New Roman" panose="02020603050405020304" pitchFamily="18" charset="0"/>
              </a:rPr>
              <a:t>REALIZAT</a:t>
            </a:r>
            <a:r>
              <a:rPr lang="en-US" altLang="en-US" sz="2400" b="1" dirty="0">
                <a:solidFill>
                  <a:srgbClr val="FFFFCC"/>
                </a:solidFill>
                <a:latin typeface="Times New Roman" panose="02020603050405020304" pitchFamily="18" charset="0"/>
                <a:cs typeface="Times New Roman" panose="02020603050405020304" pitchFamily="18" charset="0"/>
              </a:rPr>
              <a:t>:		         	            REST DE </a:t>
            </a:r>
            <a:r>
              <a:rPr lang="en-US" altLang="en-US" sz="2400" b="1" dirty="0" err="1">
                <a:solidFill>
                  <a:srgbClr val="FFFFCC"/>
                </a:solidFill>
                <a:latin typeface="Times New Roman" panose="02020603050405020304" pitchFamily="18" charset="0"/>
                <a:cs typeface="Times New Roman" panose="02020603050405020304" pitchFamily="18" charset="0"/>
              </a:rPr>
              <a:t>REALIZAT</a:t>
            </a:r>
            <a:r>
              <a:rPr lang="en-US" altLang="en-US" sz="2400" b="1" dirty="0">
                <a:solidFill>
                  <a:srgbClr val="FFFFCC"/>
                </a:solidFill>
                <a:latin typeface="Times New Roman" panose="02020603050405020304" pitchFamily="18" charset="0"/>
                <a:cs typeface="Times New Roman" panose="02020603050405020304" pitchFamily="18" charset="0"/>
              </a:rPr>
              <a:t>:</a:t>
            </a:r>
          </a:p>
          <a:p>
            <a:pP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6.685.326 LEI/ 4.567.700 LEI            30.457.674</a:t>
            </a:r>
            <a:r>
              <a:rPr lang="ro-RO" altLang="en-US" sz="2400" b="1" dirty="0">
                <a:solidFill>
                  <a:srgbClr val="FFFFCC"/>
                </a:solidFill>
                <a:latin typeface="Times New Roman" panose="02020603050405020304" pitchFamily="18" charset="0"/>
                <a:cs typeface="Times New Roman" panose="02020603050405020304" pitchFamily="18" charset="0"/>
              </a:rPr>
              <a:t> LEI </a:t>
            </a:r>
            <a:r>
              <a:rPr lang="en-US" altLang="en-US" sz="2400" b="1" dirty="0">
                <a:solidFill>
                  <a:srgbClr val="FFFFCC"/>
                </a:solidFill>
                <a:latin typeface="Times New Roman" panose="02020603050405020304" pitchFamily="18" charset="0"/>
                <a:cs typeface="Times New Roman" panose="02020603050405020304" pitchFamily="18" charset="0"/>
              </a:rPr>
              <a:t>/ 27.204.300</a:t>
            </a:r>
            <a:r>
              <a:rPr lang="ro-RO"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a:solidFill>
                  <a:srgbClr val="FFFFCC"/>
                </a:solidFill>
                <a:latin typeface="Times New Roman" panose="02020603050405020304" pitchFamily="18" charset="0"/>
                <a:cs typeface="Times New Roman" panose="02020603050405020304" pitchFamily="18" charset="0"/>
              </a:rPr>
              <a:t>LEI </a:t>
            </a:r>
          </a:p>
          <a:p>
            <a:pPr>
              <a:lnSpc>
                <a:spcPct val="30000"/>
              </a:lnSpc>
              <a:spcBef>
                <a:spcPct val="50000"/>
              </a:spcBef>
              <a:buClrTx/>
              <a:buFontTx/>
              <a:buNone/>
            </a:pPr>
            <a:endParaRPr lang="en-US" altLang="en-US" sz="2400" b="1" dirty="0">
              <a:solidFill>
                <a:srgbClr val="FFFFCC"/>
              </a:solidFill>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PROGRAM – </a:t>
            </a:r>
            <a:r>
              <a:rPr lang="en-US" altLang="en-US" sz="2400" b="1" dirty="0" err="1">
                <a:solidFill>
                  <a:srgbClr val="FFFFCC"/>
                </a:solidFill>
                <a:latin typeface="Times New Roman" panose="02020603050405020304" pitchFamily="18" charset="0"/>
                <a:cs typeface="Times New Roman" panose="02020603050405020304" pitchFamily="18" charset="0"/>
              </a:rPr>
              <a:t>ALOCATII</a:t>
            </a:r>
            <a:r>
              <a:rPr lang="en-US"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smtClean="0">
                <a:solidFill>
                  <a:srgbClr val="FFFFCC"/>
                </a:solidFill>
                <a:latin typeface="Times New Roman" panose="02020603050405020304" pitchFamily="18" charset="0"/>
                <a:cs typeface="Times New Roman" panose="02020603050405020304" pitchFamily="18" charset="0"/>
              </a:rPr>
              <a:t>2018</a:t>
            </a:r>
            <a:endParaRPr lang="ro-RO" altLang="en-US" sz="2400" b="1" dirty="0">
              <a:solidFill>
                <a:srgbClr val="FFFFCC"/>
              </a:solidFill>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0</a:t>
            </a:r>
            <a:r>
              <a:rPr lang="ro-RO" altLang="en-US" sz="2400" b="1" dirty="0">
                <a:solidFill>
                  <a:srgbClr val="FFFFCC"/>
                </a:solidFill>
                <a:latin typeface="Times New Roman" panose="02020603050405020304" pitchFamily="18" charset="0"/>
                <a:cs typeface="Times New Roman" panose="02020603050405020304" pitchFamily="18" charset="0"/>
              </a:rPr>
              <a:t> LEI </a:t>
            </a:r>
            <a:r>
              <a:rPr lang="en-US" altLang="en-US" sz="2400" b="1" dirty="0">
                <a:solidFill>
                  <a:srgbClr val="FFFFCC"/>
                </a:solidFill>
                <a:latin typeface="Times New Roman" panose="02020603050405020304" pitchFamily="18" charset="0"/>
                <a:cs typeface="Times New Roman" panose="02020603050405020304" pitchFamily="18" charset="0"/>
              </a:rPr>
              <a:t>/ 0</a:t>
            </a:r>
            <a:r>
              <a:rPr lang="ro-RO"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a:solidFill>
                  <a:srgbClr val="FFFFCC"/>
                </a:solidFill>
                <a:latin typeface="Times New Roman" panose="02020603050405020304" pitchFamily="18" charset="0"/>
                <a:cs typeface="Times New Roman" panose="02020603050405020304" pitchFamily="18" charset="0"/>
              </a:rPr>
              <a:t>LEI </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tile tx="0" ty="0" sx="100000" sy="100000" flip="none" algn="tl"/>
        </a:blipFill>
        <a:effectLst/>
      </p:bgPr>
    </p:bg>
    <p:spTree>
      <p:nvGrpSpPr>
        <p:cNvPr id="1" name=""/>
        <p:cNvGrpSpPr/>
        <p:nvPr/>
      </p:nvGrpSpPr>
      <p:grpSpPr>
        <a:xfrm>
          <a:off x="0" y="0"/>
          <a:ext cx="0" cy="0"/>
          <a:chOff x="0" y="0"/>
          <a:chExt cx="0" cy="0"/>
        </a:xfrm>
      </p:grpSpPr>
      <p:sp>
        <p:nvSpPr>
          <p:cNvPr id="97282" name="Rectangle 4"/>
          <p:cNvSpPr>
            <a:spLocks noChangeArrowheads="1"/>
          </p:cNvSpPr>
          <p:nvPr/>
        </p:nvSpPr>
        <p:spPr bwMode="auto">
          <a:xfrm>
            <a:off x="0" y="3441700"/>
            <a:ext cx="9144000" cy="34163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indent="461963">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just">
              <a:lnSpc>
                <a:spcPct val="100000"/>
              </a:lnSpc>
              <a:spcBef>
                <a:spcPct val="0"/>
              </a:spcBef>
              <a:buClrTx/>
              <a:buFontTx/>
              <a:buNone/>
            </a:pPr>
            <a:r>
              <a:rPr lang="ro-RO" altLang="en-US" sz="2400" dirty="0">
                <a:latin typeface="Times New Roman" panose="02020603050405020304" pitchFamily="18" charset="0"/>
                <a:cs typeface="Times New Roman" panose="02020603050405020304" pitchFamily="18" charset="0"/>
              </a:rPr>
              <a:t>Lucrarile au ca scop inlaturarea calamitatilor ce s-ar produce la inundatii in localitatea Moneasa si in aval.Viiturile succesive</a:t>
            </a:r>
            <a:r>
              <a:rPr lang="en-US" altLang="en-US" sz="2400" dirty="0">
                <a:latin typeface="Times New Roman" panose="02020603050405020304" pitchFamily="18" charset="0"/>
                <a:cs typeface="Times New Roman" panose="02020603050405020304" pitchFamily="18" charset="0"/>
              </a:rPr>
              <a:t> </a:t>
            </a:r>
            <a:r>
              <a:rPr lang="ro-RO" altLang="en-US" sz="2400" dirty="0">
                <a:latin typeface="Times New Roman" panose="02020603050405020304" pitchFamily="18" charset="0"/>
                <a:cs typeface="Times New Roman" panose="02020603050405020304" pitchFamily="18" charset="0"/>
              </a:rPr>
              <a:t>din ultimii ani au dus la o serie de pagube atat in localitatea Moneasa cat si in localitatile din aval.Inundatiile produse ca urmare a viiturilor au provocat avarierea unor gospodarii si anexele acestora, obiective socio-economice, cai de comunicatii si constructii hidrotehnice.</a:t>
            </a:r>
          </a:p>
          <a:p>
            <a:pPr>
              <a:lnSpc>
                <a:spcPct val="100000"/>
              </a:lnSpc>
              <a:spcBef>
                <a:spcPct val="0"/>
              </a:spcBef>
              <a:buClrTx/>
              <a:buFontTx/>
              <a:buNone/>
            </a:pPr>
            <a:r>
              <a:rPr lang="ro-RO" altLang="en-US" sz="2400" dirty="0">
                <a:latin typeface="Times New Roman" panose="02020603050405020304" pitchFamily="18" charset="0"/>
                <a:cs typeface="Times New Roman" panose="02020603050405020304" pitchFamily="18" charset="0"/>
              </a:rPr>
              <a:t>      Lucrarile propuse a se realiza pentru aceasta investitie sunt:</a:t>
            </a:r>
          </a:p>
          <a:p>
            <a:pPr>
              <a:lnSpc>
                <a:spcPct val="100000"/>
              </a:lnSpc>
              <a:spcBef>
                <a:spcPct val="0"/>
              </a:spcBef>
              <a:buClrTx/>
              <a:buFontTx/>
              <a:buNone/>
            </a:pPr>
            <a:r>
              <a:rPr lang="ro-RO" altLang="en-US" sz="2400" dirty="0">
                <a:latin typeface="Times New Roman" panose="02020603050405020304" pitchFamily="18" charset="0"/>
                <a:cs typeface="Times New Roman" panose="02020603050405020304" pitchFamily="18" charset="0"/>
              </a:rPr>
              <a:t>    -regularizare albie valea Moneasa,aval de acumulare.</a:t>
            </a:r>
          </a:p>
          <a:p>
            <a:pPr>
              <a:lnSpc>
                <a:spcPct val="100000"/>
              </a:lnSpc>
              <a:spcBef>
                <a:spcPct val="0"/>
              </a:spcBef>
              <a:buClrTx/>
              <a:buFontTx/>
              <a:buNone/>
            </a:pPr>
            <a:r>
              <a:rPr lang="ro-RO" altLang="en-US" sz="2400" dirty="0">
                <a:latin typeface="Times New Roman" panose="02020603050405020304" pitchFamily="18" charset="0"/>
                <a:cs typeface="Times New Roman" panose="02020603050405020304" pitchFamily="18" charset="0"/>
              </a:rPr>
              <a:t>    -acumulare nepermanenta, baraj realizat din anrocamente.</a:t>
            </a:r>
            <a:endParaRPr lang="en-US" altLang="en-US" sz="2400" dirty="0">
              <a:latin typeface="Times New Roman" panose="02020603050405020304" pitchFamily="18" charset="0"/>
              <a:cs typeface="Times New Roman" panose="02020603050405020304" pitchFamily="18" charset="0"/>
            </a:endParaRPr>
          </a:p>
        </p:txBody>
      </p:sp>
      <p:pic>
        <p:nvPicPr>
          <p:cNvPr id="97283" name="Picture 3" descr="moneasa consolidare"/>
          <p:cNvPicPr preferRelativeResize="0">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0"/>
            <a:ext cx="7086600" cy="3505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75778" name="Rectangle 2"/>
          <p:cNvSpPr>
            <a:spLocks noGrp="1"/>
          </p:cNvSpPr>
          <p:nvPr>
            <p:ph type="title"/>
          </p:nvPr>
        </p:nvSpPr>
        <p:spPr/>
        <p:txBody>
          <a:bodyPr>
            <a:normAutofit fontScale="90000"/>
          </a:bodyPr>
          <a:lstStyle/>
          <a:p>
            <a:pPr fontAlgn="auto">
              <a:spcAft>
                <a:spcPts val="0"/>
              </a:spcAft>
              <a:defRPr/>
            </a:pPr>
            <a:r>
              <a:rPr lang="en-US" altLang="en-US" sz="4000" b="1" dirty="0" smtClean="0">
                <a:latin typeface="Times New Roman" panose="02020603050405020304" pitchFamily="18" charset="0"/>
                <a:cs typeface="Times New Roman" panose="02020603050405020304" pitchFamily="18" charset="0"/>
              </a:rPr>
              <a:t>19</a:t>
            </a:r>
            <a:r>
              <a:rPr lang="ro-RO" altLang="en-US" sz="4000" b="1" dirty="0" smtClean="0">
                <a:latin typeface="Times New Roman" panose="02020603050405020304" pitchFamily="18" charset="0"/>
                <a:cs typeface="Times New Roman" panose="02020603050405020304" pitchFamily="18" charset="0"/>
              </a:rPr>
              <a:t>.Amenajare Valea Bradului, municipiul Brad, judetul Hunedoara</a:t>
            </a:r>
          </a:p>
        </p:txBody>
      </p:sp>
      <p:sp>
        <p:nvSpPr>
          <p:cNvPr id="98307" name="Rectangle 3"/>
          <p:cNvSpPr>
            <a:spLocks noChangeArrowheads="1"/>
          </p:cNvSpPr>
          <p:nvPr/>
        </p:nvSpPr>
        <p:spPr bwMode="auto">
          <a:xfrm>
            <a:off x="0" y="4114800"/>
            <a:ext cx="9144000" cy="2574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ctr">
              <a:lnSpc>
                <a:spcPct val="100000"/>
              </a:lnSpc>
              <a:spcBef>
                <a:spcPct val="50000"/>
              </a:spcBef>
              <a:buClrTx/>
              <a:buFontTx/>
              <a:buNone/>
            </a:pPr>
            <a:r>
              <a:rPr lang="ro-RO" altLang="en-US" sz="2400" b="1" dirty="0">
                <a:solidFill>
                  <a:srgbClr val="FFFFCC"/>
                </a:solidFill>
                <a:latin typeface="Times New Roman" panose="02020603050405020304" pitchFamily="18" charset="0"/>
                <a:cs typeface="Times New Roman" panose="02020603050405020304" pitchFamily="18" charset="0"/>
              </a:rPr>
              <a:t>VALOARE TOTALĂ INVESTIŢIE</a:t>
            </a:r>
            <a:endParaRPr lang="en-US" altLang="en-US" sz="2400" b="1" dirty="0">
              <a:solidFill>
                <a:srgbClr val="FFFFCC"/>
              </a:solidFill>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2.998.710</a:t>
            </a:r>
            <a:r>
              <a:rPr lang="ro-RO" altLang="en-US" sz="2400" b="1" dirty="0">
                <a:solidFill>
                  <a:srgbClr val="FFFFCC"/>
                </a:solidFill>
                <a:latin typeface="Times New Roman" panose="02020603050405020304" pitchFamily="18" charset="0"/>
                <a:cs typeface="Times New Roman" panose="02020603050405020304" pitchFamily="18" charset="0"/>
              </a:rPr>
              <a:t> LEI </a:t>
            </a:r>
            <a:r>
              <a:rPr lang="en-US" altLang="en-US" sz="2400" b="1" dirty="0">
                <a:solidFill>
                  <a:srgbClr val="FFFFCC"/>
                </a:solidFill>
                <a:latin typeface="Times New Roman" panose="02020603050405020304" pitchFamily="18" charset="0"/>
                <a:cs typeface="Times New Roman" panose="02020603050405020304" pitchFamily="18" charset="0"/>
              </a:rPr>
              <a:t>/ 2.528.350</a:t>
            </a:r>
            <a:r>
              <a:rPr lang="ro-RO"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a:solidFill>
                  <a:srgbClr val="FFFFCC"/>
                </a:solidFill>
                <a:latin typeface="Times New Roman" panose="02020603050405020304" pitchFamily="18" charset="0"/>
                <a:cs typeface="Times New Roman" panose="02020603050405020304" pitchFamily="18" charset="0"/>
              </a:rPr>
              <a:t>LEI </a:t>
            </a:r>
          </a:p>
          <a:p>
            <a:pPr algn="ctr">
              <a:lnSpc>
                <a:spcPct val="30000"/>
              </a:lnSpc>
              <a:spcBef>
                <a:spcPct val="50000"/>
              </a:spcBef>
              <a:buClrTx/>
              <a:buFontTx/>
              <a:buNone/>
            </a:pPr>
            <a:endParaRPr lang="en-US" altLang="en-US" sz="2400" b="1" dirty="0">
              <a:solidFill>
                <a:srgbClr val="FFFFCC"/>
              </a:solidFill>
              <a:latin typeface="Times New Roman" panose="02020603050405020304" pitchFamily="18" charset="0"/>
              <a:cs typeface="Times New Roman" panose="02020603050405020304" pitchFamily="18" charset="0"/>
            </a:endParaRPr>
          </a:p>
          <a:p>
            <a:pP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err="1">
                <a:solidFill>
                  <a:srgbClr val="FFFFCC"/>
                </a:solidFill>
                <a:latin typeface="Times New Roman" panose="02020603050405020304" pitchFamily="18" charset="0"/>
                <a:cs typeface="Times New Roman" panose="02020603050405020304" pitchFamily="18" charset="0"/>
              </a:rPr>
              <a:t>REALIZAT</a:t>
            </a:r>
            <a:r>
              <a:rPr lang="en-US" altLang="en-US" sz="2400" b="1" dirty="0">
                <a:solidFill>
                  <a:srgbClr val="FFFFCC"/>
                </a:solidFill>
                <a:latin typeface="Times New Roman" panose="02020603050405020304" pitchFamily="18" charset="0"/>
                <a:cs typeface="Times New Roman" panose="02020603050405020304" pitchFamily="18" charset="0"/>
              </a:rPr>
              <a:t>:		         	            REST DE </a:t>
            </a:r>
            <a:r>
              <a:rPr lang="en-US" altLang="en-US" sz="2400" b="1" dirty="0" err="1">
                <a:solidFill>
                  <a:srgbClr val="FFFFCC"/>
                </a:solidFill>
                <a:latin typeface="Times New Roman" panose="02020603050405020304" pitchFamily="18" charset="0"/>
                <a:cs typeface="Times New Roman" panose="02020603050405020304" pitchFamily="18" charset="0"/>
              </a:rPr>
              <a:t>REALIZAT</a:t>
            </a:r>
            <a:r>
              <a:rPr lang="en-US" altLang="en-US" sz="2400" b="1" dirty="0">
                <a:solidFill>
                  <a:srgbClr val="FFFFCC"/>
                </a:solidFill>
                <a:latin typeface="Times New Roman" panose="02020603050405020304" pitchFamily="18" charset="0"/>
                <a:cs typeface="Times New Roman" panose="02020603050405020304" pitchFamily="18" charset="0"/>
              </a:rPr>
              <a:t>:</a:t>
            </a:r>
          </a:p>
          <a:p>
            <a:pP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           12 LEI/ 0 LEI                               2.998.686</a:t>
            </a:r>
            <a:r>
              <a:rPr lang="ro-RO" altLang="en-US" sz="2400" b="1" dirty="0">
                <a:solidFill>
                  <a:srgbClr val="FFFFCC"/>
                </a:solidFill>
                <a:latin typeface="Times New Roman" panose="02020603050405020304" pitchFamily="18" charset="0"/>
                <a:cs typeface="Times New Roman" panose="02020603050405020304" pitchFamily="18" charset="0"/>
              </a:rPr>
              <a:t> LEI </a:t>
            </a:r>
            <a:r>
              <a:rPr lang="en-US" altLang="en-US" sz="2400" b="1" dirty="0">
                <a:solidFill>
                  <a:srgbClr val="FFFFCC"/>
                </a:solidFill>
                <a:latin typeface="Times New Roman" panose="02020603050405020304" pitchFamily="18" charset="0"/>
                <a:cs typeface="Times New Roman" panose="02020603050405020304" pitchFamily="18" charset="0"/>
              </a:rPr>
              <a:t>/ 2.528.345</a:t>
            </a:r>
            <a:r>
              <a:rPr lang="ro-RO"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a:solidFill>
                  <a:srgbClr val="FFFFCC"/>
                </a:solidFill>
                <a:latin typeface="Times New Roman" panose="02020603050405020304" pitchFamily="18" charset="0"/>
                <a:cs typeface="Times New Roman" panose="02020603050405020304" pitchFamily="18" charset="0"/>
              </a:rPr>
              <a:t>LEI </a:t>
            </a:r>
          </a:p>
          <a:p>
            <a:pPr>
              <a:lnSpc>
                <a:spcPct val="30000"/>
              </a:lnSpc>
              <a:spcBef>
                <a:spcPct val="50000"/>
              </a:spcBef>
              <a:buClrTx/>
              <a:buFontTx/>
              <a:buNone/>
            </a:pPr>
            <a:endParaRPr lang="en-US" altLang="en-US" sz="2400" b="1" dirty="0">
              <a:solidFill>
                <a:srgbClr val="FFFFCC"/>
              </a:solidFill>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PROGRAM – </a:t>
            </a:r>
            <a:r>
              <a:rPr lang="en-US" altLang="en-US" sz="2400" b="1" dirty="0" err="1">
                <a:solidFill>
                  <a:srgbClr val="FFFFCC"/>
                </a:solidFill>
                <a:latin typeface="Times New Roman" panose="02020603050405020304" pitchFamily="18" charset="0"/>
                <a:cs typeface="Times New Roman" panose="02020603050405020304" pitchFamily="18" charset="0"/>
              </a:rPr>
              <a:t>ALOCATII</a:t>
            </a:r>
            <a:r>
              <a:rPr lang="en-US"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smtClean="0">
                <a:solidFill>
                  <a:srgbClr val="FFFFCC"/>
                </a:solidFill>
                <a:latin typeface="Times New Roman" panose="02020603050405020304" pitchFamily="18" charset="0"/>
                <a:cs typeface="Times New Roman" panose="02020603050405020304" pitchFamily="18" charset="0"/>
              </a:rPr>
              <a:t>2018</a:t>
            </a:r>
            <a:endParaRPr lang="en-US" altLang="en-US" sz="2400" b="1" dirty="0">
              <a:solidFill>
                <a:srgbClr val="FFFFCC"/>
              </a:solidFill>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0</a:t>
            </a:r>
            <a:r>
              <a:rPr lang="ro-RO" altLang="en-US" sz="2400" b="1" dirty="0">
                <a:solidFill>
                  <a:srgbClr val="FFFFCC"/>
                </a:solidFill>
                <a:latin typeface="Times New Roman" panose="02020603050405020304" pitchFamily="18" charset="0"/>
                <a:cs typeface="Times New Roman" panose="02020603050405020304" pitchFamily="18" charset="0"/>
              </a:rPr>
              <a:t> LEI </a:t>
            </a:r>
            <a:r>
              <a:rPr lang="en-US" altLang="en-US" sz="2400" b="1" dirty="0">
                <a:solidFill>
                  <a:srgbClr val="FFFFCC"/>
                </a:solidFill>
                <a:latin typeface="Times New Roman" panose="02020603050405020304" pitchFamily="18" charset="0"/>
                <a:cs typeface="Times New Roman" panose="02020603050405020304" pitchFamily="18" charset="0"/>
              </a:rPr>
              <a:t>/0</a:t>
            </a:r>
            <a:r>
              <a:rPr lang="ro-RO"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a:solidFill>
                  <a:srgbClr val="FFFFCC"/>
                </a:solidFill>
                <a:latin typeface="Times New Roman" panose="02020603050405020304" pitchFamily="18" charset="0"/>
                <a:cs typeface="Times New Roman" panose="02020603050405020304" pitchFamily="18" charset="0"/>
              </a:rPr>
              <a:t>LEI </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srcRect/>
          <a:tile tx="0" ty="0" sx="100000" sy="100000" flip="none" algn="tl"/>
        </a:blipFill>
        <a:effectLst/>
      </p:bgPr>
    </p:bg>
    <p:spTree>
      <p:nvGrpSpPr>
        <p:cNvPr id="1" name=""/>
        <p:cNvGrpSpPr/>
        <p:nvPr/>
      </p:nvGrpSpPr>
      <p:grpSpPr>
        <a:xfrm>
          <a:off x="0" y="0"/>
          <a:ext cx="0" cy="0"/>
          <a:chOff x="0" y="0"/>
          <a:chExt cx="0" cy="0"/>
        </a:xfrm>
      </p:grpSpPr>
      <p:sp>
        <p:nvSpPr>
          <p:cNvPr id="76802" name="Rectangle 2"/>
          <p:cNvSpPr>
            <a:spLocks noGrp="1"/>
          </p:cNvSpPr>
          <p:nvPr>
            <p:ph sz="quarter" idx="13"/>
          </p:nvPr>
        </p:nvSpPr>
        <p:spPr>
          <a:xfrm>
            <a:off x="0" y="0"/>
            <a:ext cx="9144000" cy="3505200"/>
          </a:xfrm>
        </p:spPr>
        <p:txBody>
          <a:bodyPr>
            <a:normAutofit/>
          </a:bodyPr>
          <a:lstStyle/>
          <a:p>
            <a:pPr algn="just" fontAlgn="auto">
              <a:lnSpc>
                <a:spcPct val="80000"/>
              </a:lnSpc>
              <a:spcAft>
                <a:spcPts val="0"/>
              </a:spcAft>
              <a:buFont typeface="Arial" panose="020B0604020202020204" pitchFamily="34" charset="0"/>
              <a:buNone/>
              <a:defRPr/>
            </a:pPr>
            <a:r>
              <a:rPr lang="ro-RO" altLang="en-US" sz="2400" dirty="0" smtClean="0">
                <a:latin typeface="Times New Roman" panose="02020603050405020304" pitchFamily="18" charset="0"/>
                <a:cs typeface="Times New Roman" panose="02020603050405020304" pitchFamily="18" charset="0"/>
              </a:rPr>
              <a:t>Pentru prevenirea distrugerii gospodăriilor, reţelei de comunicaţii şi a altor obiective social economice din localitate, sunt necesare:</a:t>
            </a:r>
            <a:endParaRPr lang="en-US" altLang="en-US" sz="2400" dirty="0" smtClean="0">
              <a:latin typeface="Times New Roman" panose="02020603050405020304" pitchFamily="18" charset="0"/>
              <a:cs typeface="Times New Roman" panose="02020603050405020304" pitchFamily="18" charset="0"/>
            </a:endParaRPr>
          </a:p>
          <a:p>
            <a:pPr algn="just" fontAlgn="auto">
              <a:lnSpc>
                <a:spcPct val="80000"/>
              </a:lnSpc>
              <a:spcAft>
                <a:spcPts val="0"/>
              </a:spcAft>
              <a:buFont typeface="Arial" panose="020B0604020202020204" pitchFamily="34" charset="0"/>
              <a:buNone/>
              <a:defRPr/>
            </a:pPr>
            <a:r>
              <a:rPr lang="en-US" altLang="en-US" sz="2400" dirty="0" smtClean="0">
                <a:latin typeface="Times New Roman" panose="02020603050405020304" pitchFamily="18" charset="0"/>
                <a:cs typeface="Times New Roman" panose="02020603050405020304" pitchFamily="18" charset="0"/>
              </a:rPr>
              <a:t>-</a:t>
            </a:r>
            <a:r>
              <a:rPr lang="ro-RO" altLang="en-US" sz="2400" dirty="0" smtClean="0">
                <a:latin typeface="Times New Roman" panose="02020603050405020304" pitchFamily="18" charset="0"/>
                <a:cs typeface="Times New Roman" panose="02020603050405020304" pitchFamily="18" charset="0"/>
              </a:rPr>
              <a:t> lucrări de calibrare şi stabilizare a albiei, care să asigure tranzitarea apelor mari în condiţii de siguranţă pentru locuinţe, gospodării şi obiectivele social economice din zona limitrofă cursului de apă.</a:t>
            </a:r>
          </a:p>
          <a:p>
            <a:pPr algn="just" fontAlgn="auto">
              <a:lnSpc>
                <a:spcPct val="80000"/>
              </a:lnSpc>
              <a:spcAft>
                <a:spcPts val="0"/>
              </a:spcAft>
              <a:buFont typeface="Arial" panose="020B0604020202020204" pitchFamily="34" charset="0"/>
              <a:buNone/>
              <a:defRPr/>
            </a:pPr>
            <a:r>
              <a:rPr lang="en-US" altLang="en-US" sz="2400" dirty="0" smtClean="0">
                <a:latin typeface="Times New Roman" panose="02020603050405020304" pitchFamily="18" charset="0"/>
                <a:cs typeface="Times New Roman" panose="02020603050405020304" pitchFamily="18" charset="0"/>
              </a:rPr>
              <a:t> </a:t>
            </a:r>
            <a:r>
              <a:rPr lang="ro-RO" altLang="en-US" sz="2400" dirty="0" smtClean="0">
                <a:latin typeface="Times New Roman" panose="02020603050405020304" pitchFamily="18" charset="0"/>
                <a:cs typeface="Times New Roman" panose="02020603050405020304" pitchFamily="18" charset="0"/>
              </a:rPr>
              <a:t> </a:t>
            </a:r>
            <a:r>
              <a:rPr lang="en-US" altLang="en-US" sz="2400" dirty="0" smtClean="0">
                <a:latin typeface="Times New Roman" panose="02020603050405020304" pitchFamily="18" charset="0"/>
                <a:cs typeface="Times New Roman" panose="02020603050405020304" pitchFamily="18" charset="0"/>
              </a:rPr>
              <a:t>  - </a:t>
            </a:r>
            <a:r>
              <a:rPr lang="ro-RO" altLang="en-US" sz="2400" dirty="0" smtClean="0">
                <a:latin typeface="Times New Roman" panose="02020603050405020304" pitchFamily="18" charset="0"/>
                <a:cs typeface="Times New Roman" panose="02020603050405020304" pitchFamily="18" charset="0"/>
              </a:rPr>
              <a:t>lucrări de punere în siguranţă a construcţiilor de traversare existente </a:t>
            </a:r>
            <a:endParaRPr lang="en-US" altLang="en-US" sz="2400" dirty="0" smtClean="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77826" name="Rectangle 2"/>
          <p:cNvSpPr>
            <a:spLocks noGrp="1"/>
          </p:cNvSpPr>
          <p:nvPr>
            <p:ph type="title"/>
          </p:nvPr>
        </p:nvSpPr>
        <p:spPr>
          <a:xfrm>
            <a:off x="0" y="381000"/>
            <a:ext cx="9144000" cy="581025"/>
          </a:xfrm>
          <a:extLst>
            <a:ext uri="{909E8E84-426E-40DD-AFC4-6F175D3DCCD1}">
              <a14:hiddenFill xmlns:a14="http://schemas.microsoft.com/office/drawing/2010/main" xmlns="">
                <a:solidFill>
                  <a:srgbClr val="FFEFD1"/>
                </a:solidFill>
              </a14:hiddenFill>
            </a:ext>
          </a:extLst>
        </p:spPr>
        <p:txBody>
          <a:bodyPr>
            <a:normAutofit fontScale="90000"/>
          </a:bodyPr>
          <a:lstStyle/>
          <a:p>
            <a:pPr fontAlgn="auto">
              <a:spcAft>
                <a:spcPts val="0"/>
              </a:spcAft>
              <a:defRPr/>
            </a:pPr>
            <a:r>
              <a:rPr lang="en-US" altLang="en-US" sz="4000" b="1" dirty="0" smtClean="0">
                <a:latin typeface="Times New Roman" panose="02020603050405020304" pitchFamily="18" charset="0"/>
              </a:rPr>
              <a:t/>
            </a:r>
            <a:br>
              <a:rPr lang="en-US" altLang="en-US" sz="4000" b="1" dirty="0" smtClean="0">
                <a:latin typeface="Times New Roman" panose="02020603050405020304" pitchFamily="18" charset="0"/>
              </a:rPr>
            </a:br>
            <a:r>
              <a:rPr lang="ro-RO" altLang="en-US" sz="4000" b="1" dirty="0" smtClean="0">
                <a:latin typeface="Times New Roman" panose="02020603050405020304" pitchFamily="18" charset="0"/>
              </a:rPr>
              <a:t>2</a:t>
            </a:r>
            <a:r>
              <a:rPr lang="en-US" altLang="en-US" sz="4000" b="1" dirty="0" smtClean="0">
                <a:latin typeface="Times New Roman" panose="02020603050405020304" pitchFamily="18" charset="0"/>
              </a:rPr>
              <a:t>0</a:t>
            </a:r>
            <a:r>
              <a:rPr lang="ro-RO" altLang="en-US" sz="4000" b="1" dirty="0" smtClean="0">
                <a:latin typeface="Times New Roman" panose="02020603050405020304" pitchFamily="18" charset="0"/>
              </a:rPr>
              <a:t>. Amenajare Valea Hălmăgel, jud. Arad</a:t>
            </a:r>
          </a:p>
        </p:txBody>
      </p:sp>
      <p:sp>
        <p:nvSpPr>
          <p:cNvPr id="100355" name="Text Box 3"/>
          <p:cNvSpPr txBox="1">
            <a:spLocks noChangeArrowheads="1"/>
          </p:cNvSpPr>
          <p:nvPr/>
        </p:nvSpPr>
        <p:spPr bwMode="auto">
          <a:xfrm>
            <a:off x="0" y="4246563"/>
            <a:ext cx="9144000" cy="2684462"/>
          </a:xfrm>
          <a:prstGeom prst="rect">
            <a:avLst/>
          </a:prstGeom>
          <a:noFill/>
          <a:ln>
            <a:noFill/>
          </a:ln>
          <a:effectLst/>
          <a:extLst>
            <a:ext uri="{909E8E84-426E-40DD-AFC4-6F175D3DCCD1}">
              <a14:hiddenFill xmlns:a14="http://schemas.microsoft.com/office/drawing/2010/main" xmlns="">
                <a:solidFill>
                  <a:srgbClr val="FFEFD1"/>
                </a:solidFill>
              </a14:hiddenFill>
            </a:ext>
            <a:ext uri="{91240B29-F687-4F45-9708-019B960494DF}">
              <a14:hiddenLine xmlns:a14="http://schemas.microsoft.com/office/drawing/2010/main" xmlns="" w="12700" cap="sq">
                <a:solidFill>
                  <a:schemeClr val="tx1"/>
                </a:solidFill>
                <a:miter lim="800000"/>
                <a:headEnd type="none" w="sm" len="sm"/>
                <a:tailEnd type="none" w="sm" len="sm"/>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ctr">
              <a:lnSpc>
                <a:spcPct val="80000"/>
              </a:lnSpc>
              <a:spcBef>
                <a:spcPct val="50000"/>
              </a:spcBef>
              <a:buClrTx/>
              <a:buFontTx/>
              <a:buNone/>
            </a:pPr>
            <a:r>
              <a:rPr lang="ro-RO" altLang="en-US" sz="2400" b="1" dirty="0">
                <a:solidFill>
                  <a:srgbClr val="FFFFCC"/>
                </a:solidFill>
                <a:latin typeface="Times New Roman" panose="02020603050405020304" pitchFamily="18" charset="0"/>
              </a:rPr>
              <a:t>VALOARE TOTALĂ INVESTI</a:t>
            </a:r>
            <a:r>
              <a:rPr lang="ro-RO" altLang="en-US" sz="2400" b="1" dirty="0">
                <a:solidFill>
                  <a:srgbClr val="FFFFCC"/>
                </a:solidFill>
                <a:latin typeface="Times New Roman" panose="02020603050405020304" pitchFamily="18" charset="0"/>
                <a:cs typeface="Times New Roman" panose="02020603050405020304" pitchFamily="18" charset="0"/>
              </a:rPr>
              <a:t>ŢIE</a:t>
            </a:r>
          </a:p>
          <a:p>
            <a:pPr algn="ct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46.160.287</a:t>
            </a:r>
            <a:r>
              <a:rPr lang="ro-RO" altLang="en-US" sz="2400" b="1" dirty="0">
                <a:solidFill>
                  <a:srgbClr val="FFFFCC"/>
                </a:solidFill>
                <a:latin typeface="Times New Roman" panose="02020603050405020304" pitchFamily="18" charset="0"/>
                <a:cs typeface="Times New Roman" panose="02020603050405020304" pitchFamily="18" charset="0"/>
              </a:rPr>
              <a:t> LEI </a:t>
            </a:r>
            <a:r>
              <a:rPr lang="en-US" altLang="en-US" sz="2400" b="1" dirty="0">
                <a:solidFill>
                  <a:srgbClr val="FFFFCC"/>
                </a:solidFill>
                <a:latin typeface="Times New Roman" panose="02020603050405020304" pitchFamily="18" charset="0"/>
                <a:cs typeface="Times New Roman" panose="02020603050405020304" pitchFamily="18" charset="0"/>
              </a:rPr>
              <a:t>/ 41.056.173</a:t>
            </a:r>
            <a:r>
              <a:rPr lang="ro-RO"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a:solidFill>
                  <a:srgbClr val="FFFFCC"/>
                </a:solidFill>
                <a:latin typeface="Times New Roman" panose="02020603050405020304" pitchFamily="18" charset="0"/>
                <a:cs typeface="Times New Roman" panose="02020603050405020304" pitchFamily="18" charset="0"/>
              </a:rPr>
              <a:t>LEI </a:t>
            </a:r>
          </a:p>
          <a:p>
            <a:pPr algn="ctr">
              <a:lnSpc>
                <a:spcPct val="30000"/>
              </a:lnSpc>
              <a:spcBef>
                <a:spcPct val="50000"/>
              </a:spcBef>
              <a:buClrTx/>
              <a:buFontTx/>
              <a:buNone/>
            </a:pPr>
            <a:endParaRPr lang="en-US" altLang="en-US" sz="2400" b="1" dirty="0">
              <a:solidFill>
                <a:srgbClr val="FFFFCC"/>
              </a:solidFill>
              <a:latin typeface="Times New Roman" panose="02020603050405020304" pitchFamily="18" charset="0"/>
              <a:cs typeface="Times New Roman" panose="02020603050405020304" pitchFamily="18" charset="0"/>
            </a:endParaRPr>
          </a:p>
          <a:p>
            <a:pP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err="1">
                <a:solidFill>
                  <a:srgbClr val="FFFFCC"/>
                </a:solidFill>
                <a:latin typeface="Times New Roman" panose="02020603050405020304" pitchFamily="18" charset="0"/>
                <a:cs typeface="Times New Roman" panose="02020603050405020304" pitchFamily="18" charset="0"/>
              </a:rPr>
              <a:t>REALIZAT</a:t>
            </a:r>
            <a:r>
              <a:rPr lang="en-US" altLang="en-US" sz="2400" b="1" dirty="0">
                <a:solidFill>
                  <a:srgbClr val="FFFFCC"/>
                </a:solidFill>
                <a:latin typeface="Times New Roman" panose="02020603050405020304" pitchFamily="18" charset="0"/>
                <a:cs typeface="Times New Roman" panose="02020603050405020304" pitchFamily="18" charset="0"/>
              </a:rPr>
              <a:t>:	                        REST DE </a:t>
            </a:r>
            <a:r>
              <a:rPr lang="en-US" altLang="en-US" sz="2400" b="1" dirty="0" err="1">
                <a:solidFill>
                  <a:srgbClr val="FFFFCC"/>
                </a:solidFill>
                <a:latin typeface="Times New Roman" panose="02020603050405020304" pitchFamily="18" charset="0"/>
                <a:cs typeface="Times New Roman" panose="02020603050405020304" pitchFamily="18" charset="0"/>
              </a:rPr>
              <a:t>REALIZAT</a:t>
            </a:r>
            <a:r>
              <a:rPr lang="en-US" altLang="en-US" sz="2400" b="1" dirty="0">
                <a:solidFill>
                  <a:srgbClr val="FFFFCC"/>
                </a:solidFill>
                <a:latin typeface="Times New Roman" panose="02020603050405020304" pitchFamily="18" charset="0"/>
                <a:cs typeface="Times New Roman" panose="02020603050405020304" pitchFamily="18" charset="0"/>
              </a:rPr>
              <a:t>:</a:t>
            </a:r>
          </a:p>
          <a:p>
            <a:pP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38.092.746 LEI/ 35.477.900 LEI            8.067.541 LEI/ 5.578.273 LEI</a:t>
            </a:r>
          </a:p>
          <a:p>
            <a:pPr>
              <a:lnSpc>
                <a:spcPct val="30000"/>
              </a:lnSpc>
              <a:spcBef>
                <a:spcPct val="50000"/>
              </a:spcBef>
              <a:buClrTx/>
              <a:buFontTx/>
              <a:buNone/>
            </a:pPr>
            <a:endParaRPr lang="en-US" altLang="en-US" sz="2400" b="1" dirty="0">
              <a:solidFill>
                <a:srgbClr val="FFFFCC"/>
              </a:solidFill>
              <a:latin typeface="Times New Roman" panose="02020603050405020304" pitchFamily="18" charset="0"/>
              <a:cs typeface="Times New Roman" panose="02020603050405020304" pitchFamily="18" charset="0"/>
            </a:endParaRPr>
          </a:p>
          <a:p>
            <a:pPr algn="ctr">
              <a:lnSpc>
                <a:spcPct val="80000"/>
              </a:lnSpc>
              <a:spcBef>
                <a:spcPct val="50000"/>
              </a:spcBef>
              <a:buClrTx/>
              <a:buFontTx/>
              <a:buNone/>
            </a:pPr>
            <a:r>
              <a:rPr lang="en-US" altLang="en-US" sz="2400" b="1" dirty="0">
                <a:solidFill>
                  <a:srgbClr val="FFFFCC"/>
                </a:solidFill>
                <a:latin typeface="Times New Roman" panose="02020603050405020304" pitchFamily="18" charset="0"/>
              </a:rPr>
              <a:t>PROGRAM – </a:t>
            </a:r>
            <a:r>
              <a:rPr lang="en-US" altLang="en-US" sz="2400" b="1" dirty="0" err="1">
                <a:solidFill>
                  <a:srgbClr val="FFFFCC"/>
                </a:solidFill>
                <a:latin typeface="Times New Roman" panose="02020603050405020304" pitchFamily="18" charset="0"/>
              </a:rPr>
              <a:t>ALOCATII</a:t>
            </a:r>
            <a:r>
              <a:rPr lang="en-US" altLang="en-US" sz="2400" b="1" dirty="0">
                <a:solidFill>
                  <a:srgbClr val="FFFFCC"/>
                </a:solidFill>
                <a:latin typeface="Times New Roman" panose="02020603050405020304" pitchFamily="18" charset="0"/>
              </a:rPr>
              <a:t> </a:t>
            </a:r>
            <a:r>
              <a:rPr lang="en-US" altLang="en-US" sz="2400" b="1" dirty="0" smtClean="0">
                <a:solidFill>
                  <a:srgbClr val="FFFFCC"/>
                </a:solidFill>
                <a:latin typeface="Times New Roman" panose="02020603050405020304" pitchFamily="18" charset="0"/>
              </a:rPr>
              <a:t>2018</a:t>
            </a:r>
            <a:endParaRPr lang="ro-RO" altLang="en-US" sz="2400" b="1" dirty="0">
              <a:solidFill>
                <a:srgbClr val="FFFFCC"/>
              </a:solidFill>
              <a:latin typeface="Times New Roman" panose="02020603050405020304" pitchFamily="18" charset="0"/>
              <a:cs typeface="Times New Roman" panose="02020603050405020304" pitchFamily="18" charset="0"/>
            </a:endParaRPr>
          </a:p>
          <a:p>
            <a:pPr algn="ctr">
              <a:lnSpc>
                <a:spcPct val="30000"/>
              </a:lnSpc>
              <a:spcBef>
                <a:spcPct val="50000"/>
              </a:spcBef>
              <a:buClrTx/>
              <a:buFontTx/>
              <a:buNone/>
            </a:pPr>
            <a:r>
              <a:rPr lang="en-US" altLang="en-US" sz="2400" b="1" dirty="0">
                <a:solidFill>
                  <a:srgbClr val="FFFFCC"/>
                </a:solidFill>
                <a:latin typeface="Times New Roman" panose="02020603050405020304" pitchFamily="18" charset="0"/>
                <a:cs typeface="Times New Roman" panose="02020603050405020304" pitchFamily="18" charset="0"/>
              </a:rPr>
              <a:t>0</a:t>
            </a:r>
            <a:r>
              <a:rPr lang="ro-RO" altLang="en-US" sz="2400" b="1" dirty="0">
                <a:solidFill>
                  <a:srgbClr val="FFFFCC"/>
                </a:solidFill>
                <a:latin typeface="Times New Roman" panose="02020603050405020304" pitchFamily="18" charset="0"/>
                <a:cs typeface="Times New Roman" panose="02020603050405020304" pitchFamily="18" charset="0"/>
              </a:rPr>
              <a:t> LEI </a:t>
            </a:r>
            <a:r>
              <a:rPr lang="en-US" altLang="en-US" sz="2400" b="1" dirty="0">
                <a:solidFill>
                  <a:srgbClr val="FFFFCC"/>
                </a:solidFill>
                <a:latin typeface="Times New Roman" panose="02020603050405020304" pitchFamily="18" charset="0"/>
                <a:cs typeface="Times New Roman" panose="02020603050405020304" pitchFamily="18" charset="0"/>
              </a:rPr>
              <a:t>/ 0</a:t>
            </a:r>
            <a:r>
              <a:rPr lang="ro-RO" altLang="en-US" sz="2400" b="1" dirty="0">
                <a:solidFill>
                  <a:srgbClr val="FFFFCC"/>
                </a:solidFill>
                <a:latin typeface="Times New Roman" panose="02020603050405020304" pitchFamily="18" charset="0"/>
                <a:cs typeface="Times New Roman" panose="02020603050405020304" pitchFamily="18" charset="0"/>
              </a:rPr>
              <a:t> </a:t>
            </a:r>
            <a:r>
              <a:rPr lang="en-US" altLang="en-US" sz="2400" b="1" dirty="0">
                <a:solidFill>
                  <a:srgbClr val="FFFFCC"/>
                </a:solidFill>
                <a:latin typeface="Times New Roman" panose="02020603050405020304" pitchFamily="18" charset="0"/>
                <a:cs typeface="Times New Roman" panose="02020603050405020304" pitchFamily="18" charset="0"/>
              </a:rPr>
              <a:t>LEI </a:t>
            </a:r>
            <a:endParaRPr lang="ro-RO" altLang="en-US" sz="2400" b="1" dirty="0">
              <a:solidFill>
                <a:srgbClr val="FFFFCC"/>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tile tx="0" ty="0" sx="100000" sy="100000" flip="none" algn="tl"/>
        </a:blipFill>
        <a:effectLst/>
      </p:bgPr>
    </p:bg>
    <p:spTree>
      <p:nvGrpSpPr>
        <p:cNvPr id="1" name=""/>
        <p:cNvGrpSpPr/>
        <p:nvPr/>
      </p:nvGrpSpPr>
      <p:grpSpPr>
        <a:xfrm>
          <a:off x="0" y="0"/>
          <a:ext cx="0" cy="0"/>
          <a:chOff x="0" y="0"/>
          <a:chExt cx="0" cy="0"/>
        </a:xfrm>
      </p:grpSpPr>
      <p:sp>
        <p:nvSpPr>
          <p:cNvPr id="101378" name="Text Box 2"/>
          <p:cNvSpPr txBox="1">
            <a:spLocks noChangeArrowheads="1"/>
          </p:cNvSpPr>
          <p:nvPr/>
        </p:nvSpPr>
        <p:spPr bwMode="auto">
          <a:xfrm>
            <a:off x="0" y="4940300"/>
            <a:ext cx="9144000" cy="19383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cap="sq">
                <a:solidFill>
                  <a:schemeClr val="tx1"/>
                </a:solidFill>
                <a:miter lim="800000"/>
                <a:headEnd type="none" w="sm" len="sm"/>
                <a:tailEnd type="none" w="sm" len="sm"/>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indent="228600">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nSpc>
                <a:spcPct val="100000"/>
              </a:lnSpc>
              <a:spcBef>
                <a:spcPct val="50000"/>
              </a:spcBef>
              <a:buClrTx/>
              <a:buFontTx/>
              <a:buNone/>
            </a:pPr>
            <a:r>
              <a:rPr lang="ro-RO" altLang="en-US" sz="2400">
                <a:latin typeface="Times New Roman" panose="02020603050405020304" pitchFamily="18" charset="0"/>
              </a:rPr>
              <a:t>Valea Hălmăgel este afluent de dreapta al râului Cri</a:t>
            </a:r>
            <a:r>
              <a:rPr lang="ro-RO" altLang="en-US" sz="2400">
                <a:latin typeface="Times New Roman" panose="02020603050405020304" pitchFamily="18" charset="0"/>
                <a:cs typeface="Times New Roman" panose="02020603050405020304" pitchFamily="18" charset="0"/>
              </a:rPr>
              <a:t>şul Alb şi colectează ape din microdepresiunea S</a:t>
            </a:r>
            <a:r>
              <a:rPr lang="ro-RO" altLang="en-US" sz="2400">
                <a:latin typeface="Times New Roman" panose="02020603050405020304" pitchFamily="18" charset="0"/>
              </a:rPr>
              <a:t>ârbi, traversează loc</a:t>
            </a:r>
            <a:r>
              <a:rPr lang="en-US" altLang="en-US" sz="2400">
                <a:latin typeface="Times New Roman" panose="02020603050405020304" pitchFamily="18" charset="0"/>
              </a:rPr>
              <a:t>a</a:t>
            </a:r>
            <a:r>
              <a:rPr lang="ro-RO" altLang="en-US" sz="2400">
                <a:latin typeface="Times New Roman" panose="02020603050405020304" pitchFamily="18" charset="0"/>
              </a:rPr>
              <a:t>lită</a:t>
            </a:r>
            <a:r>
              <a:rPr lang="ro-RO" altLang="en-US" sz="2400">
                <a:latin typeface="Times New Roman" panose="02020603050405020304" pitchFamily="18" charset="0"/>
                <a:cs typeface="Times New Roman" panose="02020603050405020304" pitchFamily="18" charset="0"/>
              </a:rPr>
              <a:t>ţile S</a:t>
            </a:r>
            <a:r>
              <a:rPr lang="ro-RO" altLang="en-US" sz="2400">
                <a:latin typeface="Times New Roman" panose="02020603050405020304" pitchFamily="18" charset="0"/>
              </a:rPr>
              <a:t>ârbi, Hălmăgel </a:t>
            </a:r>
            <a:r>
              <a:rPr lang="ro-RO" altLang="en-US" sz="2400">
                <a:latin typeface="Times New Roman" panose="02020603050405020304" pitchFamily="18" charset="0"/>
                <a:cs typeface="Times New Roman" panose="02020603050405020304" pitchFamily="18" charset="0"/>
              </a:rPr>
              <a:t>şi parţial Hălmagiu. La valori ridicate ale debitelor, valea Hălmăgel inundă gospodăriile cetăţenilor, terenurile agricole, producând distrugeri şi pagube mari, deteriorări de drumuri, poduri.</a:t>
            </a:r>
            <a:endParaRPr lang="en-US" altLang="en-US" sz="2400">
              <a:latin typeface="Times New Roman" panose="02020603050405020304" pitchFamily="18" charset="0"/>
              <a:cs typeface="Times New Roman" panose="02020603050405020304" pitchFamily="18" charset="0"/>
            </a:endParaRPr>
          </a:p>
        </p:txBody>
      </p:sp>
      <p:pic>
        <p:nvPicPr>
          <p:cNvPr id="101379" name="Picture 3" descr="100_3008"/>
          <p:cNvPicPr>
            <a:picLocks noGrp="1" noChangeAspect="1" noChangeArrowheads="1"/>
          </p:cNvPicPr>
          <p:nvPr>
            <p:ph/>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0"/>
            <a:ext cx="9144000" cy="4986338"/>
          </a:xfrm>
          <a:noFill/>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srcRect/>
          <a:tile tx="0" ty="0" sx="100000" sy="100000" flip="none" algn="tl"/>
        </a:blipFill>
        <a:effectLst/>
      </p:bgPr>
    </p:bg>
    <p:spTree>
      <p:nvGrpSpPr>
        <p:cNvPr id="1" name=""/>
        <p:cNvGrpSpPr/>
        <p:nvPr/>
      </p:nvGrpSpPr>
      <p:grpSpPr>
        <a:xfrm>
          <a:off x="0" y="0"/>
          <a:ext cx="0" cy="0"/>
          <a:chOff x="0" y="0"/>
          <a:chExt cx="0" cy="0"/>
        </a:xfrm>
      </p:grpSpPr>
      <p:sp>
        <p:nvSpPr>
          <p:cNvPr id="102402" name="Rectangle 2"/>
          <p:cNvSpPr>
            <a:spLocks noChangeArrowheads="1"/>
          </p:cNvSpPr>
          <p:nvPr/>
        </p:nvSpPr>
        <p:spPr bwMode="auto">
          <a:xfrm>
            <a:off x="0" y="0"/>
            <a:ext cx="9290050" cy="56324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cap="sq">
                <a:solidFill>
                  <a:schemeClr val="tx1"/>
                </a:solidFill>
                <a:miter lim="800000"/>
                <a:headEnd type="none" w="sm" len="sm"/>
                <a:tailEnd type="none" w="sm" len="sm"/>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indent="461963">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nSpc>
                <a:spcPct val="100000"/>
              </a:lnSpc>
              <a:spcBef>
                <a:spcPct val="50000"/>
              </a:spcBef>
              <a:buClrTx/>
              <a:buFontTx/>
              <a:buNone/>
            </a:pPr>
            <a:r>
              <a:rPr lang="ro-RO" altLang="en-US" sz="2400">
                <a:latin typeface="Times New Roman" panose="02020603050405020304" pitchFamily="18" charset="0"/>
                <a:cs typeface="Times New Roman" panose="02020603050405020304" pitchFamily="18" charset="0"/>
              </a:rPr>
              <a:t>Albia este deteriorată într-o mare măsură şi transportul de material este însemnat, pe unele tronsoane colmatarea ridicând talvegul albiei la nivelul terenului învecinat. </a:t>
            </a:r>
            <a:endParaRPr lang="en-US" altLang="en-US" sz="2400">
              <a:latin typeface="Times New Roman" panose="02020603050405020304" pitchFamily="18" charset="0"/>
              <a:cs typeface="Times New Roman" panose="02020603050405020304" pitchFamily="18" charset="0"/>
            </a:endParaRPr>
          </a:p>
          <a:p>
            <a:pPr>
              <a:lnSpc>
                <a:spcPct val="100000"/>
              </a:lnSpc>
              <a:spcBef>
                <a:spcPct val="50000"/>
              </a:spcBef>
              <a:buClrTx/>
              <a:buFontTx/>
              <a:buNone/>
            </a:pPr>
            <a:r>
              <a:rPr lang="ro-RO" altLang="en-US" sz="2400">
                <a:latin typeface="Times New Roman" panose="02020603050405020304" pitchFamily="18" charset="0"/>
                <a:cs typeface="Times New Roman" panose="02020603050405020304" pitchFamily="18" charset="0"/>
              </a:rPr>
              <a:t>Capacităţile propuse, vor  îmbunătăţii scurgerea pe valea Hălmăgel, reducând semnificativ pericolul la inundaţii.</a:t>
            </a:r>
            <a:endParaRPr lang="en-US" altLang="en-US" sz="2400">
              <a:latin typeface="Times New Roman" panose="02020603050405020304" pitchFamily="18" charset="0"/>
              <a:cs typeface="Times New Roman" panose="02020603050405020304" pitchFamily="18" charset="0"/>
            </a:endParaRPr>
          </a:p>
          <a:p>
            <a:pPr>
              <a:lnSpc>
                <a:spcPct val="100000"/>
              </a:lnSpc>
              <a:spcBef>
                <a:spcPct val="50000"/>
              </a:spcBef>
              <a:buClrTx/>
              <a:buFontTx/>
              <a:buNone/>
            </a:pPr>
            <a:r>
              <a:rPr lang="ro-RO" altLang="en-US" sz="2400">
                <a:latin typeface="Times New Roman" panose="02020603050405020304" pitchFamily="18" charset="0"/>
                <a:cs typeface="Times New Roman" panose="02020603050405020304" pitchFamily="18" charset="0"/>
              </a:rPr>
              <a:t>Regularizarea se execută pe tronsoane, în intravilanul localităţilor şi în extravilan, pentru asigurarea secţiunii de scurgere şi se încadrează în clasa a IV-a de importanţă.</a:t>
            </a:r>
          </a:p>
          <a:p>
            <a:pPr>
              <a:lnSpc>
                <a:spcPct val="100000"/>
              </a:lnSpc>
              <a:spcBef>
                <a:spcPct val="50000"/>
              </a:spcBef>
              <a:buClrTx/>
              <a:buFontTx/>
              <a:buNone/>
            </a:pPr>
            <a:r>
              <a:rPr lang="ro-RO" altLang="en-US" sz="2400">
                <a:latin typeface="Times New Roman" panose="02020603050405020304" pitchFamily="18" charset="0"/>
                <a:cs typeface="Times New Roman" panose="02020603050405020304" pitchFamily="18" charset="0"/>
              </a:rPr>
              <a:t>Acumularea nepermanentă, se realizează în amonte de localitatea Sârbi, se încadrează în clasa a II-a de importanţă, fiind executată cu materiale locale şi este de tip frontal.</a:t>
            </a:r>
          </a:p>
          <a:p>
            <a:pPr>
              <a:lnSpc>
                <a:spcPct val="100000"/>
              </a:lnSpc>
              <a:spcBef>
                <a:spcPct val="50000"/>
              </a:spcBef>
              <a:buClrTx/>
              <a:buFontTx/>
              <a:buNone/>
            </a:pPr>
            <a:r>
              <a:rPr lang="ro-RO" altLang="en-US" sz="2400">
                <a:latin typeface="Times New Roman" panose="02020603050405020304" pitchFamily="18" charset="0"/>
                <a:cs typeface="Times New Roman" panose="02020603050405020304" pitchFamily="18" charset="0"/>
              </a:rPr>
              <a:t>Realizarea lucrărilor va spori siguranţa în zonă vis-à-vis de pericolul creat de inundaţii.</a:t>
            </a:r>
          </a:p>
        </p:txBody>
      </p:sp>
      <p:sp>
        <p:nvSpPr>
          <p:cNvPr id="102403" name="Text Box 3"/>
          <p:cNvSpPr txBox="1">
            <a:spLocks noChangeArrowheads="1"/>
          </p:cNvSpPr>
          <p:nvPr/>
        </p:nvSpPr>
        <p:spPr bwMode="auto">
          <a:xfrm>
            <a:off x="949325" y="5257800"/>
            <a:ext cx="7129463" cy="16176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cap="sq">
                <a:solidFill>
                  <a:schemeClr val="tx1"/>
                </a:solidFill>
                <a:miter lim="800000"/>
                <a:headEnd type="none" w="sm" len="sm"/>
                <a:tailEnd type="none" w="sm" len="sm"/>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ctr">
              <a:lnSpc>
                <a:spcPct val="50000"/>
              </a:lnSpc>
              <a:spcBef>
                <a:spcPct val="50000"/>
              </a:spcBef>
              <a:buClrTx/>
              <a:buFontTx/>
              <a:buNone/>
            </a:pPr>
            <a:endParaRPr lang="en-US" altLang="en-US" sz="1800">
              <a:latin typeface="Times New Roman" panose="02020603050405020304" pitchFamily="18" charset="0"/>
            </a:endParaRPr>
          </a:p>
          <a:p>
            <a:pPr algn="ctr">
              <a:lnSpc>
                <a:spcPct val="50000"/>
              </a:lnSpc>
              <a:spcBef>
                <a:spcPct val="50000"/>
              </a:spcBef>
              <a:buClrTx/>
              <a:buFontTx/>
              <a:buNone/>
            </a:pPr>
            <a:r>
              <a:rPr lang="en-US" altLang="en-US" sz="2800" b="1">
                <a:latin typeface="Times New Roman" panose="02020603050405020304" pitchFamily="18" charset="0"/>
              </a:rPr>
              <a:t>CAPACITĂ</a:t>
            </a:r>
            <a:r>
              <a:rPr lang="en-US" altLang="en-US" sz="2800" b="1">
                <a:latin typeface="Times New Roman" panose="02020603050405020304" pitchFamily="18" charset="0"/>
                <a:cs typeface="Times New Roman" panose="02020603050405020304" pitchFamily="18" charset="0"/>
              </a:rPr>
              <a:t>ŢI:</a:t>
            </a:r>
          </a:p>
          <a:p>
            <a:pPr>
              <a:lnSpc>
                <a:spcPct val="50000"/>
              </a:lnSpc>
              <a:spcBef>
                <a:spcPct val="50000"/>
              </a:spcBef>
              <a:buClrTx/>
              <a:buFont typeface="Wingdings" panose="05000000000000000000" pitchFamily="2" charset="2"/>
              <a:buChar char="Ø"/>
            </a:pPr>
            <a:r>
              <a:rPr lang="ro-RO" altLang="en-US" sz="2800">
                <a:latin typeface="Times New Roman" panose="02020603050405020304" pitchFamily="18" charset="0"/>
                <a:cs typeface="Times New Roman" panose="02020603050405020304" pitchFamily="18" charset="0"/>
              </a:rPr>
              <a:t>0,75 milioane mc. acumulări nepermanente</a:t>
            </a:r>
          </a:p>
          <a:p>
            <a:pPr>
              <a:lnSpc>
                <a:spcPct val="70000"/>
              </a:lnSpc>
              <a:spcBef>
                <a:spcPct val="50000"/>
              </a:spcBef>
              <a:buClrTx/>
              <a:buFont typeface="Wingdings" panose="05000000000000000000" pitchFamily="2" charset="2"/>
              <a:buChar char="Ø"/>
            </a:pPr>
            <a:r>
              <a:rPr lang="ro-RO" altLang="en-US" sz="2800">
                <a:latin typeface="Times New Roman" panose="02020603050405020304" pitchFamily="18" charset="0"/>
                <a:cs typeface="Times New Roman" panose="02020603050405020304" pitchFamily="18" charset="0"/>
              </a:rPr>
              <a:t>4,5 km amenajare albie</a:t>
            </a: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srcRect/>
          <a:tile tx="0" ty="0" sx="100000" sy="100000" flip="none" algn="tl"/>
        </a:blipFill>
        <a:effectLst/>
      </p:bgPr>
    </p:bg>
    <p:spTree>
      <p:nvGrpSpPr>
        <p:cNvPr id="1" name=""/>
        <p:cNvGrpSpPr/>
        <p:nvPr/>
      </p:nvGrpSpPr>
      <p:grpSpPr>
        <a:xfrm>
          <a:off x="0" y="0"/>
          <a:ext cx="0" cy="0"/>
          <a:chOff x="0" y="0"/>
          <a:chExt cx="0" cy="0"/>
        </a:xfrm>
      </p:grpSpPr>
      <p:sp>
        <p:nvSpPr>
          <p:cNvPr id="103426" name="Text Box 2"/>
          <p:cNvSpPr txBox="1">
            <a:spLocks noChangeArrowheads="1"/>
          </p:cNvSpPr>
          <p:nvPr/>
        </p:nvSpPr>
        <p:spPr bwMode="auto">
          <a:xfrm>
            <a:off x="5767388" y="152400"/>
            <a:ext cx="3484562" cy="60023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cap="sq">
                <a:solidFill>
                  <a:schemeClr val="tx1"/>
                </a:solidFill>
                <a:miter lim="800000"/>
                <a:headEnd type="none" w="sm" len="sm"/>
                <a:tailEnd type="none" w="sm" len="sm"/>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nSpc>
                <a:spcPct val="100000"/>
              </a:lnSpc>
              <a:spcBef>
                <a:spcPct val="50000"/>
              </a:spcBef>
              <a:buClrTx/>
              <a:buFontTx/>
              <a:buNone/>
            </a:pPr>
            <a:r>
              <a:rPr lang="ro-RO" altLang="en-US" sz="2400">
                <a:latin typeface="Times New Roman" panose="02020603050405020304" pitchFamily="18" charset="0"/>
              </a:rPr>
              <a:t>EFECTE SOCIALE:</a:t>
            </a:r>
          </a:p>
          <a:p>
            <a:pPr>
              <a:lnSpc>
                <a:spcPct val="100000"/>
              </a:lnSpc>
              <a:spcBef>
                <a:spcPct val="50000"/>
              </a:spcBef>
              <a:buClrTx/>
              <a:buFontTx/>
              <a:buNone/>
            </a:pPr>
            <a:r>
              <a:rPr lang="ro-RO" altLang="en-US" sz="2400">
                <a:latin typeface="Times New Roman" panose="02020603050405020304" pitchFamily="18" charset="0"/>
              </a:rPr>
              <a:t>Apărarea împotriva inunda</a:t>
            </a:r>
            <a:r>
              <a:rPr lang="ro-RO" altLang="en-US" sz="2400">
                <a:latin typeface="Times New Roman" panose="02020603050405020304" pitchFamily="18" charset="0"/>
                <a:cs typeface="Times New Roman" panose="02020603050405020304" pitchFamily="18" charset="0"/>
              </a:rPr>
              <a:t>ţiilor a:</a:t>
            </a:r>
          </a:p>
          <a:p>
            <a:pPr>
              <a:lnSpc>
                <a:spcPct val="100000"/>
              </a:lnSpc>
              <a:spcBef>
                <a:spcPct val="50000"/>
              </a:spcBef>
              <a:buClrTx/>
              <a:buFontTx/>
              <a:buChar char="-"/>
            </a:pPr>
            <a:r>
              <a:rPr lang="ro-RO" altLang="en-US" sz="2400">
                <a:latin typeface="Times New Roman" panose="02020603050405020304" pitchFamily="18" charset="0"/>
                <a:cs typeface="Times New Roman" panose="02020603050405020304" pitchFamily="18" charset="0"/>
              </a:rPr>
              <a:t>65 de gospodării şi anexe gospodăreşti</a:t>
            </a:r>
          </a:p>
          <a:p>
            <a:pPr>
              <a:lnSpc>
                <a:spcPct val="100000"/>
              </a:lnSpc>
              <a:spcBef>
                <a:spcPct val="50000"/>
              </a:spcBef>
              <a:buClrTx/>
              <a:buFontTx/>
              <a:buChar char="-"/>
            </a:pPr>
            <a:r>
              <a:rPr lang="ro-RO" altLang="en-US" sz="2400">
                <a:latin typeface="Times New Roman" panose="02020603050405020304" pitchFamily="18" charset="0"/>
                <a:cs typeface="Times New Roman" panose="02020603050405020304" pitchFamily="18" charset="0"/>
              </a:rPr>
              <a:t>3 obiective social culturale;</a:t>
            </a:r>
          </a:p>
          <a:p>
            <a:pPr>
              <a:lnSpc>
                <a:spcPct val="100000"/>
              </a:lnSpc>
              <a:spcBef>
                <a:spcPct val="50000"/>
              </a:spcBef>
              <a:buClrTx/>
              <a:buFontTx/>
              <a:buChar char="-"/>
            </a:pPr>
            <a:r>
              <a:rPr lang="ro-RO" altLang="en-US" sz="2400">
                <a:latin typeface="Times New Roman" panose="02020603050405020304" pitchFamily="18" charset="0"/>
                <a:cs typeface="Times New Roman" panose="02020603050405020304" pitchFamily="18" charset="0"/>
              </a:rPr>
              <a:t>7,0 km drum comunal;</a:t>
            </a:r>
          </a:p>
          <a:p>
            <a:pPr>
              <a:lnSpc>
                <a:spcPct val="100000"/>
              </a:lnSpc>
              <a:spcBef>
                <a:spcPct val="50000"/>
              </a:spcBef>
              <a:buClrTx/>
              <a:buFontTx/>
              <a:buChar char="-"/>
            </a:pPr>
            <a:r>
              <a:rPr lang="ro-RO" altLang="en-US" sz="2400">
                <a:latin typeface="Times New Roman" panose="02020603050405020304" pitchFamily="18" charset="0"/>
                <a:cs typeface="Times New Roman" panose="02020603050405020304" pitchFamily="18" charset="0"/>
              </a:rPr>
              <a:t>1,0 km reţele electrice</a:t>
            </a:r>
          </a:p>
          <a:p>
            <a:pPr>
              <a:lnSpc>
                <a:spcPct val="100000"/>
              </a:lnSpc>
              <a:spcBef>
                <a:spcPct val="50000"/>
              </a:spcBef>
              <a:buClrTx/>
              <a:buFontTx/>
              <a:buChar char="-"/>
            </a:pPr>
            <a:r>
              <a:rPr lang="ro-RO" altLang="en-US" sz="2400">
                <a:latin typeface="Times New Roman" panose="02020603050405020304" pitchFamily="18" charset="0"/>
                <a:cs typeface="Times New Roman" panose="02020603050405020304" pitchFamily="18" charset="0"/>
              </a:rPr>
              <a:t>5 poduri</a:t>
            </a:r>
          </a:p>
          <a:p>
            <a:pPr>
              <a:lnSpc>
                <a:spcPct val="100000"/>
              </a:lnSpc>
              <a:spcBef>
                <a:spcPct val="50000"/>
              </a:spcBef>
              <a:buClrTx/>
              <a:buFontTx/>
              <a:buChar char="-"/>
            </a:pPr>
            <a:r>
              <a:rPr lang="ro-RO" altLang="en-US" sz="2400">
                <a:latin typeface="Times New Roman" panose="02020603050405020304" pitchFamily="18" charset="0"/>
                <a:cs typeface="Times New Roman" panose="02020603050405020304" pitchFamily="18" charset="0"/>
              </a:rPr>
              <a:t>110 hectare teren agricol;</a:t>
            </a:r>
          </a:p>
          <a:p>
            <a:pPr>
              <a:lnSpc>
                <a:spcPct val="100000"/>
              </a:lnSpc>
              <a:spcBef>
                <a:spcPct val="50000"/>
              </a:spcBef>
              <a:buClrTx/>
              <a:buFontTx/>
              <a:buChar char="-"/>
            </a:pPr>
            <a:r>
              <a:rPr lang="ro-RO" altLang="en-US" sz="2400">
                <a:latin typeface="Times New Roman" panose="02020603050405020304" pitchFamily="18" charset="0"/>
                <a:cs typeface="Times New Roman" panose="02020603050405020304" pitchFamily="18" charset="0"/>
              </a:rPr>
              <a:t>3 km lucrări hidrotehnice</a:t>
            </a:r>
          </a:p>
        </p:txBody>
      </p:sp>
      <p:pic>
        <p:nvPicPr>
          <p:cNvPr id="103427" name="Picture 3" descr="100_2958"/>
          <p:cNvPicPr>
            <a:picLocks noGrp="1" noChangeAspect="1" noChangeArrowheads="1"/>
          </p:cNvPicPr>
          <p:nvPr>
            <p:ph/>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0"/>
            <a:ext cx="5767388" cy="6858000"/>
          </a:xfrm>
          <a:noFill/>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showMasterPhAnim="0">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104450" name="Text Box 4"/>
          <p:cNvSpPr txBox="1">
            <a:spLocks noChangeArrowheads="1"/>
          </p:cNvSpPr>
          <p:nvPr/>
        </p:nvSpPr>
        <p:spPr bwMode="auto">
          <a:xfrm>
            <a:off x="1295400" y="762000"/>
            <a:ext cx="7010400" cy="43592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a:defRPr>
            </a:lvl5pPr>
            <a:lvl6pPr marL="25146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6pPr>
            <a:lvl7pPr marL="29718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7pPr>
            <a:lvl8pPr marL="34290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8pPr>
            <a:lvl9pPr marL="3886200" indent="-228600" fontAlgn="base">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a:defRPr>
            </a:lvl9pPr>
          </a:lstStyle>
          <a:p>
            <a:pPr algn="ctr" eaLnBrk="1" hangingPunct="1">
              <a:lnSpc>
                <a:spcPct val="100000"/>
              </a:lnSpc>
              <a:spcBef>
                <a:spcPct val="50000"/>
              </a:spcBef>
              <a:buClrTx/>
              <a:buFontTx/>
              <a:buNone/>
            </a:pPr>
            <a:r>
              <a:rPr lang="en-US" altLang="en-US" sz="4000" b="1" dirty="0">
                <a:latin typeface="Times New Roman" panose="02020603050405020304" pitchFamily="18" charset="0"/>
              </a:rPr>
              <a:t>VA </a:t>
            </a:r>
            <a:r>
              <a:rPr lang="en-US" altLang="en-US" sz="4000" b="1" dirty="0" err="1">
                <a:latin typeface="Times New Roman" panose="02020603050405020304" pitchFamily="18" charset="0"/>
              </a:rPr>
              <a:t>MULTUMIM</a:t>
            </a:r>
            <a:r>
              <a:rPr lang="en-US" altLang="en-US" sz="4000" b="1" dirty="0">
                <a:latin typeface="Times New Roman" panose="02020603050405020304" pitchFamily="18" charset="0"/>
              </a:rPr>
              <a:t> </a:t>
            </a:r>
          </a:p>
          <a:p>
            <a:pPr algn="ctr" eaLnBrk="1" hangingPunct="1">
              <a:lnSpc>
                <a:spcPct val="100000"/>
              </a:lnSpc>
              <a:spcBef>
                <a:spcPct val="50000"/>
              </a:spcBef>
              <a:buClrTx/>
              <a:buFontTx/>
              <a:buNone/>
            </a:pPr>
            <a:endParaRPr lang="en-US" altLang="en-US" sz="4000" b="1" dirty="0">
              <a:latin typeface="Times New Roman" panose="02020603050405020304" pitchFamily="18" charset="0"/>
            </a:endParaRPr>
          </a:p>
          <a:p>
            <a:pPr algn="ctr" eaLnBrk="1" hangingPunct="1">
              <a:lnSpc>
                <a:spcPct val="100000"/>
              </a:lnSpc>
              <a:spcBef>
                <a:spcPct val="50000"/>
              </a:spcBef>
              <a:buClrTx/>
              <a:buFontTx/>
              <a:buNone/>
            </a:pPr>
            <a:r>
              <a:rPr lang="en-US" altLang="en-US" sz="4000" b="1" dirty="0" err="1">
                <a:latin typeface="Times New Roman" panose="02020603050405020304" pitchFamily="18" charset="0"/>
              </a:rPr>
              <a:t>PENTRU</a:t>
            </a:r>
            <a:r>
              <a:rPr lang="en-US" altLang="en-US" sz="4000" b="1" dirty="0">
                <a:latin typeface="Times New Roman" panose="02020603050405020304" pitchFamily="18" charset="0"/>
              </a:rPr>
              <a:t> </a:t>
            </a:r>
          </a:p>
          <a:p>
            <a:pPr algn="ctr" eaLnBrk="1" hangingPunct="1">
              <a:lnSpc>
                <a:spcPct val="100000"/>
              </a:lnSpc>
              <a:spcBef>
                <a:spcPct val="50000"/>
              </a:spcBef>
              <a:buClrTx/>
              <a:buFontTx/>
              <a:buNone/>
            </a:pPr>
            <a:endParaRPr lang="en-US" altLang="en-US" sz="4000" b="1" dirty="0">
              <a:latin typeface="Times New Roman" panose="02020603050405020304" pitchFamily="18" charset="0"/>
            </a:endParaRPr>
          </a:p>
          <a:p>
            <a:pPr algn="ctr" eaLnBrk="1" hangingPunct="1">
              <a:lnSpc>
                <a:spcPct val="100000"/>
              </a:lnSpc>
              <a:spcBef>
                <a:spcPct val="50000"/>
              </a:spcBef>
              <a:buClrTx/>
              <a:buFontTx/>
              <a:buNone/>
            </a:pPr>
            <a:r>
              <a:rPr lang="en-US" altLang="en-US" sz="4000" b="1" dirty="0" err="1">
                <a:latin typeface="Times New Roman" panose="02020603050405020304" pitchFamily="18" charset="0"/>
              </a:rPr>
              <a:t>ATENTIA</a:t>
            </a:r>
            <a:r>
              <a:rPr lang="en-US" altLang="en-US" sz="4000" b="1" dirty="0">
                <a:latin typeface="Times New Roman" panose="02020603050405020304" pitchFamily="18" charset="0"/>
              </a:rPr>
              <a:t> </a:t>
            </a:r>
            <a:r>
              <a:rPr lang="en-US" altLang="en-US" sz="4000" b="1" dirty="0" err="1">
                <a:latin typeface="Times New Roman" panose="02020603050405020304" pitchFamily="18" charset="0"/>
              </a:rPr>
              <a:t>ACORDATA</a:t>
            </a:r>
            <a:r>
              <a:rPr lang="en-US" altLang="en-US" sz="4000" b="1" dirty="0">
                <a:latin typeface="Times New Roman" panose="02020603050405020304" pitchFamily="18" charset="0"/>
              </a:rPr>
              <a:t>!</a:t>
            </a:r>
          </a:p>
        </p:txBody>
      </p:sp>
    </p:spTree>
  </p:cSld>
  <p:clrMapOvr>
    <a:masterClrMapping/>
  </p:clrMapOvr>
  <p:transition>
    <p:wedge/>
  </p:transition>
  <p:timing>
    <p:tnLst>
      <p:par>
        <p:cTn id="1" dur="indefinite" restart="never" nodeType="tmRoot"/>
      </p:par>
    </p:tnLst>
  </p:timing>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xmlns="" name="Droplet" id="{8984A317-299A-4E50-B45D-BFC9EDE2337A}" vid="{A633B6A3-9E7F-4C10-9C98-2517A313436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TM04033925[[fn=Droplet]]</Template>
  <TotalTime>2238</TotalTime>
  <Words>3091</Words>
  <Application>Microsoft Office PowerPoint</Application>
  <PresentationFormat>Expunere pe ecran (4:3)</PresentationFormat>
  <Paragraphs>462</Paragraphs>
  <Slides>62</Slides>
  <Notes>1</Notes>
  <HiddenSlides>0</HiddenSlides>
  <MMClips>0</MMClips>
  <ScaleCrop>false</ScaleCrop>
  <HeadingPairs>
    <vt:vector size="6" baseType="variant">
      <vt:variant>
        <vt:lpstr>Temă</vt:lpstr>
      </vt:variant>
      <vt:variant>
        <vt:i4>1</vt:i4>
      </vt:variant>
      <vt:variant>
        <vt:lpstr>Servere OLE încorporate</vt:lpstr>
      </vt:variant>
      <vt:variant>
        <vt:i4>1</vt:i4>
      </vt:variant>
      <vt:variant>
        <vt:lpstr>Titluri diapozitive</vt:lpstr>
      </vt:variant>
      <vt:variant>
        <vt:i4>62</vt:i4>
      </vt:variant>
    </vt:vector>
  </HeadingPairs>
  <TitlesOfParts>
    <vt:vector size="64" baseType="lpstr">
      <vt:lpstr>Droplet</vt:lpstr>
      <vt:lpstr>Drawing</vt:lpstr>
      <vt:lpstr>Diapozitivul 1</vt:lpstr>
      <vt:lpstr>Diapozitivul 2</vt:lpstr>
      <vt:lpstr>1.Amenajare Valea Bistra,  judeţul Bihor </vt:lpstr>
      <vt:lpstr>Diapozitivul 4</vt:lpstr>
      <vt:lpstr>2.Înlăturarea efectelor calamităţilor naturale produse în B.H. Barcău, în perioada 14 – 16 iunie 1997 în judeţele Bihor şi Sălaj</vt:lpstr>
      <vt:lpstr>Diapozitivul 6</vt:lpstr>
      <vt:lpstr>Diapozitivul 7</vt:lpstr>
      <vt:lpstr>Diapozitivul 8</vt:lpstr>
      <vt:lpstr>3.Amenajare râu Criş Repede, judeţul Bihor</vt:lpstr>
      <vt:lpstr>Diapozitivul 10</vt:lpstr>
      <vt:lpstr>4.Amenajare Valea Mărgăuţa,judeţul Cluj</vt:lpstr>
      <vt:lpstr>Diapozitivul 12</vt:lpstr>
      <vt:lpstr>5.Amenajare Valea Dobricionesti, judeţul Bihor</vt:lpstr>
      <vt:lpstr>Diapozitivul 14</vt:lpstr>
      <vt:lpstr>6.Reabilitare si punere in siguranta lucrari Valea Izvor, judeţul Bihor</vt:lpstr>
      <vt:lpstr>Diapozitivul 16</vt:lpstr>
      <vt:lpstr>7.Amenajare şi reabilitare ecologică râu Crişul Repede, judeţul Bihor </vt:lpstr>
      <vt:lpstr>Diapozitivul 18</vt:lpstr>
      <vt:lpstr>Diapozitivul 19</vt:lpstr>
      <vt:lpstr>8.Amenajare Valea Calata, judeţul Cluj</vt:lpstr>
      <vt:lpstr>Diapozitivul 21</vt:lpstr>
      <vt:lpstr>Diapozitivul 22</vt:lpstr>
      <vt:lpstr>Diapozitivul 23</vt:lpstr>
      <vt:lpstr>Diapozitivul 24</vt:lpstr>
      <vt:lpstr>Diapozitivul 25</vt:lpstr>
      <vt:lpstr>Diapozitivul 26</vt:lpstr>
      <vt:lpstr>Diapozitivul 27</vt:lpstr>
      <vt:lpstr>10.Amenajare Valea Nimaiesti, judeţul Bihor</vt:lpstr>
      <vt:lpstr>Diapozitivul 29</vt:lpstr>
      <vt:lpstr>Diapozitivul 30</vt:lpstr>
      <vt:lpstr>11.Amenajare Valea Crăiasa, judeţul Bihor </vt:lpstr>
      <vt:lpstr>Diapozitivul 32</vt:lpstr>
      <vt:lpstr>12.Acumulare Nepermanentă Ginta, pe râul Crişul Negru, judeţul Bihor  </vt:lpstr>
      <vt:lpstr>Diapozitivul 34</vt:lpstr>
      <vt:lpstr>Diapozitivul 35</vt:lpstr>
      <vt:lpstr>13.Acumulare Nepermanentă Poiana, judeţul Bihor </vt:lpstr>
      <vt:lpstr>Diapozitivul 37</vt:lpstr>
      <vt:lpstr>Diapozitivul 38</vt:lpstr>
      <vt:lpstr>Diapozitivul 39</vt:lpstr>
      <vt:lpstr>14.Acumulare Nepermanentă Corbeşti, judeţul Bihor </vt:lpstr>
      <vt:lpstr>Diapozitivul 41</vt:lpstr>
      <vt:lpstr>Diapozitivul 42</vt:lpstr>
      <vt:lpstr>Diapozitivul 43</vt:lpstr>
      <vt:lpstr>Diapozitivul 44</vt:lpstr>
      <vt:lpstr>Diapozitivul 45</vt:lpstr>
      <vt:lpstr>Diapozitivul 46</vt:lpstr>
      <vt:lpstr>Diapozitivul 47</vt:lpstr>
      <vt:lpstr>Diapozitivul 48</vt:lpstr>
      <vt:lpstr>Diapozitivul 49</vt:lpstr>
      <vt:lpstr>17.Amenajare Valea Mare la Tarnova, judetul Arad</vt:lpstr>
      <vt:lpstr>Diapozitivul 51</vt:lpstr>
      <vt:lpstr>Diapozitivul 52</vt:lpstr>
      <vt:lpstr>Diapozitivul 53</vt:lpstr>
      <vt:lpstr>18.Acumulare nepermanenta Moneasa, judetul Arad</vt:lpstr>
      <vt:lpstr>Diapozitivul 55</vt:lpstr>
      <vt:lpstr>19.Amenajare Valea Bradului, municipiul Brad, judetul Hunedoara</vt:lpstr>
      <vt:lpstr>Diapozitivul 57</vt:lpstr>
      <vt:lpstr> 20. Amenajare Valea Hălmăgel, jud. Arad</vt:lpstr>
      <vt:lpstr>Diapozitivul 59</vt:lpstr>
      <vt:lpstr>Diapozitivul 60</vt:lpstr>
      <vt:lpstr>Diapozitivul 61</vt:lpstr>
      <vt:lpstr>Diapozitivul 62</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Ioana</dc:creator>
  <cp:lastModifiedBy>jessica</cp:lastModifiedBy>
  <cp:revision>287</cp:revision>
  <cp:lastPrinted>2018-03-26T06:26:28Z</cp:lastPrinted>
  <dcterms:created xsi:type="dcterms:W3CDTF">2011-04-26T18:57:57Z</dcterms:created>
  <dcterms:modified xsi:type="dcterms:W3CDTF">2018-03-26T09:51:06Z</dcterms:modified>
</cp:coreProperties>
</file>